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5" r:id="rId2"/>
  </p:sldMasterIdLst>
  <p:notesMasterIdLst>
    <p:notesMasterId r:id="rId15"/>
  </p:notesMasterIdLst>
  <p:handoutMasterIdLst>
    <p:handoutMasterId r:id="rId16"/>
  </p:handoutMasterIdLst>
  <p:sldIdLst>
    <p:sldId id="259" r:id="rId3"/>
    <p:sldId id="495" r:id="rId4"/>
    <p:sldId id="505" r:id="rId5"/>
    <p:sldId id="496" r:id="rId6"/>
    <p:sldId id="503" r:id="rId7"/>
    <p:sldId id="504" r:id="rId8"/>
    <p:sldId id="497" r:id="rId9"/>
    <p:sldId id="498" r:id="rId10"/>
    <p:sldId id="499" r:id="rId11"/>
    <p:sldId id="500" r:id="rId12"/>
    <p:sldId id="501" r:id="rId13"/>
    <p:sldId id="50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300"/>
    <a:srgbClr val="F79910"/>
    <a:srgbClr val="00B299"/>
    <a:srgbClr val="5695CE"/>
    <a:srgbClr val="99CCFF"/>
    <a:srgbClr val="F9F9F9"/>
    <a:srgbClr val="669900"/>
    <a:srgbClr val="DCE0FE"/>
    <a:srgbClr val="CC6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1" autoAdjust="0"/>
    <p:restoredTop sz="94487" autoAdjust="0"/>
  </p:normalViewPr>
  <p:slideViewPr>
    <p:cSldViewPr>
      <p:cViewPr>
        <p:scale>
          <a:sx n="79" d="100"/>
          <a:sy n="79" d="100"/>
        </p:scale>
        <p:origin x="2272" y="544"/>
      </p:cViewPr>
      <p:guideLst>
        <p:guide orient="horz" pos="2341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1662" y="43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784969-C87A-42FB-A9B1-27A8DA0F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01D054-A9D3-42C4-82CF-C0294333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6A03B-E6ED-48F8-A27E-179DC8E9CCAA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25663" y="2005013"/>
            <a:ext cx="1841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4300" b="1" smtClean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8" y="6505575"/>
            <a:ext cx="1404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900" smtClean="0">
                <a:solidFill>
                  <a:srgbClr val="969696"/>
                </a:solidFill>
              </a:rPr>
              <a:t>7 janvier 2013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4250" y="4630738"/>
            <a:ext cx="6484938" cy="325437"/>
          </a:xfrm>
        </p:spPr>
        <p:txBody>
          <a:bodyPr lIns="91428" tIns="17998" rIns="91428"/>
          <a:lstStyle>
            <a:lvl1pPr marL="0" indent="0">
              <a:buFont typeface="Wingdings" pitchFamily="2" charset="2"/>
              <a:buNone/>
              <a:defRPr sz="1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12975" y="3889375"/>
            <a:ext cx="6538913" cy="666750"/>
          </a:xfrm>
        </p:spPr>
        <p:txBody>
          <a:bodyPr lIns="91428" rIns="91428" anchor="b"/>
          <a:lstStyle>
            <a:lvl1pPr>
              <a:defRPr sz="3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75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D778-BD73-451C-BFDD-05FF88179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0063" y="1816100"/>
            <a:ext cx="1558925" cy="393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73288" y="1816100"/>
            <a:ext cx="4524375" cy="393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8FE3-2338-4EC7-A2F2-0D8789103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5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138" y="1816100"/>
            <a:ext cx="61658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8DA46-9521-44B2-9809-4E713ED19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690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EBFF78-233F-4917-AC76-FDEBEDA732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7DFFE07-1075-409E-AD04-3BBE9C3E7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836C9C-C9A6-4664-ADDE-9304B8E18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214438"/>
            <a:ext cx="3519488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87838" y="1214438"/>
            <a:ext cx="3521075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8F3BB4C-0111-47FA-85B1-8E5024580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32E960-BDC9-4B57-93BB-42CA66390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8D0F1B-900B-42D1-BD8B-EC305A169F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BF7E2C-B9C8-457E-9A17-F939631E3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0029-ADF2-46B8-8E27-A8350B40F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606404-1779-43A0-B17F-E38D721D3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698E8C-49DB-46DC-86D7-488E76ADB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5D38A6-CE26-4C46-B81D-FDF06A8D9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751">
              <a:lnSpc>
                <a:spcPct val="100000"/>
              </a:lnSpc>
              <a:defRPr sz="5625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832369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21FB-87B6-4F25-BA31-65BD322C8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FF2E-13E0-4FB2-ADFF-6758656A6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FF6C-EC73-4F5B-A94C-6F4B701B4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6981-A321-4C3F-B8BB-3C0338AFD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8AD6-E1FF-4D2F-9005-C02EDFC6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ECC2-0436-4EF5-811F-106EE134A9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30CC-4672-496A-9C3F-CC56C1AE0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43138" y="1816100"/>
            <a:ext cx="616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4" rIns="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Header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288" y="2587625"/>
            <a:ext cx="60309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44D0597F-0570-4000-AE80-2695F2612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1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3200">
          <a:solidFill>
            <a:srgbClr val="241E70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600">
          <a:solidFill>
            <a:srgbClr val="241E70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400">
          <a:solidFill>
            <a:srgbClr val="241E70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200">
          <a:solidFill>
            <a:srgbClr val="241E70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554038"/>
            <a:ext cx="8383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add Target Audience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214438"/>
            <a:ext cx="71929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1BA5FEF3-E194-46BB-BCC0-9F6AF904A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209800" indent="-382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6670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31242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5814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40386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_wilbert@fr.ibm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_wilbert@fr.ibm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4000"/>
              </a:lnSpc>
              <a:buNone/>
              <a:defRPr/>
            </a:pPr>
            <a:r>
              <a:rPr lang="fr-FR" sz="2800" dirty="0" smtClean="0">
                <a:latin typeface="Calibri" panose="020F0502020204030204" pitchFamily="34" charset="0"/>
              </a:rPr>
              <a:t>Session #15: The </a:t>
            </a:r>
            <a:r>
              <a:rPr lang="fr-FR" sz="2800" dirty="0" err="1" smtClean="0">
                <a:latin typeface="Calibri" panose="020F0502020204030204" pitchFamily="34" charset="0"/>
              </a:rPr>
              <a:t>project</a:t>
            </a:r>
            <a:endParaRPr lang="en-US" sz="4000" dirty="0" smtClean="0">
              <a:latin typeface="Calibri" panose="020F0502020204030204" pitchFamily="34" charset="0"/>
            </a:endParaRPr>
          </a:p>
        </p:txBody>
      </p:sp>
      <p:sp>
        <p:nvSpPr>
          <p:cNvPr id="1843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3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6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4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B17C62-E28C-4800-A750-E7111FD2D41A}" type="slidenum">
              <a:rPr lang="en-GB" altLang="fr-FR" sz="1200" smtClean="0">
                <a:solidFill>
                  <a:srgbClr val="CC660B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fr-FR" sz="1200" smtClean="0">
              <a:solidFill>
                <a:srgbClr val="CC660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2585" y="6012470"/>
            <a:ext cx="4572000" cy="790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Sylvain-</a:t>
            </a: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Roch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WILBERT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  <a:hlinkClick r:id="rId3"/>
              </a:rPr>
              <a:t>s_wilbert@fr.ibm.com</a:t>
            </a:r>
            <a:endParaRPr lang="en-US" sz="1800" dirty="0">
              <a:solidFill>
                <a:srgbClr val="241E70"/>
              </a:solidFill>
              <a:latin typeface="Calibri" panose="020F0502020204030204" pitchFamily="34" charset="0"/>
              <a:cs typeface="+mn-cs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Université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Paris - Dauphine</a:t>
            </a:r>
          </a:p>
        </p:txBody>
      </p:sp>
      <p:sp>
        <p:nvSpPr>
          <p:cNvPr id="9" name="Shape 93"/>
          <p:cNvSpPr/>
          <p:nvPr/>
        </p:nvSpPr>
        <p:spPr>
          <a:xfrm>
            <a:off x="4000483" y="3865727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0" name="Primary-DarkBackground-4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3191" y="3692136"/>
            <a:ext cx="1354616" cy="135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 txBox="1">
            <a:spLocks/>
          </p:cNvSpPr>
          <p:nvPr/>
        </p:nvSpPr>
        <p:spPr>
          <a:xfrm>
            <a:off x="4048029" y="4601530"/>
            <a:ext cx="4949667" cy="8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defTabSz="584200">
              <a:lnSpc>
                <a:spcPct val="100000"/>
              </a:lnSpc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indent="228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indent="457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indent="685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indent="9144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 indent="11430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1371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1600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1828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Thin"/>
                <a:sym typeface="Helvetica Neue Thin"/>
              </a:rPr>
              <a:t>The Digital Innovation Platform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Thin"/>
              <a:sym typeface="Helvetica Neue Th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1340768"/>
            <a:ext cx="8384688" cy="4608512"/>
          </a:xfrm>
          <a:prstGeom prst="rect">
            <a:avLst/>
          </a:prstGeom>
        </p:spPr>
      </p:pic>
      <p:sp>
        <p:nvSpPr>
          <p:cNvPr id="6" name="Ellipse 69"/>
          <p:cNvSpPr/>
          <p:nvPr/>
        </p:nvSpPr>
        <p:spPr>
          <a:xfrm>
            <a:off x="1259632" y="2708920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Ellipse 69"/>
          <p:cNvSpPr/>
          <p:nvPr/>
        </p:nvSpPr>
        <p:spPr>
          <a:xfrm>
            <a:off x="5148064" y="2348880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585788" y="554038"/>
            <a:ext cx="8383587" cy="576262"/>
          </a:xfrm>
        </p:spPr>
        <p:txBody>
          <a:bodyPr/>
          <a:lstStyle/>
          <a:p>
            <a:r>
              <a:rPr lang="fr-FR" dirty="0" smtClean="0"/>
              <a:t>The « </a:t>
            </a:r>
            <a:r>
              <a:rPr lang="fr-FR" dirty="0" err="1" smtClean="0"/>
              <a:t>Booklist</a:t>
            </a:r>
            <a:r>
              <a:rPr lang="fr-FR" dirty="0" smtClean="0"/>
              <a:t> » application</a:t>
            </a:r>
            <a:br>
              <a:rPr lang="fr-FR" dirty="0" smtClean="0"/>
            </a:br>
            <a:r>
              <a:rPr lang="fr-FR" sz="1600" dirty="0" smtClean="0"/>
              <a:t>Translation page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92526" y="2226350"/>
            <a:ext cx="2997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translation of the summary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8556" y="2370366"/>
            <a:ext cx="22060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4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3" y="1419585"/>
            <a:ext cx="8368035" cy="4536356"/>
          </a:xfrm>
          <a:prstGeom prst="rect">
            <a:avLst/>
          </a:prstGeom>
        </p:spPr>
      </p:pic>
      <p:sp>
        <p:nvSpPr>
          <p:cNvPr id="6" name="Ellipse 69"/>
          <p:cNvSpPr/>
          <p:nvPr/>
        </p:nvSpPr>
        <p:spPr>
          <a:xfrm>
            <a:off x="1907704" y="2852936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85788" y="554038"/>
            <a:ext cx="8383587" cy="576262"/>
          </a:xfrm>
        </p:spPr>
        <p:txBody>
          <a:bodyPr/>
          <a:lstStyle/>
          <a:p>
            <a:r>
              <a:rPr lang="fr-FR" dirty="0" smtClean="0"/>
              <a:t>The « </a:t>
            </a:r>
            <a:r>
              <a:rPr lang="fr-FR" dirty="0" err="1" smtClean="0"/>
              <a:t>Booklist</a:t>
            </a:r>
            <a:r>
              <a:rPr lang="fr-FR" dirty="0" smtClean="0"/>
              <a:t> » application</a:t>
            </a:r>
            <a:br>
              <a:rPr lang="fr-FR" dirty="0" smtClean="0"/>
            </a:br>
            <a:r>
              <a:rPr lang="fr-FR" sz="1600" dirty="0" err="1" smtClean="0"/>
              <a:t>Personality</a:t>
            </a:r>
            <a:r>
              <a:rPr lang="fr-FR" sz="1600" dirty="0" smtClean="0"/>
              <a:t> page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053714" y="2747159"/>
            <a:ext cx="2071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Personality</a:t>
            </a:r>
            <a:r>
              <a:rPr lang="fr-FR" dirty="0" smtClean="0"/>
              <a:t>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all_books</a:t>
            </a:r>
            <a:endParaRPr lang="en-US" dirty="0" smtClean="0"/>
          </a:p>
          <a:p>
            <a:r>
              <a:rPr lang="fr-FR" dirty="0"/>
              <a:t>/</a:t>
            </a:r>
            <a:r>
              <a:rPr lang="fr-FR" dirty="0" smtClean="0"/>
              <a:t>api/book/ID_OF_THE_BOOK</a:t>
            </a:r>
          </a:p>
          <a:p>
            <a:r>
              <a:rPr lang="fr-FR" dirty="0"/>
              <a:t>/</a:t>
            </a:r>
            <a:r>
              <a:rPr lang="fr-FR" dirty="0" smtClean="0"/>
              <a:t>api/book/</a:t>
            </a:r>
            <a:r>
              <a:rPr lang="fr-FR" dirty="0" err="1" smtClean="0"/>
              <a:t>add</a:t>
            </a:r>
            <a:r>
              <a:rPr lang="fr-FR" dirty="0" smtClean="0"/>
              <a:t> (POST)</a:t>
            </a:r>
          </a:p>
          <a:p>
            <a:pPr marL="0" indent="0">
              <a:buNone/>
            </a:pPr>
            <a:r>
              <a:rPr lang="fr-FR" sz="1050" dirty="0"/>
              <a:t>{"</a:t>
            </a:r>
            <a:r>
              <a:rPr lang="fr-FR" sz="1050" dirty="0" err="1"/>
              <a:t>authorname</a:t>
            </a:r>
            <a:r>
              <a:rPr lang="fr-FR" sz="1050" dirty="0"/>
              <a:t>": "Gustave Flaubert",</a:t>
            </a:r>
          </a:p>
          <a:p>
            <a:pPr marL="0" indent="0">
              <a:buNone/>
            </a:pPr>
            <a:r>
              <a:rPr lang="fr-FR" sz="1050" dirty="0"/>
              <a:t>      "</a:t>
            </a:r>
            <a:r>
              <a:rPr lang="fr-FR" sz="1050" dirty="0" err="1"/>
              <a:t>authorbio</a:t>
            </a:r>
            <a:r>
              <a:rPr lang="fr-FR" sz="1050" dirty="0"/>
              <a:t>": </a:t>
            </a:r>
            <a:r>
              <a:rPr lang="fr-FR" sz="1050" dirty="0" smtClean="0"/>
              <a:t>"</a:t>
            </a:r>
            <a:r>
              <a:rPr lang="fr-FR" sz="1050" dirty="0" err="1"/>
              <a:t>Lorem</a:t>
            </a:r>
            <a:r>
              <a:rPr lang="fr-FR" sz="1050" dirty="0"/>
              <a:t> </a:t>
            </a:r>
            <a:r>
              <a:rPr lang="fr-FR" sz="1050" dirty="0" err="1"/>
              <a:t>ipsum</a:t>
            </a:r>
            <a:r>
              <a:rPr lang="fr-FR" sz="1050" dirty="0" smtClean="0"/>
              <a:t>…..",</a:t>
            </a:r>
            <a:endParaRPr lang="fr-FR" sz="1050" dirty="0"/>
          </a:p>
          <a:p>
            <a:pPr marL="0" indent="0">
              <a:buNone/>
            </a:pPr>
            <a:r>
              <a:rPr lang="fr-FR" sz="1050" dirty="0"/>
              <a:t>      "</a:t>
            </a:r>
            <a:r>
              <a:rPr lang="fr-FR" sz="1050" dirty="0" err="1"/>
              <a:t>authorquote</a:t>
            </a:r>
            <a:r>
              <a:rPr lang="fr-FR" sz="1050" dirty="0"/>
              <a:t>": </a:t>
            </a:r>
            <a:r>
              <a:rPr lang="fr-FR" sz="1050" dirty="0" smtClean="0"/>
              <a:t>"</a:t>
            </a:r>
            <a:r>
              <a:rPr lang="fr-FR" sz="1050" dirty="0" err="1"/>
              <a:t>Lorem</a:t>
            </a:r>
            <a:r>
              <a:rPr lang="fr-FR" sz="1050" dirty="0"/>
              <a:t> </a:t>
            </a:r>
            <a:r>
              <a:rPr lang="fr-FR" sz="1050" dirty="0" err="1"/>
              <a:t>ipsum</a:t>
            </a:r>
            <a:r>
              <a:rPr lang="fr-FR" sz="1050" dirty="0"/>
              <a:t>…..</a:t>
            </a:r>
            <a:r>
              <a:rPr lang="fr-FR" sz="1050" dirty="0" smtClean="0"/>
              <a:t> ",</a:t>
            </a:r>
            <a:endParaRPr lang="fr-FR" sz="1050" dirty="0"/>
          </a:p>
          <a:p>
            <a:pPr marL="0" indent="0">
              <a:buNone/>
            </a:pPr>
            <a:r>
              <a:rPr lang="fr-FR" sz="1050" dirty="0"/>
              <a:t>      "type": "book",</a:t>
            </a:r>
          </a:p>
          <a:p>
            <a:pPr marL="0" indent="0">
              <a:buNone/>
            </a:pPr>
            <a:r>
              <a:rPr lang="fr-FR" sz="1050" dirty="0"/>
              <a:t>      "</a:t>
            </a:r>
            <a:r>
              <a:rPr lang="fr-FR" sz="1050" dirty="0" err="1"/>
              <a:t>booktitle</a:t>
            </a:r>
            <a:r>
              <a:rPr lang="fr-FR" sz="1050" dirty="0"/>
              <a:t>": "Madame Bovary",</a:t>
            </a:r>
          </a:p>
          <a:p>
            <a:pPr marL="0" indent="0">
              <a:buNone/>
            </a:pPr>
            <a:r>
              <a:rPr lang="fr-FR" sz="1050" dirty="0"/>
              <a:t>      "</a:t>
            </a:r>
            <a:r>
              <a:rPr lang="fr-FR" sz="1050" dirty="0" err="1"/>
              <a:t>bookpubdate</a:t>
            </a:r>
            <a:r>
              <a:rPr lang="fr-FR" sz="1050" dirty="0"/>
              <a:t>": "1856",</a:t>
            </a:r>
          </a:p>
          <a:p>
            <a:pPr marL="0" indent="0">
              <a:buNone/>
            </a:pPr>
            <a:r>
              <a:rPr lang="fr-FR" sz="1050" dirty="0"/>
              <a:t>      "</a:t>
            </a:r>
            <a:r>
              <a:rPr lang="fr-FR" sz="1050" dirty="0" err="1"/>
              <a:t>booksummary</a:t>
            </a:r>
            <a:r>
              <a:rPr lang="fr-FR" sz="1050" dirty="0"/>
              <a:t>": </a:t>
            </a:r>
            <a:r>
              <a:rPr lang="fr-FR" sz="1050" dirty="0" smtClean="0"/>
              <a:t>"</a:t>
            </a:r>
            <a:r>
              <a:rPr lang="fr-FR" sz="1050" dirty="0" err="1" smtClean="0"/>
              <a:t>Lorem</a:t>
            </a:r>
            <a:r>
              <a:rPr lang="fr-FR" sz="1050" dirty="0" smtClean="0"/>
              <a:t> </a:t>
            </a:r>
            <a:r>
              <a:rPr lang="fr-FR" sz="1050" dirty="0" err="1" smtClean="0"/>
              <a:t>ipsum</a:t>
            </a:r>
            <a:r>
              <a:rPr lang="fr-FR" sz="1050" dirty="0" smtClean="0"/>
              <a:t>….."</a:t>
            </a:r>
            <a:endParaRPr lang="fr-FR" sz="1050" dirty="0"/>
          </a:p>
          <a:p>
            <a:pPr marL="0" indent="0">
              <a:buNone/>
            </a:pPr>
            <a:r>
              <a:rPr lang="fr-FR" sz="1050" dirty="0" smtClean="0"/>
              <a:t>}</a:t>
            </a:r>
          </a:p>
          <a:p>
            <a:r>
              <a:rPr lang="fr-FR" dirty="0"/>
              <a:t>/</a:t>
            </a:r>
            <a:r>
              <a:rPr lang="fr-FR" dirty="0" smtClean="0"/>
              <a:t>api/book/</a:t>
            </a:r>
            <a:r>
              <a:rPr lang="fr-FR" dirty="0" err="1" smtClean="0"/>
              <a:t>remove</a:t>
            </a:r>
            <a:r>
              <a:rPr lang="fr-FR" dirty="0" smtClean="0"/>
              <a:t>/ID/REVISION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« </a:t>
            </a:r>
            <a:r>
              <a:rPr lang="fr-FR" dirty="0" err="1" smtClean="0"/>
              <a:t>Booklist</a:t>
            </a:r>
            <a:r>
              <a:rPr lang="fr-FR" dirty="0" smtClean="0"/>
              <a:t> » application</a:t>
            </a:r>
            <a:br>
              <a:rPr lang="fr-FR" dirty="0" smtClean="0"/>
            </a:br>
            <a:r>
              <a:rPr lang="fr-FR" sz="1600" dirty="0" smtClean="0"/>
              <a:t>The APIs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10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Emerging</a:t>
            </a:r>
            <a:r>
              <a:rPr lang="fr-FR" dirty="0" smtClean="0"/>
              <a:t> technologies</a:t>
            </a:r>
            <a:br>
              <a:rPr lang="fr-FR" dirty="0" smtClean="0"/>
            </a:br>
            <a:r>
              <a:rPr lang="fr-FR" sz="1600" dirty="0" smtClean="0"/>
              <a:t>Our 2-days- Journey</a:t>
            </a:r>
            <a:endParaRPr lang="en-US" dirty="0"/>
          </a:p>
        </p:txBody>
      </p:sp>
      <p:pic>
        <p:nvPicPr>
          <p:cNvPr id="5" name="image3.png" descr="Matt_Logo_400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8044785" y="177390"/>
            <a:ext cx="952911" cy="9529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Picture 5" descr="content_swoo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97050"/>
            <a:ext cx="8748712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" y="1484788"/>
            <a:ext cx="883498" cy="368124"/>
          </a:xfrm>
          <a:prstGeom prst="rect">
            <a:avLst/>
          </a:prstGeom>
        </p:spPr>
      </p:pic>
      <p:pic>
        <p:nvPicPr>
          <p:cNvPr id="1030" name="Picture 6" descr="G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26" y="2318997"/>
            <a:ext cx="739651" cy="30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93"/>
          <p:cNvSpPr/>
          <p:nvPr/>
        </p:nvSpPr>
        <p:spPr>
          <a:xfrm>
            <a:off x="3138332" y="3544119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4" name="Primary-DarkBackground-45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11040" y="3370528"/>
            <a:ext cx="1354616" cy="135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048" y="1413123"/>
            <a:ext cx="1966607" cy="4397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7751" y="1362403"/>
            <a:ext cx="772950" cy="772950"/>
          </a:xfrm>
          <a:prstGeom prst="rect">
            <a:avLst/>
          </a:prstGeom>
        </p:spPr>
      </p:pic>
      <p:sp>
        <p:nvSpPr>
          <p:cNvPr id="21" name="Espace réservé du contenu 7"/>
          <p:cNvSpPr txBox="1">
            <a:spLocks/>
          </p:cNvSpPr>
          <p:nvPr/>
        </p:nvSpPr>
        <p:spPr bwMode="auto">
          <a:xfrm>
            <a:off x="3112188" y="4405835"/>
            <a:ext cx="5171454" cy="266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r>
              <a:rPr lang="fr-FR" sz="1200" b="1" kern="0" dirty="0" smtClean="0">
                <a:solidFill>
                  <a:schemeClr val="tx1"/>
                </a:solidFill>
                <a:latin typeface="+mn-lt"/>
                <a:cs typeface="+mn-cs"/>
              </a:rPr>
              <a:t>A « Hands-on » </a:t>
            </a:r>
            <a:r>
              <a:rPr lang="fr-FR" sz="1200" b="1" kern="0" dirty="0" err="1" smtClean="0">
                <a:solidFill>
                  <a:schemeClr val="tx1"/>
                </a:solidFill>
                <a:latin typeface="+mn-lt"/>
                <a:cs typeface="+mn-cs"/>
              </a:rPr>
              <a:t>experience</a:t>
            </a:r>
            <a:r>
              <a:rPr lang="fr-FR" sz="1200" b="1" kern="0" dirty="0" smtClean="0">
                <a:solidFill>
                  <a:schemeClr val="tx1"/>
                </a:solidFill>
                <a:latin typeface="+mn-lt"/>
                <a:cs typeface="+mn-cs"/>
              </a:rPr>
              <a:t> to </a:t>
            </a:r>
            <a:r>
              <a:rPr lang="fr-FR" sz="1200" b="1" kern="0" dirty="0" err="1" smtClean="0">
                <a:solidFill>
                  <a:schemeClr val="tx1"/>
                </a:solidFill>
                <a:latin typeface="+mn-lt"/>
                <a:cs typeface="+mn-cs"/>
              </a:rPr>
              <a:t>deploy</a:t>
            </a:r>
            <a:r>
              <a:rPr lang="fr-FR" sz="1200" b="1" kern="0" dirty="0" smtClean="0">
                <a:solidFill>
                  <a:schemeClr val="tx1"/>
                </a:solidFill>
                <a:latin typeface="+mn-lt"/>
                <a:cs typeface="+mn-cs"/>
              </a:rPr>
              <a:t> in 2days, 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a live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nodejs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web application on internet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with</a:t>
            </a:r>
            <a:endParaRPr lang="fr-FR" sz="12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A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noSQL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Datarepository</a:t>
            </a:r>
            <a:endParaRPr lang="fr-FR" sz="12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Cognitive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capabilities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(Real time translation,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language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detection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Personality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profiling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APIs to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be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integrated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with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the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external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world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Implemented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in a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seamless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Build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and </a:t>
            </a:r>
            <a:r>
              <a:rPr lang="fr-FR" sz="1200" kern="0" dirty="0" err="1">
                <a:solidFill>
                  <a:schemeClr val="tx1"/>
                </a:solidFill>
                <a:latin typeface="+mn-lt"/>
                <a:cs typeface="+mn-cs"/>
              </a:rPr>
              <a:t>D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eploy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approach</a:t>
            </a:r>
            <a:endParaRPr lang="fr-FR" sz="12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Hosted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In the cloud !! (2-clicks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provisionning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Scalability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…) </a:t>
            </a:r>
          </a:p>
        </p:txBody>
      </p:sp>
      <p:pic>
        <p:nvPicPr>
          <p:cNvPr id="1038" name="Picture 14" descr="Résultat de recherche d'images pour &quot;https://atom.io/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71" y="2135353"/>
            <a:ext cx="1032049" cy="21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I Managemen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2320851"/>
            <a:ext cx="9715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4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Objective</a:t>
            </a:r>
            <a:r>
              <a:rPr lang="en-US" sz="1600" dirty="0" smtClean="0"/>
              <a:t>: Demonstrate your understanding of the stakes of the new technologies for rapid development:</a:t>
            </a:r>
          </a:p>
          <a:p>
            <a:pPr lvl="2"/>
            <a:r>
              <a:rPr lang="en-US" sz="1200" dirty="0" smtClean="0"/>
              <a:t>E2E implementation lifecycle</a:t>
            </a:r>
          </a:p>
          <a:p>
            <a:pPr lvl="2"/>
            <a:r>
              <a:rPr lang="en-US" sz="1200" dirty="0" smtClean="0"/>
              <a:t>Additional service discovery and integration</a:t>
            </a:r>
          </a:p>
          <a:p>
            <a:pPr lvl="2"/>
            <a:r>
              <a:rPr lang="en-US" sz="1200" dirty="0" smtClean="0"/>
              <a:t>Continuous Build and deploy process</a:t>
            </a:r>
          </a:p>
          <a:p>
            <a:pPr lvl="2"/>
            <a:r>
              <a:rPr lang="en-US" sz="1200" dirty="0" smtClean="0"/>
              <a:t>Your application management</a:t>
            </a:r>
          </a:p>
          <a:p>
            <a:pPr marL="914400" lvl="2" indent="0">
              <a:buNone/>
            </a:pPr>
            <a:endParaRPr lang="en-US" sz="1200" dirty="0" smtClean="0"/>
          </a:p>
          <a:p>
            <a:pPr marL="0" indent="-114300">
              <a:buNone/>
            </a:pPr>
            <a:r>
              <a:rPr lang="fr-FR" sz="1600" b="1" dirty="0" err="1"/>
              <a:t>O</a:t>
            </a:r>
            <a:r>
              <a:rPr lang="fr-FR" sz="1600" b="1" dirty="0" err="1" smtClean="0"/>
              <a:t>utcomes</a:t>
            </a:r>
            <a:endParaRPr lang="en-US" sz="1600" b="1" dirty="0"/>
          </a:p>
          <a:p>
            <a:pPr lvl="1"/>
            <a:r>
              <a:rPr lang="en-US" sz="1800" dirty="0" smtClean="0"/>
              <a:t>An </a:t>
            </a:r>
            <a:r>
              <a:rPr lang="en-US" sz="1800" b="1" dirty="0" smtClean="0"/>
              <a:t>application</a:t>
            </a:r>
            <a:r>
              <a:rPr lang="en-US" sz="1800" dirty="0" smtClean="0"/>
              <a:t>: The Booklist application: delivered live in </a:t>
            </a:r>
            <a:r>
              <a:rPr lang="en-US" sz="1800" dirty="0" err="1" smtClean="0"/>
              <a:t>Bluemix</a:t>
            </a:r>
            <a:endParaRPr lang="en-US" sz="1800" dirty="0" smtClean="0"/>
          </a:p>
          <a:p>
            <a:pPr lvl="1"/>
            <a:r>
              <a:rPr lang="en-US" sz="1800" dirty="0" smtClean="0"/>
              <a:t>A </a:t>
            </a:r>
            <a:r>
              <a:rPr lang="en-US" sz="1800" b="1" dirty="0" smtClean="0"/>
              <a:t>report</a:t>
            </a:r>
            <a:r>
              <a:rPr lang="en-US" sz="1800" dirty="0" smtClean="0"/>
              <a:t>: 5-pages pdf files </a:t>
            </a:r>
          </a:p>
          <a:p>
            <a:pPr lvl="2"/>
            <a:r>
              <a:rPr lang="en-US" sz="1200" dirty="0"/>
              <a:t>Members of the team</a:t>
            </a:r>
          </a:p>
          <a:p>
            <a:pPr lvl="2"/>
            <a:r>
              <a:rPr lang="en-US" sz="1200" dirty="0"/>
              <a:t>the work split among members, </a:t>
            </a:r>
          </a:p>
          <a:p>
            <a:pPr lvl="2"/>
            <a:r>
              <a:rPr lang="en-US" sz="1200" dirty="0"/>
              <a:t>the overall </a:t>
            </a:r>
            <a:r>
              <a:rPr lang="en-US" sz="1200" dirty="0" smtClean="0"/>
              <a:t>organization, the activities, </a:t>
            </a:r>
            <a:r>
              <a:rPr lang="en-US" sz="1200" dirty="0"/>
              <a:t>the planning</a:t>
            </a:r>
          </a:p>
          <a:p>
            <a:pPr lvl="2"/>
            <a:r>
              <a:rPr lang="en-US" sz="1200" dirty="0"/>
              <a:t>the choices made, the associated rationale, </a:t>
            </a:r>
          </a:p>
          <a:p>
            <a:pPr lvl="2"/>
            <a:r>
              <a:rPr lang="en-US" sz="1200" dirty="0"/>
              <a:t>the lessons </a:t>
            </a:r>
            <a:r>
              <a:rPr lang="en-US" sz="1200" dirty="0" smtClean="0"/>
              <a:t>learned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/>
            </a:r>
            <a:br>
              <a:rPr lang="fr-FR" dirty="0"/>
            </a:br>
            <a:r>
              <a:rPr lang="fr-FR" sz="1600" b="0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r>
              <a:rPr lang="fr-FR" dirty="0" err="1" smtClean="0"/>
              <a:t>Starting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06-cloudantenabled</a:t>
            </a:r>
          </a:p>
          <a:p>
            <a:pPr lvl="1"/>
            <a:r>
              <a:rPr lang="fr-FR" dirty="0" err="1" smtClean="0"/>
              <a:t>Enable</a:t>
            </a:r>
            <a:r>
              <a:rPr lang="fr-FR" dirty="0" smtClean="0"/>
              <a:t> the Watson </a:t>
            </a:r>
            <a:r>
              <a:rPr lang="fr-FR" dirty="0" err="1" smtClean="0"/>
              <a:t>Language</a:t>
            </a:r>
            <a:r>
              <a:rPr lang="fr-FR" dirty="0" smtClean="0"/>
              <a:t> Translation package 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Enable</a:t>
            </a:r>
            <a:r>
              <a:rPr lang="fr-FR" dirty="0" smtClean="0"/>
              <a:t> the Watson </a:t>
            </a:r>
            <a:r>
              <a:rPr lang="fr-FR" dirty="0" err="1" smtClean="0"/>
              <a:t>personality</a:t>
            </a:r>
            <a:r>
              <a:rPr lang="fr-FR" dirty="0" smtClean="0"/>
              <a:t> Insights 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Add</a:t>
            </a:r>
            <a:r>
              <a:rPr lang="fr-FR" dirty="0" smtClean="0"/>
              <a:t> 4 apis </a:t>
            </a:r>
          </a:p>
          <a:p>
            <a:pPr lvl="1"/>
            <a:r>
              <a:rPr lang="en-US" sz="1400" b="1" dirty="0" err="1" smtClean="0"/>
              <a:t>api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all_books</a:t>
            </a:r>
            <a:endParaRPr lang="en-US" sz="1400" b="1" dirty="0"/>
          </a:p>
          <a:p>
            <a:pPr lvl="1"/>
            <a:r>
              <a:rPr lang="fr-FR" sz="1400" b="1" dirty="0"/>
              <a:t>/api/book/ID_OF_THE_BOOK</a:t>
            </a:r>
          </a:p>
          <a:p>
            <a:pPr lvl="1"/>
            <a:r>
              <a:rPr lang="fr-FR" sz="1400" b="1" dirty="0"/>
              <a:t>/api/book/</a:t>
            </a:r>
            <a:r>
              <a:rPr lang="fr-FR" sz="1400" b="1" dirty="0" err="1"/>
              <a:t>add</a:t>
            </a:r>
            <a:r>
              <a:rPr lang="fr-FR" sz="1400" b="1" dirty="0"/>
              <a:t> (POST)</a:t>
            </a:r>
          </a:p>
          <a:p>
            <a:pPr lvl="1"/>
            <a:r>
              <a:rPr lang="fr-FR" sz="1400" b="1" dirty="0" smtClean="0"/>
              <a:t>/</a:t>
            </a:r>
            <a:r>
              <a:rPr lang="fr-FR" sz="1400" b="1" dirty="0"/>
              <a:t>api/book/</a:t>
            </a:r>
            <a:r>
              <a:rPr lang="fr-FR" sz="1400" b="1" dirty="0" err="1"/>
              <a:t>remove</a:t>
            </a:r>
            <a:r>
              <a:rPr lang="fr-FR" sz="1400" b="1" dirty="0"/>
              <a:t>/ID/REVISION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/>
            </a:r>
            <a:br>
              <a:rPr lang="fr-FR" dirty="0"/>
            </a:br>
            <a:r>
              <a:rPr lang="fr-FR" sz="1600" b="0" dirty="0" err="1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420888"/>
            <a:ext cx="2069604" cy="869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724" y="3804908"/>
            <a:ext cx="2093714" cy="8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Integrate additional services to your application</a:t>
            </a:r>
          </a:p>
          <a:p>
            <a:pPr lvl="1"/>
            <a:r>
              <a:rPr lang="en-US" sz="2400" dirty="0" smtClean="0"/>
              <a:t>To help administration (monitoring)</a:t>
            </a:r>
          </a:p>
          <a:p>
            <a:pPr lvl="1"/>
            <a:r>
              <a:rPr lang="en-US" sz="2400" dirty="0" smtClean="0"/>
              <a:t>To ease </a:t>
            </a:r>
            <a:r>
              <a:rPr lang="en-US" sz="2400" dirty="0" err="1" smtClean="0"/>
              <a:t>evolutivity</a:t>
            </a:r>
            <a:r>
              <a:rPr lang="en-US" sz="2400" dirty="0" smtClean="0"/>
              <a:t> (capacity planning)</a:t>
            </a:r>
          </a:p>
          <a:p>
            <a:pPr lvl="1"/>
            <a:r>
              <a:rPr lang="en-US" sz="2400" dirty="0" smtClean="0"/>
              <a:t>To allow integration (</a:t>
            </a:r>
            <a:r>
              <a:rPr lang="en-US" sz="2400" dirty="0" err="1" smtClean="0"/>
              <a:t>Api</a:t>
            </a:r>
            <a:r>
              <a:rPr lang="en-US" sz="2400" dirty="0" smtClean="0"/>
              <a:t> management)</a:t>
            </a:r>
          </a:p>
          <a:p>
            <a:pPr lvl="1"/>
            <a:r>
              <a:rPr lang="en-US" sz="2400" dirty="0" smtClean="0"/>
              <a:t>To enrich your application</a:t>
            </a:r>
          </a:p>
          <a:p>
            <a:pPr lvl="2"/>
            <a:r>
              <a:rPr lang="en-US" sz="1400" dirty="0" smtClean="0"/>
              <a:t>Connection to Social Network (twitter..)</a:t>
            </a:r>
          </a:p>
          <a:p>
            <a:pPr lvl="2"/>
            <a:r>
              <a:rPr lang="en-US" sz="1400" dirty="0" smtClean="0"/>
              <a:t>Additional cognitive services</a:t>
            </a:r>
          </a:p>
          <a:p>
            <a:pPr lvl="1"/>
            <a:r>
              <a:rPr lang="en-US" sz="2400" dirty="0" smtClean="0"/>
              <a:t>….. </a:t>
            </a:r>
          </a:p>
          <a:p>
            <a:pPr marL="457200" lvl="1" indent="0">
              <a:buNone/>
            </a:pPr>
            <a:r>
              <a:rPr lang="en-US" sz="2400" dirty="0" smtClean="0"/>
              <a:t>The limit is … your imagination (and the number of services available </a:t>
            </a:r>
            <a:r>
              <a:rPr lang="en-US" sz="2400" dirty="0" smtClean="0">
                <a:sym typeface="Wingdings" panose="05000000000000000000" pitchFamily="2" charset="2"/>
              </a:rPr>
              <a:t> )</a:t>
            </a:r>
          </a:p>
          <a:p>
            <a:pPr lvl="1"/>
            <a:endParaRPr lang="en-US" sz="2400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sz="1600" b="1" dirty="0" smtClean="0">
                <a:sym typeface="Wingdings" panose="05000000000000000000" pitchFamily="2" charset="2"/>
              </a:rPr>
              <a:t>Remark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: Service requiring a coding effort will be more valued that service to use ‘as-is’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b="0" dirty="0" smtClean="0"/>
              <a:t>Bonus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78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1800" b="1" dirty="0" smtClean="0"/>
              <a:t>Group of 4 people</a:t>
            </a:r>
            <a:r>
              <a:rPr lang="en-US" sz="1800" dirty="0" smtClean="0"/>
              <a:t>:</a:t>
            </a:r>
          </a:p>
          <a:p>
            <a:pPr lvl="1"/>
            <a:r>
              <a:rPr lang="en-US" sz="1400" dirty="0" smtClean="0"/>
              <a:t>List to be sent @ </a:t>
            </a:r>
            <a:r>
              <a:rPr lang="en-US" sz="1400" dirty="0" smtClean="0">
                <a:solidFill>
                  <a:schemeClr val="accent2"/>
                </a:solidFill>
                <a:sym typeface="Wingdings" panose="05000000000000000000" pitchFamily="2" charset="2"/>
                <a:hlinkClick r:id="rId2"/>
              </a:rPr>
              <a:t>s_wilbert@fr.ibm.com</a:t>
            </a:r>
            <a:endParaRPr lang="en-US" sz="1400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400" b="1" dirty="0" err="1" smtClean="0">
                <a:sym typeface="Wingdings" panose="05000000000000000000" pitchFamily="2" charset="2"/>
              </a:rPr>
              <a:t>Remark</a:t>
            </a:r>
            <a:r>
              <a:rPr lang="fr-FR" sz="1400" b="1" dirty="0" smtClean="0">
                <a:sym typeface="Wingdings" panose="05000000000000000000" pitchFamily="2" charset="2"/>
              </a:rPr>
              <a:t> : </a:t>
            </a:r>
            <a:r>
              <a:rPr lang="fr-FR" sz="1400" dirty="0" smtClean="0">
                <a:sym typeface="Wingdings" panose="05000000000000000000" pitchFamily="2" charset="2"/>
              </a:rPr>
              <a:t>Warning if </a:t>
            </a:r>
            <a:r>
              <a:rPr lang="fr-FR" sz="1400" dirty="0" err="1" smtClean="0">
                <a:sym typeface="Wingdings" panose="05000000000000000000" pitchFamily="2" charset="2"/>
              </a:rPr>
              <a:t>you</a:t>
            </a:r>
            <a:r>
              <a:rPr lang="fr-FR" sz="1400" dirty="0" smtClean="0"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sym typeface="Wingdings" panose="05000000000000000000" pitchFamily="2" charset="2"/>
              </a:rPr>
              <a:t>want</a:t>
            </a:r>
            <a:r>
              <a:rPr lang="fr-FR" sz="1400" dirty="0" smtClean="0">
                <a:sym typeface="Wingdings" panose="05000000000000000000" pitchFamily="2" charset="2"/>
              </a:rPr>
              <a:t> to use </a:t>
            </a:r>
            <a:r>
              <a:rPr lang="fr-FR" sz="1400" dirty="0" err="1" smtClean="0">
                <a:sym typeface="Wingdings" panose="05000000000000000000" pitchFamily="2" charset="2"/>
              </a:rPr>
              <a:t>Track</a:t>
            </a:r>
            <a:r>
              <a:rPr lang="fr-FR" sz="1400" dirty="0" smtClean="0">
                <a:sym typeface="Wingdings" panose="05000000000000000000" pitchFamily="2" charset="2"/>
              </a:rPr>
              <a:t> and plan in </a:t>
            </a:r>
            <a:r>
              <a:rPr lang="fr-FR" sz="1400" b="1" dirty="0" err="1" smtClean="0">
                <a:sym typeface="Wingdings" panose="05000000000000000000" pitchFamily="2" charset="2"/>
              </a:rPr>
              <a:t>private</a:t>
            </a:r>
            <a:r>
              <a:rPr lang="fr-FR" sz="1400" dirty="0" smtClean="0"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sym typeface="Wingdings" panose="05000000000000000000" pitchFamily="2" charset="2"/>
              </a:rPr>
              <a:t>projects</a:t>
            </a:r>
            <a:r>
              <a:rPr lang="fr-FR" sz="1400" dirty="0" smtClean="0">
                <a:sym typeface="Wingdings" panose="05000000000000000000" pitchFamily="2" charset="2"/>
              </a:rPr>
              <a:t>: 3 people</a:t>
            </a:r>
          </a:p>
          <a:p>
            <a:pPr marL="0" indent="0">
              <a:buNone/>
            </a:pP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anose="05000000000000000000" pitchFamily="2" charset="2"/>
              </a:rPr>
              <a:t>Deliverables </a:t>
            </a:r>
            <a:r>
              <a:rPr lang="en-US" sz="1800" dirty="0" smtClean="0">
                <a:sym typeface="Wingdings" panose="05000000000000000000" pitchFamily="2" charset="2"/>
              </a:rPr>
              <a:t>: 2017 </a:t>
            </a:r>
            <a:r>
              <a:rPr lang="en-US" sz="1800" dirty="0" smtClean="0">
                <a:sym typeface="Wingdings" panose="05000000000000000000" pitchFamily="2" charset="2"/>
              </a:rPr>
              <a:t>May 12</a:t>
            </a:r>
            <a:r>
              <a:rPr lang="en-US" sz="1800" baseline="30000" dirty="0" smtClean="0">
                <a:sym typeface="Wingdings" panose="05000000000000000000" pitchFamily="2" charset="2"/>
              </a:rPr>
              <a:t>th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endParaRPr lang="en-US" sz="1800" b="1" dirty="0" smtClean="0">
              <a:sym typeface="Wingdings" panose="05000000000000000000" pitchFamily="2" charset="2"/>
            </a:endParaRPr>
          </a:p>
          <a:p>
            <a:r>
              <a:rPr lang="en-US" sz="1800" dirty="0" smtClean="0">
                <a:sym typeface="Wingdings" panose="05000000000000000000" pitchFamily="2" charset="2"/>
              </a:rPr>
              <a:t>A running </a:t>
            </a:r>
            <a:r>
              <a:rPr lang="en-US" sz="1800" b="1" dirty="0" smtClean="0">
                <a:sym typeface="Wingdings" panose="05000000000000000000" pitchFamily="2" charset="2"/>
              </a:rPr>
              <a:t>application</a:t>
            </a:r>
            <a:r>
              <a:rPr lang="en-US" sz="1800" dirty="0" smtClean="0">
                <a:sym typeface="Wingdings" panose="05000000000000000000" pitchFamily="2" charset="2"/>
              </a:rPr>
              <a:t> accessible to support your presentation </a:t>
            </a:r>
          </a:p>
          <a:p>
            <a:pPr lvl="1"/>
            <a:r>
              <a:rPr lang="en-US" sz="1400" dirty="0" err="1" smtClean="0">
                <a:sym typeface="Wingdings" panose="05000000000000000000" pitchFamily="2" charset="2"/>
              </a:rPr>
              <a:t>Bluemix</a:t>
            </a:r>
            <a:r>
              <a:rPr lang="en-US" sz="1400" dirty="0" smtClean="0">
                <a:sym typeface="Wingdings" panose="05000000000000000000" pitchFamily="2" charset="2"/>
              </a:rPr>
              <a:t> URL to be sent </a:t>
            </a:r>
            <a:r>
              <a:rPr lang="en-US" sz="1400" dirty="0" smtClean="0">
                <a:solidFill>
                  <a:srgbClr val="000000"/>
                </a:solidFill>
                <a:ea typeface="+mn-ea"/>
              </a:rPr>
              <a:t>@ </a:t>
            </a:r>
            <a:r>
              <a:rPr lang="en-US" sz="1400" dirty="0" smtClean="0">
                <a:solidFill>
                  <a:srgbClr val="333399"/>
                </a:solidFill>
                <a:ea typeface="+mn-ea"/>
                <a:sym typeface="Wingdings" panose="05000000000000000000" pitchFamily="2" charset="2"/>
              </a:rPr>
              <a:t>s_wilbert@fr.ibm.com</a:t>
            </a:r>
            <a:endParaRPr lang="en-US" sz="700" dirty="0" smtClean="0">
              <a:sym typeface="Wingdings" panose="05000000000000000000" pitchFamily="2" charset="2"/>
            </a:endParaRPr>
          </a:p>
          <a:p>
            <a:r>
              <a:rPr lang="en-US" sz="1800" dirty="0" smtClean="0">
                <a:sym typeface="Wingdings" panose="05000000000000000000" pitchFamily="2" charset="2"/>
              </a:rPr>
              <a:t>A </a:t>
            </a:r>
            <a:r>
              <a:rPr lang="en-US" sz="1800" b="1" dirty="0" smtClean="0">
                <a:sym typeface="Wingdings" panose="05000000000000000000" pitchFamily="2" charset="2"/>
              </a:rPr>
              <a:t>pdf</a:t>
            </a:r>
            <a:r>
              <a:rPr lang="en-US" sz="1800" dirty="0" smtClean="0">
                <a:sym typeface="Wingdings" panose="05000000000000000000" pitchFamily="2" charset="2"/>
              </a:rPr>
              <a:t> report: 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Paper copy to be delivered at the secretariat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Electronic copy to be sent </a:t>
            </a:r>
            <a:r>
              <a:rPr lang="en-US" sz="1400" dirty="0" smtClean="0"/>
              <a:t>@ </a:t>
            </a:r>
            <a:r>
              <a:rPr lang="en-US" sz="1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s_wilbert@fr.ibm.com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1"/>
            <a:endParaRPr lang="en-US" sz="1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anose="05000000000000000000" pitchFamily="2" charset="2"/>
              </a:rPr>
              <a:t>Follow-up session</a:t>
            </a:r>
          </a:p>
          <a:p>
            <a:pPr marL="342900" lvl="1" indent="-342900"/>
            <a:r>
              <a:rPr lang="en-US" sz="1800" b="1" dirty="0" smtClean="0">
                <a:ea typeface="+mn-ea"/>
                <a:sym typeface="Wingdings" panose="05000000000000000000" pitchFamily="2" charset="2"/>
              </a:rPr>
              <a:t>Questions</a:t>
            </a:r>
            <a:r>
              <a:rPr lang="en-US" sz="1800" dirty="0" smtClean="0">
                <a:ea typeface="+mn-ea"/>
                <a:sym typeface="Wingdings" panose="05000000000000000000" pitchFamily="2" charset="2"/>
              </a:rPr>
              <a:t> can be sent on  </a:t>
            </a:r>
            <a:r>
              <a:rPr lang="en-US" sz="1800" dirty="0" smtClean="0"/>
              <a:t>May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</a:t>
            </a:r>
            <a:r>
              <a:rPr lang="en-US" sz="1800" dirty="0" smtClean="0">
                <a:ea typeface="+mn-ea"/>
              </a:rPr>
              <a:t>@ </a:t>
            </a:r>
            <a:r>
              <a:rPr lang="en-US" sz="1800" dirty="0" smtClean="0">
                <a:ea typeface="+mn-ea"/>
                <a:sym typeface="Wingdings" panose="05000000000000000000" pitchFamily="2" charset="2"/>
                <a:hlinkClick r:id="rId2"/>
              </a:rPr>
              <a:t>s_wilbert@fr.ibm.com</a:t>
            </a:r>
            <a:endParaRPr lang="en-US" sz="1800" dirty="0" smtClean="0">
              <a:ea typeface="+mn-ea"/>
              <a:sym typeface="Wingdings" panose="05000000000000000000" pitchFamily="2" charset="2"/>
            </a:endParaRPr>
          </a:p>
          <a:p>
            <a:endParaRPr lang="en-US" sz="1800" b="1" dirty="0" smtClean="0">
              <a:sym typeface="Wingdings" panose="05000000000000000000" pitchFamily="2" charset="2"/>
            </a:endParaRPr>
          </a:p>
          <a:p>
            <a:pPr lvl="1"/>
            <a:endParaRPr lang="en-US" sz="1100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Contact point : s_wilbert@fr.ibm.com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b="0" dirty="0" err="1"/>
              <a:t>Work</a:t>
            </a:r>
            <a:r>
              <a:rPr lang="fr-FR" sz="1600" b="0" dirty="0"/>
              <a:t> organisation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7788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The </a:t>
            </a:r>
            <a:r>
              <a:rPr lang="fr-FR" dirty="0" smtClean="0"/>
              <a:t>application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457200" lvl="1" indent="0" algn="ctr">
              <a:buNone/>
            </a:pPr>
            <a:r>
              <a:rPr lang="fr-FR" dirty="0"/>
              <a:t>http://</a:t>
            </a:r>
            <a:r>
              <a:rPr lang="fr-FR" dirty="0" err="1"/>
              <a:t>swt-mybooks.mybluemix.net</a:t>
            </a:r>
            <a:r>
              <a:rPr lang="fr-FR" dirty="0"/>
              <a:t>/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Backup </a:t>
            </a:r>
            <a:r>
              <a:rPr lang="fr-FR" dirty="0" smtClean="0"/>
              <a:t>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« </a:t>
            </a:r>
            <a:r>
              <a:rPr lang="fr-FR" dirty="0" err="1" smtClean="0"/>
              <a:t>Booklist</a:t>
            </a:r>
            <a:r>
              <a:rPr lang="fr-FR" dirty="0" smtClean="0"/>
              <a:t> » application</a:t>
            </a:r>
            <a:br>
              <a:rPr lang="fr-FR" dirty="0" smtClean="0"/>
            </a:br>
            <a:r>
              <a:rPr lang="fr-FR" sz="1600" dirty="0" smtClean="0"/>
              <a:t>Main page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1340768"/>
            <a:ext cx="8391882" cy="4608512"/>
          </a:xfrm>
          <a:prstGeom prst="rect">
            <a:avLst/>
          </a:prstGeom>
        </p:spPr>
      </p:pic>
      <p:sp>
        <p:nvSpPr>
          <p:cNvPr id="7" name="Ellipse 69"/>
          <p:cNvSpPr/>
          <p:nvPr/>
        </p:nvSpPr>
        <p:spPr>
          <a:xfrm>
            <a:off x="4211960" y="5157192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Ellipse 69"/>
          <p:cNvSpPr/>
          <p:nvPr/>
        </p:nvSpPr>
        <p:spPr>
          <a:xfrm>
            <a:off x="5580112" y="4077072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796136" y="3971295"/>
            <a:ext cx="18421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a new book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56422" y="5052933"/>
            <a:ext cx="2392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List the </a:t>
            </a:r>
            <a:r>
              <a:rPr lang="fr-FR" dirty="0" err="1" smtClean="0"/>
              <a:t>existing</a:t>
            </a:r>
            <a:r>
              <a:rPr lang="fr-FR" dirty="0" smtClean="0"/>
              <a:t> book</a:t>
            </a:r>
            <a:endParaRPr lang="en-US" dirty="0"/>
          </a:p>
        </p:txBody>
      </p:sp>
      <p:sp>
        <p:nvSpPr>
          <p:cNvPr id="11" name="Ellipse 69"/>
          <p:cNvSpPr/>
          <p:nvPr/>
        </p:nvSpPr>
        <p:spPr>
          <a:xfrm>
            <a:off x="827584" y="5308828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32668" y="5445224"/>
            <a:ext cx="2853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Remove</a:t>
            </a:r>
            <a:r>
              <a:rPr lang="fr-FR" dirty="0" smtClean="0"/>
              <a:t> an </a:t>
            </a:r>
            <a:r>
              <a:rPr lang="fr-FR" dirty="0" err="1" smtClean="0"/>
              <a:t>existing</a:t>
            </a:r>
            <a:r>
              <a:rPr lang="fr-FR" dirty="0" smtClean="0"/>
              <a:t>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412776"/>
            <a:ext cx="8383587" cy="4187414"/>
          </a:xfrm>
          <a:prstGeom prst="rect">
            <a:avLst/>
          </a:prstGeom>
        </p:spPr>
      </p:pic>
      <p:sp>
        <p:nvSpPr>
          <p:cNvPr id="9" name="Ellipse 69"/>
          <p:cNvSpPr/>
          <p:nvPr/>
        </p:nvSpPr>
        <p:spPr>
          <a:xfrm>
            <a:off x="2339752" y="3599842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0" name="Ellipse 69"/>
          <p:cNvSpPr/>
          <p:nvPr/>
        </p:nvSpPr>
        <p:spPr>
          <a:xfrm>
            <a:off x="2627784" y="1916832"/>
            <a:ext cx="144462" cy="127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585788" y="554038"/>
            <a:ext cx="8383587" cy="576262"/>
          </a:xfrm>
        </p:spPr>
        <p:txBody>
          <a:bodyPr/>
          <a:lstStyle/>
          <a:p>
            <a:r>
              <a:rPr lang="fr-FR" dirty="0" smtClean="0"/>
              <a:t>The « </a:t>
            </a:r>
            <a:r>
              <a:rPr lang="fr-FR" dirty="0" err="1" smtClean="0"/>
              <a:t>Booklist</a:t>
            </a:r>
            <a:r>
              <a:rPr lang="fr-FR" dirty="0" smtClean="0"/>
              <a:t> » application</a:t>
            </a:r>
            <a:br>
              <a:rPr lang="fr-FR" dirty="0" smtClean="0"/>
            </a:br>
            <a:r>
              <a:rPr lang="fr-FR" sz="1600" dirty="0" err="1" smtClean="0"/>
              <a:t>Details</a:t>
            </a:r>
            <a:r>
              <a:rPr lang="fr-FR" sz="1600" dirty="0" smtClean="0"/>
              <a:t> page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489170" y="3494065"/>
            <a:ext cx="4443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Access to the translation of the </a:t>
            </a:r>
            <a:r>
              <a:rPr lang="fr-FR" dirty="0" err="1" smtClean="0"/>
              <a:t>summary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72246" y="1811055"/>
            <a:ext cx="4231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Access to the </a:t>
            </a:r>
            <a:r>
              <a:rPr lang="fr-FR" dirty="0" err="1" smtClean="0"/>
              <a:t>personality</a:t>
            </a:r>
            <a:r>
              <a:rPr lang="fr-FR" dirty="0" smtClean="0"/>
              <a:t> insight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3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LE 2006">
  <a:themeElements>
    <a:clrScheme name="TLE 2006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TLE 2006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LE 2006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3EB1BE38-47D0-4078-AD15-0A2AE36A1CB7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703668B2-C7B3-4500-88ED-FA21D7F5D84D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DAUPHINE _Template</Template>
  <TotalTime>2721</TotalTime>
  <Words>429</Words>
  <Application>Microsoft Macintosh PowerPoint</Application>
  <PresentationFormat>On-screen Show (4:3)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Courier New</vt:lpstr>
      <vt:lpstr>Helvetica Light</vt:lpstr>
      <vt:lpstr>Helvetica Neue</vt:lpstr>
      <vt:lpstr>Helvetica Neue Thin</vt:lpstr>
      <vt:lpstr>Verdana</vt:lpstr>
      <vt:lpstr>Wingdings</vt:lpstr>
      <vt:lpstr>TLE 2006</vt:lpstr>
      <vt:lpstr>2_Custom Design</vt:lpstr>
      <vt:lpstr>Emerging Technologies </vt:lpstr>
      <vt:lpstr>Emerging technologies Our 2-days- Journey</vt:lpstr>
      <vt:lpstr>Your project Objectives</vt:lpstr>
      <vt:lpstr>Your project Implementation</vt:lpstr>
      <vt:lpstr>Your project Bonus</vt:lpstr>
      <vt:lpstr>Your project Work organisation</vt:lpstr>
      <vt:lpstr>Backup Slides</vt:lpstr>
      <vt:lpstr>The « Booklist » application Main page</vt:lpstr>
      <vt:lpstr>The « Booklist » application Details page</vt:lpstr>
      <vt:lpstr>The « Booklist » application Translation page</vt:lpstr>
      <vt:lpstr>The « Booklist » application Personality page</vt:lpstr>
      <vt:lpstr>The « Booklist » application The APIs</vt:lpstr>
    </vt:vector>
  </TitlesOfParts>
  <Company>IBM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</dc:title>
  <dc:creator>ADMINIBM</dc:creator>
  <cp:lastModifiedBy>Microsoft Office User</cp:lastModifiedBy>
  <cp:revision>227</cp:revision>
  <cp:lastPrinted>2015-12-05T20:27:16Z</cp:lastPrinted>
  <dcterms:created xsi:type="dcterms:W3CDTF">2015-11-23T20:45:01Z</dcterms:created>
  <dcterms:modified xsi:type="dcterms:W3CDTF">2017-04-10T08:40:50Z</dcterms:modified>
</cp:coreProperties>
</file>