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
      <p:font typeface="Nunito"/>
      <p:regular r:id="rId23"/>
      <p:bold r:id="rId24"/>
      <p:italic r:id="rId25"/>
      <p:boldItalic r:id="rId26"/>
    </p:embeddedFont>
    <p:embeddedFont>
      <p:font typeface="Maven Pro"/>
      <p:regular r:id="rId27"/>
      <p:bold r:id="rId28"/>
    </p:embeddedFont>
    <p:embeddedFont>
      <p:font typeface="Old Standard TT"/>
      <p:regular r:id="rId29"/>
      <p:bold r:id="rId30"/>
      <p: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22" Type="http://schemas.openxmlformats.org/officeDocument/2006/relationships/font" Target="fonts/ProximaNova-boldItalic.fntdata"/><Relationship Id="rId21" Type="http://schemas.openxmlformats.org/officeDocument/2006/relationships/font" Target="fonts/ProximaNova-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MavenPro-bold.fntdata"/><Relationship Id="rId27"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ldStandardT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ldStandardTT-italic.fntdata"/><Relationship Id="rId30" Type="http://schemas.openxmlformats.org/officeDocument/2006/relationships/font" Target="fonts/OldStandardTT-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roximaNov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66a1fabd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66a1fabd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66a1fabd5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66a1fabd5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66a1fabd5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66a1fabd5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66a1fabd5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66a1fabd5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dbb2990b9_0_1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dbb2990b9_0_1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dbb2990b9_0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dbb2990b9_0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66a1fabd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66a1fabd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66a1fabd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66a1fabd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66a1fabd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66a1fabd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66a1fabd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66a1fabd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66a1fabd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66a1fabd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dbb2990b9_0_1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dbb2990b9_0_1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1600"/>
              </a:spcBef>
              <a:spcAft>
                <a:spcPts val="0"/>
              </a:spcAft>
              <a:buClr>
                <a:schemeClr val="accent1"/>
              </a:buClr>
              <a:buSzPts val="1400"/>
              <a:buChar char="○"/>
              <a:defRPr>
                <a:solidFill>
                  <a:schemeClr val="accent1"/>
                </a:solidFill>
              </a:defRPr>
            </a:lvl2pPr>
            <a:lvl3pPr indent="-317500" lvl="2" marL="1371600" rtl="0">
              <a:spcBef>
                <a:spcPts val="1600"/>
              </a:spcBef>
              <a:spcAft>
                <a:spcPts val="0"/>
              </a:spcAft>
              <a:buClr>
                <a:schemeClr val="accent1"/>
              </a:buClr>
              <a:buSzPts val="1400"/>
              <a:buChar char="■"/>
              <a:defRPr>
                <a:solidFill>
                  <a:schemeClr val="accent1"/>
                </a:solidFill>
              </a:defRPr>
            </a:lvl3pPr>
            <a:lvl4pPr indent="-317500" lvl="3" marL="1828800" rtl="0">
              <a:spcBef>
                <a:spcPts val="1600"/>
              </a:spcBef>
              <a:spcAft>
                <a:spcPts val="0"/>
              </a:spcAft>
              <a:buClr>
                <a:schemeClr val="accent1"/>
              </a:buClr>
              <a:buSzPts val="1400"/>
              <a:buChar char="●"/>
              <a:defRPr>
                <a:solidFill>
                  <a:schemeClr val="accent1"/>
                </a:solidFill>
              </a:defRPr>
            </a:lvl4pPr>
            <a:lvl5pPr indent="-317500" lvl="4" marL="2286000" rtl="0">
              <a:spcBef>
                <a:spcPts val="1600"/>
              </a:spcBef>
              <a:spcAft>
                <a:spcPts val="0"/>
              </a:spcAft>
              <a:buClr>
                <a:schemeClr val="accent1"/>
              </a:buClr>
              <a:buSzPts val="1400"/>
              <a:buChar char="○"/>
              <a:defRPr>
                <a:solidFill>
                  <a:schemeClr val="accent1"/>
                </a:solidFill>
              </a:defRPr>
            </a:lvl5pPr>
            <a:lvl6pPr indent="-317500" lvl="5" marL="2743200" rtl="0">
              <a:spcBef>
                <a:spcPts val="1600"/>
              </a:spcBef>
              <a:spcAft>
                <a:spcPts val="0"/>
              </a:spcAft>
              <a:buClr>
                <a:schemeClr val="accent1"/>
              </a:buClr>
              <a:buSzPts val="1400"/>
              <a:buChar char="■"/>
              <a:defRPr>
                <a:solidFill>
                  <a:schemeClr val="accent1"/>
                </a:solidFill>
              </a:defRPr>
            </a:lvl6pPr>
            <a:lvl7pPr indent="-317500" lvl="6" marL="3200400" rtl="0">
              <a:spcBef>
                <a:spcPts val="1600"/>
              </a:spcBef>
              <a:spcAft>
                <a:spcPts val="0"/>
              </a:spcAft>
              <a:buClr>
                <a:schemeClr val="accent1"/>
              </a:buClr>
              <a:buSzPts val="1400"/>
              <a:buChar char="●"/>
              <a:defRPr>
                <a:solidFill>
                  <a:schemeClr val="accent1"/>
                </a:solidFill>
              </a:defRPr>
            </a:lvl7pPr>
            <a:lvl8pPr indent="-317500" lvl="7" marL="3657600" rtl="0">
              <a:spcBef>
                <a:spcPts val="1600"/>
              </a:spcBef>
              <a:spcAft>
                <a:spcPts val="0"/>
              </a:spcAft>
              <a:buClr>
                <a:schemeClr val="accent1"/>
              </a:buClr>
              <a:buSzPts val="1400"/>
              <a:buChar char="○"/>
              <a:defRPr>
                <a:solidFill>
                  <a:schemeClr val="accent1"/>
                </a:solidFill>
              </a:defRPr>
            </a:lvl8pPr>
            <a:lvl9pPr indent="-317500" lvl="8" marL="4114800" rtl="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677650" y="516113"/>
            <a:ext cx="4255500" cy="187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MINI PROJECT PRESENTATION</a:t>
            </a:r>
            <a:endParaRPr>
              <a:latin typeface="Proxima Nova"/>
              <a:ea typeface="Proxima Nova"/>
              <a:cs typeface="Proxima Nova"/>
              <a:sym typeface="Proxima Nova"/>
            </a:endParaRPr>
          </a:p>
        </p:txBody>
      </p:sp>
      <p:sp>
        <p:nvSpPr>
          <p:cNvPr id="60" name="Google Shape;60;p13"/>
          <p:cNvSpPr txBox="1"/>
          <p:nvPr>
            <p:ph idx="1" type="subTitle"/>
          </p:nvPr>
        </p:nvSpPr>
        <p:spPr>
          <a:xfrm>
            <a:off x="1117450" y="3481300"/>
            <a:ext cx="3815700" cy="9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Proxima Nova"/>
                <a:ea typeface="Proxima Nova"/>
                <a:cs typeface="Proxima Nova"/>
                <a:sym typeface="Proxima Nova"/>
              </a:rPr>
              <a:t>Kushagra Agarwal </a:t>
            </a:r>
            <a:endParaRPr b="1" sz="20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b="1" sz="20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b="1" lang="en" sz="2000">
                <a:solidFill>
                  <a:srgbClr val="FFFFFF"/>
                </a:solidFill>
                <a:latin typeface="Proxima Nova"/>
                <a:ea typeface="Proxima Nova"/>
                <a:cs typeface="Proxima Nova"/>
                <a:sym typeface="Proxima Nova"/>
              </a:rPr>
              <a:t>Aryamaan Jain</a:t>
            </a:r>
            <a:endParaRPr b="1" sz="2000">
              <a:solidFill>
                <a:srgbClr val="FFFFFF"/>
              </a:solidFill>
              <a:latin typeface="Proxima Nova"/>
              <a:ea typeface="Proxima Nova"/>
              <a:cs typeface="Proxima Nova"/>
              <a:sym typeface="Proxima Nova"/>
            </a:endParaRPr>
          </a:p>
        </p:txBody>
      </p:sp>
      <p:sp>
        <p:nvSpPr>
          <p:cNvPr id="61" name="Google Shape;61;p13"/>
          <p:cNvSpPr txBox="1"/>
          <p:nvPr/>
        </p:nvSpPr>
        <p:spPr>
          <a:xfrm>
            <a:off x="6565275" y="516125"/>
            <a:ext cx="16935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Maven Pro"/>
                <a:ea typeface="Maven Pro"/>
                <a:cs typeface="Maven Pro"/>
                <a:sym typeface="Maven Pro"/>
              </a:rPr>
              <a:t>MP-36</a:t>
            </a:r>
            <a:endParaRPr>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Discussion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18" name="Google Shape;118;p2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mini project helped us to know about various techniques used in circuit optimization. </a:t>
            </a:r>
            <a:endParaRPr/>
          </a:p>
          <a:p>
            <a:pPr indent="-342900" lvl="0" marL="457200" rtl="0" algn="l">
              <a:spcBef>
                <a:spcPts val="0"/>
              </a:spcBef>
              <a:spcAft>
                <a:spcPts val="0"/>
              </a:spcAft>
              <a:buSzPts val="1800"/>
              <a:buChar char="●"/>
            </a:pPr>
            <a:r>
              <a:rPr lang="en"/>
              <a:t>We enjoyed our collaboration with Dr. Zia Abbas and his research students. </a:t>
            </a:r>
            <a:endParaRPr/>
          </a:p>
          <a:p>
            <a:pPr indent="-342900" lvl="0" marL="457200" rtl="0" algn="l">
              <a:spcBef>
                <a:spcPts val="0"/>
              </a:spcBef>
              <a:spcAft>
                <a:spcPts val="0"/>
              </a:spcAft>
              <a:buSzPts val="1800"/>
              <a:buChar char="●"/>
            </a:pPr>
            <a:r>
              <a:rPr lang="en"/>
              <a:t>We were able to apply many of the topics we had previously learned in courses such as Machine, Data and Learning to a real world problem and solve it to some extent.</a:t>
            </a:r>
            <a:endParaRPr/>
          </a:p>
          <a:p>
            <a:pPr indent="-342900" lvl="0" marL="457200" rtl="0" algn="l">
              <a:spcBef>
                <a:spcPts val="0"/>
              </a:spcBef>
              <a:spcAft>
                <a:spcPts val="0"/>
              </a:spcAft>
              <a:buSzPts val="1800"/>
              <a:buChar char="●"/>
            </a:pPr>
            <a:r>
              <a:rPr lang="en"/>
              <a:t>Now we will be able to solve any problems of similar structure given to us using the framework and ideas of this mini project.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24" name="Google Shape;124;p2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We were able to optimize our given problem to some extent. </a:t>
            </a:r>
            <a:endParaRPr sz="1700"/>
          </a:p>
          <a:p>
            <a:pPr indent="-336550" lvl="0" marL="457200" rtl="0" algn="l">
              <a:spcBef>
                <a:spcPts val="0"/>
              </a:spcBef>
              <a:spcAft>
                <a:spcPts val="0"/>
              </a:spcAft>
              <a:buSzPts val="1700"/>
              <a:buChar char="●"/>
            </a:pPr>
            <a:r>
              <a:rPr lang="en" sz="1700"/>
              <a:t>We learnt new tricks and techniques which can be used further on in future work. </a:t>
            </a:r>
            <a:endParaRPr sz="1700"/>
          </a:p>
          <a:p>
            <a:pPr indent="-336550" lvl="0" marL="457200" rtl="0" algn="l">
              <a:spcBef>
                <a:spcPts val="0"/>
              </a:spcBef>
              <a:spcAft>
                <a:spcPts val="0"/>
              </a:spcAft>
              <a:buSzPts val="1700"/>
              <a:buChar char="●"/>
            </a:pPr>
            <a:r>
              <a:rPr lang="en" sz="1700"/>
              <a:t>We achieved a model of R2 score 0.99 and were able to converge our model for delays but not so much for leakages.</a:t>
            </a:r>
            <a:endParaRPr sz="1700"/>
          </a:p>
          <a:p>
            <a:pPr indent="-336550" lvl="0" marL="457200" rtl="0" algn="l">
              <a:spcBef>
                <a:spcPts val="0"/>
              </a:spcBef>
              <a:spcAft>
                <a:spcPts val="0"/>
              </a:spcAft>
              <a:buSzPts val="1700"/>
              <a:buChar char="●"/>
            </a:pPr>
            <a:r>
              <a:rPr lang="en" sz="1700"/>
              <a:t>Both Genetic and Particle Swarm Optimisation Technique were able to converge. The delay values reduced considerably by 34% as compared to the initial sizing and the leakage went up by only 8%. The inverse relation between the two parameters resulted in such a behaviour nevertheless this skewness of 34 versus 8 gives weight to the credibility of our proposed framework.</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Recommendations for further research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30" name="Google Shape;130;p24"/>
          <p:cNvSpPr txBox="1"/>
          <p:nvPr>
            <p:ph idx="1" type="body"/>
          </p:nvPr>
        </p:nvSpPr>
        <p:spPr>
          <a:xfrm>
            <a:off x="311700" y="1114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accuracy of the Neural Net could be further improved by building a deeper net or deploying different Machine Learning Architectures. </a:t>
            </a:r>
            <a:endParaRPr sz="1600"/>
          </a:p>
          <a:p>
            <a:pPr indent="0" lvl="0" marL="0" rtl="0" algn="l">
              <a:spcBef>
                <a:spcPts val="1600"/>
              </a:spcBef>
              <a:spcAft>
                <a:spcPts val="0"/>
              </a:spcAft>
              <a:buNone/>
            </a:pPr>
            <a:r>
              <a:rPr lang="en" sz="1600"/>
              <a:t>Different optimization algorithms apart from GA and PSO could be used for the convergence of the framework like Glow worm Optimisation. </a:t>
            </a:r>
            <a:endParaRPr sz="1600"/>
          </a:p>
          <a:p>
            <a:pPr indent="0" lvl="0" marL="0" rtl="0" algn="l">
              <a:spcBef>
                <a:spcPts val="1600"/>
              </a:spcBef>
              <a:spcAft>
                <a:spcPts val="0"/>
              </a:spcAft>
              <a:buNone/>
            </a:pPr>
            <a:r>
              <a:rPr lang="en" sz="1600"/>
              <a:t>The hyperparameters used for PSO and Genetic Algorithms can be tuned further like the social parameters a, b and w in PSO and the mutation probability etc in GA. </a:t>
            </a:r>
            <a:endParaRPr sz="1600"/>
          </a:p>
          <a:p>
            <a:pPr indent="0" lvl="0" marL="0" rtl="0" algn="l">
              <a:spcBef>
                <a:spcPts val="1600"/>
              </a:spcBef>
              <a:spcAft>
                <a:spcPts val="1600"/>
              </a:spcAft>
              <a:buNone/>
            </a:pPr>
            <a:r>
              <a:rPr lang="en" sz="1600"/>
              <a:t>The cost function could be changed to achieve a different descent if the model is suspected to be stuck in a suboptimal local minima.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Citations and Bibliography</a:t>
            </a:r>
            <a:endParaRPr/>
          </a:p>
        </p:txBody>
      </p:sp>
      <p:sp>
        <p:nvSpPr>
          <p:cNvPr id="136" name="Google Shape;136;p2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1. Group method of data handling (GMDH): Alexey Ivakhnenko and Lapa </a:t>
            </a:r>
            <a:endParaRPr sz="1300"/>
          </a:p>
          <a:p>
            <a:pPr indent="0" lvl="0" marL="0" rtl="0" algn="l">
              <a:spcBef>
                <a:spcPts val="1600"/>
              </a:spcBef>
              <a:spcAft>
                <a:spcPts val="0"/>
              </a:spcAft>
              <a:buNone/>
            </a:pPr>
            <a:r>
              <a:rPr lang="en" sz="1300"/>
              <a:t>2. Semi-Supervised Learning with Ladder Network: Antti Rasmus, Harri Valpola, Mikko Honkala, Mathias Berglund, Tapani Raiko </a:t>
            </a:r>
            <a:endParaRPr sz="1300"/>
          </a:p>
          <a:p>
            <a:pPr indent="0" lvl="0" marL="0" rtl="0" algn="l">
              <a:spcBef>
                <a:spcPts val="1600"/>
              </a:spcBef>
              <a:spcAft>
                <a:spcPts val="0"/>
              </a:spcAft>
              <a:buNone/>
            </a:pPr>
            <a:r>
              <a:rPr lang="en" sz="1300"/>
              <a:t>3. Adaptation in Natural and Artificial Systems: J.H. Holland </a:t>
            </a:r>
            <a:endParaRPr sz="1300"/>
          </a:p>
          <a:p>
            <a:pPr indent="0" lvl="0" marL="0" rtl="0" algn="l">
              <a:spcBef>
                <a:spcPts val="1600"/>
              </a:spcBef>
              <a:spcAft>
                <a:spcPts val="0"/>
              </a:spcAft>
              <a:buNone/>
            </a:pPr>
            <a:r>
              <a:rPr lang="en" sz="1300"/>
              <a:t>4. Genetic algorithms: concepts and applications [in engineering design]: K.F. Man ; K.S. Tang ; S. Kwong 7. Genetic algorithms for modelling and optimisation: JohnMcCall</a:t>
            </a:r>
            <a:endParaRPr sz="1300"/>
          </a:p>
          <a:p>
            <a:pPr indent="0" lvl="0" marL="0" rtl="0" algn="l">
              <a:spcBef>
                <a:spcPts val="1600"/>
              </a:spcBef>
              <a:spcAft>
                <a:spcPts val="0"/>
              </a:spcAft>
              <a:buNone/>
            </a:pPr>
            <a:r>
              <a:rPr lang="en" sz="1300"/>
              <a:t>5. Implementation of the PSO algorithm for solving the JSSP in parallel: Wael Abdel-Rehim</a:t>
            </a:r>
            <a:endParaRPr sz="1300"/>
          </a:p>
          <a:p>
            <a:pPr indent="0" lvl="0" marL="0" rtl="0" algn="l">
              <a:spcBef>
                <a:spcPts val="1600"/>
              </a:spcBef>
              <a:spcAft>
                <a:spcPts val="0"/>
              </a:spcAft>
              <a:buNone/>
            </a:pPr>
            <a:r>
              <a:rPr lang="en" sz="1300"/>
              <a:t>6</a:t>
            </a:r>
            <a:r>
              <a:rPr lang="en" sz="1300"/>
              <a:t>. Particle Swarm Optimization: Kennedy, J.; Eberhart, R. </a:t>
            </a:r>
            <a:endParaRPr sz="1300"/>
          </a:p>
          <a:p>
            <a:pPr indent="0" lvl="0" marL="0" rtl="0" algn="l">
              <a:spcBef>
                <a:spcPts val="1600"/>
              </a:spcBef>
              <a:spcAft>
                <a:spcPts val="1600"/>
              </a:spcAft>
              <a:buNone/>
            </a:pPr>
            <a:r>
              <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ABSTRACT</a:t>
            </a:r>
            <a:endParaRPr/>
          </a:p>
        </p:txBody>
      </p:sp>
      <p:sp>
        <p:nvSpPr>
          <p:cNvPr id="67" name="Google Shape;67;p14"/>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68" name="Google Shape;68;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500"/>
              <a:t>Through Simulation softwares, the Delay and Leakage values for a Full Adder circuit of MOSFETs were computed for 50000 different Length and Width parameters for all the 28 transistors. Using these values as training data, we created a Neural Net Model implemented on the Keras framework to predict the delay and leakage values for unknown L and W parameters. Then we applied Genetic Algorithms and Particle Swarm Optimisation techniques to find the best suitable 56 values (28 L and 28W) for which the Delay and Leakage values were the least.</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MOSFETs Introduction</a:t>
            </a:r>
            <a:endParaRPr/>
          </a:p>
        </p:txBody>
      </p:sp>
      <p:sp>
        <p:nvSpPr>
          <p:cNvPr id="74" name="Google Shape;74;p1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FETs have a few disadvantages like high drain resistance, moderate input impedance and slower operation. To overcome these disadvantages, the MOSFET which is an advanced FET was invented. MOSFET stands for Metal Oxide Silicon Field Effect Transistor or Metal Oxide Semiconductor Field Effect Transistor. This is also called IGFET meaning Insulated Gate Field Effect Transistor. The FET is operated in both depletion and enhancement modes of operation. The following figures show how a MOSFET looks.</a:t>
            </a:r>
            <a:endParaRPr/>
          </a:p>
        </p:txBody>
      </p:sp>
      <p:sp>
        <p:nvSpPr>
          <p:cNvPr id="75" name="Google Shape;75;p1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a:t>The construction of a MOSFET is a bit similar to the FET. An oxide layer is deposited on the substrate to which the gate terminal is connected. This oxide layer acts as an insulator (SiO2 insulates from the substrate), and hence the MOSFET has another name as IGFET. In the construction of MOSFET, a lightly doped substrate is diffused with a heavily doped region. Depending upon the substrate used, they are called as P-type and N-type MOSFETs.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motivated the enquiry</a:t>
            </a:r>
            <a:endParaRPr/>
          </a:p>
        </p:txBody>
      </p:sp>
      <p:sp>
        <p:nvSpPr>
          <p:cNvPr id="81" name="Google Shape;81;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enquiry was motivated because of non optimum power consumption by electrical circuits like adders because optimal width and length sizes are not known. </a:t>
            </a:r>
            <a:endParaRPr/>
          </a:p>
          <a:p>
            <a:pPr indent="-342900" lvl="0" marL="457200" rtl="0" algn="l">
              <a:spcBef>
                <a:spcPts val="0"/>
              </a:spcBef>
              <a:spcAft>
                <a:spcPts val="0"/>
              </a:spcAft>
              <a:buSzPts val="1800"/>
              <a:buChar char="●"/>
            </a:pPr>
            <a:r>
              <a:rPr lang="en"/>
              <a:t>Growing field of artificial intelligence with the help of neural networks helped us to first build a model and then optimize using algorithms such as genetic algorithms and particle swarm optimization.</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 trying to answer</a:t>
            </a:r>
            <a:endParaRPr/>
          </a:p>
        </p:txBody>
      </p:sp>
      <p:sp>
        <p:nvSpPr>
          <p:cNvPr id="87" name="Google Shape;87;p1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tried to answer and find the best and most efficient methods to optimize given circuits. </a:t>
            </a:r>
            <a:endParaRPr/>
          </a:p>
          <a:p>
            <a:pPr indent="-342900" lvl="0" marL="457200" rtl="0" algn="l">
              <a:spcBef>
                <a:spcPts val="0"/>
              </a:spcBef>
              <a:spcAft>
                <a:spcPts val="0"/>
              </a:spcAft>
              <a:buSzPts val="1800"/>
              <a:buChar char="●"/>
            </a:pPr>
            <a:r>
              <a:rPr lang="en"/>
              <a:t>We were able to see that methods such as linear regression were not good and scalable and hence shifted to methods such as neural networks using Keras. </a:t>
            </a:r>
            <a:endParaRPr/>
          </a:p>
          <a:p>
            <a:pPr indent="-342900" lvl="0" marL="457200" rtl="0" algn="l">
              <a:spcBef>
                <a:spcPts val="0"/>
              </a:spcBef>
              <a:spcAft>
                <a:spcPts val="0"/>
              </a:spcAft>
              <a:buSzPts val="1800"/>
              <a:buChar char="●"/>
            </a:pPr>
            <a:r>
              <a:rPr lang="en"/>
              <a:t>We were able to optimize using algorithms such as genetic algorithms and particle swarm optimization algorithms.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Methods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93" name="Google Shape;93;p1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sz="1600"/>
              <a:t>Our solution was divided into two parts. The first one was to build a good model. We used neural networks to build a model after the initial failure to do so by using linear regression. We were not able to use linear regression because of its huge memory consumption. Neural network did not suffer from this problem and was able to give a good R2 score of 0.99 whereas linear regression gave a score of only about 0.75. After building a model we had to optimise the model. We optimised our model using two algorithms. The first one was genetic algorithms and the second one particle swarm optimisation. Both algorithms were able to converge on delay but were not able to do very well on the leakages. All this was done using popular libraries and frameworks like Keras, Scikit, Pandas, etc.</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Materials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99" name="Google Shape;99;p19"/>
          <p:cNvSpPr txBox="1"/>
          <p:nvPr>
            <p:ph idx="1" type="body"/>
          </p:nvPr>
        </p:nvSpPr>
        <p:spPr>
          <a:xfrm>
            <a:off x="510325" y="14807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Keras for model building</a:t>
            </a:r>
            <a:endParaRPr/>
          </a:p>
          <a:p>
            <a:pPr indent="-342900" lvl="0" marL="457200" rtl="0" algn="l">
              <a:spcBef>
                <a:spcPts val="0"/>
              </a:spcBef>
              <a:spcAft>
                <a:spcPts val="0"/>
              </a:spcAft>
              <a:buSzPts val="1800"/>
              <a:buAutoNum type="arabicPeriod"/>
            </a:pPr>
            <a:r>
              <a:rPr lang="en"/>
              <a:t>Scikit learn for model evaluation</a:t>
            </a:r>
            <a:endParaRPr/>
          </a:p>
          <a:p>
            <a:pPr indent="-342900" lvl="0" marL="457200" rtl="0" algn="l">
              <a:spcBef>
                <a:spcPts val="0"/>
              </a:spcBef>
              <a:spcAft>
                <a:spcPts val="0"/>
              </a:spcAft>
              <a:buSzPts val="1800"/>
              <a:buAutoNum type="arabicPeriod"/>
            </a:pPr>
            <a:r>
              <a:rPr lang="en"/>
              <a:t>Pandas for data handling</a:t>
            </a:r>
            <a:endParaRPr/>
          </a:p>
          <a:p>
            <a:pPr indent="-342900" lvl="0" marL="457200" rtl="0" algn="l">
              <a:spcBef>
                <a:spcPts val="0"/>
              </a:spcBef>
              <a:spcAft>
                <a:spcPts val="0"/>
              </a:spcAft>
              <a:buSzPts val="1800"/>
              <a:buAutoNum type="arabicPeriod"/>
            </a:pPr>
            <a:r>
              <a:rPr lang="en"/>
              <a:t>Microsoft teams for communication</a:t>
            </a:r>
            <a:endParaRPr/>
          </a:p>
          <a:p>
            <a:pPr indent="-342900" lvl="0" marL="457200" rtl="0" algn="l">
              <a:spcBef>
                <a:spcPts val="0"/>
              </a:spcBef>
              <a:spcAft>
                <a:spcPts val="0"/>
              </a:spcAft>
              <a:buSzPts val="1800"/>
              <a:buAutoNum type="arabicPeriod"/>
            </a:pPr>
            <a:r>
              <a:rPr lang="en"/>
              <a:t>Outlook for communication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Procedure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05" name="Google Shape;105;p20"/>
          <p:cNvSpPr txBox="1"/>
          <p:nvPr>
            <p:ph idx="1" type="body"/>
          </p:nvPr>
        </p:nvSpPr>
        <p:spPr>
          <a:xfrm>
            <a:off x="60800" y="1083500"/>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350"/>
              <a:t>We built our neural network model using Keras with Tensorflow backend. To build the Neural Net, Deep Learning was used. The Neural consisted of 9 layers. The input layer had 56 nodes. The hidden layers had 43, 35, 29, 25, 20, 26, and 12 nodes while the output layer had 6 nodes for the delay model and 1 node for the leakage model. All the layers but the last one used ReLu activation function and the last layer used a linear regressor alone. Adam optimization technique was used to converge faster. The two models were trained independently on data consisting of 40000 rows for delay and leakage values separately. Both the models were tested using both R2 scores and MSE to get an idea of their performance on an unseen test set of 10000 rows. We optimised our model parameters given initial sizing using genetic algorithms and particle swarm optimization. To do this the cost function was defined such that it took into account both the delays and leakages. Hence both Neural nets were called simultaneously to provide the values for a test set of 56 parameters. Then the results were compared to initial sizing to find out the efficiency of the framework.</a:t>
            </a:r>
            <a:endParaRPr sz="1350"/>
          </a:p>
          <a:p>
            <a:pPr indent="0" lvl="0" marL="0" rtl="0" algn="l">
              <a:spcBef>
                <a:spcPts val="1600"/>
              </a:spcBef>
              <a:spcAft>
                <a:spcPts val="0"/>
              </a:spcAft>
              <a:buClr>
                <a:schemeClr val="dk1"/>
              </a:buClr>
              <a:buSzPts val="1100"/>
              <a:buFont typeface="Arial"/>
              <a:buNone/>
            </a:pPr>
            <a:r>
              <a:t/>
            </a:r>
            <a:endParaRPr sz="1350"/>
          </a:p>
          <a:p>
            <a:pPr indent="0" lvl="0" marL="0" rtl="0" algn="l">
              <a:spcBef>
                <a:spcPts val="1600"/>
              </a:spcBef>
              <a:spcAft>
                <a:spcPts val="1600"/>
              </a:spcAft>
              <a:buNone/>
            </a:pPr>
            <a:r>
              <a:t/>
            </a:r>
            <a:endParaRPr sz="13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63975" y="2009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111" name="Google Shape;111;p21"/>
          <p:cNvSpPr txBox="1"/>
          <p:nvPr>
            <p:ph idx="1" type="body"/>
          </p:nvPr>
        </p:nvSpPr>
        <p:spPr>
          <a:xfrm>
            <a:off x="311700" y="1171675"/>
            <a:ext cx="3999900" cy="3397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00"/>
                </a:solidFill>
              </a:rPr>
              <a:t>Genetic Algorithms</a:t>
            </a:r>
            <a:endParaRPr b="1" sz="2200">
              <a:solidFill>
                <a:srgbClr val="000000"/>
              </a:solidFill>
            </a:endParaRPr>
          </a:p>
          <a:p>
            <a:pPr indent="0" lvl="0" marL="0" rtl="0" algn="l">
              <a:spcBef>
                <a:spcPts val="1600"/>
              </a:spcBef>
              <a:spcAft>
                <a:spcPts val="0"/>
              </a:spcAft>
              <a:buNone/>
            </a:pPr>
            <a:r>
              <a:rPr lang="en" sz="1800"/>
              <a:t>optimised delays = </a:t>
            </a:r>
            <a:endParaRPr sz="1800"/>
          </a:p>
          <a:p>
            <a:pPr indent="0" lvl="0" marL="0" rtl="0" algn="l">
              <a:spcBef>
                <a:spcPts val="1600"/>
              </a:spcBef>
              <a:spcAft>
                <a:spcPts val="0"/>
              </a:spcAft>
              <a:buNone/>
            </a:pPr>
            <a:r>
              <a:rPr lang="en" sz="1800"/>
              <a:t>[4.8374468e-12 8.0630624e-12 8.1829803e-12 1.4586535e-11 9.5415099e-12 1.1679768e-11]</a:t>
            </a:r>
            <a:endParaRPr sz="1800"/>
          </a:p>
          <a:p>
            <a:pPr indent="0" lvl="0" marL="0" rtl="0" algn="l">
              <a:spcBef>
                <a:spcPts val="1600"/>
              </a:spcBef>
              <a:spcAft>
                <a:spcPts val="0"/>
              </a:spcAft>
              <a:buNone/>
            </a:pPr>
            <a:r>
              <a:rPr lang="en" sz="1800"/>
              <a:t>optimised leakage = 1.5381e-06</a:t>
            </a:r>
            <a:endParaRPr sz="1800"/>
          </a:p>
          <a:p>
            <a:pPr indent="0" lvl="0" marL="0" rtl="0" algn="l">
              <a:spcBef>
                <a:spcPts val="1600"/>
              </a:spcBef>
              <a:spcAft>
                <a:spcPts val="1600"/>
              </a:spcAft>
              <a:buNone/>
            </a:pPr>
            <a:r>
              <a:t/>
            </a:r>
            <a:endParaRPr/>
          </a:p>
        </p:txBody>
      </p:sp>
      <p:sp>
        <p:nvSpPr>
          <p:cNvPr id="112" name="Google Shape;112;p21"/>
          <p:cNvSpPr txBox="1"/>
          <p:nvPr>
            <p:ph idx="2" type="body"/>
          </p:nvPr>
        </p:nvSpPr>
        <p:spPr>
          <a:xfrm>
            <a:off x="4746250" y="1229975"/>
            <a:ext cx="4086000" cy="3339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rgbClr val="000000"/>
                </a:solidFill>
              </a:rPr>
              <a:t>Particle Swarm Optimisation</a:t>
            </a:r>
            <a:endParaRPr sz="1800">
              <a:solidFill>
                <a:srgbClr val="000000"/>
              </a:solidFill>
            </a:endParaRPr>
          </a:p>
          <a:p>
            <a:pPr indent="0" lvl="0" marL="0" rtl="0" algn="l">
              <a:spcBef>
                <a:spcPts val="1600"/>
              </a:spcBef>
              <a:spcAft>
                <a:spcPts val="0"/>
              </a:spcAft>
              <a:buNone/>
            </a:pPr>
            <a:r>
              <a:rPr lang="en" sz="1800"/>
              <a:t>optimised delays = </a:t>
            </a:r>
            <a:endParaRPr sz="1800"/>
          </a:p>
          <a:p>
            <a:pPr indent="0" lvl="0" marL="0" rtl="0" algn="l">
              <a:spcBef>
                <a:spcPts val="1600"/>
              </a:spcBef>
              <a:spcAft>
                <a:spcPts val="0"/>
              </a:spcAft>
              <a:buNone/>
            </a:pPr>
            <a:r>
              <a:rPr lang="en" sz="1800"/>
              <a:t>[5.5920e-12, 1.1030e-11, 5.4595e-12, 1.3326e-11, 5.7792e-12, 9.7994e-12] </a:t>
            </a:r>
            <a:endParaRPr sz="1800"/>
          </a:p>
          <a:p>
            <a:pPr indent="0" lvl="0" marL="0" rtl="0" algn="l">
              <a:spcBef>
                <a:spcPts val="1600"/>
              </a:spcBef>
              <a:spcAft>
                <a:spcPts val="1600"/>
              </a:spcAft>
              <a:buNone/>
            </a:pPr>
            <a:r>
              <a:rPr lang="en" sz="1800"/>
              <a:t>optimised leakage = 1.3509002e-06</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