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31"/>
  </p:notesMasterIdLst>
  <p:sldIdLst>
    <p:sldId id="256" r:id="rId3"/>
    <p:sldId id="257" r:id="rId4"/>
    <p:sldId id="259" r:id="rId5"/>
    <p:sldId id="269" r:id="rId6"/>
    <p:sldId id="273" r:id="rId7"/>
    <p:sldId id="271" r:id="rId8"/>
    <p:sldId id="267" r:id="rId9"/>
    <p:sldId id="274" r:id="rId10"/>
    <p:sldId id="270" r:id="rId11"/>
    <p:sldId id="260" r:id="rId12"/>
    <p:sldId id="276" r:id="rId13"/>
    <p:sldId id="261" r:id="rId14"/>
    <p:sldId id="278" r:id="rId15"/>
    <p:sldId id="279" r:id="rId16"/>
    <p:sldId id="291" r:id="rId17"/>
    <p:sldId id="280" r:id="rId18"/>
    <p:sldId id="281" r:id="rId19"/>
    <p:sldId id="287" r:id="rId20"/>
    <p:sldId id="282" r:id="rId21"/>
    <p:sldId id="283" r:id="rId22"/>
    <p:sldId id="284" r:id="rId23"/>
    <p:sldId id="288" r:id="rId24"/>
    <p:sldId id="289" r:id="rId25"/>
    <p:sldId id="290" r:id="rId26"/>
    <p:sldId id="262" r:id="rId27"/>
    <p:sldId id="264" r:id="rId28"/>
    <p:sldId id="293"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384" autoAdjust="0"/>
  </p:normalViewPr>
  <p:slideViewPr>
    <p:cSldViewPr snapToGrid="0">
      <p:cViewPr varScale="1">
        <p:scale>
          <a:sx n="74" d="100"/>
          <a:sy n="74"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72E0BC-D89B-4535-B0A7-DAA5BED50B81}"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7F6A61F4-7416-45CC-ADF6-135545B98C01}">
      <dgm:prSet phldrT="[Text]" custT="1"/>
      <dgm:spPr/>
      <dgm:t>
        <a:bodyPr/>
        <a:lstStyle/>
        <a:p>
          <a:r>
            <a:rPr lang="en-US" sz="1800" dirty="0"/>
            <a:t>Flow shop Scheduling Problem (FSSP)</a:t>
          </a:r>
        </a:p>
      </dgm:t>
    </dgm:pt>
    <dgm:pt modelId="{6C995508-1D7A-46DC-810D-2B2D462348E5}" type="parTrans" cxnId="{4978F1D6-E1A9-407A-AC75-BC62D098D235}">
      <dgm:prSet/>
      <dgm:spPr/>
      <dgm:t>
        <a:bodyPr/>
        <a:lstStyle/>
        <a:p>
          <a:endParaRPr lang="en-US" sz="1800"/>
        </a:p>
      </dgm:t>
    </dgm:pt>
    <dgm:pt modelId="{64176711-68B7-4FBD-8746-45ED57E75AF4}" type="sibTrans" cxnId="{4978F1D6-E1A9-407A-AC75-BC62D098D235}">
      <dgm:prSet/>
      <dgm:spPr/>
      <dgm:t>
        <a:bodyPr/>
        <a:lstStyle/>
        <a:p>
          <a:endParaRPr lang="en-US" sz="1800"/>
        </a:p>
      </dgm:t>
    </dgm:pt>
    <dgm:pt modelId="{B8D35FF2-3838-4987-A2E0-12DD478866BB}">
      <dgm:prSet phldrT="[Text]" custT="1"/>
      <dgm:spPr/>
      <dgm:t>
        <a:bodyPr/>
        <a:lstStyle/>
        <a:p>
          <a:r>
            <a:rPr lang="en-US" sz="1800" dirty="0"/>
            <a:t>Job shop Scheduling(JSSP)</a:t>
          </a:r>
        </a:p>
      </dgm:t>
    </dgm:pt>
    <dgm:pt modelId="{25E734F3-D6B4-468A-B849-47194D20D41F}" type="parTrans" cxnId="{8D18C2F1-F566-4514-8FD0-F8924B25D0F5}">
      <dgm:prSet/>
      <dgm:spPr/>
      <dgm:t>
        <a:bodyPr/>
        <a:lstStyle/>
        <a:p>
          <a:endParaRPr lang="en-US" sz="1800"/>
        </a:p>
      </dgm:t>
    </dgm:pt>
    <dgm:pt modelId="{5840AB76-8370-4794-A283-7CE0C6E0D8B5}" type="sibTrans" cxnId="{8D18C2F1-F566-4514-8FD0-F8924B25D0F5}">
      <dgm:prSet/>
      <dgm:spPr/>
      <dgm:t>
        <a:bodyPr/>
        <a:lstStyle/>
        <a:p>
          <a:endParaRPr lang="en-US" sz="1800"/>
        </a:p>
      </dgm:t>
    </dgm:pt>
    <dgm:pt modelId="{1ABF3701-82BE-4370-B793-B10423DEB41C}">
      <dgm:prSet phldrT="[Text]" custT="1"/>
      <dgm:spPr/>
      <dgm:t>
        <a:bodyPr/>
        <a:lstStyle/>
        <a:p>
          <a:r>
            <a:rPr lang="en-US" sz="1800" dirty="0"/>
            <a:t>Open shop Scheduling (OSSP)</a:t>
          </a:r>
        </a:p>
      </dgm:t>
    </dgm:pt>
    <dgm:pt modelId="{89D33869-8090-455D-AFD9-64F28A1640D4}" type="parTrans" cxnId="{318AB676-DF13-448A-9616-C32BF624EDFD}">
      <dgm:prSet/>
      <dgm:spPr/>
      <dgm:t>
        <a:bodyPr/>
        <a:lstStyle/>
        <a:p>
          <a:endParaRPr lang="en-US" sz="1800"/>
        </a:p>
      </dgm:t>
    </dgm:pt>
    <dgm:pt modelId="{0F8887F1-ABC5-43C7-B01D-C6D6CFE7C5DA}" type="sibTrans" cxnId="{318AB676-DF13-448A-9616-C32BF624EDFD}">
      <dgm:prSet/>
      <dgm:spPr/>
      <dgm:t>
        <a:bodyPr/>
        <a:lstStyle/>
        <a:p>
          <a:endParaRPr lang="en-US" sz="1800"/>
        </a:p>
      </dgm:t>
    </dgm:pt>
    <dgm:pt modelId="{BA80EAFF-3D13-40C0-AA33-9C0045542052}">
      <dgm:prSet phldrT="[Text]" custT="1"/>
      <dgm:spPr/>
      <dgm:t>
        <a:bodyPr/>
        <a:lstStyle/>
        <a:p>
          <a:r>
            <a:rPr lang="en-US" sz="1800" dirty="0"/>
            <a:t>All jobs have the same processing order through the machines.</a:t>
          </a:r>
        </a:p>
      </dgm:t>
    </dgm:pt>
    <dgm:pt modelId="{71AE886B-F464-404E-91BF-72663FBB984E}" type="parTrans" cxnId="{884E35C6-9BDE-42B5-A573-373CAD5169E2}">
      <dgm:prSet/>
      <dgm:spPr/>
      <dgm:t>
        <a:bodyPr/>
        <a:lstStyle/>
        <a:p>
          <a:endParaRPr lang="en-US" sz="1800"/>
        </a:p>
      </dgm:t>
    </dgm:pt>
    <dgm:pt modelId="{560C3EDC-671C-4B2B-96CE-6524EDD3C52A}" type="sibTrans" cxnId="{884E35C6-9BDE-42B5-A573-373CAD5169E2}">
      <dgm:prSet/>
      <dgm:spPr/>
      <dgm:t>
        <a:bodyPr/>
        <a:lstStyle/>
        <a:p>
          <a:endParaRPr lang="en-US" sz="1800"/>
        </a:p>
      </dgm:t>
    </dgm:pt>
    <dgm:pt modelId="{8B93D052-1A3C-4D8E-86EF-9DCCDAA194A8}">
      <dgm:prSet phldrT="[Text]" custT="1"/>
      <dgm:spPr/>
      <dgm:t>
        <a:bodyPr/>
        <a:lstStyle/>
        <a:p>
          <a:r>
            <a:rPr lang="en-US" sz="1800" dirty="0"/>
            <a:t>The order of the jobs in each machine can be the same(permutation FSSP) or not necessarily the same(non-permutation FSSP)</a:t>
          </a:r>
        </a:p>
      </dgm:t>
    </dgm:pt>
    <dgm:pt modelId="{A42CAD22-4F5D-43E5-97CB-D2925B6332D2}" type="parTrans" cxnId="{9BA9E75D-4B48-4F22-A811-497720527E6A}">
      <dgm:prSet/>
      <dgm:spPr/>
      <dgm:t>
        <a:bodyPr/>
        <a:lstStyle/>
        <a:p>
          <a:endParaRPr lang="en-US" sz="1800"/>
        </a:p>
      </dgm:t>
    </dgm:pt>
    <dgm:pt modelId="{0C21BDF6-847F-49A3-BAB9-9D35DDBA8E6D}" type="sibTrans" cxnId="{9BA9E75D-4B48-4F22-A811-497720527E6A}">
      <dgm:prSet/>
      <dgm:spPr/>
      <dgm:t>
        <a:bodyPr/>
        <a:lstStyle/>
        <a:p>
          <a:endParaRPr lang="en-US" sz="1800"/>
        </a:p>
      </dgm:t>
    </dgm:pt>
    <dgm:pt modelId="{4E331613-D5F7-4BCE-A764-E5F649DBB958}">
      <dgm:prSet phldrT="[Text]" custT="1"/>
      <dgm:spPr/>
      <dgm:t>
        <a:bodyPr/>
        <a:lstStyle/>
        <a:p>
          <a:r>
            <a:rPr lang="en-US" sz="1800" dirty="0"/>
            <a:t>Each job has its own routing</a:t>
          </a:r>
        </a:p>
      </dgm:t>
    </dgm:pt>
    <dgm:pt modelId="{86D39EC0-8123-4320-9CAC-709070114243}" type="parTrans" cxnId="{504152C5-67C6-42D7-A905-E663D17C016F}">
      <dgm:prSet/>
      <dgm:spPr/>
      <dgm:t>
        <a:bodyPr/>
        <a:lstStyle/>
        <a:p>
          <a:endParaRPr lang="en-US" sz="1800"/>
        </a:p>
      </dgm:t>
    </dgm:pt>
    <dgm:pt modelId="{E280537D-8C44-417A-A8F0-F66C8227273E}" type="sibTrans" cxnId="{504152C5-67C6-42D7-A905-E663D17C016F}">
      <dgm:prSet/>
      <dgm:spPr/>
      <dgm:t>
        <a:bodyPr/>
        <a:lstStyle/>
        <a:p>
          <a:endParaRPr lang="en-US" sz="1800"/>
        </a:p>
      </dgm:t>
    </dgm:pt>
    <dgm:pt modelId="{AE01F67C-08AE-40D5-BE98-4C486604BE85}">
      <dgm:prSet phldrT="[Text]" custT="1"/>
      <dgm:spPr/>
      <dgm:t>
        <a:bodyPr/>
        <a:lstStyle/>
        <a:p>
          <a:r>
            <a:rPr lang="en-US" sz="1800" dirty="0"/>
            <a:t>A given set of jobs is processed in an arbitrary order</a:t>
          </a:r>
        </a:p>
      </dgm:t>
    </dgm:pt>
    <dgm:pt modelId="{ADB74E28-60CD-4850-91D7-D949199CC835}" type="parTrans" cxnId="{1C7495E4-222B-4592-91C7-AD4F1CE259A4}">
      <dgm:prSet/>
      <dgm:spPr/>
      <dgm:t>
        <a:bodyPr/>
        <a:lstStyle/>
        <a:p>
          <a:endParaRPr lang="en-US" sz="1800"/>
        </a:p>
      </dgm:t>
    </dgm:pt>
    <dgm:pt modelId="{67AD9BDA-C760-4C03-BC3E-04AD186A8BA0}" type="sibTrans" cxnId="{1C7495E4-222B-4592-91C7-AD4F1CE259A4}">
      <dgm:prSet/>
      <dgm:spPr/>
      <dgm:t>
        <a:bodyPr/>
        <a:lstStyle/>
        <a:p>
          <a:endParaRPr lang="en-US" sz="1800"/>
        </a:p>
      </dgm:t>
    </dgm:pt>
    <dgm:pt modelId="{2FC3FCDF-0043-4FAD-B772-A443EFFC6EE9}" type="pres">
      <dgm:prSet presAssocID="{0172E0BC-D89B-4535-B0A7-DAA5BED50B81}" presName="Name0" presStyleCnt="0">
        <dgm:presLayoutVars>
          <dgm:dir/>
          <dgm:animLvl val="lvl"/>
          <dgm:resizeHandles val="exact"/>
        </dgm:presLayoutVars>
      </dgm:prSet>
      <dgm:spPr/>
    </dgm:pt>
    <dgm:pt modelId="{EF72A7B2-04FB-4B67-8A9F-08BBB36836DB}" type="pres">
      <dgm:prSet presAssocID="{7F6A61F4-7416-45CC-ADF6-135545B98C01}" presName="linNode" presStyleCnt="0"/>
      <dgm:spPr/>
    </dgm:pt>
    <dgm:pt modelId="{D5A9E1B8-8567-4384-8562-F14637ABB1AD}" type="pres">
      <dgm:prSet presAssocID="{7F6A61F4-7416-45CC-ADF6-135545B98C01}" presName="parTx" presStyleLbl="revTx" presStyleIdx="0" presStyleCnt="3">
        <dgm:presLayoutVars>
          <dgm:chMax val="1"/>
          <dgm:bulletEnabled val="1"/>
        </dgm:presLayoutVars>
      </dgm:prSet>
      <dgm:spPr/>
    </dgm:pt>
    <dgm:pt modelId="{9803A9AA-8752-4704-B7CE-7C8E80AD55B0}" type="pres">
      <dgm:prSet presAssocID="{7F6A61F4-7416-45CC-ADF6-135545B98C01}" presName="bracket" presStyleLbl="parChTrans1D1" presStyleIdx="0" presStyleCnt="3"/>
      <dgm:spPr/>
    </dgm:pt>
    <dgm:pt modelId="{58166964-6312-4877-BBEC-16E6E50EB0F8}" type="pres">
      <dgm:prSet presAssocID="{7F6A61F4-7416-45CC-ADF6-135545B98C01}" presName="spH" presStyleCnt="0"/>
      <dgm:spPr/>
    </dgm:pt>
    <dgm:pt modelId="{D4694BA0-A6E4-40E5-ABD6-42B714A7EFD5}" type="pres">
      <dgm:prSet presAssocID="{7F6A61F4-7416-45CC-ADF6-135545B98C01}" presName="desTx" presStyleLbl="node1" presStyleIdx="0" presStyleCnt="3">
        <dgm:presLayoutVars>
          <dgm:bulletEnabled val="1"/>
        </dgm:presLayoutVars>
      </dgm:prSet>
      <dgm:spPr/>
    </dgm:pt>
    <dgm:pt modelId="{E0CDC0AC-9B66-4E51-B58A-72638F124420}" type="pres">
      <dgm:prSet presAssocID="{64176711-68B7-4FBD-8746-45ED57E75AF4}" presName="spV" presStyleCnt="0"/>
      <dgm:spPr/>
    </dgm:pt>
    <dgm:pt modelId="{B8732472-4FAD-4A5F-9892-C16B3674D9E4}" type="pres">
      <dgm:prSet presAssocID="{B8D35FF2-3838-4987-A2E0-12DD478866BB}" presName="linNode" presStyleCnt="0"/>
      <dgm:spPr/>
    </dgm:pt>
    <dgm:pt modelId="{8C0E4CD1-AC80-4F5E-BF5D-4F372FF759E7}" type="pres">
      <dgm:prSet presAssocID="{B8D35FF2-3838-4987-A2E0-12DD478866BB}" presName="parTx" presStyleLbl="revTx" presStyleIdx="1" presStyleCnt="3">
        <dgm:presLayoutVars>
          <dgm:chMax val="1"/>
          <dgm:bulletEnabled val="1"/>
        </dgm:presLayoutVars>
      </dgm:prSet>
      <dgm:spPr/>
    </dgm:pt>
    <dgm:pt modelId="{3EC0E8C5-9861-408A-9D4E-414ECFE216FF}" type="pres">
      <dgm:prSet presAssocID="{B8D35FF2-3838-4987-A2E0-12DD478866BB}" presName="bracket" presStyleLbl="parChTrans1D1" presStyleIdx="1" presStyleCnt="3"/>
      <dgm:spPr/>
    </dgm:pt>
    <dgm:pt modelId="{B2300B60-594C-4272-9382-9C78C1DCAAA1}" type="pres">
      <dgm:prSet presAssocID="{B8D35FF2-3838-4987-A2E0-12DD478866BB}" presName="spH" presStyleCnt="0"/>
      <dgm:spPr/>
    </dgm:pt>
    <dgm:pt modelId="{37331A80-CFD5-4DBA-B864-54EA2ACA4EF3}" type="pres">
      <dgm:prSet presAssocID="{B8D35FF2-3838-4987-A2E0-12DD478866BB}" presName="desTx" presStyleLbl="node1" presStyleIdx="1" presStyleCnt="3">
        <dgm:presLayoutVars>
          <dgm:bulletEnabled val="1"/>
        </dgm:presLayoutVars>
      </dgm:prSet>
      <dgm:spPr/>
    </dgm:pt>
    <dgm:pt modelId="{0DC76D06-7C26-4058-9362-34C23CA11345}" type="pres">
      <dgm:prSet presAssocID="{5840AB76-8370-4794-A283-7CE0C6E0D8B5}" presName="spV" presStyleCnt="0"/>
      <dgm:spPr/>
    </dgm:pt>
    <dgm:pt modelId="{8A290607-6077-4EA0-93B9-7875505630D6}" type="pres">
      <dgm:prSet presAssocID="{1ABF3701-82BE-4370-B793-B10423DEB41C}" presName="linNode" presStyleCnt="0"/>
      <dgm:spPr/>
    </dgm:pt>
    <dgm:pt modelId="{D6B3F198-648B-44E9-BBAE-BCCBBB6B27B7}" type="pres">
      <dgm:prSet presAssocID="{1ABF3701-82BE-4370-B793-B10423DEB41C}" presName="parTx" presStyleLbl="revTx" presStyleIdx="2" presStyleCnt="3">
        <dgm:presLayoutVars>
          <dgm:chMax val="1"/>
          <dgm:bulletEnabled val="1"/>
        </dgm:presLayoutVars>
      </dgm:prSet>
      <dgm:spPr/>
    </dgm:pt>
    <dgm:pt modelId="{3C246DED-D8CD-440E-A4EA-0BB61755300E}" type="pres">
      <dgm:prSet presAssocID="{1ABF3701-82BE-4370-B793-B10423DEB41C}" presName="bracket" presStyleLbl="parChTrans1D1" presStyleIdx="2" presStyleCnt="3"/>
      <dgm:spPr/>
    </dgm:pt>
    <dgm:pt modelId="{8641F380-F0FC-4A63-B86E-6A1DFB36726E}" type="pres">
      <dgm:prSet presAssocID="{1ABF3701-82BE-4370-B793-B10423DEB41C}" presName="spH" presStyleCnt="0"/>
      <dgm:spPr/>
    </dgm:pt>
    <dgm:pt modelId="{C4F9B91E-A110-48CD-9DE2-3BFE3EDB31A0}" type="pres">
      <dgm:prSet presAssocID="{1ABF3701-82BE-4370-B793-B10423DEB41C}" presName="desTx" presStyleLbl="node1" presStyleIdx="2" presStyleCnt="3">
        <dgm:presLayoutVars>
          <dgm:bulletEnabled val="1"/>
        </dgm:presLayoutVars>
      </dgm:prSet>
      <dgm:spPr/>
    </dgm:pt>
  </dgm:ptLst>
  <dgm:cxnLst>
    <dgm:cxn modelId="{3BF32F09-6013-4674-886F-D98B8AF314AF}" type="presOf" srcId="{7F6A61F4-7416-45CC-ADF6-135545B98C01}" destId="{D5A9E1B8-8567-4384-8562-F14637ABB1AD}" srcOrd="0" destOrd="0" presId="urn:diagrams.loki3.com/BracketList"/>
    <dgm:cxn modelId="{2C6C6E09-AE0D-4B51-BCE9-1E5CC5A7D893}" type="presOf" srcId="{4E331613-D5F7-4BCE-A764-E5F649DBB958}" destId="{37331A80-CFD5-4DBA-B864-54EA2ACA4EF3}" srcOrd="0" destOrd="0" presId="urn:diagrams.loki3.com/BracketList"/>
    <dgm:cxn modelId="{9BA9E75D-4B48-4F22-A811-497720527E6A}" srcId="{7F6A61F4-7416-45CC-ADF6-135545B98C01}" destId="{8B93D052-1A3C-4D8E-86EF-9DCCDAA194A8}" srcOrd="1" destOrd="0" parTransId="{A42CAD22-4F5D-43E5-97CB-D2925B6332D2}" sibTransId="{0C21BDF6-847F-49A3-BAB9-9D35DDBA8E6D}"/>
    <dgm:cxn modelId="{C448A846-CCBF-44E6-B4A6-28392BE9B1D7}" type="presOf" srcId="{BA80EAFF-3D13-40C0-AA33-9C0045542052}" destId="{D4694BA0-A6E4-40E5-ABD6-42B714A7EFD5}" srcOrd="0" destOrd="0" presId="urn:diagrams.loki3.com/BracketList"/>
    <dgm:cxn modelId="{318AB676-DF13-448A-9616-C32BF624EDFD}" srcId="{0172E0BC-D89B-4535-B0A7-DAA5BED50B81}" destId="{1ABF3701-82BE-4370-B793-B10423DEB41C}" srcOrd="2" destOrd="0" parTransId="{89D33869-8090-455D-AFD9-64F28A1640D4}" sibTransId="{0F8887F1-ABC5-43C7-B01D-C6D6CFE7C5DA}"/>
    <dgm:cxn modelId="{D3885F98-5A83-4846-9873-3A9FA53A1013}" type="presOf" srcId="{B8D35FF2-3838-4987-A2E0-12DD478866BB}" destId="{8C0E4CD1-AC80-4F5E-BF5D-4F372FF759E7}" srcOrd="0" destOrd="0" presId="urn:diagrams.loki3.com/BracketList"/>
    <dgm:cxn modelId="{8A87569A-D012-4C00-AE41-A09F3BDEDE31}" type="presOf" srcId="{0172E0BC-D89B-4535-B0A7-DAA5BED50B81}" destId="{2FC3FCDF-0043-4FAD-B772-A443EFFC6EE9}" srcOrd="0" destOrd="0" presId="urn:diagrams.loki3.com/BracketList"/>
    <dgm:cxn modelId="{CA3A32A9-AF97-4BBF-BF38-DE7A2AB9F04E}" type="presOf" srcId="{8B93D052-1A3C-4D8E-86EF-9DCCDAA194A8}" destId="{D4694BA0-A6E4-40E5-ABD6-42B714A7EFD5}" srcOrd="0" destOrd="1" presId="urn:diagrams.loki3.com/BracketList"/>
    <dgm:cxn modelId="{D95A40B8-3C25-4A5E-AAB1-B890C9D90028}" type="presOf" srcId="{AE01F67C-08AE-40D5-BE98-4C486604BE85}" destId="{C4F9B91E-A110-48CD-9DE2-3BFE3EDB31A0}" srcOrd="0" destOrd="0" presId="urn:diagrams.loki3.com/BracketList"/>
    <dgm:cxn modelId="{504152C5-67C6-42D7-A905-E663D17C016F}" srcId="{B8D35FF2-3838-4987-A2E0-12DD478866BB}" destId="{4E331613-D5F7-4BCE-A764-E5F649DBB958}" srcOrd="0" destOrd="0" parTransId="{86D39EC0-8123-4320-9CAC-709070114243}" sibTransId="{E280537D-8C44-417A-A8F0-F66C8227273E}"/>
    <dgm:cxn modelId="{884E35C6-9BDE-42B5-A573-373CAD5169E2}" srcId="{7F6A61F4-7416-45CC-ADF6-135545B98C01}" destId="{BA80EAFF-3D13-40C0-AA33-9C0045542052}" srcOrd="0" destOrd="0" parTransId="{71AE886B-F464-404E-91BF-72663FBB984E}" sibTransId="{560C3EDC-671C-4B2B-96CE-6524EDD3C52A}"/>
    <dgm:cxn modelId="{02D1DBCB-BDDB-4A35-9EA9-7E3239E290BF}" type="presOf" srcId="{1ABF3701-82BE-4370-B793-B10423DEB41C}" destId="{D6B3F198-648B-44E9-BBAE-BCCBBB6B27B7}" srcOrd="0" destOrd="0" presId="urn:diagrams.loki3.com/BracketList"/>
    <dgm:cxn modelId="{4978F1D6-E1A9-407A-AC75-BC62D098D235}" srcId="{0172E0BC-D89B-4535-B0A7-DAA5BED50B81}" destId="{7F6A61F4-7416-45CC-ADF6-135545B98C01}" srcOrd="0" destOrd="0" parTransId="{6C995508-1D7A-46DC-810D-2B2D462348E5}" sibTransId="{64176711-68B7-4FBD-8746-45ED57E75AF4}"/>
    <dgm:cxn modelId="{1C7495E4-222B-4592-91C7-AD4F1CE259A4}" srcId="{1ABF3701-82BE-4370-B793-B10423DEB41C}" destId="{AE01F67C-08AE-40D5-BE98-4C486604BE85}" srcOrd="0" destOrd="0" parTransId="{ADB74E28-60CD-4850-91D7-D949199CC835}" sibTransId="{67AD9BDA-C760-4C03-BC3E-04AD186A8BA0}"/>
    <dgm:cxn modelId="{8D18C2F1-F566-4514-8FD0-F8924B25D0F5}" srcId="{0172E0BC-D89B-4535-B0A7-DAA5BED50B81}" destId="{B8D35FF2-3838-4987-A2E0-12DD478866BB}" srcOrd="1" destOrd="0" parTransId="{25E734F3-D6B4-468A-B849-47194D20D41F}" sibTransId="{5840AB76-8370-4794-A283-7CE0C6E0D8B5}"/>
    <dgm:cxn modelId="{FC410BA2-4A38-4389-AAD5-E5045A38E0BF}" type="presParOf" srcId="{2FC3FCDF-0043-4FAD-B772-A443EFFC6EE9}" destId="{EF72A7B2-04FB-4B67-8A9F-08BBB36836DB}" srcOrd="0" destOrd="0" presId="urn:diagrams.loki3.com/BracketList"/>
    <dgm:cxn modelId="{BFD09B7A-2B6C-4E1C-852C-B149D286D3DD}" type="presParOf" srcId="{EF72A7B2-04FB-4B67-8A9F-08BBB36836DB}" destId="{D5A9E1B8-8567-4384-8562-F14637ABB1AD}" srcOrd="0" destOrd="0" presId="urn:diagrams.loki3.com/BracketList"/>
    <dgm:cxn modelId="{61E36482-1BCF-4637-903E-C7CC7B51ED76}" type="presParOf" srcId="{EF72A7B2-04FB-4B67-8A9F-08BBB36836DB}" destId="{9803A9AA-8752-4704-B7CE-7C8E80AD55B0}" srcOrd="1" destOrd="0" presId="urn:diagrams.loki3.com/BracketList"/>
    <dgm:cxn modelId="{5D119FA3-CE6B-4096-A92D-524CAF911ACB}" type="presParOf" srcId="{EF72A7B2-04FB-4B67-8A9F-08BBB36836DB}" destId="{58166964-6312-4877-BBEC-16E6E50EB0F8}" srcOrd="2" destOrd="0" presId="urn:diagrams.loki3.com/BracketList"/>
    <dgm:cxn modelId="{D2ED8854-4CA8-4DDC-AFBB-A0B79005AD85}" type="presParOf" srcId="{EF72A7B2-04FB-4B67-8A9F-08BBB36836DB}" destId="{D4694BA0-A6E4-40E5-ABD6-42B714A7EFD5}" srcOrd="3" destOrd="0" presId="urn:diagrams.loki3.com/BracketList"/>
    <dgm:cxn modelId="{2116FECD-B124-4990-837A-D7C01D8AAEB7}" type="presParOf" srcId="{2FC3FCDF-0043-4FAD-B772-A443EFFC6EE9}" destId="{E0CDC0AC-9B66-4E51-B58A-72638F124420}" srcOrd="1" destOrd="0" presId="urn:diagrams.loki3.com/BracketList"/>
    <dgm:cxn modelId="{DAEEA339-C8BD-4ED7-9E79-C2582C29D64B}" type="presParOf" srcId="{2FC3FCDF-0043-4FAD-B772-A443EFFC6EE9}" destId="{B8732472-4FAD-4A5F-9892-C16B3674D9E4}" srcOrd="2" destOrd="0" presId="urn:diagrams.loki3.com/BracketList"/>
    <dgm:cxn modelId="{08E308FE-A957-4958-AE57-F57047E472DA}" type="presParOf" srcId="{B8732472-4FAD-4A5F-9892-C16B3674D9E4}" destId="{8C0E4CD1-AC80-4F5E-BF5D-4F372FF759E7}" srcOrd="0" destOrd="0" presId="urn:diagrams.loki3.com/BracketList"/>
    <dgm:cxn modelId="{2F9A7591-B360-4858-9F60-E79BA7193EE7}" type="presParOf" srcId="{B8732472-4FAD-4A5F-9892-C16B3674D9E4}" destId="{3EC0E8C5-9861-408A-9D4E-414ECFE216FF}" srcOrd="1" destOrd="0" presId="urn:diagrams.loki3.com/BracketList"/>
    <dgm:cxn modelId="{6D0EB764-4A58-436A-BB51-0E0D655E354A}" type="presParOf" srcId="{B8732472-4FAD-4A5F-9892-C16B3674D9E4}" destId="{B2300B60-594C-4272-9382-9C78C1DCAAA1}" srcOrd="2" destOrd="0" presId="urn:diagrams.loki3.com/BracketList"/>
    <dgm:cxn modelId="{A9E90EC3-E12E-49A2-A1D7-B69B8651C566}" type="presParOf" srcId="{B8732472-4FAD-4A5F-9892-C16B3674D9E4}" destId="{37331A80-CFD5-4DBA-B864-54EA2ACA4EF3}" srcOrd="3" destOrd="0" presId="urn:diagrams.loki3.com/BracketList"/>
    <dgm:cxn modelId="{216B4CAF-B92F-418A-BE5D-15E5F02B3C97}" type="presParOf" srcId="{2FC3FCDF-0043-4FAD-B772-A443EFFC6EE9}" destId="{0DC76D06-7C26-4058-9362-34C23CA11345}" srcOrd="3" destOrd="0" presId="urn:diagrams.loki3.com/BracketList"/>
    <dgm:cxn modelId="{A43D87DC-212A-4A5A-B5EF-D5C2D803B02D}" type="presParOf" srcId="{2FC3FCDF-0043-4FAD-B772-A443EFFC6EE9}" destId="{8A290607-6077-4EA0-93B9-7875505630D6}" srcOrd="4" destOrd="0" presId="urn:diagrams.loki3.com/BracketList"/>
    <dgm:cxn modelId="{FC10474A-F993-4530-A5B2-D91B19CF6788}" type="presParOf" srcId="{8A290607-6077-4EA0-93B9-7875505630D6}" destId="{D6B3F198-648B-44E9-BBAE-BCCBBB6B27B7}" srcOrd="0" destOrd="0" presId="urn:diagrams.loki3.com/BracketList"/>
    <dgm:cxn modelId="{D1C015E8-4B88-4199-9584-AF460CD4A394}" type="presParOf" srcId="{8A290607-6077-4EA0-93B9-7875505630D6}" destId="{3C246DED-D8CD-440E-A4EA-0BB61755300E}" srcOrd="1" destOrd="0" presId="urn:diagrams.loki3.com/BracketList"/>
    <dgm:cxn modelId="{A141091D-32B2-41F6-B75B-707F1FFA9AE6}" type="presParOf" srcId="{8A290607-6077-4EA0-93B9-7875505630D6}" destId="{8641F380-F0FC-4A63-B86E-6A1DFB36726E}" srcOrd="2" destOrd="0" presId="urn:diagrams.loki3.com/BracketList"/>
    <dgm:cxn modelId="{D53DB6B9-766A-4950-A5B1-2B197BFCC1BF}" type="presParOf" srcId="{8A290607-6077-4EA0-93B9-7875505630D6}" destId="{C4F9B91E-A110-48CD-9DE2-3BFE3EDB31A0}"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72E0BC-D89B-4535-B0A7-DAA5BED50B81}"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7F6A61F4-7416-45CC-ADF6-135545B98C01}">
      <dgm:prSet phldrT="[Text]" custT="1"/>
      <dgm:spPr/>
      <dgm:t>
        <a:bodyPr/>
        <a:lstStyle/>
        <a:p>
          <a:r>
            <a:rPr lang="en-US" sz="1800" dirty="0"/>
            <a:t>Flow shop Scheduling Problem (FSSP)</a:t>
          </a:r>
        </a:p>
      </dgm:t>
    </dgm:pt>
    <dgm:pt modelId="{6C995508-1D7A-46DC-810D-2B2D462348E5}" type="parTrans" cxnId="{4978F1D6-E1A9-407A-AC75-BC62D098D235}">
      <dgm:prSet/>
      <dgm:spPr/>
      <dgm:t>
        <a:bodyPr/>
        <a:lstStyle/>
        <a:p>
          <a:endParaRPr lang="en-US" sz="1800"/>
        </a:p>
      </dgm:t>
    </dgm:pt>
    <dgm:pt modelId="{64176711-68B7-4FBD-8746-45ED57E75AF4}" type="sibTrans" cxnId="{4978F1D6-E1A9-407A-AC75-BC62D098D235}">
      <dgm:prSet/>
      <dgm:spPr/>
      <dgm:t>
        <a:bodyPr/>
        <a:lstStyle/>
        <a:p>
          <a:endParaRPr lang="en-US" sz="1800"/>
        </a:p>
      </dgm:t>
    </dgm:pt>
    <dgm:pt modelId="{B8D35FF2-3838-4987-A2E0-12DD478866BB}">
      <dgm:prSet phldrT="[Text]" custT="1"/>
      <dgm:spPr/>
      <dgm:t>
        <a:bodyPr/>
        <a:lstStyle/>
        <a:p>
          <a:r>
            <a:rPr lang="en-US" sz="1800" dirty="0"/>
            <a:t>Job shop Scheduling(JSSP)</a:t>
          </a:r>
        </a:p>
      </dgm:t>
    </dgm:pt>
    <dgm:pt modelId="{25E734F3-D6B4-468A-B849-47194D20D41F}" type="parTrans" cxnId="{8D18C2F1-F566-4514-8FD0-F8924B25D0F5}">
      <dgm:prSet/>
      <dgm:spPr/>
      <dgm:t>
        <a:bodyPr/>
        <a:lstStyle/>
        <a:p>
          <a:endParaRPr lang="en-US" sz="1800"/>
        </a:p>
      </dgm:t>
    </dgm:pt>
    <dgm:pt modelId="{5840AB76-8370-4794-A283-7CE0C6E0D8B5}" type="sibTrans" cxnId="{8D18C2F1-F566-4514-8FD0-F8924B25D0F5}">
      <dgm:prSet/>
      <dgm:spPr/>
      <dgm:t>
        <a:bodyPr/>
        <a:lstStyle/>
        <a:p>
          <a:endParaRPr lang="en-US" sz="1800"/>
        </a:p>
      </dgm:t>
    </dgm:pt>
    <dgm:pt modelId="{1ABF3701-82BE-4370-B793-B10423DEB41C}">
      <dgm:prSet phldrT="[Text]" custT="1"/>
      <dgm:spPr/>
      <dgm:t>
        <a:bodyPr/>
        <a:lstStyle/>
        <a:p>
          <a:r>
            <a:rPr lang="en-US" sz="1800" dirty="0"/>
            <a:t>Open shop Scheduling (OSSP)</a:t>
          </a:r>
        </a:p>
      </dgm:t>
    </dgm:pt>
    <dgm:pt modelId="{89D33869-8090-455D-AFD9-64F28A1640D4}" type="parTrans" cxnId="{318AB676-DF13-448A-9616-C32BF624EDFD}">
      <dgm:prSet/>
      <dgm:spPr/>
      <dgm:t>
        <a:bodyPr/>
        <a:lstStyle/>
        <a:p>
          <a:endParaRPr lang="en-US" sz="1800"/>
        </a:p>
      </dgm:t>
    </dgm:pt>
    <dgm:pt modelId="{0F8887F1-ABC5-43C7-B01D-C6D6CFE7C5DA}" type="sibTrans" cxnId="{318AB676-DF13-448A-9616-C32BF624EDFD}">
      <dgm:prSet/>
      <dgm:spPr/>
      <dgm:t>
        <a:bodyPr/>
        <a:lstStyle/>
        <a:p>
          <a:endParaRPr lang="en-US" sz="1800"/>
        </a:p>
      </dgm:t>
    </dgm:pt>
    <dgm:pt modelId="{BA80EAFF-3D13-40C0-AA33-9C0045542052}">
      <dgm:prSet phldrT="[Text]" custT="1"/>
      <dgm:spPr/>
      <dgm:t>
        <a:bodyPr/>
        <a:lstStyle/>
        <a:p>
          <a:r>
            <a:rPr lang="en-US" sz="1800" dirty="0"/>
            <a:t>Every job must be processed in the same order:</a:t>
          </a:r>
        </a:p>
      </dgm:t>
    </dgm:pt>
    <dgm:pt modelId="{71AE886B-F464-404E-91BF-72663FBB984E}" type="parTrans" cxnId="{884E35C6-9BDE-42B5-A573-373CAD5169E2}">
      <dgm:prSet/>
      <dgm:spPr/>
      <dgm:t>
        <a:bodyPr/>
        <a:lstStyle/>
        <a:p>
          <a:endParaRPr lang="en-US" sz="1800"/>
        </a:p>
      </dgm:t>
    </dgm:pt>
    <dgm:pt modelId="{560C3EDC-671C-4B2B-96CE-6524EDD3C52A}" type="sibTrans" cxnId="{884E35C6-9BDE-42B5-A573-373CAD5169E2}">
      <dgm:prSet/>
      <dgm:spPr/>
      <dgm:t>
        <a:bodyPr/>
        <a:lstStyle/>
        <a:p>
          <a:endParaRPr lang="en-US" sz="1800"/>
        </a:p>
      </dgm:t>
    </dgm:pt>
    <dgm:pt modelId="{4E331613-D5F7-4BCE-A764-E5F649DBB958}">
      <dgm:prSet phldrT="[Text]" custT="1"/>
      <dgm:spPr/>
      <dgm:t>
        <a:bodyPr/>
        <a:lstStyle/>
        <a:p>
          <a:r>
            <a:rPr lang="en-US" sz="1800" dirty="0"/>
            <a:t>Job 0: M0-&gt;M1-&gt;M2</a:t>
          </a:r>
        </a:p>
      </dgm:t>
    </dgm:pt>
    <dgm:pt modelId="{86D39EC0-8123-4320-9CAC-709070114243}" type="parTrans" cxnId="{504152C5-67C6-42D7-A905-E663D17C016F}">
      <dgm:prSet/>
      <dgm:spPr/>
      <dgm:t>
        <a:bodyPr/>
        <a:lstStyle/>
        <a:p>
          <a:endParaRPr lang="en-US" sz="1800"/>
        </a:p>
      </dgm:t>
    </dgm:pt>
    <dgm:pt modelId="{E280537D-8C44-417A-A8F0-F66C8227273E}" type="sibTrans" cxnId="{504152C5-67C6-42D7-A905-E663D17C016F}">
      <dgm:prSet/>
      <dgm:spPr/>
      <dgm:t>
        <a:bodyPr/>
        <a:lstStyle/>
        <a:p>
          <a:endParaRPr lang="en-US" sz="1800"/>
        </a:p>
      </dgm:t>
    </dgm:pt>
    <dgm:pt modelId="{AE01F67C-08AE-40D5-BE98-4C486604BE85}">
      <dgm:prSet phldrT="[Text]" custT="1"/>
      <dgm:spPr/>
      <dgm:t>
        <a:bodyPr/>
        <a:lstStyle/>
        <a:p>
          <a:r>
            <a:rPr lang="en-US" sz="1800" dirty="0"/>
            <a:t>The operations of a job can be processed in any order</a:t>
          </a:r>
        </a:p>
      </dgm:t>
    </dgm:pt>
    <dgm:pt modelId="{ADB74E28-60CD-4850-91D7-D949199CC835}" type="parTrans" cxnId="{1C7495E4-222B-4592-91C7-AD4F1CE259A4}">
      <dgm:prSet/>
      <dgm:spPr/>
      <dgm:t>
        <a:bodyPr/>
        <a:lstStyle/>
        <a:p>
          <a:endParaRPr lang="en-US" sz="1800"/>
        </a:p>
      </dgm:t>
    </dgm:pt>
    <dgm:pt modelId="{67AD9BDA-C760-4C03-BC3E-04AD186A8BA0}" type="sibTrans" cxnId="{1C7495E4-222B-4592-91C7-AD4F1CE259A4}">
      <dgm:prSet/>
      <dgm:spPr/>
      <dgm:t>
        <a:bodyPr/>
        <a:lstStyle/>
        <a:p>
          <a:endParaRPr lang="en-US" sz="1800"/>
        </a:p>
      </dgm:t>
    </dgm:pt>
    <dgm:pt modelId="{2781DC0D-9973-4746-AB1E-1D0EA48C2B4F}">
      <dgm:prSet phldrT="[Text]" custT="1"/>
      <dgm:spPr/>
      <dgm:t>
        <a:bodyPr/>
        <a:lstStyle/>
        <a:p>
          <a:r>
            <a:rPr lang="en-US" dirty="0"/>
            <a:t>Machine 0 -&gt; Machine 1 -&gt; Machine 2</a:t>
          </a:r>
          <a:endParaRPr lang="en-US" sz="1800" dirty="0"/>
        </a:p>
      </dgm:t>
    </dgm:pt>
    <dgm:pt modelId="{816F8A41-37CA-4A72-88FC-F4EF53150F3A}" type="parTrans" cxnId="{EFFE8B06-3190-4B0F-B8AE-E31D5A3BA6EA}">
      <dgm:prSet/>
      <dgm:spPr/>
      <dgm:t>
        <a:bodyPr/>
        <a:lstStyle/>
        <a:p>
          <a:endParaRPr lang="en-US"/>
        </a:p>
      </dgm:t>
    </dgm:pt>
    <dgm:pt modelId="{A15B4B50-7EC7-498B-B743-346940762683}" type="sibTrans" cxnId="{EFFE8B06-3190-4B0F-B8AE-E31D5A3BA6EA}">
      <dgm:prSet/>
      <dgm:spPr/>
      <dgm:t>
        <a:bodyPr/>
        <a:lstStyle/>
        <a:p>
          <a:endParaRPr lang="en-US"/>
        </a:p>
      </dgm:t>
    </dgm:pt>
    <dgm:pt modelId="{62195C6E-2590-487F-845D-C31D705AC44C}">
      <dgm:prSet phldrT="[Text]" custT="1"/>
      <dgm:spPr/>
      <dgm:t>
        <a:bodyPr/>
        <a:lstStyle/>
        <a:p>
          <a:r>
            <a:rPr lang="en-US" dirty="0"/>
            <a:t>Job 2: M1-&gt;M0-&gt; M2</a:t>
          </a:r>
          <a:endParaRPr lang="en-US" sz="1800" dirty="0"/>
        </a:p>
      </dgm:t>
    </dgm:pt>
    <dgm:pt modelId="{83E205CE-1A4B-41F5-A620-F255BC1E2323}" type="parTrans" cxnId="{2C038199-1E38-4621-A5BD-C526C46DEF38}">
      <dgm:prSet/>
      <dgm:spPr/>
      <dgm:t>
        <a:bodyPr/>
        <a:lstStyle/>
        <a:p>
          <a:endParaRPr lang="en-US"/>
        </a:p>
      </dgm:t>
    </dgm:pt>
    <dgm:pt modelId="{E34C2CED-E4C6-40C2-B4F0-153009899F1A}" type="sibTrans" cxnId="{2C038199-1E38-4621-A5BD-C526C46DEF38}">
      <dgm:prSet/>
      <dgm:spPr/>
      <dgm:t>
        <a:bodyPr/>
        <a:lstStyle/>
        <a:p>
          <a:endParaRPr lang="en-US"/>
        </a:p>
      </dgm:t>
    </dgm:pt>
    <dgm:pt modelId="{28ABDF6C-4300-48DE-8F26-6820FEEFCE20}">
      <dgm:prSet phldrT="[Text]" custT="1"/>
      <dgm:spPr/>
      <dgm:t>
        <a:bodyPr/>
        <a:lstStyle/>
        <a:p>
          <a:r>
            <a:rPr lang="en-US" dirty="0"/>
            <a:t>Job 3: M2-&gt;M1-&gt; M0</a:t>
          </a:r>
          <a:endParaRPr lang="en-US" sz="1800" dirty="0"/>
        </a:p>
      </dgm:t>
    </dgm:pt>
    <dgm:pt modelId="{B977D108-8CE5-49A8-AA85-13AD2B619DDD}" type="parTrans" cxnId="{9EBB104C-55CC-4078-AFF5-DBFE3F15C47E}">
      <dgm:prSet/>
      <dgm:spPr/>
      <dgm:t>
        <a:bodyPr/>
        <a:lstStyle/>
        <a:p>
          <a:endParaRPr lang="en-US"/>
        </a:p>
      </dgm:t>
    </dgm:pt>
    <dgm:pt modelId="{9206CD8E-BE44-417B-96EB-4A847F1BE74A}" type="sibTrans" cxnId="{9EBB104C-55CC-4078-AFF5-DBFE3F15C47E}">
      <dgm:prSet/>
      <dgm:spPr/>
      <dgm:t>
        <a:bodyPr/>
        <a:lstStyle/>
        <a:p>
          <a:endParaRPr lang="en-US"/>
        </a:p>
      </dgm:t>
    </dgm:pt>
    <dgm:pt modelId="{2FC3FCDF-0043-4FAD-B772-A443EFFC6EE9}" type="pres">
      <dgm:prSet presAssocID="{0172E0BC-D89B-4535-B0A7-DAA5BED50B81}" presName="Name0" presStyleCnt="0">
        <dgm:presLayoutVars>
          <dgm:dir/>
          <dgm:animLvl val="lvl"/>
          <dgm:resizeHandles val="exact"/>
        </dgm:presLayoutVars>
      </dgm:prSet>
      <dgm:spPr/>
    </dgm:pt>
    <dgm:pt modelId="{EF72A7B2-04FB-4B67-8A9F-08BBB36836DB}" type="pres">
      <dgm:prSet presAssocID="{7F6A61F4-7416-45CC-ADF6-135545B98C01}" presName="linNode" presStyleCnt="0"/>
      <dgm:spPr/>
    </dgm:pt>
    <dgm:pt modelId="{D5A9E1B8-8567-4384-8562-F14637ABB1AD}" type="pres">
      <dgm:prSet presAssocID="{7F6A61F4-7416-45CC-ADF6-135545B98C01}" presName="parTx" presStyleLbl="revTx" presStyleIdx="0" presStyleCnt="3">
        <dgm:presLayoutVars>
          <dgm:chMax val="1"/>
          <dgm:bulletEnabled val="1"/>
        </dgm:presLayoutVars>
      </dgm:prSet>
      <dgm:spPr/>
    </dgm:pt>
    <dgm:pt modelId="{9803A9AA-8752-4704-B7CE-7C8E80AD55B0}" type="pres">
      <dgm:prSet presAssocID="{7F6A61F4-7416-45CC-ADF6-135545B98C01}" presName="bracket" presStyleLbl="parChTrans1D1" presStyleIdx="0" presStyleCnt="3"/>
      <dgm:spPr/>
    </dgm:pt>
    <dgm:pt modelId="{58166964-6312-4877-BBEC-16E6E50EB0F8}" type="pres">
      <dgm:prSet presAssocID="{7F6A61F4-7416-45CC-ADF6-135545B98C01}" presName="spH" presStyleCnt="0"/>
      <dgm:spPr/>
    </dgm:pt>
    <dgm:pt modelId="{D4694BA0-A6E4-40E5-ABD6-42B714A7EFD5}" type="pres">
      <dgm:prSet presAssocID="{7F6A61F4-7416-45CC-ADF6-135545B98C01}" presName="desTx" presStyleLbl="node1" presStyleIdx="0" presStyleCnt="3">
        <dgm:presLayoutVars>
          <dgm:bulletEnabled val="1"/>
        </dgm:presLayoutVars>
      </dgm:prSet>
      <dgm:spPr/>
    </dgm:pt>
    <dgm:pt modelId="{E0CDC0AC-9B66-4E51-B58A-72638F124420}" type="pres">
      <dgm:prSet presAssocID="{64176711-68B7-4FBD-8746-45ED57E75AF4}" presName="spV" presStyleCnt="0"/>
      <dgm:spPr/>
    </dgm:pt>
    <dgm:pt modelId="{B8732472-4FAD-4A5F-9892-C16B3674D9E4}" type="pres">
      <dgm:prSet presAssocID="{B8D35FF2-3838-4987-A2E0-12DD478866BB}" presName="linNode" presStyleCnt="0"/>
      <dgm:spPr/>
    </dgm:pt>
    <dgm:pt modelId="{8C0E4CD1-AC80-4F5E-BF5D-4F372FF759E7}" type="pres">
      <dgm:prSet presAssocID="{B8D35FF2-3838-4987-A2E0-12DD478866BB}" presName="parTx" presStyleLbl="revTx" presStyleIdx="1" presStyleCnt="3">
        <dgm:presLayoutVars>
          <dgm:chMax val="1"/>
          <dgm:bulletEnabled val="1"/>
        </dgm:presLayoutVars>
      </dgm:prSet>
      <dgm:spPr/>
    </dgm:pt>
    <dgm:pt modelId="{3EC0E8C5-9861-408A-9D4E-414ECFE216FF}" type="pres">
      <dgm:prSet presAssocID="{B8D35FF2-3838-4987-A2E0-12DD478866BB}" presName="bracket" presStyleLbl="parChTrans1D1" presStyleIdx="1" presStyleCnt="3"/>
      <dgm:spPr/>
    </dgm:pt>
    <dgm:pt modelId="{B2300B60-594C-4272-9382-9C78C1DCAAA1}" type="pres">
      <dgm:prSet presAssocID="{B8D35FF2-3838-4987-A2E0-12DD478866BB}" presName="spH" presStyleCnt="0"/>
      <dgm:spPr/>
    </dgm:pt>
    <dgm:pt modelId="{37331A80-CFD5-4DBA-B864-54EA2ACA4EF3}" type="pres">
      <dgm:prSet presAssocID="{B8D35FF2-3838-4987-A2E0-12DD478866BB}" presName="desTx" presStyleLbl="node1" presStyleIdx="1" presStyleCnt="3">
        <dgm:presLayoutVars>
          <dgm:bulletEnabled val="1"/>
        </dgm:presLayoutVars>
      </dgm:prSet>
      <dgm:spPr/>
    </dgm:pt>
    <dgm:pt modelId="{0DC76D06-7C26-4058-9362-34C23CA11345}" type="pres">
      <dgm:prSet presAssocID="{5840AB76-8370-4794-A283-7CE0C6E0D8B5}" presName="spV" presStyleCnt="0"/>
      <dgm:spPr/>
    </dgm:pt>
    <dgm:pt modelId="{8A290607-6077-4EA0-93B9-7875505630D6}" type="pres">
      <dgm:prSet presAssocID="{1ABF3701-82BE-4370-B793-B10423DEB41C}" presName="linNode" presStyleCnt="0"/>
      <dgm:spPr/>
    </dgm:pt>
    <dgm:pt modelId="{D6B3F198-648B-44E9-BBAE-BCCBBB6B27B7}" type="pres">
      <dgm:prSet presAssocID="{1ABF3701-82BE-4370-B793-B10423DEB41C}" presName="parTx" presStyleLbl="revTx" presStyleIdx="2" presStyleCnt="3">
        <dgm:presLayoutVars>
          <dgm:chMax val="1"/>
          <dgm:bulletEnabled val="1"/>
        </dgm:presLayoutVars>
      </dgm:prSet>
      <dgm:spPr/>
    </dgm:pt>
    <dgm:pt modelId="{3C246DED-D8CD-440E-A4EA-0BB61755300E}" type="pres">
      <dgm:prSet presAssocID="{1ABF3701-82BE-4370-B793-B10423DEB41C}" presName="bracket" presStyleLbl="parChTrans1D1" presStyleIdx="2" presStyleCnt="3"/>
      <dgm:spPr/>
    </dgm:pt>
    <dgm:pt modelId="{8641F380-F0FC-4A63-B86E-6A1DFB36726E}" type="pres">
      <dgm:prSet presAssocID="{1ABF3701-82BE-4370-B793-B10423DEB41C}" presName="spH" presStyleCnt="0"/>
      <dgm:spPr/>
    </dgm:pt>
    <dgm:pt modelId="{C4F9B91E-A110-48CD-9DE2-3BFE3EDB31A0}" type="pres">
      <dgm:prSet presAssocID="{1ABF3701-82BE-4370-B793-B10423DEB41C}" presName="desTx" presStyleLbl="node1" presStyleIdx="2" presStyleCnt="3">
        <dgm:presLayoutVars>
          <dgm:bulletEnabled val="1"/>
        </dgm:presLayoutVars>
      </dgm:prSet>
      <dgm:spPr/>
    </dgm:pt>
  </dgm:ptLst>
  <dgm:cxnLst>
    <dgm:cxn modelId="{EFFE8B06-3190-4B0F-B8AE-E31D5A3BA6EA}" srcId="{7F6A61F4-7416-45CC-ADF6-135545B98C01}" destId="{2781DC0D-9973-4746-AB1E-1D0EA48C2B4F}" srcOrd="1" destOrd="0" parTransId="{816F8A41-37CA-4A72-88FC-F4EF53150F3A}" sibTransId="{A15B4B50-7EC7-498B-B743-346940762683}"/>
    <dgm:cxn modelId="{3BF32F09-6013-4674-886F-D98B8AF314AF}" type="presOf" srcId="{7F6A61F4-7416-45CC-ADF6-135545B98C01}" destId="{D5A9E1B8-8567-4384-8562-F14637ABB1AD}" srcOrd="0" destOrd="0" presId="urn:diagrams.loki3.com/BracketList"/>
    <dgm:cxn modelId="{2C6C6E09-AE0D-4B51-BCE9-1E5CC5A7D893}" type="presOf" srcId="{4E331613-D5F7-4BCE-A764-E5F649DBB958}" destId="{37331A80-CFD5-4DBA-B864-54EA2ACA4EF3}" srcOrd="0" destOrd="0" presId="urn:diagrams.loki3.com/BracketList"/>
    <dgm:cxn modelId="{C448A846-CCBF-44E6-B4A6-28392BE9B1D7}" type="presOf" srcId="{BA80EAFF-3D13-40C0-AA33-9C0045542052}" destId="{D4694BA0-A6E4-40E5-ABD6-42B714A7EFD5}" srcOrd="0" destOrd="0" presId="urn:diagrams.loki3.com/BracketList"/>
    <dgm:cxn modelId="{9EBB104C-55CC-4078-AFF5-DBFE3F15C47E}" srcId="{B8D35FF2-3838-4987-A2E0-12DD478866BB}" destId="{28ABDF6C-4300-48DE-8F26-6820FEEFCE20}" srcOrd="2" destOrd="0" parTransId="{B977D108-8CE5-49A8-AA85-13AD2B619DDD}" sibTransId="{9206CD8E-BE44-417B-96EB-4A847F1BE74A}"/>
    <dgm:cxn modelId="{902D704F-7E4D-431D-BF32-8F03B3AB91E2}" type="presOf" srcId="{62195C6E-2590-487F-845D-C31D705AC44C}" destId="{37331A80-CFD5-4DBA-B864-54EA2ACA4EF3}" srcOrd="0" destOrd="1" presId="urn:diagrams.loki3.com/BracketList"/>
    <dgm:cxn modelId="{318AB676-DF13-448A-9616-C32BF624EDFD}" srcId="{0172E0BC-D89B-4535-B0A7-DAA5BED50B81}" destId="{1ABF3701-82BE-4370-B793-B10423DEB41C}" srcOrd="2" destOrd="0" parTransId="{89D33869-8090-455D-AFD9-64F28A1640D4}" sibTransId="{0F8887F1-ABC5-43C7-B01D-C6D6CFE7C5DA}"/>
    <dgm:cxn modelId="{D3885F98-5A83-4846-9873-3A9FA53A1013}" type="presOf" srcId="{B8D35FF2-3838-4987-A2E0-12DD478866BB}" destId="{8C0E4CD1-AC80-4F5E-BF5D-4F372FF759E7}" srcOrd="0" destOrd="0" presId="urn:diagrams.loki3.com/BracketList"/>
    <dgm:cxn modelId="{2C038199-1E38-4621-A5BD-C526C46DEF38}" srcId="{B8D35FF2-3838-4987-A2E0-12DD478866BB}" destId="{62195C6E-2590-487F-845D-C31D705AC44C}" srcOrd="1" destOrd="0" parTransId="{83E205CE-1A4B-41F5-A620-F255BC1E2323}" sibTransId="{E34C2CED-E4C6-40C2-B4F0-153009899F1A}"/>
    <dgm:cxn modelId="{8A87569A-D012-4C00-AE41-A09F3BDEDE31}" type="presOf" srcId="{0172E0BC-D89B-4535-B0A7-DAA5BED50B81}" destId="{2FC3FCDF-0043-4FAD-B772-A443EFFC6EE9}" srcOrd="0" destOrd="0" presId="urn:diagrams.loki3.com/BracketList"/>
    <dgm:cxn modelId="{D95A40B8-3C25-4A5E-AAB1-B890C9D90028}" type="presOf" srcId="{AE01F67C-08AE-40D5-BE98-4C486604BE85}" destId="{C4F9B91E-A110-48CD-9DE2-3BFE3EDB31A0}" srcOrd="0" destOrd="0" presId="urn:diagrams.loki3.com/BracketList"/>
    <dgm:cxn modelId="{504152C5-67C6-42D7-A905-E663D17C016F}" srcId="{B8D35FF2-3838-4987-A2E0-12DD478866BB}" destId="{4E331613-D5F7-4BCE-A764-E5F649DBB958}" srcOrd="0" destOrd="0" parTransId="{86D39EC0-8123-4320-9CAC-709070114243}" sibTransId="{E280537D-8C44-417A-A8F0-F66C8227273E}"/>
    <dgm:cxn modelId="{884E35C6-9BDE-42B5-A573-373CAD5169E2}" srcId="{7F6A61F4-7416-45CC-ADF6-135545B98C01}" destId="{BA80EAFF-3D13-40C0-AA33-9C0045542052}" srcOrd="0" destOrd="0" parTransId="{71AE886B-F464-404E-91BF-72663FBB984E}" sibTransId="{560C3EDC-671C-4B2B-96CE-6524EDD3C52A}"/>
    <dgm:cxn modelId="{02D1DBCB-BDDB-4A35-9EA9-7E3239E290BF}" type="presOf" srcId="{1ABF3701-82BE-4370-B793-B10423DEB41C}" destId="{D6B3F198-648B-44E9-BBAE-BCCBBB6B27B7}" srcOrd="0" destOrd="0" presId="urn:diagrams.loki3.com/BracketList"/>
    <dgm:cxn modelId="{4978F1D6-E1A9-407A-AC75-BC62D098D235}" srcId="{0172E0BC-D89B-4535-B0A7-DAA5BED50B81}" destId="{7F6A61F4-7416-45CC-ADF6-135545B98C01}" srcOrd="0" destOrd="0" parTransId="{6C995508-1D7A-46DC-810D-2B2D462348E5}" sibTransId="{64176711-68B7-4FBD-8746-45ED57E75AF4}"/>
    <dgm:cxn modelId="{1C7495E4-222B-4592-91C7-AD4F1CE259A4}" srcId="{1ABF3701-82BE-4370-B793-B10423DEB41C}" destId="{AE01F67C-08AE-40D5-BE98-4C486604BE85}" srcOrd="0" destOrd="0" parTransId="{ADB74E28-60CD-4850-91D7-D949199CC835}" sibTransId="{67AD9BDA-C760-4C03-BC3E-04AD186A8BA0}"/>
    <dgm:cxn modelId="{8D18C2F1-F566-4514-8FD0-F8924B25D0F5}" srcId="{0172E0BC-D89B-4535-B0A7-DAA5BED50B81}" destId="{B8D35FF2-3838-4987-A2E0-12DD478866BB}" srcOrd="1" destOrd="0" parTransId="{25E734F3-D6B4-468A-B849-47194D20D41F}" sibTransId="{5840AB76-8370-4794-A283-7CE0C6E0D8B5}"/>
    <dgm:cxn modelId="{A5D6BEF8-7864-48F8-B325-E85E740FDD51}" type="presOf" srcId="{28ABDF6C-4300-48DE-8F26-6820FEEFCE20}" destId="{37331A80-CFD5-4DBA-B864-54EA2ACA4EF3}" srcOrd="0" destOrd="2" presId="urn:diagrams.loki3.com/BracketList"/>
    <dgm:cxn modelId="{D3317AFF-35B5-4CE7-885E-DCF4BA8C4C01}" type="presOf" srcId="{2781DC0D-9973-4746-AB1E-1D0EA48C2B4F}" destId="{D4694BA0-A6E4-40E5-ABD6-42B714A7EFD5}" srcOrd="0" destOrd="1" presId="urn:diagrams.loki3.com/BracketList"/>
    <dgm:cxn modelId="{FC410BA2-4A38-4389-AAD5-E5045A38E0BF}" type="presParOf" srcId="{2FC3FCDF-0043-4FAD-B772-A443EFFC6EE9}" destId="{EF72A7B2-04FB-4B67-8A9F-08BBB36836DB}" srcOrd="0" destOrd="0" presId="urn:diagrams.loki3.com/BracketList"/>
    <dgm:cxn modelId="{BFD09B7A-2B6C-4E1C-852C-B149D286D3DD}" type="presParOf" srcId="{EF72A7B2-04FB-4B67-8A9F-08BBB36836DB}" destId="{D5A9E1B8-8567-4384-8562-F14637ABB1AD}" srcOrd="0" destOrd="0" presId="urn:diagrams.loki3.com/BracketList"/>
    <dgm:cxn modelId="{61E36482-1BCF-4637-903E-C7CC7B51ED76}" type="presParOf" srcId="{EF72A7B2-04FB-4B67-8A9F-08BBB36836DB}" destId="{9803A9AA-8752-4704-B7CE-7C8E80AD55B0}" srcOrd="1" destOrd="0" presId="urn:diagrams.loki3.com/BracketList"/>
    <dgm:cxn modelId="{5D119FA3-CE6B-4096-A92D-524CAF911ACB}" type="presParOf" srcId="{EF72A7B2-04FB-4B67-8A9F-08BBB36836DB}" destId="{58166964-6312-4877-BBEC-16E6E50EB0F8}" srcOrd="2" destOrd="0" presId="urn:diagrams.loki3.com/BracketList"/>
    <dgm:cxn modelId="{D2ED8854-4CA8-4DDC-AFBB-A0B79005AD85}" type="presParOf" srcId="{EF72A7B2-04FB-4B67-8A9F-08BBB36836DB}" destId="{D4694BA0-A6E4-40E5-ABD6-42B714A7EFD5}" srcOrd="3" destOrd="0" presId="urn:diagrams.loki3.com/BracketList"/>
    <dgm:cxn modelId="{2116FECD-B124-4990-837A-D7C01D8AAEB7}" type="presParOf" srcId="{2FC3FCDF-0043-4FAD-B772-A443EFFC6EE9}" destId="{E0CDC0AC-9B66-4E51-B58A-72638F124420}" srcOrd="1" destOrd="0" presId="urn:diagrams.loki3.com/BracketList"/>
    <dgm:cxn modelId="{DAEEA339-C8BD-4ED7-9E79-C2582C29D64B}" type="presParOf" srcId="{2FC3FCDF-0043-4FAD-B772-A443EFFC6EE9}" destId="{B8732472-4FAD-4A5F-9892-C16B3674D9E4}" srcOrd="2" destOrd="0" presId="urn:diagrams.loki3.com/BracketList"/>
    <dgm:cxn modelId="{08E308FE-A957-4958-AE57-F57047E472DA}" type="presParOf" srcId="{B8732472-4FAD-4A5F-9892-C16B3674D9E4}" destId="{8C0E4CD1-AC80-4F5E-BF5D-4F372FF759E7}" srcOrd="0" destOrd="0" presId="urn:diagrams.loki3.com/BracketList"/>
    <dgm:cxn modelId="{2F9A7591-B360-4858-9F60-E79BA7193EE7}" type="presParOf" srcId="{B8732472-4FAD-4A5F-9892-C16B3674D9E4}" destId="{3EC0E8C5-9861-408A-9D4E-414ECFE216FF}" srcOrd="1" destOrd="0" presId="urn:diagrams.loki3.com/BracketList"/>
    <dgm:cxn modelId="{6D0EB764-4A58-436A-BB51-0E0D655E354A}" type="presParOf" srcId="{B8732472-4FAD-4A5F-9892-C16B3674D9E4}" destId="{B2300B60-594C-4272-9382-9C78C1DCAAA1}" srcOrd="2" destOrd="0" presId="urn:diagrams.loki3.com/BracketList"/>
    <dgm:cxn modelId="{A9E90EC3-E12E-49A2-A1D7-B69B8651C566}" type="presParOf" srcId="{B8732472-4FAD-4A5F-9892-C16B3674D9E4}" destId="{37331A80-CFD5-4DBA-B864-54EA2ACA4EF3}" srcOrd="3" destOrd="0" presId="urn:diagrams.loki3.com/BracketList"/>
    <dgm:cxn modelId="{216B4CAF-B92F-418A-BE5D-15E5F02B3C97}" type="presParOf" srcId="{2FC3FCDF-0043-4FAD-B772-A443EFFC6EE9}" destId="{0DC76D06-7C26-4058-9362-34C23CA11345}" srcOrd="3" destOrd="0" presId="urn:diagrams.loki3.com/BracketList"/>
    <dgm:cxn modelId="{A43D87DC-212A-4A5A-B5EF-D5C2D803B02D}" type="presParOf" srcId="{2FC3FCDF-0043-4FAD-B772-A443EFFC6EE9}" destId="{8A290607-6077-4EA0-93B9-7875505630D6}" srcOrd="4" destOrd="0" presId="urn:diagrams.loki3.com/BracketList"/>
    <dgm:cxn modelId="{FC10474A-F993-4530-A5B2-D91B19CF6788}" type="presParOf" srcId="{8A290607-6077-4EA0-93B9-7875505630D6}" destId="{D6B3F198-648B-44E9-BBAE-BCCBBB6B27B7}" srcOrd="0" destOrd="0" presId="urn:diagrams.loki3.com/BracketList"/>
    <dgm:cxn modelId="{D1C015E8-4B88-4199-9584-AF460CD4A394}" type="presParOf" srcId="{8A290607-6077-4EA0-93B9-7875505630D6}" destId="{3C246DED-D8CD-440E-A4EA-0BB61755300E}" srcOrd="1" destOrd="0" presId="urn:diagrams.loki3.com/BracketList"/>
    <dgm:cxn modelId="{A141091D-32B2-41F6-B75B-707F1FFA9AE6}" type="presParOf" srcId="{8A290607-6077-4EA0-93B9-7875505630D6}" destId="{8641F380-F0FC-4A63-B86E-6A1DFB36726E}" srcOrd="2" destOrd="0" presId="urn:diagrams.loki3.com/BracketList"/>
    <dgm:cxn modelId="{D53DB6B9-766A-4950-A5B1-2B197BFCC1BF}" type="presParOf" srcId="{8A290607-6077-4EA0-93B9-7875505630D6}" destId="{C4F9B91E-A110-48CD-9DE2-3BFE3EDB31A0}"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72E0BC-D89B-4535-B0A7-DAA5BED50B8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F6A61F4-7416-45CC-ADF6-135545B98C01}">
      <dgm:prSet phldrT="[Text]" custT="1"/>
      <dgm:spPr/>
      <dgm:t>
        <a:bodyPr/>
        <a:lstStyle/>
        <a:p>
          <a:r>
            <a:rPr lang="en-US" sz="1800" dirty="0"/>
            <a:t>Flowtime:</a:t>
          </a:r>
        </a:p>
      </dgm:t>
    </dgm:pt>
    <dgm:pt modelId="{6C995508-1D7A-46DC-810D-2B2D462348E5}" type="parTrans" cxnId="{4978F1D6-E1A9-407A-AC75-BC62D098D235}">
      <dgm:prSet/>
      <dgm:spPr/>
      <dgm:t>
        <a:bodyPr/>
        <a:lstStyle/>
        <a:p>
          <a:endParaRPr lang="en-US" sz="1800"/>
        </a:p>
      </dgm:t>
    </dgm:pt>
    <dgm:pt modelId="{64176711-68B7-4FBD-8746-45ED57E75AF4}" type="sibTrans" cxnId="{4978F1D6-E1A9-407A-AC75-BC62D098D235}">
      <dgm:prSet/>
      <dgm:spPr/>
      <dgm:t>
        <a:bodyPr/>
        <a:lstStyle/>
        <a:p>
          <a:endParaRPr lang="en-US" sz="1800"/>
        </a:p>
      </dgm:t>
    </dgm:pt>
    <dgm:pt modelId="{129413D2-58E8-4A84-9766-39243FAD6270}">
      <dgm:prSet custT="1"/>
      <dgm:spPr/>
      <dgm:t>
        <a:bodyPr/>
        <a:lstStyle/>
        <a:p>
          <a:pPr>
            <a:buFont typeface="Symbol" panose="05050102010706020507" pitchFamily="18" charset="2"/>
            <a:buChar char=""/>
          </a:pPr>
          <a:r>
            <a:rPr lang="en-US" sz="1800" dirty="0"/>
            <a:t>Makespan:</a:t>
          </a:r>
        </a:p>
      </dgm:t>
    </dgm:pt>
    <dgm:pt modelId="{8C74AB2F-F20D-456E-B1AA-99530E0006CF}" type="parTrans" cxnId="{CCAEC563-D444-4B56-A8E5-34D1B92E3A16}">
      <dgm:prSet/>
      <dgm:spPr/>
      <dgm:t>
        <a:bodyPr/>
        <a:lstStyle/>
        <a:p>
          <a:endParaRPr lang="en-US" sz="1800"/>
        </a:p>
      </dgm:t>
    </dgm:pt>
    <dgm:pt modelId="{31832FDB-3ED1-48B5-B9EA-5646B2E81AA2}" type="sibTrans" cxnId="{CCAEC563-D444-4B56-A8E5-34D1B92E3A16}">
      <dgm:prSet/>
      <dgm:spPr/>
      <dgm:t>
        <a:bodyPr/>
        <a:lstStyle/>
        <a:p>
          <a:endParaRPr lang="en-US" sz="1800"/>
        </a:p>
      </dgm:t>
    </dgm:pt>
    <dgm:pt modelId="{485C1FDE-3849-4744-A367-F265DB7C9612}">
      <dgm:prSet custT="1"/>
      <dgm:spPr/>
      <dgm:t>
        <a:bodyPr/>
        <a:lstStyle/>
        <a:p>
          <a:pPr>
            <a:buFont typeface="Symbol" panose="05050102010706020507" pitchFamily="18" charset="2"/>
            <a:buChar char=""/>
          </a:pPr>
          <a:r>
            <a:rPr lang="en-US" sz="1800" dirty="0"/>
            <a:t>Lateness:</a:t>
          </a:r>
        </a:p>
      </dgm:t>
    </dgm:pt>
    <dgm:pt modelId="{1B6D9368-7A62-4234-9F3B-CABB5A50C3A2}" type="parTrans" cxnId="{B27229D4-73F4-4C81-AFA2-EDF1B60C2F37}">
      <dgm:prSet/>
      <dgm:spPr/>
      <dgm:t>
        <a:bodyPr/>
        <a:lstStyle/>
        <a:p>
          <a:endParaRPr lang="en-US" sz="1800"/>
        </a:p>
      </dgm:t>
    </dgm:pt>
    <dgm:pt modelId="{02EA1031-BEC6-4DB1-9444-0468DC272F4A}" type="sibTrans" cxnId="{B27229D4-73F4-4C81-AFA2-EDF1B60C2F37}">
      <dgm:prSet/>
      <dgm:spPr/>
      <dgm:t>
        <a:bodyPr/>
        <a:lstStyle/>
        <a:p>
          <a:endParaRPr lang="en-US" sz="1800"/>
        </a:p>
      </dgm:t>
    </dgm:pt>
    <dgm:pt modelId="{CA19D132-AFFB-48C6-919F-7629F2590C48}">
      <dgm:prSet custT="1"/>
      <dgm:spPr/>
      <dgm:t>
        <a:bodyPr/>
        <a:lstStyle/>
        <a:p>
          <a:pPr>
            <a:buFont typeface="Symbol" panose="05050102010706020507" pitchFamily="18" charset="2"/>
            <a:buChar char=""/>
          </a:pPr>
          <a:r>
            <a:rPr lang="en-US" sz="1800" dirty="0"/>
            <a:t>Earliness-tardiness:</a:t>
          </a:r>
        </a:p>
      </dgm:t>
    </dgm:pt>
    <dgm:pt modelId="{CA5B704C-ADD3-4A6E-957E-70FD1F813D38}" type="parTrans" cxnId="{BFC1D6AB-08BC-410A-81CB-3CFFAC59B67F}">
      <dgm:prSet/>
      <dgm:spPr/>
      <dgm:t>
        <a:bodyPr/>
        <a:lstStyle/>
        <a:p>
          <a:endParaRPr lang="en-US" sz="1800"/>
        </a:p>
      </dgm:t>
    </dgm:pt>
    <dgm:pt modelId="{A3DB8155-FA13-4CA2-8958-E6F188165A14}" type="sibTrans" cxnId="{BFC1D6AB-08BC-410A-81CB-3CFFAC59B67F}">
      <dgm:prSet/>
      <dgm:spPr/>
      <dgm:t>
        <a:bodyPr/>
        <a:lstStyle/>
        <a:p>
          <a:endParaRPr lang="en-US" sz="1800"/>
        </a:p>
      </dgm:t>
    </dgm:pt>
    <dgm:pt modelId="{3516C1C6-2D4A-4026-8933-A5DF2E9F2A8F}">
      <dgm:prSet phldrT="[Text]" custT="1"/>
      <dgm:spPr/>
      <dgm:t>
        <a:bodyPr/>
        <a:lstStyle/>
        <a:p>
          <a:r>
            <a:rPr lang="en-US" sz="1800" dirty="0"/>
            <a:t>The sum of all jobs’ finishing times.</a:t>
          </a:r>
          <a:br>
            <a:rPr lang="en-US" sz="1800" dirty="0"/>
          </a:br>
          <a:endParaRPr lang="en-US" sz="1800" dirty="0"/>
        </a:p>
      </dgm:t>
    </dgm:pt>
    <dgm:pt modelId="{EF32E1BB-CDE7-41B1-8F91-16463D252621}" type="parTrans" cxnId="{D7720FAE-41CA-462A-93AA-E66A83B47F43}">
      <dgm:prSet/>
      <dgm:spPr/>
      <dgm:t>
        <a:bodyPr/>
        <a:lstStyle/>
        <a:p>
          <a:endParaRPr lang="en-US" sz="1800"/>
        </a:p>
      </dgm:t>
    </dgm:pt>
    <dgm:pt modelId="{3323D04F-CA31-420C-9C33-6781E5FCB903}" type="sibTrans" cxnId="{D7720FAE-41CA-462A-93AA-E66A83B47F43}">
      <dgm:prSet/>
      <dgm:spPr/>
      <dgm:t>
        <a:bodyPr/>
        <a:lstStyle/>
        <a:p>
          <a:endParaRPr lang="en-US" sz="1800"/>
        </a:p>
      </dgm:t>
    </dgm:pt>
    <dgm:pt modelId="{75AD0C10-1EBF-4BD9-9174-CBE7F0FD337F}">
      <dgm:prSet custT="1"/>
      <dgm:spPr/>
      <dgm:t>
        <a:bodyPr/>
        <a:lstStyle/>
        <a:p>
          <a:pPr>
            <a:buFont typeface="Symbol" panose="05050102010706020507" pitchFamily="18" charset="2"/>
            <a:buChar char=""/>
          </a:pPr>
          <a:r>
            <a:rPr lang="en-US" sz="1800" dirty="0"/>
            <a:t>The maximum finishing time, which is the time when the last job is completed.</a:t>
          </a:r>
        </a:p>
      </dgm:t>
    </dgm:pt>
    <dgm:pt modelId="{F396EA5B-BCAB-415C-A6C3-B5CEDBBF878F}" type="parTrans" cxnId="{90FD504D-544E-4AEB-860D-B2377A2C49C7}">
      <dgm:prSet/>
      <dgm:spPr/>
      <dgm:t>
        <a:bodyPr/>
        <a:lstStyle/>
        <a:p>
          <a:endParaRPr lang="en-US" sz="1800"/>
        </a:p>
      </dgm:t>
    </dgm:pt>
    <dgm:pt modelId="{531FA467-693C-4953-8121-B74AF17C38D1}" type="sibTrans" cxnId="{90FD504D-544E-4AEB-860D-B2377A2C49C7}">
      <dgm:prSet/>
      <dgm:spPr/>
      <dgm:t>
        <a:bodyPr/>
        <a:lstStyle/>
        <a:p>
          <a:endParaRPr lang="en-US" sz="1800"/>
        </a:p>
      </dgm:t>
    </dgm:pt>
    <dgm:pt modelId="{8FC77D29-EBE6-477E-B9BA-CF57F07C5D02}">
      <dgm:prSet custT="1"/>
      <dgm:spPr/>
      <dgm:t>
        <a:bodyPr/>
        <a:lstStyle/>
        <a:p>
          <a:pPr>
            <a:buFont typeface="Symbol" panose="05050102010706020507" pitchFamily="18" charset="2"/>
            <a:buChar char=""/>
          </a:pPr>
          <a:r>
            <a:rPr lang="en-US" sz="1800" dirty="0"/>
            <a:t>The difference between the due date and the finishing time.  When this value is positive, it refers to tardiness, and when negative, the measure is earliness.</a:t>
          </a:r>
        </a:p>
      </dgm:t>
    </dgm:pt>
    <dgm:pt modelId="{206E90D1-1AFD-4D33-AAA0-ABED9D2ABB81}" type="parTrans" cxnId="{FBE8CBE6-88D1-48BD-8FC1-4CEF3A721B12}">
      <dgm:prSet/>
      <dgm:spPr/>
      <dgm:t>
        <a:bodyPr/>
        <a:lstStyle/>
        <a:p>
          <a:endParaRPr lang="en-US" sz="1800"/>
        </a:p>
      </dgm:t>
    </dgm:pt>
    <dgm:pt modelId="{BAD246DA-E355-4985-887E-B9F011D9E3DE}" type="sibTrans" cxnId="{FBE8CBE6-88D1-48BD-8FC1-4CEF3A721B12}">
      <dgm:prSet/>
      <dgm:spPr/>
      <dgm:t>
        <a:bodyPr/>
        <a:lstStyle/>
        <a:p>
          <a:endParaRPr lang="en-US" sz="1800"/>
        </a:p>
      </dgm:t>
    </dgm:pt>
    <dgm:pt modelId="{6B3B9903-2A7B-4AC6-9480-124F6B0F45B2}">
      <dgm:prSet custT="1"/>
      <dgm:spPr/>
      <dgm:t>
        <a:bodyPr/>
        <a:lstStyle/>
        <a:p>
          <a:pPr>
            <a:buFont typeface="Symbol" panose="05050102010706020507" pitchFamily="18" charset="2"/>
            <a:buChar char=""/>
          </a:pPr>
          <a:r>
            <a:rPr lang="en-US" sz="1800" dirty="0"/>
            <a:t>Sum of earliness and tardiness. </a:t>
          </a:r>
        </a:p>
      </dgm:t>
    </dgm:pt>
    <dgm:pt modelId="{5EAA9C60-A14A-4CBD-81F5-DA7E416CFDB5}" type="parTrans" cxnId="{D7BFCD59-2E36-424F-B0A6-7EE6D5F0123B}">
      <dgm:prSet/>
      <dgm:spPr/>
      <dgm:t>
        <a:bodyPr/>
        <a:lstStyle/>
        <a:p>
          <a:endParaRPr lang="en-US" sz="1800"/>
        </a:p>
      </dgm:t>
    </dgm:pt>
    <dgm:pt modelId="{79E5AF62-C5ED-40C6-BE95-BAF4936C4A6B}" type="sibTrans" cxnId="{D7BFCD59-2E36-424F-B0A6-7EE6D5F0123B}">
      <dgm:prSet/>
      <dgm:spPr/>
      <dgm:t>
        <a:bodyPr/>
        <a:lstStyle/>
        <a:p>
          <a:endParaRPr lang="en-US" sz="1800"/>
        </a:p>
      </dgm:t>
    </dgm:pt>
    <dgm:pt modelId="{3F9B798F-4A87-43B2-A37C-B0FC4635025D}" type="pres">
      <dgm:prSet presAssocID="{0172E0BC-D89B-4535-B0A7-DAA5BED50B81}" presName="Name0" presStyleCnt="0">
        <dgm:presLayoutVars>
          <dgm:dir/>
          <dgm:animLvl val="lvl"/>
          <dgm:resizeHandles val="exact"/>
        </dgm:presLayoutVars>
      </dgm:prSet>
      <dgm:spPr/>
    </dgm:pt>
    <dgm:pt modelId="{AAFE377B-54C3-4C61-A710-E06013921DA7}" type="pres">
      <dgm:prSet presAssocID="{7F6A61F4-7416-45CC-ADF6-135545B98C01}" presName="composite" presStyleCnt="0"/>
      <dgm:spPr/>
    </dgm:pt>
    <dgm:pt modelId="{300CFE48-61FC-4DB0-86EF-A1A5492A3AE1}" type="pres">
      <dgm:prSet presAssocID="{7F6A61F4-7416-45CC-ADF6-135545B98C01}" presName="parTx" presStyleLbl="alignNode1" presStyleIdx="0" presStyleCnt="4">
        <dgm:presLayoutVars>
          <dgm:chMax val="0"/>
          <dgm:chPref val="0"/>
          <dgm:bulletEnabled val="1"/>
        </dgm:presLayoutVars>
      </dgm:prSet>
      <dgm:spPr/>
    </dgm:pt>
    <dgm:pt modelId="{3FB67FCC-537F-4EE1-AEB2-9D6A5F854438}" type="pres">
      <dgm:prSet presAssocID="{7F6A61F4-7416-45CC-ADF6-135545B98C01}" presName="desTx" presStyleLbl="alignAccFollowNode1" presStyleIdx="0" presStyleCnt="4">
        <dgm:presLayoutVars>
          <dgm:bulletEnabled val="1"/>
        </dgm:presLayoutVars>
      </dgm:prSet>
      <dgm:spPr/>
    </dgm:pt>
    <dgm:pt modelId="{D76E353C-113E-4851-AB94-A70B84B75F76}" type="pres">
      <dgm:prSet presAssocID="{64176711-68B7-4FBD-8746-45ED57E75AF4}" presName="space" presStyleCnt="0"/>
      <dgm:spPr/>
    </dgm:pt>
    <dgm:pt modelId="{6A420581-ED0E-4C37-BCE1-3B9E7281CCDB}" type="pres">
      <dgm:prSet presAssocID="{129413D2-58E8-4A84-9766-39243FAD6270}" presName="composite" presStyleCnt="0"/>
      <dgm:spPr/>
    </dgm:pt>
    <dgm:pt modelId="{02CE87EE-2680-4366-B447-111D41F1660C}" type="pres">
      <dgm:prSet presAssocID="{129413D2-58E8-4A84-9766-39243FAD6270}" presName="parTx" presStyleLbl="alignNode1" presStyleIdx="1" presStyleCnt="4">
        <dgm:presLayoutVars>
          <dgm:chMax val="0"/>
          <dgm:chPref val="0"/>
          <dgm:bulletEnabled val="1"/>
        </dgm:presLayoutVars>
      </dgm:prSet>
      <dgm:spPr/>
    </dgm:pt>
    <dgm:pt modelId="{3736125A-C212-42A0-8C5C-6F50B2495F0E}" type="pres">
      <dgm:prSet presAssocID="{129413D2-58E8-4A84-9766-39243FAD6270}" presName="desTx" presStyleLbl="alignAccFollowNode1" presStyleIdx="1" presStyleCnt="4">
        <dgm:presLayoutVars>
          <dgm:bulletEnabled val="1"/>
        </dgm:presLayoutVars>
      </dgm:prSet>
      <dgm:spPr/>
    </dgm:pt>
    <dgm:pt modelId="{B3BF470A-E4F3-4266-AF00-D0EC742B0C64}" type="pres">
      <dgm:prSet presAssocID="{31832FDB-3ED1-48B5-B9EA-5646B2E81AA2}" presName="space" presStyleCnt="0"/>
      <dgm:spPr/>
    </dgm:pt>
    <dgm:pt modelId="{EBE35E6B-99D8-4675-9C9B-F09936F7C144}" type="pres">
      <dgm:prSet presAssocID="{485C1FDE-3849-4744-A367-F265DB7C9612}" presName="composite" presStyleCnt="0"/>
      <dgm:spPr/>
    </dgm:pt>
    <dgm:pt modelId="{336C8AAE-5632-44F2-B6FE-BD7B37BA37CC}" type="pres">
      <dgm:prSet presAssocID="{485C1FDE-3849-4744-A367-F265DB7C9612}" presName="parTx" presStyleLbl="alignNode1" presStyleIdx="2" presStyleCnt="4">
        <dgm:presLayoutVars>
          <dgm:chMax val="0"/>
          <dgm:chPref val="0"/>
          <dgm:bulletEnabled val="1"/>
        </dgm:presLayoutVars>
      </dgm:prSet>
      <dgm:spPr/>
    </dgm:pt>
    <dgm:pt modelId="{6D7AAF53-893D-4FD3-9B5C-ED69B7572454}" type="pres">
      <dgm:prSet presAssocID="{485C1FDE-3849-4744-A367-F265DB7C9612}" presName="desTx" presStyleLbl="alignAccFollowNode1" presStyleIdx="2" presStyleCnt="4">
        <dgm:presLayoutVars>
          <dgm:bulletEnabled val="1"/>
        </dgm:presLayoutVars>
      </dgm:prSet>
      <dgm:spPr/>
    </dgm:pt>
    <dgm:pt modelId="{98ECFA0E-0E6B-4619-8C5A-FBE8E54113C9}" type="pres">
      <dgm:prSet presAssocID="{02EA1031-BEC6-4DB1-9444-0468DC272F4A}" presName="space" presStyleCnt="0"/>
      <dgm:spPr/>
    </dgm:pt>
    <dgm:pt modelId="{2D45F114-8BC5-4CC6-92F9-4C8F6700CD87}" type="pres">
      <dgm:prSet presAssocID="{CA19D132-AFFB-48C6-919F-7629F2590C48}" presName="composite" presStyleCnt="0"/>
      <dgm:spPr/>
    </dgm:pt>
    <dgm:pt modelId="{929BD4D1-6D77-48E8-8C55-06B24E2CE468}" type="pres">
      <dgm:prSet presAssocID="{CA19D132-AFFB-48C6-919F-7629F2590C48}" presName="parTx" presStyleLbl="alignNode1" presStyleIdx="3" presStyleCnt="4">
        <dgm:presLayoutVars>
          <dgm:chMax val="0"/>
          <dgm:chPref val="0"/>
          <dgm:bulletEnabled val="1"/>
        </dgm:presLayoutVars>
      </dgm:prSet>
      <dgm:spPr/>
    </dgm:pt>
    <dgm:pt modelId="{0DB08116-721C-4879-8F4D-B4771848E5A3}" type="pres">
      <dgm:prSet presAssocID="{CA19D132-AFFB-48C6-919F-7629F2590C48}" presName="desTx" presStyleLbl="alignAccFollowNode1" presStyleIdx="3" presStyleCnt="4">
        <dgm:presLayoutVars>
          <dgm:bulletEnabled val="1"/>
        </dgm:presLayoutVars>
      </dgm:prSet>
      <dgm:spPr/>
    </dgm:pt>
  </dgm:ptLst>
  <dgm:cxnLst>
    <dgm:cxn modelId="{70A3031A-435A-49FD-9D21-00CC7463D247}" type="presOf" srcId="{129413D2-58E8-4A84-9766-39243FAD6270}" destId="{02CE87EE-2680-4366-B447-111D41F1660C}" srcOrd="0" destOrd="0" presId="urn:microsoft.com/office/officeart/2005/8/layout/hList1"/>
    <dgm:cxn modelId="{74E4D25B-F605-4784-A7A4-8074E1FB9A11}" type="presOf" srcId="{CA19D132-AFFB-48C6-919F-7629F2590C48}" destId="{929BD4D1-6D77-48E8-8C55-06B24E2CE468}" srcOrd="0" destOrd="0" presId="urn:microsoft.com/office/officeart/2005/8/layout/hList1"/>
    <dgm:cxn modelId="{A1006562-410A-4546-BE5F-037CDFB35A22}" type="presOf" srcId="{0172E0BC-D89B-4535-B0A7-DAA5BED50B81}" destId="{3F9B798F-4A87-43B2-A37C-B0FC4635025D}" srcOrd="0" destOrd="0" presId="urn:microsoft.com/office/officeart/2005/8/layout/hList1"/>
    <dgm:cxn modelId="{CCAEC563-D444-4B56-A8E5-34D1B92E3A16}" srcId="{0172E0BC-D89B-4535-B0A7-DAA5BED50B81}" destId="{129413D2-58E8-4A84-9766-39243FAD6270}" srcOrd="1" destOrd="0" parTransId="{8C74AB2F-F20D-456E-B1AA-99530E0006CF}" sibTransId="{31832FDB-3ED1-48B5-B9EA-5646B2E81AA2}"/>
    <dgm:cxn modelId="{8125E448-BCC5-44B1-A64A-C43C4480320E}" type="presOf" srcId="{6B3B9903-2A7B-4AC6-9480-124F6B0F45B2}" destId="{0DB08116-721C-4879-8F4D-B4771848E5A3}" srcOrd="0" destOrd="0" presId="urn:microsoft.com/office/officeart/2005/8/layout/hList1"/>
    <dgm:cxn modelId="{90FD504D-544E-4AEB-860D-B2377A2C49C7}" srcId="{129413D2-58E8-4A84-9766-39243FAD6270}" destId="{75AD0C10-1EBF-4BD9-9174-CBE7F0FD337F}" srcOrd="0" destOrd="0" parTransId="{F396EA5B-BCAB-415C-A6C3-B5CEDBBF878F}" sibTransId="{531FA467-693C-4953-8121-B74AF17C38D1}"/>
    <dgm:cxn modelId="{D7BFCD59-2E36-424F-B0A6-7EE6D5F0123B}" srcId="{CA19D132-AFFB-48C6-919F-7629F2590C48}" destId="{6B3B9903-2A7B-4AC6-9480-124F6B0F45B2}" srcOrd="0" destOrd="0" parTransId="{5EAA9C60-A14A-4CBD-81F5-DA7E416CFDB5}" sibTransId="{79E5AF62-C5ED-40C6-BE95-BAF4936C4A6B}"/>
    <dgm:cxn modelId="{B2BBE795-5D39-4A3C-B496-14F14226F73B}" type="presOf" srcId="{485C1FDE-3849-4744-A367-F265DB7C9612}" destId="{336C8AAE-5632-44F2-B6FE-BD7B37BA37CC}" srcOrd="0" destOrd="0" presId="urn:microsoft.com/office/officeart/2005/8/layout/hList1"/>
    <dgm:cxn modelId="{BFC1D6AB-08BC-410A-81CB-3CFFAC59B67F}" srcId="{0172E0BC-D89B-4535-B0A7-DAA5BED50B81}" destId="{CA19D132-AFFB-48C6-919F-7629F2590C48}" srcOrd="3" destOrd="0" parTransId="{CA5B704C-ADD3-4A6E-957E-70FD1F813D38}" sibTransId="{A3DB8155-FA13-4CA2-8958-E6F188165A14}"/>
    <dgm:cxn modelId="{D7720FAE-41CA-462A-93AA-E66A83B47F43}" srcId="{7F6A61F4-7416-45CC-ADF6-135545B98C01}" destId="{3516C1C6-2D4A-4026-8933-A5DF2E9F2A8F}" srcOrd="0" destOrd="0" parTransId="{EF32E1BB-CDE7-41B1-8F91-16463D252621}" sibTransId="{3323D04F-CA31-420C-9C33-6781E5FCB903}"/>
    <dgm:cxn modelId="{3ABA83C4-50E1-45F4-95E5-F48BF18FEB5D}" type="presOf" srcId="{75AD0C10-1EBF-4BD9-9174-CBE7F0FD337F}" destId="{3736125A-C212-42A0-8C5C-6F50B2495F0E}" srcOrd="0" destOrd="0" presId="urn:microsoft.com/office/officeart/2005/8/layout/hList1"/>
    <dgm:cxn modelId="{89C731C5-BA80-47E3-A4D1-079D4FA19B95}" type="presOf" srcId="{3516C1C6-2D4A-4026-8933-A5DF2E9F2A8F}" destId="{3FB67FCC-537F-4EE1-AEB2-9D6A5F854438}" srcOrd="0" destOrd="0" presId="urn:microsoft.com/office/officeart/2005/8/layout/hList1"/>
    <dgm:cxn modelId="{B27229D4-73F4-4C81-AFA2-EDF1B60C2F37}" srcId="{0172E0BC-D89B-4535-B0A7-DAA5BED50B81}" destId="{485C1FDE-3849-4744-A367-F265DB7C9612}" srcOrd="2" destOrd="0" parTransId="{1B6D9368-7A62-4234-9F3B-CABB5A50C3A2}" sibTransId="{02EA1031-BEC6-4DB1-9444-0468DC272F4A}"/>
    <dgm:cxn modelId="{4978F1D6-E1A9-407A-AC75-BC62D098D235}" srcId="{0172E0BC-D89B-4535-B0A7-DAA5BED50B81}" destId="{7F6A61F4-7416-45CC-ADF6-135545B98C01}" srcOrd="0" destOrd="0" parTransId="{6C995508-1D7A-46DC-810D-2B2D462348E5}" sibTransId="{64176711-68B7-4FBD-8746-45ED57E75AF4}"/>
    <dgm:cxn modelId="{11BE5FE5-3841-495A-A759-E5A07E70BB9F}" type="presOf" srcId="{8FC77D29-EBE6-477E-B9BA-CF57F07C5D02}" destId="{6D7AAF53-893D-4FD3-9B5C-ED69B7572454}" srcOrd="0" destOrd="0" presId="urn:microsoft.com/office/officeart/2005/8/layout/hList1"/>
    <dgm:cxn modelId="{FBE8CBE6-88D1-48BD-8FC1-4CEF3A721B12}" srcId="{485C1FDE-3849-4744-A367-F265DB7C9612}" destId="{8FC77D29-EBE6-477E-B9BA-CF57F07C5D02}" srcOrd="0" destOrd="0" parTransId="{206E90D1-1AFD-4D33-AAA0-ABED9D2ABB81}" sibTransId="{BAD246DA-E355-4985-887E-B9F011D9E3DE}"/>
    <dgm:cxn modelId="{70FE75E8-96F5-4AAC-B8E0-0700CB668600}" type="presOf" srcId="{7F6A61F4-7416-45CC-ADF6-135545B98C01}" destId="{300CFE48-61FC-4DB0-86EF-A1A5492A3AE1}" srcOrd="0" destOrd="0" presId="urn:microsoft.com/office/officeart/2005/8/layout/hList1"/>
    <dgm:cxn modelId="{324B2737-7FFF-4374-8D68-91AA1EAA0DF3}" type="presParOf" srcId="{3F9B798F-4A87-43B2-A37C-B0FC4635025D}" destId="{AAFE377B-54C3-4C61-A710-E06013921DA7}" srcOrd="0" destOrd="0" presId="urn:microsoft.com/office/officeart/2005/8/layout/hList1"/>
    <dgm:cxn modelId="{2D39C649-9D5B-4CE4-A171-00424E4387AF}" type="presParOf" srcId="{AAFE377B-54C3-4C61-A710-E06013921DA7}" destId="{300CFE48-61FC-4DB0-86EF-A1A5492A3AE1}" srcOrd="0" destOrd="0" presId="urn:microsoft.com/office/officeart/2005/8/layout/hList1"/>
    <dgm:cxn modelId="{ED4BC7AD-29CD-4AFC-8013-A13624702617}" type="presParOf" srcId="{AAFE377B-54C3-4C61-A710-E06013921DA7}" destId="{3FB67FCC-537F-4EE1-AEB2-9D6A5F854438}" srcOrd="1" destOrd="0" presId="urn:microsoft.com/office/officeart/2005/8/layout/hList1"/>
    <dgm:cxn modelId="{F17B3A5E-81E5-4864-A19D-9636E313038D}" type="presParOf" srcId="{3F9B798F-4A87-43B2-A37C-B0FC4635025D}" destId="{D76E353C-113E-4851-AB94-A70B84B75F76}" srcOrd="1" destOrd="0" presId="urn:microsoft.com/office/officeart/2005/8/layout/hList1"/>
    <dgm:cxn modelId="{679DF161-110A-416F-A4EA-6268351ABE94}" type="presParOf" srcId="{3F9B798F-4A87-43B2-A37C-B0FC4635025D}" destId="{6A420581-ED0E-4C37-BCE1-3B9E7281CCDB}" srcOrd="2" destOrd="0" presId="urn:microsoft.com/office/officeart/2005/8/layout/hList1"/>
    <dgm:cxn modelId="{0F40CDCA-05E5-42EF-8D3D-622266D65F22}" type="presParOf" srcId="{6A420581-ED0E-4C37-BCE1-3B9E7281CCDB}" destId="{02CE87EE-2680-4366-B447-111D41F1660C}" srcOrd="0" destOrd="0" presId="urn:microsoft.com/office/officeart/2005/8/layout/hList1"/>
    <dgm:cxn modelId="{132A9706-E51E-4D6C-9E12-CC89D002ECFD}" type="presParOf" srcId="{6A420581-ED0E-4C37-BCE1-3B9E7281CCDB}" destId="{3736125A-C212-42A0-8C5C-6F50B2495F0E}" srcOrd="1" destOrd="0" presId="urn:microsoft.com/office/officeart/2005/8/layout/hList1"/>
    <dgm:cxn modelId="{82847053-331E-480F-9948-FF845AD6771E}" type="presParOf" srcId="{3F9B798F-4A87-43B2-A37C-B0FC4635025D}" destId="{B3BF470A-E4F3-4266-AF00-D0EC742B0C64}" srcOrd="3" destOrd="0" presId="urn:microsoft.com/office/officeart/2005/8/layout/hList1"/>
    <dgm:cxn modelId="{C58FF8EA-728A-400D-9148-F56681099D55}" type="presParOf" srcId="{3F9B798F-4A87-43B2-A37C-B0FC4635025D}" destId="{EBE35E6B-99D8-4675-9C9B-F09936F7C144}" srcOrd="4" destOrd="0" presId="urn:microsoft.com/office/officeart/2005/8/layout/hList1"/>
    <dgm:cxn modelId="{620FB382-6AA3-4A9C-9D03-BD1B426A0792}" type="presParOf" srcId="{EBE35E6B-99D8-4675-9C9B-F09936F7C144}" destId="{336C8AAE-5632-44F2-B6FE-BD7B37BA37CC}" srcOrd="0" destOrd="0" presId="urn:microsoft.com/office/officeart/2005/8/layout/hList1"/>
    <dgm:cxn modelId="{D7C44587-BBF9-4AA4-9378-65B6F28D36BF}" type="presParOf" srcId="{EBE35E6B-99D8-4675-9C9B-F09936F7C144}" destId="{6D7AAF53-893D-4FD3-9B5C-ED69B7572454}" srcOrd="1" destOrd="0" presId="urn:microsoft.com/office/officeart/2005/8/layout/hList1"/>
    <dgm:cxn modelId="{176668E6-DD38-4257-AE7B-9541D844E85A}" type="presParOf" srcId="{3F9B798F-4A87-43B2-A37C-B0FC4635025D}" destId="{98ECFA0E-0E6B-4619-8C5A-FBE8E54113C9}" srcOrd="5" destOrd="0" presId="urn:microsoft.com/office/officeart/2005/8/layout/hList1"/>
    <dgm:cxn modelId="{FDC4DB6C-02C3-4E72-84B1-9C1609ACECD1}" type="presParOf" srcId="{3F9B798F-4A87-43B2-A37C-B0FC4635025D}" destId="{2D45F114-8BC5-4CC6-92F9-4C8F6700CD87}" srcOrd="6" destOrd="0" presId="urn:microsoft.com/office/officeart/2005/8/layout/hList1"/>
    <dgm:cxn modelId="{75AD3D22-CA32-4BD6-8805-FD3848FD249F}" type="presParOf" srcId="{2D45F114-8BC5-4CC6-92F9-4C8F6700CD87}" destId="{929BD4D1-6D77-48E8-8C55-06B24E2CE468}" srcOrd="0" destOrd="0" presId="urn:microsoft.com/office/officeart/2005/8/layout/hList1"/>
    <dgm:cxn modelId="{678572E7-CE20-4F30-B524-49655B8E99EF}" type="presParOf" srcId="{2D45F114-8BC5-4CC6-92F9-4C8F6700CD87}" destId="{0DB08116-721C-4879-8F4D-B4771848E5A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9E1B8-8567-4384-8562-F14637ABB1AD}">
      <dsp:nvSpPr>
        <dsp:cNvPr id="0" name=""/>
        <dsp:cNvSpPr/>
      </dsp:nvSpPr>
      <dsp:spPr>
        <a:xfrm>
          <a:off x="0" y="14912"/>
          <a:ext cx="2536031" cy="116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Flow shop Scheduling Problem (FSSP)</a:t>
          </a:r>
        </a:p>
      </dsp:txBody>
      <dsp:txXfrm>
        <a:off x="0" y="14912"/>
        <a:ext cx="2536031" cy="1168200"/>
      </dsp:txXfrm>
    </dsp:sp>
    <dsp:sp modelId="{9803A9AA-8752-4704-B7CE-7C8E80AD55B0}">
      <dsp:nvSpPr>
        <dsp:cNvPr id="0" name=""/>
        <dsp:cNvSpPr/>
      </dsp:nvSpPr>
      <dsp:spPr>
        <a:xfrm>
          <a:off x="2536031" y="14912"/>
          <a:ext cx="507206" cy="11682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694BA0-A6E4-40E5-ABD6-42B714A7EFD5}">
      <dsp:nvSpPr>
        <dsp:cNvPr id="0" name=""/>
        <dsp:cNvSpPr/>
      </dsp:nvSpPr>
      <dsp:spPr>
        <a:xfrm>
          <a:off x="3246119" y="14912"/>
          <a:ext cx="6898005" cy="1168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All jobs have the same processing order through the machines.</a:t>
          </a:r>
        </a:p>
        <a:p>
          <a:pPr marL="171450" lvl="1" indent="-171450" algn="l" defTabSz="800100">
            <a:lnSpc>
              <a:spcPct val="90000"/>
            </a:lnSpc>
            <a:spcBef>
              <a:spcPct val="0"/>
            </a:spcBef>
            <a:spcAft>
              <a:spcPct val="15000"/>
            </a:spcAft>
            <a:buChar char="•"/>
          </a:pPr>
          <a:r>
            <a:rPr lang="en-US" sz="1800" kern="1200" dirty="0"/>
            <a:t>The order of the jobs in each machine can be the same(permutation FSSP) or not necessarily the same(non-permutation FSSP)</a:t>
          </a:r>
        </a:p>
      </dsp:txBody>
      <dsp:txXfrm>
        <a:off x="3246119" y="14912"/>
        <a:ext cx="6898005" cy="1168200"/>
      </dsp:txXfrm>
    </dsp:sp>
    <dsp:sp modelId="{8C0E4CD1-AC80-4F5E-BF5D-4F372FF759E7}">
      <dsp:nvSpPr>
        <dsp:cNvPr id="0" name=""/>
        <dsp:cNvSpPr/>
      </dsp:nvSpPr>
      <dsp:spPr>
        <a:xfrm>
          <a:off x="0" y="1395512"/>
          <a:ext cx="2536031" cy="116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Job shop Scheduling(JSSP)</a:t>
          </a:r>
        </a:p>
      </dsp:txBody>
      <dsp:txXfrm>
        <a:off x="0" y="1395512"/>
        <a:ext cx="2536031" cy="1168200"/>
      </dsp:txXfrm>
    </dsp:sp>
    <dsp:sp modelId="{3EC0E8C5-9861-408A-9D4E-414ECFE216FF}">
      <dsp:nvSpPr>
        <dsp:cNvPr id="0" name=""/>
        <dsp:cNvSpPr/>
      </dsp:nvSpPr>
      <dsp:spPr>
        <a:xfrm>
          <a:off x="2536031" y="1395512"/>
          <a:ext cx="507206" cy="11682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331A80-CFD5-4DBA-B864-54EA2ACA4EF3}">
      <dsp:nvSpPr>
        <dsp:cNvPr id="0" name=""/>
        <dsp:cNvSpPr/>
      </dsp:nvSpPr>
      <dsp:spPr>
        <a:xfrm>
          <a:off x="3246119" y="1395512"/>
          <a:ext cx="6898005" cy="1168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Each job has its own routing</a:t>
          </a:r>
        </a:p>
      </dsp:txBody>
      <dsp:txXfrm>
        <a:off x="3246119" y="1395512"/>
        <a:ext cx="6898005" cy="1168200"/>
      </dsp:txXfrm>
    </dsp:sp>
    <dsp:sp modelId="{D6B3F198-648B-44E9-BBAE-BCCBBB6B27B7}">
      <dsp:nvSpPr>
        <dsp:cNvPr id="0" name=""/>
        <dsp:cNvSpPr/>
      </dsp:nvSpPr>
      <dsp:spPr>
        <a:xfrm>
          <a:off x="0" y="2776112"/>
          <a:ext cx="2536031" cy="116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Open shop Scheduling (OSSP)</a:t>
          </a:r>
        </a:p>
      </dsp:txBody>
      <dsp:txXfrm>
        <a:off x="0" y="2776112"/>
        <a:ext cx="2536031" cy="1168200"/>
      </dsp:txXfrm>
    </dsp:sp>
    <dsp:sp modelId="{3C246DED-D8CD-440E-A4EA-0BB61755300E}">
      <dsp:nvSpPr>
        <dsp:cNvPr id="0" name=""/>
        <dsp:cNvSpPr/>
      </dsp:nvSpPr>
      <dsp:spPr>
        <a:xfrm>
          <a:off x="2536031" y="2776112"/>
          <a:ext cx="507206" cy="11682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F9B91E-A110-48CD-9DE2-3BFE3EDB31A0}">
      <dsp:nvSpPr>
        <dsp:cNvPr id="0" name=""/>
        <dsp:cNvSpPr/>
      </dsp:nvSpPr>
      <dsp:spPr>
        <a:xfrm>
          <a:off x="3246119" y="2776112"/>
          <a:ext cx="6898005" cy="1168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A given set of jobs is processed in an arbitrary order</a:t>
          </a:r>
        </a:p>
      </dsp:txBody>
      <dsp:txXfrm>
        <a:off x="3246119" y="2776112"/>
        <a:ext cx="6898005" cy="1168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9E1B8-8567-4384-8562-F14637ABB1AD}">
      <dsp:nvSpPr>
        <dsp:cNvPr id="0" name=""/>
        <dsp:cNvSpPr/>
      </dsp:nvSpPr>
      <dsp:spPr>
        <a:xfrm>
          <a:off x="0" y="14912"/>
          <a:ext cx="1868090" cy="116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Flow shop Scheduling Problem (FSSP)</a:t>
          </a:r>
        </a:p>
      </dsp:txBody>
      <dsp:txXfrm>
        <a:off x="0" y="14912"/>
        <a:ext cx="1868090" cy="1168200"/>
      </dsp:txXfrm>
    </dsp:sp>
    <dsp:sp modelId="{9803A9AA-8752-4704-B7CE-7C8E80AD55B0}">
      <dsp:nvSpPr>
        <dsp:cNvPr id="0" name=""/>
        <dsp:cNvSpPr/>
      </dsp:nvSpPr>
      <dsp:spPr>
        <a:xfrm>
          <a:off x="1868090" y="14912"/>
          <a:ext cx="373618" cy="11682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694BA0-A6E4-40E5-ABD6-42B714A7EFD5}">
      <dsp:nvSpPr>
        <dsp:cNvPr id="0" name=""/>
        <dsp:cNvSpPr/>
      </dsp:nvSpPr>
      <dsp:spPr>
        <a:xfrm>
          <a:off x="2391155" y="14912"/>
          <a:ext cx="5081206" cy="1168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Every job must be processed in the same order:</a:t>
          </a:r>
        </a:p>
        <a:p>
          <a:pPr marL="171450" lvl="1" indent="-171450" algn="l" defTabSz="800100">
            <a:lnSpc>
              <a:spcPct val="90000"/>
            </a:lnSpc>
            <a:spcBef>
              <a:spcPct val="0"/>
            </a:spcBef>
            <a:spcAft>
              <a:spcPct val="15000"/>
            </a:spcAft>
            <a:buChar char="•"/>
          </a:pPr>
          <a:r>
            <a:rPr lang="en-US" kern="1200" dirty="0"/>
            <a:t>Machine 0 -&gt; Machine 1 -&gt; Machine 2</a:t>
          </a:r>
          <a:endParaRPr lang="en-US" sz="1800" kern="1200" dirty="0"/>
        </a:p>
      </dsp:txBody>
      <dsp:txXfrm>
        <a:off x="2391155" y="14912"/>
        <a:ext cx="5081206" cy="1168200"/>
      </dsp:txXfrm>
    </dsp:sp>
    <dsp:sp modelId="{8C0E4CD1-AC80-4F5E-BF5D-4F372FF759E7}">
      <dsp:nvSpPr>
        <dsp:cNvPr id="0" name=""/>
        <dsp:cNvSpPr/>
      </dsp:nvSpPr>
      <dsp:spPr>
        <a:xfrm>
          <a:off x="0" y="1395512"/>
          <a:ext cx="1868090" cy="116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Job shop Scheduling(JSSP)</a:t>
          </a:r>
        </a:p>
      </dsp:txBody>
      <dsp:txXfrm>
        <a:off x="0" y="1395512"/>
        <a:ext cx="1868090" cy="1168200"/>
      </dsp:txXfrm>
    </dsp:sp>
    <dsp:sp modelId="{3EC0E8C5-9861-408A-9D4E-414ECFE216FF}">
      <dsp:nvSpPr>
        <dsp:cNvPr id="0" name=""/>
        <dsp:cNvSpPr/>
      </dsp:nvSpPr>
      <dsp:spPr>
        <a:xfrm>
          <a:off x="1868090" y="1395512"/>
          <a:ext cx="373618" cy="11682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331A80-CFD5-4DBA-B864-54EA2ACA4EF3}">
      <dsp:nvSpPr>
        <dsp:cNvPr id="0" name=""/>
        <dsp:cNvSpPr/>
      </dsp:nvSpPr>
      <dsp:spPr>
        <a:xfrm>
          <a:off x="2391155" y="1395512"/>
          <a:ext cx="5081206" cy="1168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Job 0: M0-&gt;M1-&gt;M2</a:t>
          </a:r>
        </a:p>
        <a:p>
          <a:pPr marL="171450" lvl="1" indent="-171450" algn="l" defTabSz="800100">
            <a:lnSpc>
              <a:spcPct val="90000"/>
            </a:lnSpc>
            <a:spcBef>
              <a:spcPct val="0"/>
            </a:spcBef>
            <a:spcAft>
              <a:spcPct val="15000"/>
            </a:spcAft>
            <a:buChar char="•"/>
          </a:pPr>
          <a:r>
            <a:rPr lang="en-US" kern="1200" dirty="0"/>
            <a:t>Job 2: M1-&gt;M0-&gt; M2</a:t>
          </a:r>
          <a:endParaRPr lang="en-US" sz="1800" kern="1200" dirty="0"/>
        </a:p>
        <a:p>
          <a:pPr marL="171450" lvl="1" indent="-171450" algn="l" defTabSz="800100">
            <a:lnSpc>
              <a:spcPct val="90000"/>
            </a:lnSpc>
            <a:spcBef>
              <a:spcPct val="0"/>
            </a:spcBef>
            <a:spcAft>
              <a:spcPct val="15000"/>
            </a:spcAft>
            <a:buChar char="•"/>
          </a:pPr>
          <a:r>
            <a:rPr lang="en-US" kern="1200" dirty="0"/>
            <a:t>Job 3: M2-&gt;M1-&gt; M0</a:t>
          </a:r>
          <a:endParaRPr lang="en-US" sz="1800" kern="1200" dirty="0"/>
        </a:p>
      </dsp:txBody>
      <dsp:txXfrm>
        <a:off x="2391155" y="1395512"/>
        <a:ext cx="5081206" cy="1168200"/>
      </dsp:txXfrm>
    </dsp:sp>
    <dsp:sp modelId="{D6B3F198-648B-44E9-BBAE-BCCBBB6B27B7}">
      <dsp:nvSpPr>
        <dsp:cNvPr id="0" name=""/>
        <dsp:cNvSpPr/>
      </dsp:nvSpPr>
      <dsp:spPr>
        <a:xfrm>
          <a:off x="0" y="2776112"/>
          <a:ext cx="1868090" cy="116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Open shop Scheduling (OSSP)</a:t>
          </a:r>
        </a:p>
      </dsp:txBody>
      <dsp:txXfrm>
        <a:off x="0" y="2776112"/>
        <a:ext cx="1868090" cy="1168200"/>
      </dsp:txXfrm>
    </dsp:sp>
    <dsp:sp modelId="{3C246DED-D8CD-440E-A4EA-0BB61755300E}">
      <dsp:nvSpPr>
        <dsp:cNvPr id="0" name=""/>
        <dsp:cNvSpPr/>
      </dsp:nvSpPr>
      <dsp:spPr>
        <a:xfrm>
          <a:off x="1868090" y="2776112"/>
          <a:ext cx="373618" cy="11682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F9B91E-A110-48CD-9DE2-3BFE3EDB31A0}">
      <dsp:nvSpPr>
        <dsp:cNvPr id="0" name=""/>
        <dsp:cNvSpPr/>
      </dsp:nvSpPr>
      <dsp:spPr>
        <a:xfrm>
          <a:off x="2391155" y="2776112"/>
          <a:ext cx="5081206" cy="1168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The operations of a job can be processed in any order</a:t>
          </a:r>
        </a:p>
      </dsp:txBody>
      <dsp:txXfrm>
        <a:off x="2391155" y="2776112"/>
        <a:ext cx="5081206" cy="1168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CFE48-61FC-4DB0-86EF-A1A5492A3AE1}">
      <dsp:nvSpPr>
        <dsp:cNvPr id="0" name=""/>
        <dsp:cNvSpPr/>
      </dsp:nvSpPr>
      <dsp:spPr>
        <a:xfrm>
          <a:off x="3909" y="376499"/>
          <a:ext cx="2350840" cy="9403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Flowtime:</a:t>
          </a:r>
        </a:p>
      </dsp:txBody>
      <dsp:txXfrm>
        <a:off x="3909" y="376499"/>
        <a:ext cx="2350840" cy="940336"/>
      </dsp:txXfrm>
    </dsp:sp>
    <dsp:sp modelId="{3FB67FCC-537F-4EE1-AEB2-9D6A5F854438}">
      <dsp:nvSpPr>
        <dsp:cNvPr id="0" name=""/>
        <dsp:cNvSpPr/>
      </dsp:nvSpPr>
      <dsp:spPr>
        <a:xfrm>
          <a:off x="3909" y="1316836"/>
          <a:ext cx="2350840"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sum of all jobs’ finishing times.</a:t>
          </a:r>
          <a:br>
            <a:rPr lang="en-US" sz="1800" kern="1200" dirty="0"/>
          </a:br>
          <a:endParaRPr lang="en-US" sz="1800" kern="1200" dirty="0"/>
        </a:p>
      </dsp:txBody>
      <dsp:txXfrm>
        <a:off x="3909" y="1316836"/>
        <a:ext cx="2350840" cy="2854800"/>
      </dsp:txXfrm>
    </dsp:sp>
    <dsp:sp modelId="{02CE87EE-2680-4366-B447-111D41F1660C}">
      <dsp:nvSpPr>
        <dsp:cNvPr id="0" name=""/>
        <dsp:cNvSpPr/>
      </dsp:nvSpPr>
      <dsp:spPr>
        <a:xfrm>
          <a:off x="2683868" y="376499"/>
          <a:ext cx="2350840" cy="9403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Makespan:</a:t>
          </a:r>
        </a:p>
      </dsp:txBody>
      <dsp:txXfrm>
        <a:off x="2683868" y="376499"/>
        <a:ext cx="2350840" cy="940336"/>
      </dsp:txXfrm>
    </dsp:sp>
    <dsp:sp modelId="{3736125A-C212-42A0-8C5C-6F50B2495F0E}">
      <dsp:nvSpPr>
        <dsp:cNvPr id="0" name=""/>
        <dsp:cNvSpPr/>
      </dsp:nvSpPr>
      <dsp:spPr>
        <a:xfrm>
          <a:off x="2683868" y="1316836"/>
          <a:ext cx="2350840"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Symbol" panose="05050102010706020507" pitchFamily="18" charset="2"/>
            <a:buChar char=""/>
          </a:pPr>
          <a:r>
            <a:rPr lang="en-US" sz="1800" kern="1200" dirty="0"/>
            <a:t>The maximum finishing time, which is the time when the last job is completed.</a:t>
          </a:r>
        </a:p>
      </dsp:txBody>
      <dsp:txXfrm>
        <a:off x="2683868" y="1316836"/>
        <a:ext cx="2350840" cy="2854800"/>
      </dsp:txXfrm>
    </dsp:sp>
    <dsp:sp modelId="{336C8AAE-5632-44F2-B6FE-BD7B37BA37CC}">
      <dsp:nvSpPr>
        <dsp:cNvPr id="0" name=""/>
        <dsp:cNvSpPr/>
      </dsp:nvSpPr>
      <dsp:spPr>
        <a:xfrm>
          <a:off x="5363826" y="376499"/>
          <a:ext cx="2350840" cy="9403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Lateness:</a:t>
          </a:r>
        </a:p>
      </dsp:txBody>
      <dsp:txXfrm>
        <a:off x="5363826" y="376499"/>
        <a:ext cx="2350840" cy="940336"/>
      </dsp:txXfrm>
    </dsp:sp>
    <dsp:sp modelId="{6D7AAF53-893D-4FD3-9B5C-ED69B7572454}">
      <dsp:nvSpPr>
        <dsp:cNvPr id="0" name=""/>
        <dsp:cNvSpPr/>
      </dsp:nvSpPr>
      <dsp:spPr>
        <a:xfrm>
          <a:off x="5363826" y="1316836"/>
          <a:ext cx="2350840"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Symbol" panose="05050102010706020507" pitchFamily="18" charset="2"/>
            <a:buChar char=""/>
          </a:pPr>
          <a:r>
            <a:rPr lang="en-US" sz="1800" kern="1200" dirty="0"/>
            <a:t>The difference between the due date and the finishing time.  When this value is positive, it refers to tardiness, and when negative, the measure is earliness.</a:t>
          </a:r>
        </a:p>
      </dsp:txBody>
      <dsp:txXfrm>
        <a:off x="5363826" y="1316836"/>
        <a:ext cx="2350840" cy="2854800"/>
      </dsp:txXfrm>
    </dsp:sp>
    <dsp:sp modelId="{929BD4D1-6D77-48E8-8C55-06B24E2CE468}">
      <dsp:nvSpPr>
        <dsp:cNvPr id="0" name=""/>
        <dsp:cNvSpPr/>
      </dsp:nvSpPr>
      <dsp:spPr>
        <a:xfrm>
          <a:off x="8043785" y="376499"/>
          <a:ext cx="2350840" cy="9403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Earliness-tardiness:</a:t>
          </a:r>
        </a:p>
      </dsp:txBody>
      <dsp:txXfrm>
        <a:off x="8043785" y="376499"/>
        <a:ext cx="2350840" cy="940336"/>
      </dsp:txXfrm>
    </dsp:sp>
    <dsp:sp modelId="{0DB08116-721C-4879-8F4D-B4771848E5A3}">
      <dsp:nvSpPr>
        <dsp:cNvPr id="0" name=""/>
        <dsp:cNvSpPr/>
      </dsp:nvSpPr>
      <dsp:spPr>
        <a:xfrm>
          <a:off x="8043785" y="1316836"/>
          <a:ext cx="2350840"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Symbol" panose="05050102010706020507" pitchFamily="18" charset="2"/>
            <a:buChar char=""/>
          </a:pPr>
          <a:r>
            <a:rPr lang="en-US" sz="1800" kern="1200" dirty="0"/>
            <a:t>Sum of earliness and tardiness. </a:t>
          </a:r>
        </a:p>
      </dsp:txBody>
      <dsp:txXfrm>
        <a:off x="8043785" y="1316836"/>
        <a:ext cx="2350840" cy="28548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E8ABB-620E-414C-BEB7-D5E9901C3839}"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198CE-5D34-4F67-8F45-AE8D449B433E}" type="slidenum">
              <a:rPr lang="en-US" smtClean="0"/>
              <a:t>‹#›</a:t>
            </a:fld>
            <a:endParaRPr lang="en-US"/>
          </a:p>
        </p:txBody>
      </p:sp>
    </p:spTree>
    <p:extLst>
      <p:ext uri="{BB962C8B-B14F-4D97-AF65-F5344CB8AC3E}">
        <p14:creationId xmlns:p14="http://schemas.microsoft.com/office/powerpoint/2010/main" val="3577594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198CE-5D34-4F67-8F45-AE8D449B433E}" type="slidenum">
              <a:rPr lang="en-US" smtClean="0"/>
              <a:t>1</a:t>
            </a:fld>
            <a:endParaRPr lang="en-US"/>
          </a:p>
        </p:txBody>
      </p:sp>
    </p:spTree>
    <p:extLst>
      <p:ext uri="{BB962C8B-B14F-4D97-AF65-F5344CB8AC3E}">
        <p14:creationId xmlns:p14="http://schemas.microsoft.com/office/powerpoint/2010/main" val="1404337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will describe the main problem to be solved today, that is permutation </a:t>
            </a:r>
            <a:r>
              <a:rPr lang="en-US" dirty="0" err="1"/>
              <a:t>flowshop</a:t>
            </a:r>
            <a:r>
              <a:rPr lang="en-US" dirty="0"/>
              <a:t> scheduling</a:t>
            </a:r>
          </a:p>
          <a:p>
            <a:r>
              <a:rPr lang="en-US" sz="1200" i="0" dirty="0">
                <a:solidFill>
                  <a:srgbClr val="202122"/>
                </a:solidFill>
                <a:effectLst/>
                <a:latin typeface="+mj-lt"/>
              </a:rPr>
              <a:t>A set of </a:t>
            </a:r>
            <a:r>
              <a:rPr lang="en-US" sz="1200" b="1" i="1" dirty="0">
                <a:solidFill>
                  <a:srgbClr val="202122"/>
                </a:solidFill>
                <a:effectLst/>
                <a:latin typeface="+mj-lt"/>
              </a:rPr>
              <a:t>m</a:t>
            </a:r>
            <a:r>
              <a:rPr lang="en-US" sz="1200" i="0" dirty="0">
                <a:solidFill>
                  <a:srgbClr val="202122"/>
                </a:solidFill>
                <a:effectLst/>
                <a:latin typeface="+mj-lt"/>
              </a:rPr>
              <a:t> machines and a</a:t>
            </a:r>
            <a:r>
              <a:rPr lang="en-US" sz="1200" dirty="0">
                <a:solidFill>
                  <a:srgbClr val="202122"/>
                </a:solidFill>
                <a:latin typeface="+mj-lt"/>
              </a:rPr>
              <a:t> set of </a:t>
            </a:r>
            <a:r>
              <a:rPr lang="en-US" sz="1200" b="1" i="1" dirty="0">
                <a:solidFill>
                  <a:srgbClr val="202122"/>
                </a:solidFill>
                <a:latin typeface="+mj-lt"/>
              </a:rPr>
              <a:t>n</a:t>
            </a:r>
            <a:r>
              <a:rPr lang="en-US" sz="1200" dirty="0">
                <a:solidFill>
                  <a:srgbClr val="202122"/>
                </a:solidFill>
                <a:latin typeface="+mj-lt"/>
              </a:rPr>
              <a:t> jobs , like in the data we had, we have 3 machines and 3 jobs. </a:t>
            </a:r>
          </a:p>
          <a:p>
            <a:r>
              <a:rPr lang="en-US" sz="1200" i="0" dirty="0">
                <a:solidFill>
                  <a:srgbClr val="202122"/>
                </a:solidFill>
                <a:effectLst/>
                <a:latin typeface="+mj-lt"/>
              </a:rPr>
              <a:t>All jobs have the same processing order through machines, which means every job must be processed from machine 0 to machine 1, then machine 2</a:t>
            </a:r>
          </a:p>
          <a:p>
            <a:r>
              <a:rPr lang="en-US" sz="1200" dirty="0">
                <a:solidFill>
                  <a:srgbClr val="202122"/>
                </a:solidFill>
                <a:latin typeface="+mj-lt"/>
              </a:rPr>
              <a:t>Each machine processes the jobs in the same order(, which mean if machine 0 process job 0, then 1, then 2, then machine 1 and 2 also process from job 0 1 and 2)</a:t>
            </a:r>
          </a:p>
          <a:p>
            <a:r>
              <a:rPr lang="en-US" sz="1200" i="0" dirty="0">
                <a:solidFill>
                  <a:srgbClr val="000000"/>
                </a:solidFill>
                <a:effectLst/>
                <a:latin typeface="+mj-lt"/>
              </a:rPr>
              <a:t>Operations cannot be interrupted and each machine can process only one operation at a time. </a:t>
            </a:r>
          </a:p>
          <a:p>
            <a:pPr marL="171450" indent="-171450">
              <a:buFont typeface="Symbol" panose="05050102010706020507" pitchFamily="18" charset="2"/>
              <a:buChar char="Þ"/>
            </a:pPr>
            <a:r>
              <a:rPr lang="en-US" sz="1200" i="0" dirty="0">
                <a:solidFill>
                  <a:srgbClr val="000000"/>
                </a:solidFill>
                <a:effectLst/>
                <a:latin typeface="+mj-lt"/>
              </a:rPr>
              <a:t>find the job sequences on the machines that minimize the </a:t>
            </a:r>
            <a:r>
              <a:rPr lang="en-US" sz="1200" i="0" dirty="0" err="1">
                <a:solidFill>
                  <a:srgbClr val="000000"/>
                </a:solidFill>
                <a:effectLst/>
                <a:latin typeface="+mj-lt"/>
              </a:rPr>
              <a:t>Makespan</a:t>
            </a:r>
            <a:r>
              <a:rPr lang="en-US" sz="1200" i="0" dirty="0">
                <a:solidFill>
                  <a:srgbClr val="000000"/>
                </a:solidFill>
                <a:effectLst/>
                <a:latin typeface="+mj-lt"/>
              </a:rPr>
              <a:t>, which is the maximum completion time of all the operations. </a:t>
            </a:r>
          </a:p>
          <a:p>
            <a:pPr marL="0" indent="0">
              <a:buFont typeface="Symbol" panose="05050102010706020507" pitchFamily="18" charset="2"/>
              <a:buNone/>
            </a:pPr>
            <a:r>
              <a:rPr lang="en-US" sz="1200" i="0" dirty="0">
                <a:solidFill>
                  <a:srgbClr val="000000"/>
                </a:solidFill>
                <a:effectLst/>
                <a:latin typeface="+mj-lt"/>
              </a:rPr>
              <a:t>The feasible solutions can be job 0-job 1- job 2, or job 1 –job 0 – job 2</a:t>
            </a:r>
            <a:endParaRPr lang="en-US" sz="1200" dirty="0">
              <a:solidFill>
                <a:srgbClr val="202122"/>
              </a:solidFill>
              <a:latin typeface="+mj-lt"/>
            </a:endParaRPr>
          </a:p>
          <a:p>
            <a:r>
              <a:rPr lang="en-US" sz="1200" dirty="0">
                <a:latin typeface="+mj-lt"/>
              </a:rPr>
              <a:t>In total N! feasible sequences for this problem</a:t>
            </a:r>
          </a:p>
        </p:txBody>
      </p:sp>
      <p:sp>
        <p:nvSpPr>
          <p:cNvPr id="4" name="Slide Number Placeholder 3"/>
          <p:cNvSpPr>
            <a:spLocks noGrp="1"/>
          </p:cNvSpPr>
          <p:nvPr>
            <p:ph type="sldNum" sz="quarter" idx="5"/>
          </p:nvPr>
        </p:nvSpPr>
        <p:spPr/>
        <p:txBody>
          <a:bodyPr/>
          <a:lstStyle/>
          <a:p>
            <a:fld id="{E2A198CE-5D34-4F67-8F45-AE8D449B433E}" type="slidenum">
              <a:rPr lang="en-US" smtClean="0"/>
              <a:t>10</a:t>
            </a:fld>
            <a:endParaRPr lang="en-US"/>
          </a:p>
        </p:txBody>
      </p:sp>
    </p:spTree>
    <p:extLst>
      <p:ext uri="{BB962C8B-B14F-4D97-AF65-F5344CB8AC3E}">
        <p14:creationId xmlns:p14="http://schemas.microsoft.com/office/powerpoint/2010/main" val="2159536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 New Roman" panose="02020603050405020304" pitchFamily="18" charset="0"/>
              </a:rPr>
              <a:t>To formulate it, we have input as m machines and n jobs, p(</a:t>
            </a:r>
            <a:r>
              <a:rPr lang="en-US" sz="1800" b="0" i="0" dirty="0" err="1">
                <a:solidFill>
                  <a:srgbClr val="000000"/>
                </a:solidFill>
                <a:effectLst/>
                <a:latin typeface="Times New Roman" panose="02020603050405020304" pitchFamily="18" charset="0"/>
              </a:rPr>
              <a:t>I,j</a:t>
            </a:r>
            <a:r>
              <a:rPr lang="en-US" sz="1800" b="0" i="0" dirty="0">
                <a:solidFill>
                  <a:srgbClr val="000000"/>
                </a:solidFill>
                <a:effectLst/>
                <a:latin typeface="Times New Roman" panose="02020603050405020304" pitchFamily="18" charset="0"/>
              </a:rPr>
              <a:t>) is the processing time of job on machine j, which are the values in the up right table</a:t>
            </a:r>
          </a:p>
          <a:p>
            <a:r>
              <a:rPr lang="en-US" sz="1800" b="0" i="0" dirty="0">
                <a:solidFill>
                  <a:srgbClr val="000000"/>
                </a:solidFill>
                <a:effectLst/>
                <a:latin typeface="Times New Roman" panose="02020603050405020304" pitchFamily="18" charset="0"/>
              </a:rPr>
              <a:t>And we need to find a job per mutation. J1 here means the first job to be processed, and J2 is the second job to be processed</a:t>
            </a:r>
          </a:p>
          <a:p>
            <a:r>
              <a:rPr lang="en-US" sz="1800" b="0" i="0" dirty="0">
                <a:solidFill>
                  <a:srgbClr val="000000"/>
                </a:solidFill>
                <a:effectLst/>
                <a:latin typeface="Times New Roman" panose="02020603050405020304" pitchFamily="18" charset="0"/>
              </a:rPr>
              <a:t>The </a:t>
            </a:r>
            <a:r>
              <a:rPr lang="en-US" sz="1800" b="0" i="0" dirty="0" err="1">
                <a:solidFill>
                  <a:srgbClr val="000000"/>
                </a:solidFill>
                <a:effectLst/>
                <a:latin typeface="Times New Roman" panose="02020603050405020304" pitchFamily="18" charset="0"/>
              </a:rPr>
              <a:t>makespan</a:t>
            </a:r>
            <a:r>
              <a:rPr lang="en-US" sz="1800" b="0" i="0" dirty="0">
                <a:solidFill>
                  <a:srgbClr val="000000"/>
                </a:solidFill>
                <a:effectLst/>
                <a:latin typeface="Times New Roman" panose="02020603050405020304" pitchFamily="18" charset="0"/>
              </a:rPr>
              <a:t> is calculated as the formulation in the box. And it needs to be minimized</a:t>
            </a:r>
          </a:p>
          <a:p>
            <a:r>
              <a:rPr lang="en-US" sz="1800" b="0" i="0" dirty="0">
                <a:solidFill>
                  <a:srgbClr val="000000"/>
                </a:solidFill>
                <a:effectLst/>
                <a:latin typeface="Times New Roman" panose="02020603050405020304" pitchFamily="18" charset="0"/>
              </a:rPr>
              <a:t>For example, from the previous data, when the job is processed in order 0-1-2, </a:t>
            </a:r>
            <a:r>
              <a:rPr lang="en-US" sz="1800" b="0" i="0" dirty="0" err="1">
                <a:solidFill>
                  <a:srgbClr val="000000"/>
                </a:solidFill>
                <a:effectLst/>
                <a:latin typeface="Times New Roman" panose="02020603050405020304" pitchFamily="18" charset="0"/>
              </a:rPr>
              <a:t>makespan</a:t>
            </a:r>
            <a:r>
              <a:rPr lang="en-US" sz="1800" b="0" i="0" dirty="0">
                <a:solidFill>
                  <a:srgbClr val="000000"/>
                </a:solidFill>
                <a:effectLst/>
                <a:latin typeface="Times New Roman" panose="02020603050405020304" pitchFamily="18" charset="0"/>
              </a:rPr>
              <a:t> is 16, and 15 when the order is 0-2-1</a:t>
            </a:r>
          </a:p>
          <a:p>
            <a:endParaRPr lang="en-US" sz="1800" b="0" i="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2A198CE-5D34-4F67-8F45-AE8D449B433E}" type="slidenum">
              <a:rPr lang="en-US" smtClean="0"/>
              <a:t>11</a:t>
            </a:fld>
            <a:endParaRPr lang="en-US"/>
          </a:p>
        </p:txBody>
      </p:sp>
    </p:spTree>
    <p:extLst>
      <p:ext uri="{BB962C8B-B14F-4D97-AF65-F5344CB8AC3E}">
        <p14:creationId xmlns:p14="http://schemas.microsoft.com/office/powerpoint/2010/main" val="3557152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latin typeface="+mj-lt"/>
              </a:rPr>
              <a:t>The method I proposed is Q learning.</a:t>
            </a:r>
          </a:p>
          <a:p>
            <a:r>
              <a:rPr lang="en-US" sz="1800" dirty="0">
                <a:latin typeface="+mj-lt"/>
              </a:rPr>
              <a:t>Q-Learning is a type of reinforcement learning, just like other form of reinforcement learning, Q learning based system involved a</a:t>
            </a:r>
            <a:r>
              <a:rPr lang="en-US" sz="1600" dirty="0">
                <a:latin typeface="+mj-lt"/>
              </a:rPr>
              <a:t>n AI agent operating in an environment, taking states and rewards as input to generate actions (output)</a:t>
            </a:r>
          </a:p>
          <a:p>
            <a:r>
              <a:rPr lang="en-US" sz="1800" dirty="0">
                <a:latin typeface="+mj-lt"/>
              </a:rPr>
              <a:t>Q-Learning is a model-free algorithm:</a:t>
            </a:r>
          </a:p>
          <a:p>
            <a:pPr lvl="1"/>
            <a:r>
              <a:rPr lang="en-US" sz="1600" dirty="0">
                <a:latin typeface="+mj-lt"/>
              </a:rPr>
              <a:t>The AI agent is not about learning an underlying mathematical model or probability distributions.</a:t>
            </a:r>
          </a:p>
          <a:p>
            <a:pPr lvl="1"/>
            <a:r>
              <a:rPr lang="en-US" sz="1600" dirty="0">
                <a:latin typeface="+mj-lt"/>
              </a:rPr>
              <a:t>The AI agent </a:t>
            </a:r>
            <a:r>
              <a:rPr lang="en-US" sz="1600" dirty="0" err="1">
                <a:latin typeface="+mj-lt"/>
              </a:rPr>
              <a:t>attemps</a:t>
            </a:r>
            <a:r>
              <a:rPr lang="en-US" sz="1600" dirty="0">
                <a:latin typeface="+mj-lt"/>
              </a:rPr>
              <a:t> to construct an optimal policy directly by interacting with the environment.  </a:t>
            </a:r>
          </a:p>
          <a:p>
            <a:r>
              <a:rPr lang="en-US" sz="1800" dirty="0">
                <a:latin typeface="+mj-lt"/>
              </a:rPr>
              <a:t>Q-Learning does this by  learns in an interactive environment by trial and error feedback:</a:t>
            </a:r>
          </a:p>
          <a:p>
            <a:pPr algn="l"/>
            <a:r>
              <a:rPr lang="en-US" sz="1600" dirty="0">
                <a:latin typeface="+mj-lt"/>
              </a:rPr>
              <a:t>The AI agent continuously updates its policy as it learns more about its </a:t>
            </a:r>
            <a:r>
              <a:rPr lang="en-US" sz="1600" dirty="0" err="1">
                <a:latin typeface="+mj-lt"/>
              </a:rPr>
              <a:t>environment</a:t>
            </a:r>
            <a:r>
              <a:rPr lang="en-US" sz="1600" b="0" i="0" dirty="0" err="1">
                <a:effectLst/>
                <a:latin typeface="Roboto"/>
              </a:rPr>
              <a:t>The</a:t>
            </a:r>
            <a:r>
              <a:rPr lang="en-US" sz="1600" b="0" i="0" dirty="0">
                <a:effectLst/>
                <a:latin typeface="Roboto"/>
              </a:rPr>
              <a:t> AI agent has a goal, which is to maximize the cumulative reward. It is able to observe and monitor states, and also able to perform actions that change its current state. </a:t>
            </a:r>
          </a:p>
          <a:p>
            <a:pPr algn="l"/>
            <a:r>
              <a:rPr lang="en-US" sz="1600" b="0" i="0" dirty="0">
                <a:effectLst/>
                <a:latin typeface="Roboto"/>
              </a:rPr>
              <a:t>The agent </a:t>
            </a:r>
            <a:r>
              <a:rPr lang="en-US" sz="1600" b="0" i="0" dirty="0">
                <a:solidFill>
                  <a:srgbClr val="000000"/>
                </a:solidFill>
                <a:effectLst/>
                <a:latin typeface="Roboto"/>
              </a:rPr>
              <a:t>learns about the environment by relying on and updating Q values. So… Q value indicates the quality of a particular action a in a given state s which we can represent as a function Q with two input parameters s and a.</a:t>
            </a:r>
          </a:p>
          <a:p>
            <a:pPr algn="l"/>
            <a:r>
              <a:rPr lang="en-US" sz="1600" b="0" i="0" dirty="0">
                <a:effectLst/>
                <a:latin typeface="Roboto"/>
              </a:rPr>
              <a:t>since the Q stands for quality we can see </a:t>
            </a:r>
            <a:r>
              <a:rPr lang="en-US" sz="1600" b="0" i="0" dirty="0">
                <a:solidFill>
                  <a:srgbClr val="000000"/>
                </a:solidFill>
                <a:effectLst/>
                <a:latin typeface="Roboto"/>
              </a:rPr>
              <a:t>that the AI agent is interested in identifying the highest quality action in any given State</a:t>
            </a:r>
          </a:p>
          <a:p>
            <a:pPr algn="l"/>
            <a:r>
              <a:rPr lang="en-US" sz="1600" b="0" i="0" dirty="0">
                <a:solidFill>
                  <a:srgbClr val="000000"/>
                </a:solidFill>
                <a:effectLst/>
                <a:latin typeface="Roboto"/>
              </a:rPr>
              <a:t>When Q value increases, the AI gets closer to the highest reward. </a:t>
            </a:r>
          </a:p>
          <a:p>
            <a:pPr algn="l"/>
            <a:r>
              <a:rPr lang="en-US" sz="1600" b="0" i="0" dirty="0">
                <a:solidFill>
                  <a:srgbClr val="000000"/>
                </a:solidFill>
                <a:effectLst/>
                <a:latin typeface="Roboto"/>
              </a:rPr>
              <a:t>Q table </a:t>
            </a:r>
            <a:r>
              <a:rPr lang="en-US" sz="1600" dirty="0">
                <a:latin typeface="+mj-lt"/>
              </a:rPr>
              <a:t>Stores Q-values</a:t>
            </a:r>
          </a:p>
          <a:p>
            <a:r>
              <a:rPr lang="en-US" sz="1600" dirty="0">
                <a:latin typeface="+mj-lt"/>
              </a:rPr>
              <a:t>Has one row for each possible state, and one column for each possible action</a:t>
            </a:r>
          </a:p>
          <a:p>
            <a:pPr algn="l"/>
            <a:endParaRPr lang="en-US" sz="1600" b="0" i="0" dirty="0">
              <a:solidFill>
                <a:srgbClr val="000000"/>
              </a:solidFill>
              <a:effectLst/>
              <a:latin typeface="Roboto"/>
            </a:endParaRPr>
          </a:p>
          <a:p>
            <a:endParaRPr lang="en-US" sz="1600" dirty="0"/>
          </a:p>
          <a:p>
            <a:pPr lvl="1"/>
            <a:endParaRPr lang="en-US" sz="1600" dirty="0">
              <a:latin typeface="+mj-lt"/>
            </a:endParaRPr>
          </a:p>
        </p:txBody>
      </p:sp>
      <p:sp>
        <p:nvSpPr>
          <p:cNvPr id="4" name="Slide Number Placeholder 3"/>
          <p:cNvSpPr>
            <a:spLocks noGrp="1"/>
          </p:cNvSpPr>
          <p:nvPr>
            <p:ph type="sldNum" sz="quarter" idx="5"/>
          </p:nvPr>
        </p:nvSpPr>
        <p:spPr/>
        <p:txBody>
          <a:bodyPr/>
          <a:lstStyle/>
          <a:p>
            <a:fld id="{E2A198CE-5D34-4F67-8F45-AE8D449B433E}" type="slidenum">
              <a:rPr lang="en-US" smtClean="0"/>
              <a:t>12</a:t>
            </a:fld>
            <a:endParaRPr lang="en-US"/>
          </a:p>
        </p:txBody>
      </p:sp>
    </p:spTree>
    <p:extLst>
      <p:ext uri="{BB962C8B-B14F-4D97-AF65-F5344CB8AC3E}">
        <p14:creationId xmlns:p14="http://schemas.microsoft.com/office/powerpoint/2010/main" val="968853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 New Roman" panose="02020603050405020304" pitchFamily="18" charset="0"/>
              </a:rPr>
              <a:t>The question is” Which action to choose?” Well.. Q learning will </a:t>
            </a:r>
            <a:r>
              <a:rPr lang="en-US" sz="1800" b="0" i="0" dirty="0" err="1">
                <a:solidFill>
                  <a:srgbClr val="000000"/>
                </a:solidFill>
                <a:effectLst/>
                <a:latin typeface="Times New Roman" panose="02020603050405020304" pitchFamily="18" charset="0"/>
              </a:rPr>
              <a:t>usally</a:t>
            </a:r>
            <a:r>
              <a:rPr lang="en-US" sz="1800" b="0" i="0" dirty="0">
                <a:solidFill>
                  <a:srgbClr val="000000"/>
                </a:solidFill>
                <a:effectLst/>
                <a:latin typeface="Times New Roman" panose="02020603050405020304" pitchFamily="18" charset="0"/>
              </a:rPr>
              <a:t> choose the most promising action, however, that can lead to the agent only exploits the previously chosen action, but not explores other new actions, which might give a better result. That’s when epsilon greedy algorithm comes in. We generate a random number, and if that number is larger than epsilon, we choose the best action base on Q value, and if </a:t>
            </a:r>
            <a:r>
              <a:rPr lang="en-US" sz="1800" b="0" i="0" dirty="0" err="1">
                <a:solidFill>
                  <a:srgbClr val="000000"/>
                </a:solidFill>
                <a:effectLst/>
                <a:latin typeface="Times New Roman" panose="02020603050405020304" pitchFamily="18" charset="0"/>
              </a:rPr>
              <a:t>smallers</a:t>
            </a:r>
            <a:r>
              <a:rPr lang="en-US" sz="1800" b="0" i="0" dirty="0">
                <a:solidFill>
                  <a:srgbClr val="000000"/>
                </a:solidFill>
                <a:effectLst/>
                <a:latin typeface="Times New Roman" panose="02020603050405020304" pitchFamily="18" charset="0"/>
              </a:rPr>
              <a:t>, we randomly choose action. </a:t>
            </a:r>
          </a:p>
          <a:p>
            <a:endParaRPr lang="en-US" sz="1800"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mj-lt"/>
              </a:rPr>
              <a:t>When action </a:t>
            </a:r>
            <a:r>
              <a:rPr lang="en-US" sz="1800" b="1" i="0" dirty="0">
                <a:solidFill>
                  <a:srgbClr val="000000"/>
                </a:solidFill>
                <a:effectLst/>
                <a:latin typeface="+mj-lt"/>
              </a:rPr>
              <a:t>a</a:t>
            </a:r>
            <a:r>
              <a:rPr lang="en-US" sz="1800" b="0" i="0" dirty="0">
                <a:solidFill>
                  <a:srgbClr val="000000"/>
                </a:solidFill>
                <a:effectLst/>
                <a:latin typeface="+mj-lt"/>
              </a:rPr>
              <a:t> is selected by the agent located in state </a:t>
            </a:r>
            <a:r>
              <a:rPr lang="en-US" sz="1800" b="1" i="1" dirty="0">
                <a:solidFill>
                  <a:srgbClr val="000000"/>
                </a:solidFill>
                <a:effectLst/>
                <a:latin typeface="+mj-lt"/>
              </a:rPr>
              <a:t>s</a:t>
            </a:r>
            <a:r>
              <a:rPr lang="en-US" sz="1800" b="0" i="0" dirty="0">
                <a:solidFill>
                  <a:srgbClr val="000000"/>
                </a:solidFill>
                <a:effectLst/>
                <a:latin typeface="+mj-lt"/>
              </a:rPr>
              <a:t>, the Q-value for that state-action pair is updated based on the reward received when selecting that action and the best Q-value for the subsequent state. The formula below is used to update Q value: …. It is also called a Bellman equation. </a:t>
            </a:r>
            <a:endParaRPr lang="en-US" sz="1800" dirty="0">
              <a:solidFill>
                <a:srgbClr val="000000"/>
              </a:solidFill>
              <a:latin typeface="+mj-lt"/>
            </a:endParaRPr>
          </a:p>
          <a:p>
            <a:endParaRPr lang="en-US" sz="1800" b="0" i="0" dirty="0">
              <a:solidFill>
                <a:srgbClr val="000000"/>
              </a:solidFill>
              <a:effectLst/>
              <a:latin typeface="Times New Roman" panose="02020603050405020304" pitchFamily="18" charset="0"/>
            </a:endParaRPr>
          </a:p>
          <a:p>
            <a:r>
              <a:rPr lang="en-US" sz="1800" b="0" i="0" dirty="0">
                <a:solidFill>
                  <a:srgbClr val="000000"/>
                </a:solidFill>
                <a:effectLst/>
                <a:latin typeface="Times New Roman" panose="02020603050405020304" pitchFamily="18" charset="0"/>
              </a:rPr>
              <a:t>The learning rate </a:t>
            </a:r>
            <a:r>
              <a:rPr lang="en-US" sz="1800" b="1" i="0" dirty="0">
                <a:solidFill>
                  <a:srgbClr val="000000"/>
                </a:solidFill>
                <a:effectLst/>
                <a:latin typeface="Times New Roman" panose="02020603050405020304" pitchFamily="18" charset="0"/>
              </a:rPr>
              <a:t>α </a:t>
            </a:r>
            <a:r>
              <a:rPr lang="en-US" sz="1800" b="0" i="0" dirty="0">
                <a:solidFill>
                  <a:srgbClr val="000000"/>
                </a:solidFill>
                <a:effectLst/>
                <a:latin typeface="Times New Roman" panose="02020603050405020304" pitchFamily="18" charset="0"/>
              </a:rPr>
              <a:t>determines ‘the degree’ by which the old value is updated.</a:t>
            </a:r>
            <a:r>
              <a:rPr lang="en-US" dirty="0"/>
              <a:t> With gamma is the discount factor, r is the reward</a:t>
            </a:r>
          </a:p>
        </p:txBody>
      </p:sp>
      <p:sp>
        <p:nvSpPr>
          <p:cNvPr id="4" name="Slide Number Placeholder 3"/>
          <p:cNvSpPr>
            <a:spLocks noGrp="1"/>
          </p:cNvSpPr>
          <p:nvPr>
            <p:ph type="sldNum" sz="quarter" idx="5"/>
          </p:nvPr>
        </p:nvSpPr>
        <p:spPr/>
        <p:txBody>
          <a:bodyPr/>
          <a:lstStyle/>
          <a:p>
            <a:fld id="{E2A198CE-5D34-4F67-8F45-AE8D449B433E}" type="slidenum">
              <a:rPr lang="en-US" smtClean="0"/>
              <a:t>13</a:t>
            </a:fld>
            <a:endParaRPr lang="en-US"/>
          </a:p>
        </p:txBody>
      </p:sp>
    </p:spTree>
    <p:extLst>
      <p:ext uri="{BB962C8B-B14F-4D97-AF65-F5344CB8AC3E}">
        <p14:creationId xmlns:p14="http://schemas.microsoft.com/office/powerpoint/2010/main" val="2306897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see how to use Q learning for PFSSP</a:t>
            </a:r>
          </a:p>
          <a:p>
            <a:r>
              <a:rPr lang="en-US" dirty="0"/>
              <a:t>First step of Q learning is always define environment. States are jobs need to be processed. So there are 2^n states, with n is #jobs. For example, we have 3 jobs, which yields 8 states, you can see on the table on the right. On the first line, State 0,1,2 means at this state, we can choose to process job 0,1 or 2. And when we choose job 1 to process, we move to state 0,2</a:t>
            </a:r>
          </a:p>
          <a:p>
            <a:r>
              <a:rPr lang="en-US" dirty="0"/>
              <a:t>Action, is of course take one job to process. </a:t>
            </a:r>
          </a:p>
          <a:p>
            <a:r>
              <a:rPr lang="en-US" dirty="0"/>
              <a:t>In scheduling problem, we want to minimize the </a:t>
            </a:r>
            <a:r>
              <a:rPr lang="en-US" dirty="0" err="1"/>
              <a:t>makespan</a:t>
            </a:r>
            <a:r>
              <a:rPr lang="en-US" dirty="0"/>
              <a:t>, which means maximize 1/</a:t>
            </a:r>
            <a:r>
              <a:rPr lang="en-US" dirty="0" err="1"/>
              <a:t>makespan</a:t>
            </a:r>
            <a:r>
              <a:rPr lang="en-US" dirty="0"/>
              <a:t>, this is considered reward.</a:t>
            </a:r>
          </a:p>
          <a:p>
            <a:r>
              <a:rPr lang="en-US" dirty="0"/>
              <a:t>Then of course, we set epsilon = 0.2 for greedy policy, alpha and gamma.</a:t>
            </a:r>
          </a:p>
          <a:p>
            <a:r>
              <a:rPr lang="en-US" dirty="0"/>
              <a:t>In the table there are some black cells.  Because when the agent is at that state, it’s not allows to take the action at black cell, like at state 0,1, the agent cant take job 2. </a:t>
            </a:r>
          </a:p>
          <a:p>
            <a:r>
              <a:rPr lang="en-US" dirty="0"/>
              <a:t>The last line is empty set, when we have no more jobs to process</a:t>
            </a:r>
          </a:p>
          <a:p>
            <a:r>
              <a:rPr lang="en-US" dirty="0"/>
              <a:t>Let’s start!</a:t>
            </a:r>
          </a:p>
        </p:txBody>
      </p:sp>
      <p:sp>
        <p:nvSpPr>
          <p:cNvPr id="4" name="Slide Number Placeholder 3"/>
          <p:cNvSpPr>
            <a:spLocks noGrp="1"/>
          </p:cNvSpPr>
          <p:nvPr>
            <p:ph type="sldNum" sz="quarter" idx="5"/>
          </p:nvPr>
        </p:nvSpPr>
        <p:spPr/>
        <p:txBody>
          <a:bodyPr/>
          <a:lstStyle/>
          <a:p>
            <a:fld id="{E2A198CE-5D34-4F67-8F45-AE8D449B433E}" type="slidenum">
              <a:rPr lang="en-US" smtClean="0"/>
              <a:t>14</a:t>
            </a:fld>
            <a:endParaRPr lang="en-US"/>
          </a:p>
        </p:txBody>
      </p:sp>
    </p:spTree>
    <p:extLst>
      <p:ext uri="{BB962C8B-B14F-4D97-AF65-F5344CB8AC3E}">
        <p14:creationId xmlns:p14="http://schemas.microsoft.com/office/powerpoint/2010/main" val="3629699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give a quick explanation on the pseudo code. First we initialize Q value and best sequence as empty sets. </a:t>
            </a:r>
          </a:p>
          <a:p>
            <a:r>
              <a:rPr lang="en-US" dirty="0"/>
              <a:t>We run a for loop many times, the more times the more accurate the result. </a:t>
            </a:r>
          </a:p>
          <a:p>
            <a:r>
              <a:rPr lang="en-US" dirty="0" err="1"/>
              <a:t>Everytime</a:t>
            </a:r>
            <a:r>
              <a:rPr lang="en-US" dirty="0"/>
              <a:t> a while loop runs,  one job is done. While loop ends when no more jobs need to be processed. </a:t>
            </a:r>
          </a:p>
          <a:p>
            <a:r>
              <a:rPr lang="en-US" dirty="0"/>
              <a:t>In every state s, we use epsilon greedy to choose which action to process. Then we take action a, observe state s’, and calculate the reward. </a:t>
            </a:r>
          </a:p>
          <a:p>
            <a:r>
              <a:rPr lang="en-US" dirty="0"/>
              <a:t>Afterwards, we update Q value for the current state s and move to the next state. </a:t>
            </a:r>
          </a:p>
          <a:p>
            <a:r>
              <a:rPr lang="en-US" dirty="0" err="1"/>
              <a:t>Everytime</a:t>
            </a:r>
            <a:r>
              <a:rPr lang="en-US" dirty="0"/>
              <a:t> all jobs are finished, we calculate the </a:t>
            </a:r>
            <a:r>
              <a:rPr lang="en-US" dirty="0" err="1"/>
              <a:t>makespan</a:t>
            </a:r>
            <a:r>
              <a:rPr lang="en-US" dirty="0"/>
              <a:t> and take the best </a:t>
            </a:r>
            <a:r>
              <a:rPr lang="en-US" dirty="0" err="1"/>
              <a:t>makespan</a:t>
            </a:r>
            <a:r>
              <a:rPr lang="en-US" dirty="0"/>
              <a:t> of all episodes, and the sequence which yields that </a:t>
            </a:r>
            <a:r>
              <a:rPr lang="en-US" dirty="0" err="1"/>
              <a:t>makespan</a:t>
            </a:r>
            <a:endParaRPr lang="en-US" dirty="0"/>
          </a:p>
        </p:txBody>
      </p:sp>
      <p:sp>
        <p:nvSpPr>
          <p:cNvPr id="4" name="Slide Number Placeholder 3"/>
          <p:cNvSpPr>
            <a:spLocks noGrp="1"/>
          </p:cNvSpPr>
          <p:nvPr>
            <p:ph type="sldNum" sz="quarter" idx="5"/>
          </p:nvPr>
        </p:nvSpPr>
        <p:spPr/>
        <p:txBody>
          <a:bodyPr/>
          <a:lstStyle/>
          <a:p>
            <a:fld id="{E2A198CE-5D34-4F67-8F45-AE8D449B433E}" type="slidenum">
              <a:rPr lang="en-US" smtClean="0"/>
              <a:t>15</a:t>
            </a:fld>
            <a:endParaRPr lang="en-US"/>
          </a:p>
        </p:txBody>
      </p:sp>
    </p:spTree>
    <p:extLst>
      <p:ext uri="{BB962C8B-B14F-4D97-AF65-F5344CB8AC3E}">
        <p14:creationId xmlns:p14="http://schemas.microsoft.com/office/powerpoint/2010/main" val="3675123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 New Roman" panose="02020603050405020304" pitchFamily="18" charset="0"/>
              </a:rPr>
              <a:t>Here is the </a:t>
            </a:r>
            <a:r>
              <a:rPr lang="en-US" sz="1800" b="0" i="0" dirty="0" err="1">
                <a:solidFill>
                  <a:srgbClr val="000000"/>
                </a:solidFill>
                <a:effectLst/>
                <a:latin typeface="Times New Roman" panose="02020603050405020304" pitchFamily="18" charset="0"/>
              </a:rPr>
              <a:t>implemenation</a:t>
            </a:r>
            <a:endParaRPr lang="en-US" sz="1800" b="0" i="0" dirty="0">
              <a:solidFill>
                <a:srgbClr val="000000"/>
              </a:solidFill>
              <a:effectLst/>
              <a:latin typeface="Times New Roman" panose="02020603050405020304" pitchFamily="18" charset="0"/>
            </a:endParaRPr>
          </a:p>
          <a:p>
            <a:r>
              <a:rPr lang="en-US" sz="1800" b="0" i="0" dirty="0">
                <a:solidFill>
                  <a:srgbClr val="000000"/>
                </a:solidFill>
                <a:effectLst/>
                <a:latin typeface="Times New Roman" panose="02020603050405020304" pitchFamily="18" charset="0"/>
              </a:rPr>
              <a:t>Now the agent is at state [0,1,2], because we haven’t processed any jobs yet.</a:t>
            </a:r>
          </a:p>
          <a:p>
            <a:r>
              <a:rPr lang="en-US" sz="1800" b="0" i="0" dirty="0">
                <a:solidFill>
                  <a:srgbClr val="000000"/>
                </a:solidFill>
                <a:effectLst/>
                <a:latin typeface="Times New Roman" panose="02020603050405020304" pitchFamily="18" charset="0"/>
              </a:rPr>
              <a:t>Since all q values are 0, we choose a random action, and I chose job 1. Therefore the sequence up till now is job 1. </a:t>
            </a:r>
          </a:p>
          <a:p>
            <a:r>
              <a:rPr lang="en-US" sz="1800" b="0" i="0" dirty="0">
                <a:solidFill>
                  <a:srgbClr val="000000"/>
                </a:solidFill>
                <a:effectLst/>
                <a:latin typeface="Times New Roman" panose="02020603050405020304" pitchFamily="18" charset="0"/>
              </a:rPr>
              <a:t>Rewards is 1 over the </a:t>
            </a:r>
            <a:r>
              <a:rPr lang="en-US" sz="1800" b="0" i="0" dirty="0" err="1">
                <a:solidFill>
                  <a:srgbClr val="000000"/>
                </a:solidFill>
                <a:effectLst/>
                <a:latin typeface="Times New Roman" panose="02020603050405020304" pitchFamily="18" charset="0"/>
              </a:rPr>
              <a:t>makespan</a:t>
            </a:r>
            <a:r>
              <a:rPr lang="en-US" sz="1800" b="0" i="0" dirty="0">
                <a:solidFill>
                  <a:srgbClr val="000000"/>
                </a:solidFill>
                <a:effectLst/>
                <a:latin typeface="Times New Roman" panose="02020603050405020304" pitchFamily="18" charset="0"/>
              </a:rPr>
              <a:t> of only job 1, which is 0.1</a:t>
            </a:r>
          </a:p>
          <a:p>
            <a:r>
              <a:rPr lang="en-US" sz="1800" b="0" i="0" dirty="0">
                <a:solidFill>
                  <a:srgbClr val="000000"/>
                </a:solidFill>
                <a:effectLst/>
                <a:latin typeface="Times New Roman" panose="02020603050405020304" pitchFamily="18" charset="0"/>
              </a:rPr>
              <a:t>Then we update Q value of state [0,1,2] taking action 1 using updating formula. </a:t>
            </a:r>
          </a:p>
          <a:p>
            <a:r>
              <a:rPr lang="en-US" sz="1800" b="0" i="0" dirty="0">
                <a:solidFill>
                  <a:srgbClr val="000000"/>
                </a:solidFill>
                <a:effectLst/>
                <a:latin typeface="Times New Roman" panose="02020603050405020304" pitchFamily="18" charset="0"/>
              </a:rPr>
              <a:t>New Q value = old Q value + alpha( reward + gamma * The largest Q value for any action in the next state, which is state [0,2] – old Q value)</a:t>
            </a:r>
          </a:p>
        </p:txBody>
      </p:sp>
      <p:sp>
        <p:nvSpPr>
          <p:cNvPr id="4" name="Slide Number Placeholder 3"/>
          <p:cNvSpPr>
            <a:spLocks noGrp="1"/>
          </p:cNvSpPr>
          <p:nvPr>
            <p:ph type="sldNum" sz="quarter" idx="5"/>
          </p:nvPr>
        </p:nvSpPr>
        <p:spPr/>
        <p:txBody>
          <a:bodyPr/>
          <a:lstStyle/>
          <a:p>
            <a:fld id="{E2A198CE-5D34-4F67-8F45-AE8D449B433E}" type="slidenum">
              <a:rPr lang="en-US" smtClean="0"/>
              <a:t>16</a:t>
            </a:fld>
            <a:endParaRPr lang="en-US"/>
          </a:p>
        </p:txBody>
      </p:sp>
    </p:spTree>
    <p:extLst>
      <p:ext uri="{BB962C8B-B14F-4D97-AF65-F5344CB8AC3E}">
        <p14:creationId xmlns:p14="http://schemas.microsoft.com/office/powerpoint/2010/main" val="3651851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 New Roman" panose="02020603050405020304" pitchFamily="18" charset="0"/>
              </a:rPr>
              <a:t>We update Q value in Q table</a:t>
            </a:r>
            <a:endParaRPr lang="en-US" dirty="0"/>
          </a:p>
        </p:txBody>
      </p:sp>
      <p:sp>
        <p:nvSpPr>
          <p:cNvPr id="4" name="Slide Number Placeholder 3"/>
          <p:cNvSpPr>
            <a:spLocks noGrp="1"/>
          </p:cNvSpPr>
          <p:nvPr>
            <p:ph type="sldNum" sz="quarter" idx="5"/>
          </p:nvPr>
        </p:nvSpPr>
        <p:spPr/>
        <p:txBody>
          <a:bodyPr/>
          <a:lstStyle/>
          <a:p>
            <a:fld id="{E2A198CE-5D34-4F67-8F45-AE8D449B433E}" type="slidenum">
              <a:rPr lang="en-US" smtClean="0"/>
              <a:t>17</a:t>
            </a:fld>
            <a:endParaRPr lang="en-US"/>
          </a:p>
        </p:txBody>
      </p:sp>
    </p:spTree>
    <p:extLst>
      <p:ext uri="{BB962C8B-B14F-4D97-AF65-F5344CB8AC3E}">
        <p14:creationId xmlns:p14="http://schemas.microsoft.com/office/powerpoint/2010/main" val="3605425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 New Roman" panose="02020603050405020304" pitchFamily="18" charset="0"/>
              </a:rPr>
              <a:t>Now the agent is at state [0,2], because job 1 is processed.</a:t>
            </a:r>
          </a:p>
          <a:p>
            <a:r>
              <a:rPr lang="en-US" sz="1800" b="0" i="0" dirty="0">
                <a:solidFill>
                  <a:srgbClr val="000000"/>
                </a:solidFill>
                <a:effectLst/>
                <a:latin typeface="Times New Roman" panose="02020603050405020304" pitchFamily="18" charset="0"/>
              </a:rPr>
              <a:t>Q values of the state when taking action 0 or 2 are both 0, we still choose a random action, which is 2. Therefore the sequence up till now is [1,2]. </a:t>
            </a:r>
          </a:p>
          <a:p>
            <a:r>
              <a:rPr lang="en-US" sz="1800" b="0" i="0" dirty="0">
                <a:solidFill>
                  <a:srgbClr val="000000"/>
                </a:solidFill>
                <a:effectLst/>
                <a:latin typeface="Times New Roman" panose="02020603050405020304" pitchFamily="18" charset="0"/>
              </a:rPr>
              <a:t>Rewards is 1 over the </a:t>
            </a:r>
            <a:r>
              <a:rPr lang="en-US" sz="1800" b="0" i="0" dirty="0" err="1">
                <a:solidFill>
                  <a:srgbClr val="000000"/>
                </a:solidFill>
                <a:effectLst/>
                <a:latin typeface="Times New Roman" panose="02020603050405020304" pitchFamily="18" charset="0"/>
              </a:rPr>
              <a:t>makespan</a:t>
            </a:r>
            <a:r>
              <a:rPr lang="en-US" sz="1800" b="0" i="0" dirty="0">
                <a:solidFill>
                  <a:srgbClr val="000000"/>
                </a:solidFill>
                <a:effectLst/>
                <a:latin typeface="Times New Roman" panose="02020603050405020304" pitchFamily="18" charset="0"/>
              </a:rPr>
              <a:t> of sequence [job 1, job 2] , which is 0.0769</a:t>
            </a:r>
          </a:p>
          <a:p>
            <a:r>
              <a:rPr lang="en-US" sz="1800" b="0" i="0" dirty="0">
                <a:solidFill>
                  <a:srgbClr val="000000"/>
                </a:solidFill>
                <a:effectLst/>
                <a:latin typeface="Times New Roman" panose="02020603050405020304" pitchFamily="18" charset="0"/>
              </a:rPr>
              <a:t>Then we update Q value of state [0,2] taking action 2 using updating formula. </a:t>
            </a:r>
          </a:p>
        </p:txBody>
      </p:sp>
      <p:sp>
        <p:nvSpPr>
          <p:cNvPr id="4" name="Slide Number Placeholder 3"/>
          <p:cNvSpPr>
            <a:spLocks noGrp="1"/>
          </p:cNvSpPr>
          <p:nvPr>
            <p:ph type="sldNum" sz="quarter" idx="5"/>
          </p:nvPr>
        </p:nvSpPr>
        <p:spPr/>
        <p:txBody>
          <a:bodyPr/>
          <a:lstStyle/>
          <a:p>
            <a:fld id="{E2A198CE-5D34-4F67-8F45-AE8D449B433E}" type="slidenum">
              <a:rPr lang="en-US" smtClean="0"/>
              <a:t>18</a:t>
            </a:fld>
            <a:endParaRPr lang="en-US"/>
          </a:p>
        </p:txBody>
      </p:sp>
    </p:spTree>
    <p:extLst>
      <p:ext uri="{BB962C8B-B14F-4D97-AF65-F5344CB8AC3E}">
        <p14:creationId xmlns:p14="http://schemas.microsoft.com/office/powerpoint/2010/main" val="3696970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 New Roman" panose="02020603050405020304" pitchFamily="18" charset="0"/>
              </a:rPr>
              <a:t>We update </a:t>
            </a:r>
            <a:r>
              <a:rPr lang="en-US" sz="1800" b="0" i="0" dirty="0" err="1">
                <a:solidFill>
                  <a:srgbClr val="000000"/>
                </a:solidFill>
                <a:effectLst/>
                <a:latin typeface="Times New Roman" panose="02020603050405020304" pitchFamily="18" charset="0"/>
              </a:rPr>
              <a:t>Q_table</a:t>
            </a:r>
            <a:endParaRPr lang="en-US" dirty="0"/>
          </a:p>
        </p:txBody>
      </p:sp>
      <p:sp>
        <p:nvSpPr>
          <p:cNvPr id="4" name="Slide Number Placeholder 3"/>
          <p:cNvSpPr>
            <a:spLocks noGrp="1"/>
          </p:cNvSpPr>
          <p:nvPr>
            <p:ph type="sldNum" sz="quarter" idx="5"/>
          </p:nvPr>
        </p:nvSpPr>
        <p:spPr/>
        <p:txBody>
          <a:bodyPr/>
          <a:lstStyle/>
          <a:p>
            <a:fld id="{E2A198CE-5D34-4F67-8F45-AE8D449B433E}" type="slidenum">
              <a:rPr lang="en-US" smtClean="0"/>
              <a:t>19</a:t>
            </a:fld>
            <a:endParaRPr lang="en-US"/>
          </a:p>
        </p:txBody>
      </p:sp>
    </p:spTree>
    <p:extLst>
      <p:ext uri="{BB962C8B-B14F-4D97-AF65-F5344CB8AC3E}">
        <p14:creationId xmlns:p14="http://schemas.microsoft.com/office/powerpoint/2010/main" val="755897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agenda. Firstly I’m giving an introduction to scheduling problems and machine learning, what are they and their different types. Secondly, I describe the problems that will be discussed in detail today, which is Permutation </a:t>
            </a:r>
            <a:r>
              <a:rPr lang="en-US" dirty="0" err="1"/>
              <a:t>Flowshop</a:t>
            </a:r>
            <a:r>
              <a:rPr lang="en-US" dirty="0"/>
              <a:t> scheduling problem. Then the method I use to solve the problem. Afterwards, is the experimental result from the application of the proposed method on different data sets. Final is conclusion and further research. </a:t>
            </a:r>
          </a:p>
        </p:txBody>
      </p:sp>
      <p:sp>
        <p:nvSpPr>
          <p:cNvPr id="4" name="Slide Number Placeholder 3"/>
          <p:cNvSpPr>
            <a:spLocks noGrp="1"/>
          </p:cNvSpPr>
          <p:nvPr>
            <p:ph type="sldNum" sz="quarter" idx="5"/>
          </p:nvPr>
        </p:nvSpPr>
        <p:spPr/>
        <p:txBody>
          <a:bodyPr/>
          <a:lstStyle/>
          <a:p>
            <a:fld id="{E2A198CE-5D34-4F67-8F45-AE8D449B433E}" type="slidenum">
              <a:rPr lang="en-US" smtClean="0"/>
              <a:t>2</a:t>
            </a:fld>
            <a:endParaRPr lang="en-US"/>
          </a:p>
        </p:txBody>
      </p:sp>
    </p:spTree>
    <p:extLst>
      <p:ext uri="{BB962C8B-B14F-4D97-AF65-F5344CB8AC3E}">
        <p14:creationId xmlns:p14="http://schemas.microsoft.com/office/powerpoint/2010/main" val="2213716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000000"/>
                </a:solidFill>
                <a:effectLst/>
                <a:latin typeface="Times New Roman" panose="02020603050405020304" pitchFamily="18" charset="0"/>
              </a:rPr>
              <a:t>Now the agent is at state [0], because job 1 and job 2  are processed.</a:t>
            </a:r>
          </a:p>
          <a:p>
            <a:r>
              <a:rPr lang="en-US" sz="1200" b="0" i="0" dirty="0">
                <a:solidFill>
                  <a:srgbClr val="000000"/>
                </a:solidFill>
                <a:effectLst/>
                <a:latin typeface="Times New Roman" panose="02020603050405020304" pitchFamily="18" charset="0"/>
              </a:rPr>
              <a:t>At this state, we can only choose to take job 0</a:t>
            </a:r>
          </a:p>
          <a:p>
            <a:r>
              <a:rPr lang="en-US" sz="1200" b="0" i="0" dirty="0">
                <a:solidFill>
                  <a:srgbClr val="000000"/>
                </a:solidFill>
                <a:effectLst/>
                <a:latin typeface="Times New Roman" panose="02020603050405020304" pitchFamily="18" charset="0"/>
              </a:rPr>
              <a:t>Rewards is 1 over the </a:t>
            </a:r>
            <a:r>
              <a:rPr lang="en-US" sz="1200" b="0" i="0" dirty="0" err="1">
                <a:solidFill>
                  <a:srgbClr val="000000"/>
                </a:solidFill>
                <a:effectLst/>
                <a:latin typeface="Times New Roman" panose="02020603050405020304" pitchFamily="18" charset="0"/>
              </a:rPr>
              <a:t>makespan</a:t>
            </a:r>
            <a:r>
              <a:rPr lang="en-US" sz="1200" b="0" i="0" dirty="0">
                <a:solidFill>
                  <a:srgbClr val="000000"/>
                </a:solidFill>
                <a:effectLst/>
                <a:latin typeface="Times New Roman" panose="02020603050405020304" pitchFamily="18" charset="0"/>
              </a:rPr>
              <a:t> of sequence [job 1, job 2,job 0] , which is 0.0769</a:t>
            </a:r>
          </a:p>
          <a:p>
            <a:r>
              <a:rPr lang="en-US" sz="1200" b="0" i="0" dirty="0">
                <a:solidFill>
                  <a:srgbClr val="000000"/>
                </a:solidFill>
                <a:effectLst/>
                <a:latin typeface="Times New Roman" panose="02020603050405020304" pitchFamily="18" charset="0"/>
              </a:rPr>
              <a:t>Then we update Q value of state [0] taking action 2 using updating formula. </a:t>
            </a:r>
          </a:p>
          <a:p>
            <a:endParaRPr lang="en-US" dirty="0"/>
          </a:p>
        </p:txBody>
      </p:sp>
      <p:sp>
        <p:nvSpPr>
          <p:cNvPr id="4" name="Slide Number Placeholder 3"/>
          <p:cNvSpPr>
            <a:spLocks noGrp="1"/>
          </p:cNvSpPr>
          <p:nvPr>
            <p:ph type="sldNum" sz="quarter" idx="5"/>
          </p:nvPr>
        </p:nvSpPr>
        <p:spPr/>
        <p:txBody>
          <a:bodyPr/>
          <a:lstStyle/>
          <a:p>
            <a:fld id="{E2A198CE-5D34-4F67-8F45-AE8D449B433E}" type="slidenum">
              <a:rPr lang="en-US" smtClean="0"/>
              <a:t>20</a:t>
            </a:fld>
            <a:endParaRPr lang="en-US"/>
          </a:p>
        </p:txBody>
      </p:sp>
    </p:spTree>
    <p:extLst>
      <p:ext uri="{BB962C8B-B14F-4D97-AF65-F5344CB8AC3E}">
        <p14:creationId xmlns:p14="http://schemas.microsoft.com/office/powerpoint/2010/main" val="7990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 New Roman" panose="02020603050405020304" pitchFamily="18" charset="0"/>
              </a:rPr>
              <a:t>We update </a:t>
            </a:r>
            <a:r>
              <a:rPr lang="en-US" sz="1800" b="0" i="0" dirty="0" err="1">
                <a:solidFill>
                  <a:srgbClr val="000000"/>
                </a:solidFill>
                <a:effectLst/>
                <a:latin typeface="Times New Roman" panose="02020603050405020304" pitchFamily="18" charset="0"/>
              </a:rPr>
              <a:t>Q_table</a:t>
            </a:r>
            <a:endParaRPr lang="en-US" sz="1800" b="0" i="0" dirty="0">
              <a:solidFill>
                <a:srgbClr val="000000"/>
              </a:solidFill>
              <a:effectLst/>
              <a:latin typeface="Times New Roman" panose="02020603050405020304" pitchFamily="18" charset="0"/>
            </a:endParaRPr>
          </a:p>
          <a:p>
            <a:r>
              <a:rPr lang="en-US" sz="1800" b="0" i="0" dirty="0">
                <a:solidFill>
                  <a:srgbClr val="000000"/>
                </a:solidFill>
                <a:effectLst/>
                <a:latin typeface="Times New Roman" panose="02020603050405020304" pitchFamily="18" charset="0"/>
              </a:rPr>
              <a:t>After every episode, we get the </a:t>
            </a:r>
            <a:r>
              <a:rPr lang="en-US" sz="1800" b="0" i="0" dirty="0" err="1">
                <a:solidFill>
                  <a:srgbClr val="000000"/>
                </a:solidFill>
                <a:effectLst/>
                <a:latin typeface="Times New Roman" panose="02020603050405020304" pitchFamily="18" charset="0"/>
              </a:rPr>
              <a:t>makespan</a:t>
            </a:r>
            <a:r>
              <a:rPr lang="en-US" sz="1800" b="0" i="0" dirty="0">
                <a:solidFill>
                  <a:srgbClr val="000000"/>
                </a:solidFill>
                <a:effectLst/>
                <a:latin typeface="Times New Roman" panose="02020603050405020304" pitchFamily="18" charset="0"/>
              </a:rPr>
              <a:t> of a sequence of 3 jobs. After this episode, the </a:t>
            </a:r>
            <a:r>
              <a:rPr lang="en-US" sz="1800" b="0" i="0" dirty="0" err="1">
                <a:solidFill>
                  <a:srgbClr val="000000"/>
                </a:solidFill>
                <a:effectLst/>
                <a:latin typeface="Times New Roman" panose="02020603050405020304" pitchFamily="18" charset="0"/>
              </a:rPr>
              <a:t>makespan</a:t>
            </a:r>
            <a:r>
              <a:rPr lang="en-US" sz="1800" b="0" i="0" dirty="0">
                <a:solidFill>
                  <a:srgbClr val="000000"/>
                </a:solidFill>
                <a:effectLst/>
                <a:latin typeface="Times New Roman" panose="02020603050405020304" pitchFamily="18" charset="0"/>
              </a:rPr>
              <a:t> is 12</a:t>
            </a:r>
          </a:p>
          <a:p>
            <a:r>
              <a:rPr lang="en-US" sz="1800" b="0" i="0" dirty="0">
                <a:solidFill>
                  <a:srgbClr val="000000"/>
                </a:solidFill>
                <a:effectLst/>
                <a:latin typeface="Times New Roman" panose="02020603050405020304" pitchFamily="18" charset="0"/>
              </a:rPr>
              <a:t>This </a:t>
            </a:r>
            <a:r>
              <a:rPr lang="en-US" sz="1800" b="0" i="0" dirty="0" err="1">
                <a:solidFill>
                  <a:srgbClr val="000000"/>
                </a:solidFill>
                <a:effectLst/>
                <a:latin typeface="Times New Roman" panose="02020603050405020304" pitchFamily="18" charset="0"/>
              </a:rPr>
              <a:t>makespan</a:t>
            </a:r>
            <a:r>
              <a:rPr lang="en-US" sz="1800" b="0" i="0" dirty="0">
                <a:solidFill>
                  <a:srgbClr val="000000"/>
                </a:solidFill>
                <a:effectLst/>
                <a:latin typeface="Times New Roman" panose="02020603050405020304" pitchFamily="18" charset="0"/>
              </a:rPr>
              <a:t> is used to find the best sequence of all episodes. </a:t>
            </a:r>
            <a:endParaRPr lang="en-US" sz="1800" dirty="0"/>
          </a:p>
        </p:txBody>
      </p:sp>
      <p:sp>
        <p:nvSpPr>
          <p:cNvPr id="4" name="Slide Number Placeholder 3"/>
          <p:cNvSpPr>
            <a:spLocks noGrp="1"/>
          </p:cNvSpPr>
          <p:nvPr>
            <p:ph type="sldNum" sz="quarter" idx="5"/>
          </p:nvPr>
        </p:nvSpPr>
        <p:spPr/>
        <p:txBody>
          <a:bodyPr/>
          <a:lstStyle/>
          <a:p>
            <a:fld id="{E2A198CE-5D34-4F67-8F45-AE8D449B433E}" type="slidenum">
              <a:rPr lang="en-US" smtClean="0"/>
              <a:t>21</a:t>
            </a:fld>
            <a:endParaRPr lang="en-US"/>
          </a:p>
        </p:txBody>
      </p:sp>
    </p:spTree>
    <p:extLst>
      <p:ext uri="{BB962C8B-B14F-4D97-AF65-F5344CB8AC3E}">
        <p14:creationId xmlns:p14="http://schemas.microsoft.com/office/powerpoint/2010/main" val="101916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come to the second episode. </a:t>
            </a:r>
          </a:p>
          <a:p>
            <a:r>
              <a:rPr lang="en-US" dirty="0"/>
              <a:t>We are back at state [0,1,2] where no jobs are processed. </a:t>
            </a:r>
          </a:p>
          <a:p>
            <a:r>
              <a:rPr lang="en-US" dirty="0"/>
              <a:t>Which action should the agent take? Should it be job 1 because the Q value is largest? But what if there are better result if we take another job? This is problem of exploitation and exploration in Q learning. So we use epsilon greedy algorithm. We generate a random number, 0.3 and it’s bigger than the epsilon, then we choose the best action base on Q value, which is action 1. We calculate the reward and update Q value [0,1,2] taking action 1.</a:t>
            </a:r>
          </a:p>
          <a:p>
            <a:r>
              <a:rPr lang="en-US" dirty="0"/>
              <a:t>We update Q value, the formular is old q value, which is 0.04, + alpha which is 0.4 *(rewards + gamma(0.8)* max q value when the agent moves to state [0,2] which is q value of state [0,2] taking job 2 – old Q value)</a:t>
            </a:r>
          </a:p>
        </p:txBody>
      </p:sp>
      <p:sp>
        <p:nvSpPr>
          <p:cNvPr id="4" name="Slide Number Placeholder 3"/>
          <p:cNvSpPr>
            <a:spLocks noGrp="1"/>
          </p:cNvSpPr>
          <p:nvPr>
            <p:ph type="sldNum" sz="quarter" idx="5"/>
          </p:nvPr>
        </p:nvSpPr>
        <p:spPr/>
        <p:txBody>
          <a:bodyPr/>
          <a:lstStyle/>
          <a:p>
            <a:fld id="{E2A198CE-5D34-4F67-8F45-AE8D449B433E}" type="slidenum">
              <a:rPr lang="en-US" smtClean="0"/>
              <a:t>22</a:t>
            </a:fld>
            <a:endParaRPr lang="en-US"/>
          </a:p>
        </p:txBody>
      </p:sp>
    </p:spTree>
    <p:extLst>
      <p:ext uri="{BB962C8B-B14F-4D97-AF65-F5344CB8AC3E}">
        <p14:creationId xmlns:p14="http://schemas.microsoft.com/office/powerpoint/2010/main" val="916454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 New Roman" panose="02020603050405020304" pitchFamily="18" charset="0"/>
              </a:rPr>
              <a:t>We update Q table. We repeat the process for a limited number of episodes, and get the best </a:t>
            </a:r>
            <a:r>
              <a:rPr lang="en-US" sz="1800" b="0" i="0" dirty="0" err="1">
                <a:solidFill>
                  <a:srgbClr val="000000"/>
                </a:solidFill>
                <a:effectLst/>
                <a:latin typeface="Times New Roman" panose="02020603050405020304" pitchFamily="18" charset="0"/>
              </a:rPr>
              <a:t>makespan</a:t>
            </a:r>
            <a:r>
              <a:rPr lang="en-US" sz="1800" b="0" i="0" dirty="0">
                <a:solidFill>
                  <a:srgbClr val="000000"/>
                </a:solidFill>
                <a:effectLst/>
                <a:latin typeface="Times New Roman" panose="02020603050405020304" pitchFamily="18" charset="0"/>
              </a:rPr>
              <a:t> during the process</a:t>
            </a:r>
          </a:p>
        </p:txBody>
      </p:sp>
      <p:sp>
        <p:nvSpPr>
          <p:cNvPr id="4" name="Slide Number Placeholder 3"/>
          <p:cNvSpPr>
            <a:spLocks noGrp="1"/>
          </p:cNvSpPr>
          <p:nvPr>
            <p:ph type="sldNum" sz="quarter" idx="5"/>
          </p:nvPr>
        </p:nvSpPr>
        <p:spPr/>
        <p:txBody>
          <a:bodyPr/>
          <a:lstStyle/>
          <a:p>
            <a:fld id="{E2A198CE-5D34-4F67-8F45-AE8D449B433E}" type="slidenum">
              <a:rPr lang="en-US" smtClean="0"/>
              <a:t>23</a:t>
            </a:fld>
            <a:endParaRPr lang="en-US"/>
          </a:p>
        </p:txBody>
      </p:sp>
    </p:spTree>
    <p:extLst>
      <p:ext uri="{BB962C8B-B14F-4D97-AF65-F5344CB8AC3E}">
        <p14:creationId xmlns:p14="http://schemas.microsoft.com/office/powerpoint/2010/main" val="934797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 New Roman" panose="02020603050405020304" pitchFamily="18" charset="0"/>
              </a:rPr>
              <a:t>Here I iterate 30 episode and this graph shows the make span of each episode. Then we get the best </a:t>
            </a:r>
            <a:r>
              <a:rPr lang="en-US" sz="1800" b="0" i="0" dirty="0" err="1">
                <a:solidFill>
                  <a:srgbClr val="000000"/>
                </a:solidFill>
                <a:effectLst/>
                <a:latin typeface="Times New Roman" panose="02020603050405020304" pitchFamily="18" charset="0"/>
              </a:rPr>
              <a:t>makespan</a:t>
            </a:r>
            <a:r>
              <a:rPr lang="en-US" sz="1800" b="0" i="0" dirty="0">
                <a:solidFill>
                  <a:srgbClr val="000000"/>
                </a:solidFill>
                <a:effectLst/>
                <a:latin typeface="Times New Roman" panose="02020603050405020304" pitchFamily="18" charset="0"/>
              </a:rPr>
              <a:t> is 12 and the best sequence is 2-1-0. In all the episodes, the </a:t>
            </a:r>
            <a:r>
              <a:rPr lang="en-US" sz="1800" b="0" i="0" dirty="0" err="1">
                <a:solidFill>
                  <a:srgbClr val="000000"/>
                </a:solidFill>
                <a:effectLst/>
                <a:latin typeface="Times New Roman" panose="02020603050405020304" pitchFamily="18" charset="0"/>
              </a:rPr>
              <a:t>makespan</a:t>
            </a:r>
            <a:r>
              <a:rPr lang="en-US" sz="1800" b="0" i="0" dirty="0">
                <a:solidFill>
                  <a:srgbClr val="000000"/>
                </a:solidFill>
                <a:effectLst/>
                <a:latin typeface="Times New Roman" panose="02020603050405020304" pitchFamily="18" charset="0"/>
              </a:rPr>
              <a:t> fluctuates, not become like flat overtime, because of the epsilon greedy </a:t>
            </a:r>
            <a:r>
              <a:rPr lang="en-US" sz="1800" b="0" i="0" dirty="0" err="1">
                <a:solidFill>
                  <a:srgbClr val="000000"/>
                </a:solidFill>
                <a:effectLst/>
                <a:latin typeface="Times New Roman" panose="02020603050405020304" pitchFamily="18" charset="0"/>
              </a:rPr>
              <a:t>alogirhtm</a:t>
            </a:r>
            <a:r>
              <a:rPr lang="en-US" sz="1800" b="0" i="0" dirty="0">
                <a:solidFill>
                  <a:srgbClr val="000000"/>
                </a:solidFill>
                <a:effectLst/>
                <a:latin typeface="Times New Roman" panose="02020603050405020304" pitchFamily="18" charset="0"/>
              </a:rPr>
              <a:t>. It also tries to explore other actions, not just the best action.</a:t>
            </a:r>
          </a:p>
        </p:txBody>
      </p:sp>
      <p:sp>
        <p:nvSpPr>
          <p:cNvPr id="4" name="Slide Number Placeholder 3"/>
          <p:cNvSpPr>
            <a:spLocks noGrp="1"/>
          </p:cNvSpPr>
          <p:nvPr>
            <p:ph type="sldNum" sz="quarter" idx="5"/>
          </p:nvPr>
        </p:nvSpPr>
        <p:spPr/>
        <p:txBody>
          <a:bodyPr/>
          <a:lstStyle/>
          <a:p>
            <a:fld id="{E2A198CE-5D34-4F67-8F45-AE8D449B433E}" type="slidenum">
              <a:rPr lang="en-US" smtClean="0"/>
              <a:t>24</a:t>
            </a:fld>
            <a:endParaRPr lang="en-US"/>
          </a:p>
        </p:txBody>
      </p:sp>
    </p:spTree>
    <p:extLst>
      <p:ext uri="{BB962C8B-B14F-4D97-AF65-F5344CB8AC3E}">
        <p14:creationId xmlns:p14="http://schemas.microsoft.com/office/powerpoint/2010/main" val="2664516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E2E2E"/>
                </a:solidFill>
                <a:effectLst/>
                <a:latin typeface="+mj-lt"/>
              </a:rPr>
              <a:t> </a:t>
            </a:r>
            <a:r>
              <a:rPr lang="en-US" sz="1200" dirty="0">
                <a:solidFill>
                  <a:srgbClr val="2E2E2E"/>
                </a:solidFill>
                <a:latin typeface="+mj-lt"/>
              </a:rPr>
              <a:t>The algorithm is tested on</a:t>
            </a:r>
            <a:r>
              <a:rPr lang="en-US" sz="1200" b="0" i="0" dirty="0">
                <a:solidFill>
                  <a:srgbClr val="2E2E2E"/>
                </a:solidFill>
                <a:effectLst/>
                <a:latin typeface="+mj-lt"/>
              </a:rPr>
              <a:t> 30 small datasets with 10 jobs and up to 20 machines , using these parameters. Here I show 3 instances with different data size, and Q learning is able to find near optimal solution.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E2E2E"/>
              </a:solidFill>
              <a:effectLst/>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E2E2E"/>
                </a:solidFill>
                <a:effectLst/>
                <a:latin typeface="+mj-lt"/>
              </a:rPr>
              <a:t>I also have a measure called percentage error to see how much Q learning result is different from the optimal sequence.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E2E2E"/>
                </a:solidFill>
                <a:effectLst/>
                <a:latin typeface="+mj-lt"/>
              </a:rPr>
              <a:t>After testing on 30 datasets, the percentage error is just between 0 and 4 %. </a:t>
            </a:r>
          </a:p>
        </p:txBody>
      </p:sp>
      <p:sp>
        <p:nvSpPr>
          <p:cNvPr id="4" name="Slide Number Placeholder 3"/>
          <p:cNvSpPr>
            <a:spLocks noGrp="1"/>
          </p:cNvSpPr>
          <p:nvPr>
            <p:ph type="sldNum" sz="quarter" idx="5"/>
          </p:nvPr>
        </p:nvSpPr>
        <p:spPr/>
        <p:txBody>
          <a:bodyPr/>
          <a:lstStyle/>
          <a:p>
            <a:fld id="{E2A198CE-5D34-4F67-8F45-AE8D449B433E}" type="slidenum">
              <a:rPr lang="en-US" smtClean="0"/>
              <a:t>25</a:t>
            </a:fld>
            <a:endParaRPr lang="en-US"/>
          </a:p>
        </p:txBody>
      </p:sp>
    </p:spTree>
    <p:extLst>
      <p:ext uri="{BB962C8B-B14F-4D97-AF65-F5344CB8AC3E}">
        <p14:creationId xmlns:p14="http://schemas.microsoft.com/office/powerpoint/2010/main" val="2086931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202122"/>
                </a:solidFill>
                <a:effectLst/>
                <a:latin typeface="+mj-lt"/>
              </a:rPr>
              <a:t>Scheduling </a:t>
            </a:r>
            <a:r>
              <a:rPr lang="en-US" sz="1200" i="0" dirty="0">
                <a:solidFill>
                  <a:srgbClr val="202122"/>
                </a:solidFill>
                <a:effectLst/>
                <a:latin typeface="+mj-lt"/>
              </a:rPr>
              <a:t>is a decision-making process that is used on a regular basis in many manufacturing and services industries.</a:t>
            </a:r>
          </a:p>
          <a:p>
            <a:pPr algn="l"/>
            <a:endParaRPr lang="en-US" b="0" i="0" dirty="0">
              <a:effectLst/>
              <a:latin typeface="Roboto"/>
            </a:endParaRPr>
          </a:p>
          <a:p>
            <a:pPr algn="l"/>
            <a:r>
              <a:rPr lang="en-US" b="0" i="0" dirty="0">
                <a:effectLst/>
                <a:latin typeface="Roboto"/>
              </a:rPr>
              <a:t>what we have in this problem is a set of jobs that we have to complete and each </a:t>
            </a:r>
            <a:r>
              <a:rPr lang="en-US" b="0" i="0" dirty="0">
                <a:solidFill>
                  <a:srgbClr val="000000"/>
                </a:solidFill>
                <a:effectLst/>
                <a:latin typeface="Roboto"/>
              </a:rPr>
              <a:t>of these jobs can be divided in a series of tasks or operations, that they have to be completed in a certain order. </a:t>
            </a:r>
          </a:p>
          <a:p>
            <a:pPr algn="l"/>
            <a:r>
              <a:rPr lang="en-US" b="0" i="0" dirty="0">
                <a:solidFill>
                  <a:srgbClr val="000000"/>
                </a:solidFill>
                <a:effectLst/>
                <a:latin typeface="Roboto"/>
              </a:rPr>
              <a:t>and to do these tasks  we have a set of resources, such as machines. </a:t>
            </a:r>
          </a:p>
          <a:p>
            <a:pPr algn="l"/>
            <a:r>
              <a:rPr lang="en-US" b="0" i="0" dirty="0">
                <a:solidFill>
                  <a:srgbClr val="000000"/>
                </a:solidFill>
                <a:effectLst/>
                <a:latin typeface="Roboto"/>
              </a:rPr>
              <a:t>And the scheduling problem is how to allocate each of these tasks to the resources that we have.</a:t>
            </a:r>
          </a:p>
          <a:p>
            <a:pPr algn="l"/>
            <a:r>
              <a:rPr lang="en-US" b="0" i="0" dirty="0">
                <a:solidFill>
                  <a:srgbClr val="000000"/>
                </a:solidFill>
                <a:effectLst/>
                <a:latin typeface="Roboto"/>
              </a:rPr>
              <a:t>And the goal is to optimize one or more objectives. </a:t>
            </a:r>
          </a:p>
          <a:p>
            <a:pPr algn="l"/>
            <a:endParaRPr lang="en-US" b="0" i="0" dirty="0">
              <a:solidFill>
                <a:srgbClr val="000000"/>
              </a:solidFill>
              <a:effectLst/>
              <a:latin typeface="Roboto"/>
            </a:endParaRPr>
          </a:p>
          <a:p>
            <a:pPr algn="l"/>
            <a:r>
              <a:rPr lang="en-US" b="0" i="0" dirty="0">
                <a:solidFill>
                  <a:srgbClr val="000000"/>
                </a:solidFill>
                <a:effectLst/>
                <a:latin typeface="Roboto"/>
              </a:rPr>
              <a:t>For example, on the right side, you can see a table with 3 jobs, and 3 machines. each of this job is divided into 3 tasks, which can be operated by each machine. And the value in the table is the time to finish one specific task in the machine. </a:t>
            </a:r>
          </a:p>
          <a:p>
            <a:pPr algn="l"/>
            <a:r>
              <a:rPr lang="en-US" b="0" i="0" dirty="0">
                <a:solidFill>
                  <a:srgbClr val="000000"/>
                </a:solidFill>
                <a:effectLst/>
                <a:latin typeface="Roboto"/>
              </a:rPr>
              <a:t>The problem is to allocate the tasks in each machine in an order to minimize time.</a:t>
            </a:r>
          </a:p>
          <a:p>
            <a:pPr algn="l"/>
            <a:endParaRPr lang="en-US" b="0" i="0" dirty="0">
              <a:solidFill>
                <a:srgbClr val="000000"/>
              </a:solidFill>
              <a:effectLst/>
              <a:latin typeface="Roboto"/>
            </a:endParaRPr>
          </a:p>
          <a:p>
            <a:pPr algn="l"/>
            <a:r>
              <a:rPr lang="en-US" b="0" i="0" dirty="0">
                <a:solidFill>
                  <a:srgbClr val="000000"/>
                </a:solidFill>
                <a:effectLst/>
                <a:latin typeface="Roboto"/>
              </a:rPr>
              <a:t>The graph below shows one possible allocation, like machine 0 process job 1 first then job 0, And machine 1 process job 2 , then 1 and 0, and go on…As you can see, no machines can process more than 1 job at a time. And we have the time to finish all the jobs, which is called the </a:t>
            </a:r>
            <a:r>
              <a:rPr lang="en-US" b="0" i="0" dirty="0" err="1">
                <a:solidFill>
                  <a:srgbClr val="000000"/>
                </a:solidFill>
                <a:effectLst/>
                <a:latin typeface="Roboto"/>
              </a:rPr>
              <a:t>makespan</a:t>
            </a:r>
            <a:r>
              <a:rPr lang="en-US" b="0" i="0" dirty="0">
                <a:solidFill>
                  <a:srgbClr val="000000"/>
                </a:solidFill>
                <a:effectLst/>
                <a:latin typeface="Roboto"/>
              </a:rPr>
              <a:t>, here equal to 12</a:t>
            </a:r>
          </a:p>
          <a:p>
            <a:endParaRPr lang="en-US" dirty="0"/>
          </a:p>
        </p:txBody>
      </p:sp>
      <p:sp>
        <p:nvSpPr>
          <p:cNvPr id="4" name="Slide Number Placeholder 3"/>
          <p:cNvSpPr>
            <a:spLocks noGrp="1"/>
          </p:cNvSpPr>
          <p:nvPr>
            <p:ph type="sldNum" sz="quarter" idx="5"/>
          </p:nvPr>
        </p:nvSpPr>
        <p:spPr/>
        <p:txBody>
          <a:bodyPr/>
          <a:lstStyle/>
          <a:p>
            <a:fld id="{E2A198CE-5D34-4F67-8F45-AE8D449B433E}" type="slidenum">
              <a:rPr lang="en-US" smtClean="0"/>
              <a:t>3</a:t>
            </a:fld>
            <a:endParaRPr lang="en-US"/>
          </a:p>
        </p:txBody>
      </p:sp>
    </p:spTree>
    <p:extLst>
      <p:ext uri="{BB962C8B-B14F-4D97-AF65-F5344CB8AC3E}">
        <p14:creationId xmlns:p14="http://schemas.microsoft.com/office/powerpoint/2010/main" val="330047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There are mainly 3 types of scheduling problems. First one is </a:t>
            </a:r>
            <a:r>
              <a:rPr lang="en-US" dirty="0" err="1"/>
              <a:t>flowshop</a:t>
            </a:r>
            <a:r>
              <a:rPr lang="en-US" dirty="0"/>
              <a:t> scheduling. Here a</a:t>
            </a:r>
            <a:r>
              <a:rPr lang="en-US" sz="1200" dirty="0"/>
              <a:t>ll jobs have the same processing order through the machines.</a:t>
            </a:r>
          </a:p>
          <a:p>
            <a:pPr lvl="0"/>
            <a:r>
              <a:rPr lang="en-US" sz="1200" dirty="0"/>
              <a:t>The order of the jobs in each machine can be the same(permutation FSSP) or not necessarily the same(non-permutation FSSP)</a:t>
            </a:r>
          </a:p>
          <a:p>
            <a:pPr lvl="0"/>
            <a:endParaRPr lang="en-US" sz="1200" dirty="0"/>
          </a:p>
          <a:p>
            <a:pPr lvl="0"/>
            <a:r>
              <a:rPr lang="en-US" sz="1200" dirty="0"/>
              <a:t>The next type is Job shop scheduling, at which each job has its own routing.</a:t>
            </a:r>
          </a:p>
          <a:p>
            <a:pPr lvl="0"/>
            <a:endParaRPr lang="en-US" sz="1200" dirty="0"/>
          </a:p>
          <a:p>
            <a:pPr lvl="0"/>
            <a:r>
              <a:rPr lang="en-US" sz="1200" dirty="0"/>
              <a:t>And finally open shop scheduling, where a given set of jobs is processed in an arbitrary order.</a:t>
            </a:r>
          </a:p>
          <a:p>
            <a:endParaRPr lang="en-US" dirty="0"/>
          </a:p>
        </p:txBody>
      </p:sp>
      <p:sp>
        <p:nvSpPr>
          <p:cNvPr id="4" name="Slide Number Placeholder 3"/>
          <p:cNvSpPr>
            <a:spLocks noGrp="1"/>
          </p:cNvSpPr>
          <p:nvPr>
            <p:ph type="sldNum" sz="quarter" idx="5"/>
          </p:nvPr>
        </p:nvSpPr>
        <p:spPr/>
        <p:txBody>
          <a:bodyPr/>
          <a:lstStyle/>
          <a:p>
            <a:fld id="{E2A198CE-5D34-4F67-8F45-AE8D449B433E}" type="slidenum">
              <a:rPr lang="en-US" smtClean="0"/>
              <a:t>4</a:t>
            </a:fld>
            <a:endParaRPr lang="en-US"/>
          </a:p>
        </p:txBody>
      </p:sp>
    </p:spTree>
    <p:extLst>
      <p:ext uri="{BB962C8B-B14F-4D97-AF65-F5344CB8AC3E}">
        <p14:creationId xmlns:p14="http://schemas.microsoft.com/office/powerpoint/2010/main" val="3801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with the data from previous slide</a:t>
            </a:r>
          </a:p>
          <a:p>
            <a:r>
              <a:rPr lang="en-US" dirty="0"/>
              <a:t>If each job must be processed in the same order, like from machine 0 to 1 to 2, then we are solving FSSP</a:t>
            </a:r>
          </a:p>
          <a:p>
            <a:r>
              <a:rPr lang="en-US" dirty="0"/>
              <a:t>If each job has its own routing, like job 0 must be processed from machine 0 to 1 to 2, and job 2 has a different route from M1 -0 -2, then the problem is Job shop scheduling problem</a:t>
            </a:r>
          </a:p>
          <a:p>
            <a:r>
              <a:rPr lang="en-US" dirty="0"/>
              <a:t>Then we have open shop, the tasks of a job can be processed in any order. </a:t>
            </a:r>
          </a:p>
        </p:txBody>
      </p:sp>
      <p:sp>
        <p:nvSpPr>
          <p:cNvPr id="4" name="Slide Number Placeholder 3"/>
          <p:cNvSpPr>
            <a:spLocks noGrp="1"/>
          </p:cNvSpPr>
          <p:nvPr>
            <p:ph type="sldNum" sz="quarter" idx="5"/>
          </p:nvPr>
        </p:nvSpPr>
        <p:spPr/>
        <p:txBody>
          <a:bodyPr/>
          <a:lstStyle/>
          <a:p>
            <a:fld id="{E2A198CE-5D34-4F67-8F45-AE8D449B433E}" type="slidenum">
              <a:rPr lang="en-US" smtClean="0"/>
              <a:t>5</a:t>
            </a:fld>
            <a:endParaRPr lang="en-US"/>
          </a:p>
        </p:txBody>
      </p:sp>
    </p:spTree>
    <p:extLst>
      <p:ext uri="{BB962C8B-B14F-4D97-AF65-F5344CB8AC3E}">
        <p14:creationId xmlns:p14="http://schemas.microsoft.com/office/powerpoint/2010/main" val="2259108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a scheduling problem, we always want to minimize or maximize something. Here are the 4 main objectives.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First is flowtime, which is the sum of all jobs’ finishing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Next tis the </a:t>
            </a:r>
            <a:r>
              <a:rPr lang="en-US" sz="1200" dirty="0" err="1"/>
              <a:t>makespan</a:t>
            </a:r>
            <a:r>
              <a:rPr lang="en-US" sz="1200" dirty="0"/>
              <a:t>, which I introduced previously, is the maximum finishing time, when the last job is completed.</a:t>
            </a:r>
          </a:p>
          <a:p>
            <a:pPr lvl="0"/>
            <a:r>
              <a:rPr lang="en-US" sz="1200" dirty="0"/>
              <a:t>Next is lateness, which is the difference between </a:t>
            </a:r>
            <a:r>
              <a:rPr lang="en-US" sz="1200" dirty="0" err="1"/>
              <a:t>duedate</a:t>
            </a:r>
            <a:r>
              <a:rPr lang="en-US" sz="1200" dirty="0"/>
              <a:t> and the finishing time. When this value is positive, it refers to tardiness, and when negative, the measure is earliness.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Lastly, Earliness-tardiness is used to find the sequence, in which jobs are finished close to their due dates. When the jobs are too late or early, there may be punishment.</a:t>
            </a:r>
            <a:endParaRPr lang="en-US" dirty="0"/>
          </a:p>
          <a:p>
            <a:endParaRPr lang="en-US" dirty="0"/>
          </a:p>
          <a:p>
            <a:r>
              <a:rPr lang="en-US" dirty="0"/>
              <a:t>there are many approaches to solve scheduling problems, including heuristics, analytical, etc. and also machine learning, which has drawn a lot of attention recently.</a:t>
            </a:r>
          </a:p>
        </p:txBody>
      </p:sp>
      <p:sp>
        <p:nvSpPr>
          <p:cNvPr id="4" name="Slide Number Placeholder 3"/>
          <p:cNvSpPr>
            <a:spLocks noGrp="1"/>
          </p:cNvSpPr>
          <p:nvPr>
            <p:ph type="sldNum" sz="quarter" idx="5"/>
          </p:nvPr>
        </p:nvSpPr>
        <p:spPr/>
        <p:txBody>
          <a:bodyPr/>
          <a:lstStyle/>
          <a:p>
            <a:fld id="{E2A198CE-5D34-4F67-8F45-AE8D449B433E}" type="slidenum">
              <a:rPr lang="en-US" smtClean="0"/>
              <a:t>6</a:t>
            </a:fld>
            <a:endParaRPr lang="en-US"/>
          </a:p>
        </p:txBody>
      </p:sp>
    </p:spTree>
    <p:extLst>
      <p:ext uri="{BB962C8B-B14F-4D97-AF65-F5344CB8AC3E}">
        <p14:creationId xmlns:p14="http://schemas.microsoft.com/office/powerpoint/2010/main" val="343419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machine learning?</a:t>
            </a:r>
          </a:p>
          <a:p>
            <a:r>
              <a:rPr lang="en-US" dirty="0"/>
              <a:t>According to Ron </a:t>
            </a:r>
            <a:r>
              <a:rPr lang="en-US" dirty="0" err="1"/>
              <a:t>Kohavi</a:t>
            </a:r>
            <a:r>
              <a:rPr lang="en-US" dirty="0"/>
              <a:t> in 1998,….</a:t>
            </a:r>
          </a:p>
          <a:p>
            <a:r>
              <a:rPr lang="en-US" dirty="0"/>
              <a:t>According to Arthur Samuel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j-lt"/>
              </a:rPr>
              <a:t>Machine learning </a:t>
            </a:r>
            <a:r>
              <a:rPr lang="en-US" sz="1200" dirty="0">
                <a:latin typeface="+mj-lt"/>
              </a:rPr>
              <a:t>is considered as an optimization. Optimization problems focus on finding optimal, or the best solution mathematically. </a:t>
            </a:r>
          </a:p>
          <a:p>
            <a:r>
              <a:rPr lang="en-US" dirty="0"/>
              <a:t>It has many applications, including </a:t>
            </a:r>
            <a:r>
              <a:rPr lang="en-US" sz="1200" dirty="0">
                <a:latin typeface="+mj-lt"/>
              </a:rPr>
              <a:t>automatic recommendation, personalized advertisements, object detection in videos and pictures, etc. </a:t>
            </a:r>
            <a:endParaRPr lang="en-US" dirty="0"/>
          </a:p>
        </p:txBody>
      </p:sp>
      <p:sp>
        <p:nvSpPr>
          <p:cNvPr id="4" name="Slide Number Placeholder 3"/>
          <p:cNvSpPr>
            <a:spLocks noGrp="1"/>
          </p:cNvSpPr>
          <p:nvPr>
            <p:ph type="sldNum" sz="quarter" idx="5"/>
          </p:nvPr>
        </p:nvSpPr>
        <p:spPr/>
        <p:txBody>
          <a:bodyPr/>
          <a:lstStyle/>
          <a:p>
            <a:fld id="{E2A198CE-5D34-4F67-8F45-AE8D449B433E}" type="slidenum">
              <a:rPr lang="en-US" smtClean="0"/>
              <a:t>7</a:t>
            </a:fld>
            <a:endParaRPr lang="en-US"/>
          </a:p>
        </p:txBody>
      </p:sp>
    </p:spTree>
    <p:extLst>
      <p:ext uri="{BB962C8B-B14F-4D97-AF65-F5344CB8AC3E}">
        <p14:creationId xmlns:p14="http://schemas.microsoft.com/office/powerpoint/2010/main" val="2786905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Mainly, there are 3 types of machine learning. Supervised, unsupervised and reinforcement learning. </a:t>
            </a:r>
          </a:p>
          <a:p>
            <a:pPr lvl="0"/>
            <a:r>
              <a:rPr lang="en-US" sz="1200" dirty="0"/>
              <a:t>The training data is always in the form of input/output pairs. </a:t>
            </a:r>
          </a:p>
          <a:p>
            <a:pPr lvl="0"/>
            <a:r>
              <a:rPr lang="en-US" sz="1200" dirty="0"/>
              <a:t>It Learn through training data to build a function, which is later used for mapping new examples</a:t>
            </a:r>
          </a:p>
          <a:p>
            <a:pPr lvl="0"/>
            <a:r>
              <a:rPr lang="en-US" sz="1200" dirty="0"/>
              <a:t>Common algorithms are Decision tree, Linear Regression, etc.</a:t>
            </a:r>
          </a:p>
          <a:p>
            <a:pPr lvl="0"/>
            <a:endParaRPr lang="en-US" sz="1200" dirty="0"/>
          </a:p>
          <a:p>
            <a:pPr lvl="0"/>
            <a:r>
              <a:rPr lang="en-US" sz="1200" dirty="0"/>
              <a:t>In unsupervised learning, The data is unlabeled. It is used to discover previously unknown patterns in the data </a:t>
            </a:r>
          </a:p>
          <a:p>
            <a:pPr lvl="0"/>
            <a:r>
              <a:rPr lang="en-US" sz="1200" dirty="0"/>
              <a:t>Common algorithms: K-means, </a:t>
            </a:r>
            <a:r>
              <a:rPr lang="en-US" sz="1200" dirty="0" err="1"/>
              <a:t>Apriori</a:t>
            </a:r>
            <a:r>
              <a:rPr lang="en-US" sz="1200" dirty="0"/>
              <a:t>, etc. </a:t>
            </a:r>
          </a:p>
          <a:p>
            <a:pPr lvl="0"/>
            <a:endParaRPr lang="en-US" sz="1200" dirty="0"/>
          </a:p>
          <a:p>
            <a:pPr lvl="0"/>
            <a:r>
              <a:rPr lang="en-US" sz="1200" dirty="0"/>
              <a:t>In reinforcement learning, we train a machine to understand the environment, through the process of trial and error, so it can take actions that maximize cumulative rewards.</a:t>
            </a:r>
          </a:p>
          <a:p>
            <a:pPr lvl="0"/>
            <a:r>
              <a:rPr lang="en-US" sz="1200" dirty="0"/>
              <a:t>Common algorithms: Q-learning, which will be described in later section</a:t>
            </a:r>
          </a:p>
          <a:p>
            <a:pPr lvl="0"/>
            <a:endParaRPr lang="en-US" sz="1200" dirty="0"/>
          </a:p>
          <a:p>
            <a:endParaRPr lang="en-US" dirty="0"/>
          </a:p>
        </p:txBody>
      </p:sp>
      <p:sp>
        <p:nvSpPr>
          <p:cNvPr id="4" name="Slide Number Placeholder 3"/>
          <p:cNvSpPr>
            <a:spLocks noGrp="1"/>
          </p:cNvSpPr>
          <p:nvPr>
            <p:ph type="sldNum" sz="quarter" idx="5"/>
          </p:nvPr>
        </p:nvSpPr>
        <p:spPr/>
        <p:txBody>
          <a:bodyPr/>
          <a:lstStyle/>
          <a:p>
            <a:fld id="{E2A198CE-5D34-4F67-8F45-AE8D449B433E}" type="slidenum">
              <a:rPr lang="en-US" smtClean="0"/>
              <a:t>8</a:t>
            </a:fld>
            <a:endParaRPr lang="en-US"/>
          </a:p>
        </p:txBody>
      </p:sp>
    </p:spTree>
    <p:extLst>
      <p:ext uri="{BB962C8B-B14F-4D97-AF65-F5344CB8AC3E}">
        <p14:creationId xmlns:p14="http://schemas.microsoft.com/office/powerpoint/2010/main" val="1695656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research done to apply machine learning to scheduling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ea typeface="Times New Roman" panose="02020603050405020304" pitchFamily="18" charset="0"/>
                <a:cs typeface="Times New Roman" panose="02020603050405020304" pitchFamily="18" charset="0"/>
              </a:rPr>
              <a:t>The earliest work to be known used </a:t>
            </a:r>
            <a:r>
              <a:rPr lang="en-US" sz="1200" b="1" dirty="0">
                <a:effectLst/>
                <a:latin typeface="+mj-lt"/>
                <a:ea typeface="Times New Roman" panose="02020603050405020304" pitchFamily="18" charset="0"/>
                <a:cs typeface="Times New Roman" panose="02020603050405020304" pitchFamily="18" charset="0"/>
              </a:rPr>
              <a:t>expert systems </a:t>
            </a:r>
            <a:r>
              <a:rPr lang="en-US" sz="1200" dirty="0">
                <a:effectLst/>
                <a:latin typeface="+mj-lt"/>
                <a:ea typeface="Times New Roman" panose="02020603050405020304" pitchFamily="18" charset="0"/>
                <a:cs typeface="Times New Roman" panose="02020603050405020304" pitchFamily="18" charset="0"/>
              </a:rPr>
              <a:t>to solve scheduling problems (</a:t>
            </a:r>
            <a:r>
              <a:rPr lang="en-US" sz="1200" dirty="0" err="1">
                <a:effectLst/>
                <a:latin typeface="+mj-lt"/>
                <a:ea typeface="Times New Roman" panose="02020603050405020304" pitchFamily="18" charset="0"/>
                <a:cs typeface="Times New Roman" panose="02020603050405020304" pitchFamily="18" charset="0"/>
              </a:rPr>
              <a:t>Kanet</a:t>
            </a:r>
            <a:r>
              <a:rPr lang="en-US" sz="1200" dirty="0">
                <a:effectLst/>
                <a:latin typeface="+mj-lt"/>
                <a:ea typeface="Times New Roman" panose="02020603050405020304" pitchFamily="18" charset="0"/>
                <a:cs typeface="Times New Roman" panose="02020603050405020304" pitchFamily="18" charset="0"/>
              </a:rPr>
              <a:t> and </a:t>
            </a:r>
            <a:r>
              <a:rPr lang="en-US" sz="1200" dirty="0" err="1">
                <a:effectLst/>
                <a:latin typeface="+mj-lt"/>
                <a:ea typeface="Times New Roman" panose="02020603050405020304" pitchFamily="18" charset="0"/>
                <a:cs typeface="Times New Roman" panose="02020603050405020304" pitchFamily="18" charset="0"/>
              </a:rPr>
              <a:t>Adelsberger</a:t>
            </a:r>
            <a:r>
              <a:rPr lang="en-US" sz="1200" dirty="0">
                <a:effectLst/>
                <a:latin typeface="+mj-lt"/>
                <a:ea typeface="Times New Roman" panose="02020603050405020304" pitchFamily="18" charset="0"/>
                <a:cs typeface="Times New Roman" panose="02020603050405020304" pitchFamily="18" charset="0"/>
              </a:rPr>
              <a:t>, 1987). They proposed a </a:t>
            </a:r>
            <a:r>
              <a:rPr lang="en-US" sz="1200" dirty="0" err="1">
                <a:effectLst/>
                <a:latin typeface="+mj-lt"/>
                <a:ea typeface="Times New Roman" panose="02020603050405020304" pitchFamily="18" charset="0"/>
                <a:cs typeface="Times New Roman" panose="02020603050405020304" pitchFamily="18" charset="0"/>
              </a:rPr>
              <a:t>reformulative</a:t>
            </a:r>
            <a:r>
              <a:rPr lang="en-US" sz="1200" dirty="0">
                <a:effectLst/>
                <a:latin typeface="+mj-lt"/>
                <a:ea typeface="Times New Roman" panose="02020603050405020304" pitchFamily="18" charset="0"/>
                <a:cs typeface="Times New Roman" panose="02020603050405020304" pitchFamily="18" charset="0"/>
              </a:rPr>
              <a:t> approach, which focused on proactively restating the problem until a satisfactory solution is easy to be found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1994, </a:t>
            </a:r>
            <a:r>
              <a:rPr lang="en-US" sz="1200" dirty="0" err="1">
                <a:latin typeface="+mj-lt"/>
              </a:rPr>
              <a:t>Aytug</a:t>
            </a:r>
            <a:r>
              <a:rPr lang="en-US" sz="1200" dirty="0">
                <a:latin typeface="+mj-lt"/>
              </a:rPr>
              <a:t> and Siddhartha presented a review of Machine Learning in Scheduling. </a:t>
            </a:r>
            <a:r>
              <a:rPr lang="en-US" sz="1800" dirty="0">
                <a:effectLst/>
                <a:latin typeface="Cambria" panose="02040503050406030204" pitchFamily="18" charset="0"/>
                <a:ea typeface="Times New Roman" panose="02020603050405020304" pitchFamily="18" charset="0"/>
              </a:rPr>
              <a:t>They proposed that systems that use human insights with heuristics have some promising advantages. Machine learning brings a way to combine both and apply to scheduling problems. </a:t>
            </a:r>
            <a:endParaRPr lang="en-US" sz="1800" dirty="0">
              <a:effectLst/>
              <a:latin typeface="Times New Roman" panose="02020603050405020304" pitchFamily="18" charset="0"/>
              <a:ea typeface="Times New Roman" panose="02020603050405020304" pitchFamily="18" charset="0"/>
            </a:endParaRPr>
          </a:p>
          <a:p>
            <a:r>
              <a:rPr lang="en-US" dirty="0"/>
              <a:t>To the best of my knowledge, There are 2 ML approaches for this problem, first is to use Supervised learning. And to use </a:t>
            </a:r>
            <a:r>
              <a:rPr lang="en-US" dirty="0" err="1"/>
              <a:t>supverised</a:t>
            </a:r>
            <a:r>
              <a:rPr lang="en-US" dirty="0"/>
              <a:t> learning, training ,…. As </a:t>
            </a:r>
            <a:r>
              <a:rPr lang="en-US" dirty="0" err="1"/>
              <a:t>Shazad</a:t>
            </a:r>
            <a:r>
              <a:rPr lang="en-US" dirty="0"/>
              <a:t> and </a:t>
            </a:r>
            <a:r>
              <a:rPr lang="en-US" dirty="0" err="1"/>
              <a:t>mebarki</a:t>
            </a:r>
            <a:r>
              <a:rPr lang="en-US" dirty="0"/>
              <a:t> proposed a way in 2012. And in 2019 Frank Benda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is reinforcement learning, we construct the algorithm directly from data. </a:t>
            </a:r>
          </a:p>
          <a:p>
            <a:pPr marL="285750" indent="-285750">
              <a:buFont typeface="Arial" panose="020B0604020202020204" pitchFamily="34" charset="0"/>
              <a:buChar char="•"/>
            </a:pPr>
            <a:r>
              <a:rPr lang="en-US" sz="1200" dirty="0"/>
              <a:t>Gabel and </a:t>
            </a:r>
            <a:r>
              <a:rPr lang="en-US" sz="1200" dirty="0" err="1"/>
              <a:t>Riedmiller</a:t>
            </a:r>
            <a:r>
              <a:rPr lang="en-US" sz="1200" dirty="0"/>
              <a:t> (2007) use Reinforcement Learning for scheduling problems, more specifically job shop scheduling.</a:t>
            </a:r>
          </a:p>
          <a:p>
            <a:pPr marL="285750" indent="-285750">
              <a:buFont typeface="Arial" panose="020B0604020202020204" pitchFamily="34" charset="0"/>
              <a:buChar char="•"/>
            </a:pPr>
            <a:r>
              <a:rPr lang="en-US" sz="1200" dirty="0"/>
              <a:t>Reyna, Jiménez, Cabrera and Hernández (2015,2017) followed the idea to solve JSSP and FSSP and continuously improve it in 2019</a:t>
            </a:r>
          </a:p>
        </p:txBody>
      </p:sp>
      <p:sp>
        <p:nvSpPr>
          <p:cNvPr id="4" name="Slide Number Placeholder 3"/>
          <p:cNvSpPr>
            <a:spLocks noGrp="1"/>
          </p:cNvSpPr>
          <p:nvPr>
            <p:ph type="sldNum" sz="quarter" idx="5"/>
          </p:nvPr>
        </p:nvSpPr>
        <p:spPr/>
        <p:txBody>
          <a:bodyPr/>
          <a:lstStyle/>
          <a:p>
            <a:fld id="{E2A198CE-5D34-4F67-8F45-AE8D449B433E}" type="slidenum">
              <a:rPr lang="en-US" smtClean="0"/>
              <a:t>9</a:t>
            </a:fld>
            <a:endParaRPr lang="en-US"/>
          </a:p>
        </p:txBody>
      </p:sp>
    </p:spTree>
    <p:extLst>
      <p:ext uri="{BB962C8B-B14F-4D97-AF65-F5344CB8AC3E}">
        <p14:creationId xmlns:p14="http://schemas.microsoft.com/office/powerpoint/2010/main" val="2809671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9104-33BA-4D6A-94BA-FF3687311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994360-9F95-4AD3-ADF9-25DD9091C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B037F0-423E-49B9-801E-B3EA9A86C812}"/>
              </a:ext>
            </a:extLst>
          </p:cNvPr>
          <p:cNvSpPr>
            <a:spLocks noGrp="1"/>
          </p:cNvSpPr>
          <p:nvPr>
            <p:ph type="dt" sz="half" idx="10"/>
          </p:nvPr>
        </p:nvSpPr>
        <p:spPr/>
        <p:txBody>
          <a:bodyPr/>
          <a:lstStyle/>
          <a:p>
            <a:fld id="{0A7E8294-EBF6-42BF-9BB7-2E1867F01A57}" type="datetime1">
              <a:rPr lang="en-US" smtClean="0"/>
              <a:t>1/21/2021</a:t>
            </a:fld>
            <a:endParaRPr lang="en-US"/>
          </a:p>
        </p:txBody>
      </p:sp>
      <p:sp>
        <p:nvSpPr>
          <p:cNvPr id="5" name="Footer Placeholder 4">
            <a:extLst>
              <a:ext uri="{FF2B5EF4-FFF2-40B4-BE49-F238E27FC236}">
                <a16:creationId xmlns:a16="http://schemas.microsoft.com/office/drawing/2014/main" id="{EC8C0208-C743-42C3-AAF5-17BF91BD6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B283D-E4B6-45D2-970A-D0D9984ABF13}"/>
              </a:ext>
            </a:extLst>
          </p:cNvPr>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2328893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464A-D926-40D5-AD07-C69FD5CEB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4CE980-31C2-4195-80FA-010BDB60E9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6182C-C3F4-4DD4-93AA-7862A9E5CFE3}"/>
              </a:ext>
            </a:extLst>
          </p:cNvPr>
          <p:cNvSpPr>
            <a:spLocks noGrp="1"/>
          </p:cNvSpPr>
          <p:nvPr>
            <p:ph type="dt" sz="half" idx="10"/>
          </p:nvPr>
        </p:nvSpPr>
        <p:spPr/>
        <p:txBody>
          <a:bodyPr/>
          <a:lstStyle/>
          <a:p>
            <a:fld id="{34958EBE-71F4-4FAE-B3FE-55983C101C48}" type="datetime1">
              <a:rPr lang="en-US" smtClean="0"/>
              <a:t>1/21/2021</a:t>
            </a:fld>
            <a:endParaRPr lang="en-US"/>
          </a:p>
        </p:txBody>
      </p:sp>
      <p:sp>
        <p:nvSpPr>
          <p:cNvPr id="5" name="Footer Placeholder 4">
            <a:extLst>
              <a:ext uri="{FF2B5EF4-FFF2-40B4-BE49-F238E27FC236}">
                <a16:creationId xmlns:a16="http://schemas.microsoft.com/office/drawing/2014/main" id="{6BF4B037-C262-47C3-BF93-B3335BB89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0C30E-560E-4774-9510-D04A7FBD78C2}"/>
              </a:ext>
            </a:extLst>
          </p:cNvPr>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75255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0DC2E-9E19-4A55-949C-A9FCECEE8F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211FC5-E6B2-4EF5-BBD4-542E5F3C15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6F75B-334E-41E1-A759-11AF2E706BFD}"/>
              </a:ext>
            </a:extLst>
          </p:cNvPr>
          <p:cNvSpPr>
            <a:spLocks noGrp="1"/>
          </p:cNvSpPr>
          <p:nvPr>
            <p:ph type="dt" sz="half" idx="10"/>
          </p:nvPr>
        </p:nvSpPr>
        <p:spPr/>
        <p:txBody>
          <a:bodyPr/>
          <a:lstStyle/>
          <a:p>
            <a:fld id="{64CAC485-9B58-481A-8BB1-9D55DDD1066E}" type="datetime1">
              <a:rPr lang="en-US" smtClean="0"/>
              <a:t>1/21/2021</a:t>
            </a:fld>
            <a:endParaRPr lang="en-US"/>
          </a:p>
        </p:txBody>
      </p:sp>
      <p:sp>
        <p:nvSpPr>
          <p:cNvPr id="5" name="Footer Placeholder 4">
            <a:extLst>
              <a:ext uri="{FF2B5EF4-FFF2-40B4-BE49-F238E27FC236}">
                <a16:creationId xmlns:a16="http://schemas.microsoft.com/office/drawing/2014/main" id="{29EE1439-2E9A-4F05-A199-4BA0D9B05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27D9F-BEAA-4854-B346-963632CE8C1C}"/>
              </a:ext>
            </a:extLst>
          </p:cNvPr>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497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9B70D7-909D-4FA8-B463-6143E9448A3A}"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1396795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7BF18-9484-45AE-80EE-76127854B19B}"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209193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6DA61-20C6-4CD9-8824-6828C4087A39}"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352343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3D370AD-87E8-4ADA-AFCB-9F35FEF43645}" type="datetime1">
              <a:rPr lang="en-US" smtClean="0"/>
              <a:t>1/21/2021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1407851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E56A5F4-385F-4BC7-B3DF-3300898F10BA}" type="datetime1">
              <a:rPr lang="en-US" smtClean="0"/>
              <a:t>1/21/2021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4251820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1BC66F-B759-4698-BE23-2904EB3BB3F4}" type="datetime1">
              <a:rPr lang="en-US" smtClean="0"/>
              <a:t>1/21/2021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3854655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FEC2876-5A0B-4CBF-8D3A-A4B62C4F9E80}"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508870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A8D4B79-0D9E-421D-8D6A-AF632AA764D6}" type="datetime1">
              <a:rPr lang="en-US" smtClean="0"/>
              <a:t>1/21/2021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34860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130B-BB5F-4542-9F98-C26D3CF22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90E8B-D11A-4AC1-A2F0-BC5DD66A7C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8399D-F81F-4C1C-96B2-A9B20D6339AE}"/>
              </a:ext>
            </a:extLst>
          </p:cNvPr>
          <p:cNvSpPr>
            <a:spLocks noGrp="1"/>
          </p:cNvSpPr>
          <p:nvPr>
            <p:ph type="dt" sz="half" idx="10"/>
          </p:nvPr>
        </p:nvSpPr>
        <p:spPr/>
        <p:txBody>
          <a:bodyPr/>
          <a:lstStyle/>
          <a:p>
            <a:fld id="{D774FBC3-9843-4245-8F3B-A05FB60EF88A}" type="datetime1">
              <a:rPr lang="en-US" smtClean="0"/>
              <a:t>1/21/2021</a:t>
            </a:fld>
            <a:endParaRPr lang="en-US"/>
          </a:p>
        </p:txBody>
      </p:sp>
      <p:sp>
        <p:nvSpPr>
          <p:cNvPr id="5" name="Footer Placeholder 4">
            <a:extLst>
              <a:ext uri="{FF2B5EF4-FFF2-40B4-BE49-F238E27FC236}">
                <a16:creationId xmlns:a16="http://schemas.microsoft.com/office/drawing/2014/main" id="{681A0638-F059-4256-8500-C8B79883D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FF719-0307-46FB-87BE-B10A94CF8C1B}"/>
              </a:ext>
            </a:extLst>
          </p:cNvPr>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983150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EE42303-A402-4F1C-82F5-6545797ECE71}" type="datetime1">
              <a:rPr lang="en-US" smtClean="0"/>
              <a:t>1/21/2021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1467537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F780D-EEE5-4BDD-8B58-2055E23E608A}" type="datetime1">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12938546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B2AB7-9D85-4BD6-B6AF-6A6B926B6772}" type="datetime1">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252198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D019-D418-4D34-9A19-8FE2AC657F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570708-4820-4680-9801-21BC9DF60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9255C-9B46-4EE2-B75B-7A71E28C53CE}"/>
              </a:ext>
            </a:extLst>
          </p:cNvPr>
          <p:cNvSpPr>
            <a:spLocks noGrp="1"/>
          </p:cNvSpPr>
          <p:nvPr>
            <p:ph type="dt" sz="half" idx="10"/>
          </p:nvPr>
        </p:nvSpPr>
        <p:spPr/>
        <p:txBody>
          <a:bodyPr/>
          <a:lstStyle/>
          <a:p>
            <a:fld id="{FA0467A1-BEDA-461A-9154-81A5BB154966}" type="datetime1">
              <a:rPr lang="en-US" smtClean="0"/>
              <a:t>1/21/2021</a:t>
            </a:fld>
            <a:endParaRPr lang="en-US"/>
          </a:p>
        </p:txBody>
      </p:sp>
      <p:sp>
        <p:nvSpPr>
          <p:cNvPr id="5" name="Footer Placeholder 4">
            <a:extLst>
              <a:ext uri="{FF2B5EF4-FFF2-40B4-BE49-F238E27FC236}">
                <a16:creationId xmlns:a16="http://schemas.microsoft.com/office/drawing/2014/main" id="{DF05FCAE-9C8D-4AA2-9655-DAABA7581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9CB-E133-419A-82C1-E964CD87A5F7}"/>
              </a:ext>
            </a:extLst>
          </p:cNvPr>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59517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203-FD89-4CB7-80CC-A6098B969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3E799-4A18-4308-BA3E-0BA536987C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699BB6-3CC8-4FBF-A265-A37CCCF933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31FA86-A22B-4B8E-84CD-F162C8A16C9C}"/>
              </a:ext>
            </a:extLst>
          </p:cNvPr>
          <p:cNvSpPr>
            <a:spLocks noGrp="1"/>
          </p:cNvSpPr>
          <p:nvPr>
            <p:ph type="dt" sz="half" idx="10"/>
          </p:nvPr>
        </p:nvSpPr>
        <p:spPr/>
        <p:txBody>
          <a:bodyPr/>
          <a:lstStyle/>
          <a:p>
            <a:fld id="{BBD41A76-49A9-43DD-B1DC-30F82A5A695E}" type="datetime1">
              <a:rPr lang="en-US" smtClean="0"/>
              <a:t>1/21/2021</a:t>
            </a:fld>
            <a:endParaRPr lang="en-US"/>
          </a:p>
        </p:txBody>
      </p:sp>
      <p:sp>
        <p:nvSpPr>
          <p:cNvPr id="6" name="Footer Placeholder 5">
            <a:extLst>
              <a:ext uri="{FF2B5EF4-FFF2-40B4-BE49-F238E27FC236}">
                <a16:creationId xmlns:a16="http://schemas.microsoft.com/office/drawing/2014/main" id="{F6FC9643-7920-48D6-84B3-582DBC8EF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DC0BC-661A-4F4F-B2A8-E3B099A41D99}"/>
              </a:ext>
            </a:extLst>
          </p:cNvPr>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45155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4E3F-3FF5-4564-B0F5-2BA6774DEF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A8DBBE-8AFD-49A1-9FEB-5171E6DF0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365C9-A5CE-4512-9899-5BA8E52F3C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436F58-E3FA-4C73-982B-333F3442E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A63DB3-DD1D-4A17-ACDC-6E2F92133C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C50002-81BD-49AE-964A-157459157467}"/>
              </a:ext>
            </a:extLst>
          </p:cNvPr>
          <p:cNvSpPr>
            <a:spLocks noGrp="1"/>
          </p:cNvSpPr>
          <p:nvPr>
            <p:ph type="dt" sz="half" idx="10"/>
          </p:nvPr>
        </p:nvSpPr>
        <p:spPr/>
        <p:txBody>
          <a:bodyPr/>
          <a:lstStyle/>
          <a:p>
            <a:fld id="{02B3787E-112F-4F2B-A6ED-1E75F4A08931}" type="datetime1">
              <a:rPr lang="en-US" smtClean="0"/>
              <a:t>1/21/2021</a:t>
            </a:fld>
            <a:endParaRPr lang="en-US"/>
          </a:p>
        </p:txBody>
      </p:sp>
      <p:sp>
        <p:nvSpPr>
          <p:cNvPr id="8" name="Footer Placeholder 7">
            <a:extLst>
              <a:ext uri="{FF2B5EF4-FFF2-40B4-BE49-F238E27FC236}">
                <a16:creationId xmlns:a16="http://schemas.microsoft.com/office/drawing/2014/main" id="{90736F11-B177-4A88-8F5A-A7555CCCFC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5E388A-91BF-4E9C-B1E5-843BF877E962}"/>
              </a:ext>
            </a:extLst>
          </p:cNvPr>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114463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205E-B710-4705-860D-9E033F9960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780C4-C078-4E68-A72A-3A71D137326C}"/>
              </a:ext>
            </a:extLst>
          </p:cNvPr>
          <p:cNvSpPr>
            <a:spLocks noGrp="1"/>
          </p:cNvSpPr>
          <p:nvPr>
            <p:ph type="dt" sz="half" idx="10"/>
          </p:nvPr>
        </p:nvSpPr>
        <p:spPr/>
        <p:txBody>
          <a:bodyPr/>
          <a:lstStyle/>
          <a:p>
            <a:fld id="{96D276D1-C7A1-493F-ACCF-DE92D44A4DB8}" type="datetime1">
              <a:rPr lang="en-US" smtClean="0"/>
              <a:t>1/21/2021</a:t>
            </a:fld>
            <a:endParaRPr lang="en-US"/>
          </a:p>
        </p:txBody>
      </p:sp>
      <p:sp>
        <p:nvSpPr>
          <p:cNvPr id="4" name="Footer Placeholder 3">
            <a:extLst>
              <a:ext uri="{FF2B5EF4-FFF2-40B4-BE49-F238E27FC236}">
                <a16:creationId xmlns:a16="http://schemas.microsoft.com/office/drawing/2014/main" id="{BA60DF77-3D12-423D-AF86-03C6632D65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6653B9-732A-4126-9320-EB4875CCB528}"/>
              </a:ext>
            </a:extLst>
          </p:cNvPr>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1383169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57885-8D02-4240-B668-F44EED5D328C}"/>
              </a:ext>
            </a:extLst>
          </p:cNvPr>
          <p:cNvSpPr>
            <a:spLocks noGrp="1"/>
          </p:cNvSpPr>
          <p:nvPr>
            <p:ph type="dt" sz="half" idx="10"/>
          </p:nvPr>
        </p:nvSpPr>
        <p:spPr/>
        <p:txBody>
          <a:bodyPr/>
          <a:lstStyle/>
          <a:p>
            <a:fld id="{E3DDA0BD-588E-4391-B268-956D87286F62}" type="datetime1">
              <a:rPr lang="en-US" smtClean="0"/>
              <a:t>1/21/2021</a:t>
            </a:fld>
            <a:endParaRPr lang="en-US"/>
          </a:p>
        </p:txBody>
      </p:sp>
      <p:sp>
        <p:nvSpPr>
          <p:cNvPr id="3" name="Footer Placeholder 2">
            <a:extLst>
              <a:ext uri="{FF2B5EF4-FFF2-40B4-BE49-F238E27FC236}">
                <a16:creationId xmlns:a16="http://schemas.microsoft.com/office/drawing/2014/main" id="{9F5BFAB1-812F-4BE4-A80D-70AE98BBC1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0EEE44-9283-4224-8E3C-8CF141475E38}"/>
              </a:ext>
            </a:extLst>
          </p:cNvPr>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110213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A81C-EC45-41FE-911B-35C3D3671E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90B121-A7DD-42FB-815E-AC570E49B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DDD393-2862-412F-8673-40E5CE067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D729E-AC0E-455E-A01B-FDDD1ED08BAD}"/>
              </a:ext>
            </a:extLst>
          </p:cNvPr>
          <p:cNvSpPr>
            <a:spLocks noGrp="1"/>
          </p:cNvSpPr>
          <p:nvPr>
            <p:ph type="dt" sz="half" idx="10"/>
          </p:nvPr>
        </p:nvSpPr>
        <p:spPr/>
        <p:txBody>
          <a:bodyPr/>
          <a:lstStyle/>
          <a:p>
            <a:fld id="{50EC4C10-97B3-4A36-A28D-23F18383BB3F}" type="datetime1">
              <a:rPr lang="en-US" smtClean="0"/>
              <a:t>1/21/2021</a:t>
            </a:fld>
            <a:endParaRPr lang="en-US"/>
          </a:p>
        </p:txBody>
      </p:sp>
      <p:sp>
        <p:nvSpPr>
          <p:cNvPr id="6" name="Footer Placeholder 5">
            <a:extLst>
              <a:ext uri="{FF2B5EF4-FFF2-40B4-BE49-F238E27FC236}">
                <a16:creationId xmlns:a16="http://schemas.microsoft.com/office/drawing/2014/main" id="{523139EA-28AF-4773-9617-DFCDA1B52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8ED6D-80D7-4A76-85D5-4CF28978950B}"/>
              </a:ext>
            </a:extLst>
          </p:cNvPr>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212167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0C5F-AB26-412C-9105-4989ADB61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42E72E-6181-4899-BBD8-CBF98CDC18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BA543A-53FD-422C-B123-BD8D3AE81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3C9CD-58E2-4870-8065-CBD06B21E8A6}"/>
              </a:ext>
            </a:extLst>
          </p:cNvPr>
          <p:cNvSpPr>
            <a:spLocks noGrp="1"/>
          </p:cNvSpPr>
          <p:nvPr>
            <p:ph type="dt" sz="half" idx="10"/>
          </p:nvPr>
        </p:nvSpPr>
        <p:spPr/>
        <p:txBody>
          <a:bodyPr/>
          <a:lstStyle/>
          <a:p>
            <a:fld id="{DAB36988-8119-4F1F-B62C-0642BA3BD0E6}" type="datetime1">
              <a:rPr lang="en-US" smtClean="0"/>
              <a:t>1/21/2021</a:t>
            </a:fld>
            <a:endParaRPr lang="en-US"/>
          </a:p>
        </p:txBody>
      </p:sp>
      <p:sp>
        <p:nvSpPr>
          <p:cNvPr id="6" name="Footer Placeholder 5">
            <a:extLst>
              <a:ext uri="{FF2B5EF4-FFF2-40B4-BE49-F238E27FC236}">
                <a16:creationId xmlns:a16="http://schemas.microsoft.com/office/drawing/2014/main" id="{CAE682DF-99DF-4BD1-8BA0-6ACFDACF0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6480AB-3CB4-4C28-96CE-D0B7955FE11C}"/>
              </a:ext>
            </a:extLst>
          </p:cNvPr>
          <p:cNvSpPr>
            <a:spLocks noGrp="1"/>
          </p:cNvSpPr>
          <p:nvPr>
            <p:ph type="sldNum" sz="quarter" idx="12"/>
          </p:nvPr>
        </p:nvSpPr>
        <p:spPr/>
        <p:txBody>
          <a:bodyPr/>
          <a:lstStyle/>
          <a:p>
            <a:fld id="{89590873-3428-46C7-A0C0-530AA58CF106}" type="slidenum">
              <a:rPr lang="en-US" smtClean="0"/>
              <a:t>‹#›</a:t>
            </a:fld>
            <a:endParaRPr lang="en-US"/>
          </a:p>
        </p:txBody>
      </p:sp>
    </p:spTree>
    <p:extLst>
      <p:ext uri="{BB962C8B-B14F-4D97-AF65-F5344CB8AC3E}">
        <p14:creationId xmlns:p14="http://schemas.microsoft.com/office/powerpoint/2010/main" val="229270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D51E2-442F-4BAA-B57E-B57E39037B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6FBAC-998B-4847-9E73-751F35F750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52542-FF9A-4A7E-8BD8-D4DAF2890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A78E6-9C0C-47C7-B55C-B725DCBC7FB1}" type="datetime1">
              <a:rPr lang="en-US" smtClean="0"/>
              <a:t>1/21/2021</a:t>
            </a:fld>
            <a:endParaRPr lang="en-US"/>
          </a:p>
        </p:txBody>
      </p:sp>
      <p:sp>
        <p:nvSpPr>
          <p:cNvPr id="5" name="Footer Placeholder 4">
            <a:extLst>
              <a:ext uri="{FF2B5EF4-FFF2-40B4-BE49-F238E27FC236}">
                <a16:creationId xmlns:a16="http://schemas.microsoft.com/office/drawing/2014/main" id="{DAC44C6D-8860-4940-80A6-482C24CE7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B9E635-86EF-4C41-8A63-1B7093EAE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90873-3428-46C7-A0C0-530AA58CF106}" type="slidenum">
              <a:rPr lang="en-US" smtClean="0"/>
              <a:t>‹#›</a:t>
            </a:fld>
            <a:endParaRPr lang="en-US"/>
          </a:p>
        </p:txBody>
      </p:sp>
    </p:spTree>
    <p:extLst>
      <p:ext uri="{BB962C8B-B14F-4D97-AF65-F5344CB8AC3E}">
        <p14:creationId xmlns:p14="http://schemas.microsoft.com/office/powerpoint/2010/main" val="3065159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87E552F-291C-4C86-8982-2A6C760F802D}" type="datetime1">
              <a:rPr lang="en-US" smtClean="0"/>
              <a:t>1/21/2021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9590873-3428-46C7-A0C0-530AA58CF106}" type="slidenum">
              <a:rPr lang="en-US" smtClean="0"/>
              <a:t>‹#›</a:t>
            </a:fld>
            <a:endParaRPr lang="en-US"/>
          </a:p>
        </p:txBody>
      </p:sp>
    </p:spTree>
    <p:extLst>
      <p:ext uri="{BB962C8B-B14F-4D97-AF65-F5344CB8AC3E}">
        <p14:creationId xmlns:p14="http://schemas.microsoft.com/office/powerpoint/2010/main" val="18530984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58F2-A41F-413D-9B61-17BABDA84901}"/>
              </a:ext>
            </a:extLst>
          </p:cNvPr>
          <p:cNvSpPr>
            <a:spLocks noGrp="1"/>
          </p:cNvSpPr>
          <p:nvPr>
            <p:ph type="ctrTitle"/>
          </p:nvPr>
        </p:nvSpPr>
        <p:spPr/>
        <p:txBody>
          <a:bodyPr>
            <a:normAutofit fontScale="90000"/>
          </a:bodyPr>
          <a:lstStyle/>
          <a:p>
            <a:r>
              <a:rPr lang="en-US" dirty="0"/>
              <a:t>Machine learning approaches for Scheduling problem</a:t>
            </a:r>
          </a:p>
        </p:txBody>
      </p:sp>
      <p:sp>
        <p:nvSpPr>
          <p:cNvPr id="3" name="Subtitle 2">
            <a:extLst>
              <a:ext uri="{FF2B5EF4-FFF2-40B4-BE49-F238E27FC236}">
                <a16:creationId xmlns:a16="http://schemas.microsoft.com/office/drawing/2014/main" id="{D6563E7C-BFA5-4758-BF3B-5EEA951002AE}"/>
              </a:ext>
            </a:extLst>
          </p:cNvPr>
          <p:cNvSpPr>
            <a:spLocks noGrp="1"/>
          </p:cNvSpPr>
          <p:nvPr>
            <p:ph type="subTitle" idx="1"/>
          </p:nvPr>
        </p:nvSpPr>
        <p:spPr>
          <a:xfrm>
            <a:off x="1524000" y="3602038"/>
            <a:ext cx="9144000" cy="1915536"/>
          </a:xfrm>
        </p:spPr>
        <p:txBody>
          <a:bodyPr>
            <a:normAutofit fontScale="62500" lnSpcReduction="20000"/>
          </a:bodyPr>
          <a:lstStyle/>
          <a:p>
            <a:r>
              <a:rPr lang="en-US" sz="5100" dirty="0"/>
              <a:t>Master Thesis Presentation</a:t>
            </a:r>
          </a:p>
          <a:p>
            <a:endParaRPr lang="en-US" dirty="0"/>
          </a:p>
          <a:p>
            <a:pPr algn="l"/>
            <a:r>
              <a:rPr lang="en-US" dirty="0"/>
              <a:t>Name: Nga Nguyen – 221188</a:t>
            </a:r>
          </a:p>
          <a:p>
            <a:pPr algn="l"/>
            <a:r>
              <a:rPr lang="en-US" dirty="0"/>
              <a:t>Email: nga1.nguyen@st.ovgu.de</a:t>
            </a:r>
          </a:p>
          <a:p>
            <a:pPr algn="l"/>
            <a:r>
              <a:rPr lang="en-US" dirty="0"/>
              <a:t>Program: Operations Research and Business Analytics</a:t>
            </a:r>
          </a:p>
          <a:p>
            <a:pPr algn="l"/>
            <a:r>
              <a:rPr lang="en-US" dirty="0"/>
              <a:t>Supervisor: </a:t>
            </a:r>
            <a:r>
              <a:rPr lang="en-US" b="0" i="0" dirty="0">
                <a:solidFill>
                  <a:srgbClr val="000000"/>
                </a:solidFill>
                <a:effectLst/>
                <a:latin typeface="Calibri" panose="020F0502020204030204" pitchFamily="34" charset="0"/>
              </a:rPr>
              <a:t>Dr. Janis Sebastian Neufeld</a:t>
            </a:r>
            <a:endParaRPr lang="en-US" dirty="0"/>
          </a:p>
        </p:txBody>
      </p:sp>
      <p:grpSp>
        <p:nvGrpSpPr>
          <p:cNvPr id="11" name="Group 10">
            <a:extLst>
              <a:ext uri="{FF2B5EF4-FFF2-40B4-BE49-F238E27FC236}">
                <a16:creationId xmlns:a16="http://schemas.microsoft.com/office/drawing/2014/main" id="{5569BD14-03C8-4F6B-9BF7-46763BCEFCE8}"/>
              </a:ext>
            </a:extLst>
          </p:cNvPr>
          <p:cNvGrpSpPr/>
          <p:nvPr/>
        </p:nvGrpSpPr>
        <p:grpSpPr>
          <a:xfrm>
            <a:off x="6334896" y="151805"/>
            <a:ext cx="5691354" cy="767967"/>
            <a:chOff x="5476263" y="151804"/>
            <a:chExt cx="6510229" cy="808212"/>
          </a:xfrm>
        </p:grpSpPr>
        <p:pic>
          <p:nvPicPr>
            <p:cNvPr id="1028" name="Picture 4" descr="Otto-von-Guericke-Universität Magdeburg">
              <a:extLst>
                <a:ext uri="{FF2B5EF4-FFF2-40B4-BE49-F238E27FC236}">
                  <a16:creationId xmlns:a16="http://schemas.microsoft.com/office/drawing/2014/main" id="{445641E8-AF15-41C0-B07A-F5958E51F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263" y="151804"/>
              <a:ext cx="3535930" cy="8082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803B28A-491B-49BF-81D2-34A3C40F2358}"/>
                </a:ext>
              </a:extLst>
            </p:cNvPr>
            <p:cNvSpPr txBox="1"/>
            <p:nvPr/>
          </p:nvSpPr>
          <p:spPr>
            <a:xfrm>
              <a:off x="8979243" y="249708"/>
              <a:ext cx="3007249" cy="550639"/>
            </a:xfrm>
            <a:prstGeom prst="rect">
              <a:avLst/>
            </a:prstGeom>
            <a:noFill/>
          </p:spPr>
          <p:txBody>
            <a:bodyPr wrap="none" rtlCol="0">
              <a:spAutoFit/>
            </a:bodyPr>
            <a:lstStyle/>
            <a:p>
              <a:r>
                <a:rPr lang="en-US" sz="1400" dirty="0"/>
                <a:t>FACULTY OF </a:t>
              </a:r>
            </a:p>
            <a:p>
              <a:r>
                <a:rPr lang="en-US" sz="1400" dirty="0"/>
                <a:t>ECONOMICS AND MANAGEMENT</a:t>
              </a:r>
            </a:p>
          </p:txBody>
        </p:sp>
      </p:grpSp>
      <p:sp>
        <p:nvSpPr>
          <p:cNvPr id="12" name="Slide Number Placeholder 11">
            <a:extLst>
              <a:ext uri="{FF2B5EF4-FFF2-40B4-BE49-F238E27FC236}">
                <a16:creationId xmlns:a16="http://schemas.microsoft.com/office/drawing/2014/main" id="{E175D3A0-94E7-4A78-98AB-2AE36F582850}"/>
              </a:ext>
            </a:extLst>
          </p:cNvPr>
          <p:cNvSpPr>
            <a:spLocks noGrp="1"/>
          </p:cNvSpPr>
          <p:nvPr>
            <p:ph type="sldNum" sz="quarter" idx="12"/>
          </p:nvPr>
        </p:nvSpPr>
        <p:spPr/>
        <p:txBody>
          <a:bodyPr/>
          <a:lstStyle/>
          <a:p>
            <a:fld id="{89590873-3428-46C7-A0C0-530AA58CF106}" type="slidenum">
              <a:rPr lang="en-US" smtClean="0"/>
              <a:t>1</a:t>
            </a:fld>
            <a:endParaRPr lang="en-US"/>
          </a:p>
        </p:txBody>
      </p:sp>
      <p:sp>
        <p:nvSpPr>
          <p:cNvPr id="14" name="Date Placeholder 13">
            <a:extLst>
              <a:ext uri="{FF2B5EF4-FFF2-40B4-BE49-F238E27FC236}">
                <a16:creationId xmlns:a16="http://schemas.microsoft.com/office/drawing/2014/main" id="{A0724054-8922-47D8-BF4E-BF9F905C282F}"/>
              </a:ext>
            </a:extLst>
          </p:cNvPr>
          <p:cNvSpPr>
            <a:spLocks noGrp="1"/>
          </p:cNvSpPr>
          <p:nvPr>
            <p:ph type="dt" sz="half" idx="10"/>
          </p:nvPr>
        </p:nvSpPr>
        <p:spPr/>
        <p:txBody>
          <a:bodyPr/>
          <a:lstStyle/>
          <a:p>
            <a:fld id="{4116B380-C74E-4658-9080-2FF46D2E562A}" type="datetime1">
              <a:rPr lang="en-US" smtClean="0"/>
              <a:t>1/21/2021</a:t>
            </a:fld>
            <a:endParaRPr lang="en-US" dirty="0"/>
          </a:p>
        </p:txBody>
      </p:sp>
    </p:spTree>
    <p:extLst>
      <p:ext uri="{BB962C8B-B14F-4D97-AF65-F5344CB8AC3E}">
        <p14:creationId xmlns:p14="http://schemas.microsoft.com/office/powerpoint/2010/main" val="2402874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069C5E1-9859-414A-9E18-52E9ACB2B845}"/>
              </a:ext>
            </a:extLst>
          </p:cNvPr>
          <p:cNvSpPr>
            <a:spLocks noGrp="1"/>
          </p:cNvSpPr>
          <p:nvPr>
            <p:ph idx="1"/>
          </p:nvPr>
        </p:nvSpPr>
        <p:spPr>
          <a:xfrm>
            <a:off x="838200" y="1825626"/>
            <a:ext cx="5429250" cy="3251200"/>
          </a:xfrm>
        </p:spPr>
        <p:txBody>
          <a:bodyPr>
            <a:noAutofit/>
          </a:bodyPr>
          <a:lstStyle/>
          <a:p>
            <a:r>
              <a:rPr lang="en-US" sz="1600" i="0" dirty="0">
                <a:solidFill>
                  <a:srgbClr val="202122"/>
                </a:solidFill>
                <a:effectLst/>
                <a:latin typeface="+mj-lt"/>
              </a:rPr>
              <a:t>A set of </a:t>
            </a:r>
            <a:r>
              <a:rPr lang="en-US" sz="1600" b="1" i="1" dirty="0">
                <a:solidFill>
                  <a:srgbClr val="202122"/>
                </a:solidFill>
                <a:effectLst/>
                <a:latin typeface="+mj-lt"/>
              </a:rPr>
              <a:t>m</a:t>
            </a:r>
            <a:r>
              <a:rPr lang="en-US" sz="1600" i="0" dirty="0">
                <a:solidFill>
                  <a:srgbClr val="202122"/>
                </a:solidFill>
                <a:effectLst/>
                <a:latin typeface="+mj-lt"/>
              </a:rPr>
              <a:t> machines and a</a:t>
            </a:r>
            <a:r>
              <a:rPr lang="en-US" sz="1600" dirty="0">
                <a:solidFill>
                  <a:srgbClr val="202122"/>
                </a:solidFill>
                <a:latin typeface="+mj-lt"/>
              </a:rPr>
              <a:t> set of </a:t>
            </a:r>
            <a:r>
              <a:rPr lang="en-US" sz="1600" b="1" i="1" dirty="0">
                <a:solidFill>
                  <a:srgbClr val="202122"/>
                </a:solidFill>
                <a:latin typeface="+mj-lt"/>
              </a:rPr>
              <a:t>n</a:t>
            </a:r>
            <a:r>
              <a:rPr lang="en-US" sz="1600" dirty="0">
                <a:solidFill>
                  <a:srgbClr val="202122"/>
                </a:solidFill>
                <a:latin typeface="+mj-lt"/>
              </a:rPr>
              <a:t> jobs</a:t>
            </a:r>
          </a:p>
          <a:p>
            <a:r>
              <a:rPr lang="en-US" sz="1600" i="0" dirty="0">
                <a:solidFill>
                  <a:srgbClr val="202122"/>
                </a:solidFill>
                <a:effectLst/>
                <a:latin typeface="+mj-lt"/>
              </a:rPr>
              <a:t>All jobs have the same processing order through machines</a:t>
            </a:r>
          </a:p>
          <a:p>
            <a:r>
              <a:rPr lang="en-US" sz="1600" dirty="0">
                <a:solidFill>
                  <a:srgbClr val="202122"/>
                </a:solidFill>
                <a:latin typeface="+mj-lt"/>
              </a:rPr>
              <a:t>Each machine processes the jobs in the same order</a:t>
            </a:r>
          </a:p>
          <a:p>
            <a:r>
              <a:rPr lang="en-US" sz="1600" i="0" dirty="0">
                <a:solidFill>
                  <a:srgbClr val="000000"/>
                </a:solidFill>
                <a:effectLst/>
                <a:latin typeface="+mj-lt"/>
              </a:rPr>
              <a:t>Operations cannot be interrupted and each machine can process only one operation at a time. </a:t>
            </a:r>
          </a:p>
          <a:p>
            <a:pPr marL="0" indent="0">
              <a:buNone/>
            </a:pPr>
            <a:r>
              <a:rPr lang="en-US" sz="1600" dirty="0">
                <a:solidFill>
                  <a:srgbClr val="000000"/>
                </a:solidFill>
                <a:latin typeface="+mj-lt"/>
              </a:rPr>
              <a:t>=</a:t>
            </a:r>
            <a:r>
              <a:rPr lang="en-US" sz="1600" i="0" dirty="0">
                <a:solidFill>
                  <a:srgbClr val="000000"/>
                </a:solidFill>
                <a:effectLst/>
                <a:latin typeface="+mj-lt"/>
              </a:rPr>
              <a:t>&gt; find the job sequences on the machines that minimize the Makespan, which is the maximum completion time of all the operations. </a:t>
            </a:r>
            <a:endParaRPr lang="en-US" sz="1600" dirty="0">
              <a:solidFill>
                <a:srgbClr val="202122"/>
              </a:solidFill>
              <a:latin typeface="+mj-lt"/>
            </a:endParaRPr>
          </a:p>
          <a:p>
            <a:r>
              <a:rPr lang="en-US" sz="1600" dirty="0">
                <a:latin typeface="+mj-lt"/>
              </a:rPr>
              <a:t>n! feasible sequences</a:t>
            </a:r>
          </a:p>
        </p:txBody>
      </p:sp>
      <p:sp>
        <p:nvSpPr>
          <p:cNvPr id="9" name="Title 1">
            <a:extLst>
              <a:ext uri="{FF2B5EF4-FFF2-40B4-BE49-F238E27FC236}">
                <a16:creationId xmlns:a16="http://schemas.microsoft.com/office/drawing/2014/main" id="{1F9BA853-313A-4658-BB0E-C35D125EABFC}"/>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2. Problem description</a:t>
            </a:r>
            <a:br>
              <a:rPr lang="en-US" dirty="0"/>
            </a:br>
            <a:r>
              <a:rPr lang="en-US" sz="3600" dirty="0"/>
              <a:t>Permutation flow shop Scheduling (P-FSSP)</a:t>
            </a:r>
          </a:p>
        </p:txBody>
      </p:sp>
      <p:graphicFrame>
        <p:nvGraphicFramePr>
          <p:cNvPr id="10" name="Table 9">
            <a:extLst>
              <a:ext uri="{FF2B5EF4-FFF2-40B4-BE49-F238E27FC236}">
                <a16:creationId xmlns:a16="http://schemas.microsoft.com/office/drawing/2014/main" id="{73C06E7C-9F78-407F-8C32-E9D89952787F}"/>
              </a:ext>
            </a:extLst>
          </p:cNvPr>
          <p:cNvGraphicFramePr>
            <a:graphicFrameLocks noGrp="1"/>
          </p:cNvGraphicFramePr>
          <p:nvPr>
            <p:extLst>
              <p:ext uri="{D42A27DB-BD31-4B8C-83A1-F6EECF244321}">
                <p14:modId xmlns:p14="http://schemas.microsoft.com/office/powerpoint/2010/main" val="3587956932"/>
              </p:ext>
            </p:extLst>
          </p:nvPr>
        </p:nvGraphicFramePr>
        <p:xfrm>
          <a:off x="7105652" y="2275417"/>
          <a:ext cx="4133848" cy="1775884"/>
        </p:xfrm>
        <a:graphic>
          <a:graphicData uri="http://schemas.openxmlformats.org/drawingml/2006/table">
            <a:tbl>
              <a:tblPr firstRow="1" bandRow="1">
                <a:tableStyleId>{5C22544A-7EE6-4342-B048-85BDC9FD1C3A}</a:tableStyleId>
              </a:tblPr>
              <a:tblGrid>
                <a:gridCol w="1033462">
                  <a:extLst>
                    <a:ext uri="{9D8B030D-6E8A-4147-A177-3AD203B41FA5}">
                      <a16:colId xmlns:a16="http://schemas.microsoft.com/office/drawing/2014/main" val="715271111"/>
                    </a:ext>
                  </a:extLst>
                </a:gridCol>
                <a:gridCol w="1033462">
                  <a:extLst>
                    <a:ext uri="{9D8B030D-6E8A-4147-A177-3AD203B41FA5}">
                      <a16:colId xmlns:a16="http://schemas.microsoft.com/office/drawing/2014/main" val="1302366846"/>
                    </a:ext>
                  </a:extLst>
                </a:gridCol>
                <a:gridCol w="1033462">
                  <a:extLst>
                    <a:ext uri="{9D8B030D-6E8A-4147-A177-3AD203B41FA5}">
                      <a16:colId xmlns:a16="http://schemas.microsoft.com/office/drawing/2014/main" val="2961849168"/>
                    </a:ext>
                  </a:extLst>
                </a:gridCol>
                <a:gridCol w="1033462">
                  <a:extLst>
                    <a:ext uri="{9D8B030D-6E8A-4147-A177-3AD203B41FA5}">
                      <a16:colId xmlns:a16="http://schemas.microsoft.com/office/drawing/2014/main" val="3595358754"/>
                    </a:ext>
                  </a:extLst>
                </a:gridCol>
              </a:tblGrid>
              <a:tr h="443971">
                <a:tc>
                  <a:txBody>
                    <a:bodyPr/>
                    <a:lstStyle/>
                    <a:p>
                      <a:pPr algn="ctr"/>
                      <a:endParaRPr lang="en-US" sz="1400" dirty="0"/>
                    </a:p>
                  </a:txBody>
                  <a:tcPr/>
                </a:tc>
                <a:tc>
                  <a:txBody>
                    <a:bodyPr/>
                    <a:lstStyle/>
                    <a:p>
                      <a:pPr algn="ctr"/>
                      <a:r>
                        <a:rPr lang="en-US" sz="14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Machine 2</a:t>
                      </a:r>
                    </a:p>
                  </a:txBody>
                  <a:tcPr/>
                </a:tc>
                <a:extLst>
                  <a:ext uri="{0D108BD9-81ED-4DB2-BD59-A6C34878D82A}">
                    <a16:rowId xmlns:a16="http://schemas.microsoft.com/office/drawing/2014/main" val="1981933723"/>
                  </a:ext>
                </a:extLst>
              </a:tr>
              <a:tr h="443971">
                <a:tc>
                  <a:txBody>
                    <a:bodyPr/>
                    <a:lstStyle/>
                    <a:p>
                      <a:pPr algn="ctr"/>
                      <a:r>
                        <a:rPr lang="en-US" sz="1400" dirty="0"/>
                        <a:t>Job 0</a:t>
                      </a:r>
                    </a:p>
                  </a:txBody>
                  <a:tcPr/>
                </a:tc>
                <a:tc>
                  <a:txBody>
                    <a:bodyPr/>
                    <a:lstStyle/>
                    <a:p>
                      <a:pPr algn="ctr"/>
                      <a:r>
                        <a:rPr lang="en-US" sz="1400" dirty="0"/>
                        <a:t>3</a:t>
                      </a:r>
                    </a:p>
                  </a:txBody>
                  <a:tcPr/>
                </a:tc>
                <a:tc>
                  <a:txBody>
                    <a:bodyPr/>
                    <a:lstStyle/>
                    <a:p>
                      <a:pPr algn="ctr"/>
                      <a:r>
                        <a:rPr lang="en-US" sz="1400" dirty="0"/>
                        <a:t>2</a:t>
                      </a:r>
                    </a:p>
                  </a:txBody>
                  <a:tcPr/>
                </a:tc>
                <a:tc>
                  <a:txBody>
                    <a:bodyPr/>
                    <a:lstStyle/>
                    <a:p>
                      <a:pPr algn="ctr"/>
                      <a:r>
                        <a:rPr lang="en-US" sz="1400" dirty="0"/>
                        <a:t>0</a:t>
                      </a:r>
                    </a:p>
                  </a:txBody>
                  <a:tcPr/>
                </a:tc>
                <a:extLst>
                  <a:ext uri="{0D108BD9-81ED-4DB2-BD59-A6C34878D82A}">
                    <a16:rowId xmlns:a16="http://schemas.microsoft.com/office/drawing/2014/main" val="1139554900"/>
                  </a:ext>
                </a:extLst>
              </a:tr>
              <a:tr h="443971">
                <a:tc>
                  <a:txBody>
                    <a:bodyPr/>
                    <a:lstStyle/>
                    <a:p>
                      <a:pPr algn="ctr"/>
                      <a:r>
                        <a:rPr lang="en-US" sz="1400" dirty="0"/>
                        <a:t>Job 1</a:t>
                      </a:r>
                    </a:p>
                  </a:txBody>
                  <a:tcPr/>
                </a:tc>
                <a:tc>
                  <a:txBody>
                    <a:bodyPr/>
                    <a:lstStyle/>
                    <a:p>
                      <a:pPr algn="ctr"/>
                      <a:r>
                        <a:rPr lang="en-US" sz="1400" dirty="0"/>
                        <a:t>2</a:t>
                      </a:r>
                    </a:p>
                  </a:txBody>
                  <a:tcPr/>
                </a:tc>
                <a:tc>
                  <a:txBody>
                    <a:bodyPr/>
                    <a:lstStyle/>
                    <a:p>
                      <a:pPr algn="ctr"/>
                      <a:r>
                        <a:rPr lang="en-US" sz="1400" dirty="0"/>
                        <a:t>4</a:t>
                      </a:r>
                    </a:p>
                  </a:txBody>
                  <a:tcPr/>
                </a:tc>
                <a:tc>
                  <a:txBody>
                    <a:bodyPr/>
                    <a:lstStyle/>
                    <a:p>
                      <a:pPr algn="ctr"/>
                      <a:r>
                        <a:rPr lang="en-US" sz="1400" dirty="0"/>
                        <a:t>4</a:t>
                      </a:r>
                    </a:p>
                  </a:txBody>
                  <a:tcPr/>
                </a:tc>
                <a:extLst>
                  <a:ext uri="{0D108BD9-81ED-4DB2-BD59-A6C34878D82A}">
                    <a16:rowId xmlns:a16="http://schemas.microsoft.com/office/drawing/2014/main" val="153539419"/>
                  </a:ext>
                </a:extLst>
              </a:tr>
              <a:tr h="443971">
                <a:tc>
                  <a:txBody>
                    <a:bodyPr/>
                    <a:lstStyle/>
                    <a:p>
                      <a:pPr algn="ctr"/>
                      <a:r>
                        <a:rPr lang="en-US" sz="1400" dirty="0"/>
                        <a:t>Job 2</a:t>
                      </a:r>
                    </a:p>
                  </a:txBody>
                  <a:tcPr/>
                </a:tc>
                <a:tc>
                  <a:txBody>
                    <a:bodyPr/>
                    <a:lstStyle/>
                    <a:p>
                      <a:pPr algn="ctr"/>
                      <a:r>
                        <a:rPr lang="en-US" sz="1400" dirty="0"/>
                        <a:t>2</a:t>
                      </a:r>
                    </a:p>
                  </a:txBody>
                  <a:tcPr/>
                </a:tc>
                <a:tc>
                  <a:txBody>
                    <a:bodyPr/>
                    <a:lstStyle/>
                    <a:p>
                      <a:pPr algn="ctr"/>
                      <a:r>
                        <a:rPr lang="en-US" sz="1400" dirty="0"/>
                        <a:t>1</a:t>
                      </a:r>
                    </a:p>
                  </a:txBody>
                  <a:tcPr/>
                </a:tc>
                <a:tc>
                  <a:txBody>
                    <a:bodyPr/>
                    <a:lstStyle/>
                    <a:p>
                      <a:pPr algn="ctr"/>
                      <a:r>
                        <a:rPr lang="en-US" sz="1400" dirty="0"/>
                        <a:t>3</a:t>
                      </a:r>
                    </a:p>
                  </a:txBody>
                  <a:tcPr/>
                </a:tc>
                <a:extLst>
                  <a:ext uri="{0D108BD9-81ED-4DB2-BD59-A6C34878D82A}">
                    <a16:rowId xmlns:a16="http://schemas.microsoft.com/office/drawing/2014/main" val="3248838741"/>
                  </a:ext>
                </a:extLst>
              </a:tr>
            </a:tbl>
          </a:graphicData>
        </a:graphic>
      </p:graphicFrame>
      <p:sp>
        <p:nvSpPr>
          <p:cNvPr id="11" name="Slide Number Placeholder 10">
            <a:extLst>
              <a:ext uri="{FF2B5EF4-FFF2-40B4-BE49-F238E27FC236}">
                <a16:creationId xmlns:a16="http://schemas.microsoft.com/office/drawing/2014/main" id="{74DE8AF4-56B2-478C-B4AA-F2DA07472EEE}"/>
              </a:ext>
            </a:extLst>
          </p:cNvPr>
          <p:cNvSpPr>
            <a:spLocks noGrp="1"/>
          </p:cNvSpPr>
          <p:nvPr>
            <p:ph type="sldNum" sz="quarter" idx="12"/>
          </p:nvPr>
        </p:nvSpPr>
        <p:spPr/>
        <p:txBody>
          <a:bodyPr/>
          <a:lstStyle/>
          <a:p>
            <a:fld id="{89590873-3428-46C7-A0C0-530AA58CF106}" type="slidenum">
              <a:rPr lang="en-US" smtClean="0"/>
              <a:t>10</a:t>
            </a:fld>
            <a:endParaRPr lang="en-US"/>
          </a:p>
        </p:txBody>
      </p:sp>
      <p:sp>
        <p:nvSpPr>
          <p:cNvPr id="12" name="Date Placeholder 11">
            <a:extLst>
              <a:ext uri="{FF2B5EF4-FFF2-40B4-BE49-F238E27FC236}">
                <a16:creationId xmlns:a16="http://schemas.microsoft.com/office/drawing/2014/main" id="{8804ECA1-53DC-45F7-9C36-73B215EF5BB9}"/>
              </a:ext>
            </a:extLst>
          </p:cNvPr>
          <p:cNvSpPr>
            <a:spLocks noGrp="1"/>
          </p:cNvSpPr>
          <p:nvPr>
            <p:ph type="dt" sz="half" idx="10"/>
          </p:nvPr>
        </p:nvSpPr>
        <p:spPr/>
        <p:txBody>
          <a:bodyPr/>
          <a:lstStyle/>
          <a:p>
            <a:fld id="{9C74751A-778D-4AC6-8667-1D596D52B6EF}" type="datetime1">
              <a:rPr lang="en-US" smtClean="0"/>
              <a:t>1/21/2021</a:t>
            </a:fld>
            <a:endParaRPr lang="en-US"/>
          </a:p>
        </p:txBody>
      </p:sp>
    </p:spTree>
    <p:extLst>
      <p:ext uri="{BB962C8B-B14F-4D97-AF65-F5344CB8AC3E}">
        <p14:creationId xmlns:p14="http://schemas.microsoft.com/office/powerpoint/2010/main" val="215510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069C5E1-9859-414A-9E18-52E9ACB2B845}"/>
              </a:ext>
            </a:extLst>
          </p:cNvPr>
          <p:cNvSpPr>
            <a:spLocks noGrp="1"/>
          </p:cNvSpPr>
          <p:nvPr>
            <p:ph idx="1"/>
          </p:nvPr>
        </p:nvSpPr>
        <p:spPr>
          <a:xfrm>
            <a:off x="939735" y="1675194"/>
            <a:ext cx="5648325" cy="2595181"/>
          </a:xfrm>
        </p:spPr>
        <p:txBody>
          <a:bodyPr>
            <a:noAutofit/>
          </a:bodyPr>
          <a:lstStyle/>
          <a:p>
            <a:pPr marL="0" indent="0">
              <a:buNone/>
            </a:pPr>
            <a:r>
              <a:rPr lang="en-US" sz="1600" b="1" i="0" dirty="0">
                <a:solidFill>
                  <a:srgbClr val="202122"/>
                </a:solidFill>
                <a:effectLst/>
                <a:latin typeface="+mj-lt"/>
              </a:rPr>
              <a:t>Input:</a:t>
            </a:r>
          </a:p>
          <a:p>
            <a:r>
              <a:rPr lang="en-US" sz="1600" i="0" dirty="0">
                <a:solidFill>
                  <a:srgbClr val="202122"/>
                </a:solidFill>
                <a:effectLst/>
                <a:latin typeface="+mj-lt"/>
              </a:rPr>
              <a:t>A set of </a:t>
            </a:r>
            <a:r>
              <a:rPr lang="en-US" sz="1600" b="1" i="1" dirty="0">
                <a:solidFill>
                  <a:srgbClr val="202122"/>
                </a:solidFill>
                <a:effectLst/>
                <a:latin typeface="+mj-lt"/>
              </a:rPr>
              <a:t>m</a:t>
            </a:r>
            <a:r>
              <a:rPr lang="en-US" sz="1600" i="0" dirty="0">
                <a:solidFill>
                  <a:srgbClr val="202122"/>
                </a:solidFill>
                <a:effectLst/>
                <a:latin typeface="+mj-lt"/>
              </a:rPr>
              <a:t> machines and a</a:t>
            </a:r>
            <a:r>
              <a:rPr lang="en-US" sz="1600" dirty="0">
                <a:solidFill>
                  <a:srgbClr val="202122"/>
                </a:solidFill>
                <a:latin typeface="+mj-lt"/>
              </a:rPr>
              <a:t> set of </a:t>
            </a:r>
            <a:r>
              <a:rPr lang="en-US" sz="1600" b="1" i="1" dirty="0">
                <a:solidFill>
                  <a:srgbClr val="202122"/>
                </a:solidFill>
                <a:latin typeface="+mj-lt"/>
              </a:rPr>
              <a:t>n</a:t>
            </a:r>
            <a:r>
              <a:rPr lang="en-US" sz="1600" dirty="0">
                <a:solidFill>
                  <a:srgbClr val="202122"/>
                </a:solidFill>
                <a:latin typeface="+mj-lt"/>
              </a:rPr>
              <a:t> jobs</a:t>
            </a:r>
          </a:p>
          <a:p>
            <a:r>
              <a:rPr lang="en-US" sz="1600" dirty="0">
                <a:solidFill>
                  <a:srgbClr val="202122"/>
                </a:solidFill>
                <a:latin typeface="+mj-lt"/>
              </a:rPr>
              <a:t>p(</a:t>
            </a:r>
            <a:r>
              <a:rPr lang="en-US" sz="1600" dirty="0" err="1">
                <a:solidFill>
                  <a:srgbClr val="202122"/>
                </a:solidFill>
                <a:latin typeface="+mj-lt"/>
              </a:rPr>
              <a:t>i,j</a:t>
            </a:r>
            <a:r>
              <a:rPr lang="en-US" sz="1600" dirty="0">
                <a:solidFill>
                  <a:srgbClr val="202122"/>
                </a:solidFill>
                <a:latin typeface="+mj-lt"/>
              </a:rPr>
              <a:t>) is the processing time of job </a:t>
            </a:r>
            <a:r>
              <a:rPr lang="en-US" sz="1600" dirty="0" err="1">
                <a:solidFill>
                  <a:srgbClr val="202122"/>
                </a:solidFill>
                <a:latin typeface="+mj-lt"/>
              </a:rPr>
              <a:t>i</a:t>
            </a:r>
            <a:r>
              <a:rPr lang="en-US" sz="1600" dirty="0">
                <a:solidFill>
                  <a:srgbClr val="202122"/>
                </a:solidFill>
                <a:latin typeface="+mj-lt"/>
              </a:rPr>
              <a:t> on machine j</a:t>
            </a:r>
          </a:p>
          <a:p>
            <a:pPr marL="0" indent="0">
              <a:buNone/>
            </a:pPr>
            <a:r>
              <a:rPr lang="en-US" sz="1600" b="1" dirty="0">
                <a:solidFill>
                  <a:srgbClr val="202122"/>
                </a:solidFill>
                <a:latin typeface="+mj-lt"/>
              </a:rPr>
              <a:t>Need to find:</a:t>
            </a:r>
          </a:p>
          <a:p>
            <a:r>
              <a:rPr lang="en-US" sz="1600" dirty="0">
                <a:solidFill>
                  <a:srgbClr val="202122"/>
                </a:solidFill>
                <a:latin typeface="+mj-lt"/>
              </a:rPr>
              <a:t>A job permutation {J</a:t>
            </a:r>
            <a:r>
              <a:rPr lang="en-US" sz="1600" baseline="-25000" dirty="0">
                <a:solidFill>
                  <a:srgbClr val="202122"/>
                </a:solidFill>
                <a:latin typeface="+mj-lt"/>
              </a:rPr>
              <a:t>1</a:t>
            </a:r>
            <a:r>
              <a:rPr lang="en-US" sz="1600" dirty="0">
                <a:solidFill>
                  <a:srgbClr val="202122"/>
                </a:solidFill>
                <a:latin typeface="+mj-lt"/>
              </a:rPr>
              <a:t>, J</a:t>
            </a:r>
            <a:r>
              <a:rPr lang="en-US" sz="1600" baseline="-25000" dirty="0">
                <a:solidFill>
                  <a:srgbClr val="202122"/>
                </a:solidFill>
                <a:latin typeface="+mj-lt"/>
              </a:rPr>
              <a:t>2</a:t>
            </a:r>
            <a:r>
              <a:rPr lang="en-US" sz="1600" dirty="0">
                <a:solidFill>
                  <a:srgbClr val="202122"/>
                </a:solidFill>
                <a:latin typeface="+mj-lt"/>
              </a:rPr>
              <a:t>,…,J</a:t>
            </a:r>
            <a:r>
              <a:rPr lang="en-US" sz="1600" baseline="-25000" dirty="0">
                <a:solidFill>
                  <a:srgbClr val="202122"/>
                </a:solidFill>
                <a:latin typeface="+mj-lt"/>
              </a:rPr>
              <a:t>n</a:t>
            </a:r>
            <a:r>
              <a:rPr lang="en-US" sz="1600" dirty="0">
                <a:solidFill>
                  <a:srgbClr val="202122"/>
                </a:solidFill>
                <a:latin typeface="+mj-lt"/>
              </a:rPr>
              <a:t>}</a:t>
            </a:r>
          </a:p>
          <a:p>
            <a:pPr marL="0" indent="0">
              <a:buNone/>
            </a:pPr>
            <a:r>
              <a:rPr lang="en-US" sz="1600" b="1" dirty="0">
                <a:solidFill>
                  <a:srgbClr val="202122"/>
                </a:solidFill>
                <a:latin typeface="+mj-lt"/>
              </a:rPr>
              <a:t>Objective: </a:t>
            </a:r>
          </a:p>
          <a:p>
            <a:r>
              <a:rPr lang="en-US" sz="1600" dirty="0">
                <a:solidFill>
                  <a:srgbClr val="202122"/>
                </a:solidFill>
                <a:effectLst/>
                <a:latin typeface="+mj-lt"/>
              </a:rPr>
              <a:t>Minimize C(J</a:t>
            </a:r>
            <a:r>
              <a:rPr lang="en-US" sz="1600" baseline="-25000" dirty="0">
                <a:solidFill>
                  <a:srgbClr val="202122"/>
                </a:solidFill>
                <a:latin typeface="+mj-lt"/>
              </a:rPr>
              <a:t>i</a:t>
            </a:r>
            <a:r>
              <a:rPr lang="en-US" sz="1600" dirty="0">
                <a:solidFill>
                  <a:srgbClr val="202122"/>
                </a:solidFill>
                <a:latin typeface="+mj-lt"/>
              </a:rPr>
              <a:t>, j), the completion time of J</a:t>
            </a:r>
            <a:r>
              <a:rPr lang="en-US" sz="1600" baseline="-25000" dirty="0">
                <a:solidFill>
                  <a:srgbClr val="202122"/>
                </a:solidFill>
                <a:latin typeface="+mj-lt"/>
              </a:rPr>
              <a:t>i </a:t>
            </a:r>
            <a:r>
              <a:rPr lang="en-US" sz="1600" dirty="0">
                <a:solidFill>
                  <a:srgbClr val="202122"/>
                </a:solidFill>
                <a:latin typeface="+mj-lt"/>
              </a:rPr>
              <a:t>on machine j is defined as follow:</a:t>
            </a:r>
          </a:p>
          <a:p>
            <a:endParaRPr lang="en-US" sz="1600" dirty="0">
              <a:solidFill>
                <a:srgbClr val="202122"/>
              </a:solidFill>
              <a:effectLst/>
              <a:latin typeface="+mj-lt"/>
            </a:endParaRPr>
          </a:p>
          <a:p>
            <a:endParaRPr lang="en-US" sz="1600" dirty="0">
              <a:solidFill>
                <a:srgbClr val="202122"/>
              </a:solidFill>
              <a:latin typeface="+mj-lt"/>
            </a:endParaRPr>
          </a:p>
          <a:p>
            <a:endParaRPr lang="en-US" sz="1600" dirty="0">
              <a:latin typeface="+mj-lt"/>
            </a:endParaRPr>
          </a:p>
        </p:txBody>
      </p:sp>
      <p:sp>
        <p:nvSpPr>
          <p:cNvPr id="9" name="Title 1">
            <a:extLst>
              <a:ext uri="{FF2B5EF4-FFF2-40B4-BE49-F238E27FC236}">
                <a16:creationId xmlns:a16="http://schemas.microsoft.com/office/drawing/2014/main" id="{1F9BA853-313A-4658-BB0E-C35D125EABFC}"/>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2. Problem description</a:t>
            </a:r>
            <a:br>
              <a:rPr lang="en-US" dirty="0"/>
            </a:br>
            <a:r>
              <a:rPr lang="en-US" sz="3600" dirty="0"/>
              <a:t>Permutation flow shop Scheduling (P-FSSP)</a:t>
            </a:r>
          </a:p>
        </p:txBody>
      </p:sp>
      <p:graphicFrame>
        <p:nvGraphicFramePr>
          <p:cNvPr id="10" name="Table 9">
            <a:extLst>
              <a:ext uri="{FF2B5EF4-FFF2-40B4-BE49-F238E27FC236}">
                <a16:creationId xmlns:a16="http://schemas.microsoft.com/office/drawing/2014/main" id="{73C06E7C-9F78-407F-8C32-E9D89952787F}"/>
              </a:ext>
            </a:extLst>
          </p:cNvPr>
          <p:cNvGraphicFramePr>
            <a:graphicFrameLocks noGrp="1"/>
          </p:cNvGraphicFramePr>
          <p:nvPr/>
        </p:nvGraphicFramePr>
        <p:xfrm>
          <a:off x="7115177" y="1675342"/>
          <a:ext cx="4133848" cy="1775884"/>
        </p:xfrm>
        <a:graphic>
          <a:graphicData uri="http://schemas.openxmlformats.org/drawingml/2006/table">
            <a:tbl>
              <a:tblPr firstRow="1" bandRow="1">
                <a:tableStyleId>{5C22544A-7EE6-4342-B048-85BDC9FD1C3A}</a:tableStyleId>
              </a:tblPr>
              <a:tblGrid>
                <a:gridCol w="1033462">
                  <a:extLst>
                    <a:ext uri="{9D8B030D-6E8A-4147-A177-3AD203B41FA5}">
                      <a16:colId xmlns:a16="http://schemas.microsoft.com/office/drawing/2014/main" val="715271111"/>
                    </a:ext>
                  </a:extLst>
                </a:gridCol>
                <a:gridCol w="1033462">
                  <a:extLst>
                    <a:ext uri="{9D8B030D-6E8A-4147-A177-3AD203B41FA5}">
                      <a16:colId xmlns:a16="http://schemas.microsoft.com/office/drawing/2014/main" val="1302366846"/>
                    </a:ext>
                  </a:extLst>
                </a:gridCol>
                <a:gridCol w="1033462">
                  <a:extLst>
                    <a:ext uri="{9D8B030D-6E8A-4147-A177-3AD203B41FA5}">
                      <a16:colId xmlns:a16="http://schemas.microsoft.com/office/drawing/2014/main" val="2961849168"/>
                    </a:ext>
                  </a:extLst>
                </a:gridCol>
                <a:gridCol w="1033462">
                  <a:extLst>
                    <a:ext uri="{9D8B030D-6E8A-4147-A177-3AD203B41FA5}">
                      <a16:colId xmlns:a16="http://schemas.microsoft.com/office/drawing/2014/main" val="3595358754"/>
                    </a:ext>
                  </a:extLst>
                </a:gridCol>
              </a:tblGrid>
              <a:tr h="443971">
                <a:tc>
                  <a:txBody>
                    <a:bodyPr/>
                    <a:lstStyle/>
                    <a:p>
                      <a:pPr algn="ctr"/>
                      <a:endParaRPr lang="en-US" sz="1400" dirty="0"/>
                    </a:p>
                  </a:txBody>
                  <a:tcPr/>
                </a:tc>
                <a:tc>
                  <a:txBody>
                    <a:bodyPr/>
                    <a:lstStyle/>
                    <a:p>
                      <a:pPr algn="ctr"/>
                      <a:r>
                        <a:rPr lang="en-US" sz="14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Machine 2</a:t>
                      </a:r>
                    </a:p>
                  </a:txBody>
                  <a:tcPr/>
                </a:tc>
                <a:extLst>
                  <a:ext uri="{0D108BD9-81ED-4DB2-BD59-A6C34878D82A}">
                    <a16:rowId xmlns:a16="http://schemas.microsoft.com/office/drawing/2014/main" val="1981933723"/>
                  </a:ext>
                </a:extLst>
              </a:tr>
              <a:tr h="443971">
                <a:tc>
                  <a:txBody>
                    <a:bodyPr/>
                    <a:lstStyle/>
                    <a:p>
                      <a:pPr algn="ctr"/>
                      <a:r>
                        <a:rPr lang="en-US" sz="1400" dirty="0"/>
                        <a:t>Job 0</a:t>
                      </a:r>
                    </a:p>
                  </a:txBody>
                  <a:tcPr/>
                </a:tc>
                <a:tc>
                  <a:txBody>
                    <a:bodyPr/>
                    <a:lstStyle/>
                    <a:p>
                      <a:pPr algn="ctr"/>
                      <a:r>
                        <a:rPr lang="en-US" sz="1400" dirty="0"/>
                        <a:t>3</a:t>
                      </a:r>
                    </a:p>
                  </a:txBody>
                  <a:tcPr/>
                </a:tc>
                <a:tc>
                  <a:txBody>
                    <a:bodyPr/>
                    <a:lstStyle/>
                    <a:p>
                      <a:pPr algn="ctr"/>
                      <a:r>
                        <a:rPr lang="en-US" sz="1400" dirty="0"/>
                        <a:t>2</a:t>
                      </a:r>
                    </a:p>
                  </a:txBody>
                  <a:tcPr/>
                </a:tc>
                <a:tc>
                  <a:txBody>
                    <a:bodyPr/>
                    <a:lstStyle/>
                    <a:p>
                      <a:pPr algn="ctr"/>
                      <a:r>
                        <a:rPr lang="en-US" sz="1400" dirty="0"/>
                        <a:t>0</a:t>
                      </a:r>
                    </a:p>
                  </a:txBody>
                  <a:tcPr/>
                </a:tc>
                <a:extLst>
                  <a:ext uri="{0D108BD9-81ED-4DB2-BD59-A6C34878D82A}">
                    <a16:rowId xmlns:a16="http://schemas.microsoft.com/office/drawing/2014/main" val="1139554900"/>
                  </a:ext>
                </a:extLst>
              </a:tr>
              <a:tr h="443971">
                <a:tc>
                  <a:txBody>
                    <a:bodyPr/>
                    <a:lstStyle/>
                    <a:p>
                      <a:pPr algn="ctr"/>
                      <a:r>
                        <a:rPr lang="en-US" sz="1400" dirty="0"/>
                        <a:t>Job 1</a:t>
                      </a:r>
                    </a:p>
                  </a:txBody>
                  <a:tcPr/>
                </a:tc>
                <a:tc>
                  <a:txBody>
                    <a:bodyPr/>
                    <a:lstStyle/>
                    <a:p>
                      <a:pPr algn="ctr"/>
                      <a:r>
                        <a:rPr lang="en-US" sz="1400" dirty="0"/>
                        <a:t>2</a:t>
                      </a:r>
                    </a:p>
                  </a:txBody>
                  <a:tcPr/>
                </a:tc>
                <a:tc>
                  <a:txBody>
                    <a:bodyPr/>
                    <a:lstStyle/>
                    <a:p>
                      <a:pPr algn="ctr"/>
                      <a:r>
                        <a:rPr lang="en-US" sz="1400" dirty="0"/>
                        <a:t>4</a:t>
                      </a:r>
                    </a:p>
                  </a:txBody>
                  <a:tcPr/>
                </a:tc>
                <a:tc>
                  <a:txBody>
                    <a:bodyPr/>
                    <a:lstStyle/>
                    <a:p>
                      <a:pPr algn="ctr"/>
                      <a:r>
                        <a:rPr lang="en-US" sz="1400" dirty="0"/>
                        <a:t>4</a:t>
                      </a:r>
                    </a:p>
                  </a:txBody>
                  <a:tcPr/>
                </a:tc>
                <a:extLst>
                  <a:ext uri="{0D108BD9-81ED-4DB2-BD59-A6C34878D82A}">
                    <a16:rowId xmlns:a16="http://schemas.microsoft.com/office/drawing/2014/main" val="153539419"/>
                  </a:ext>
                </a:extLst>
              </a:tr>
              <a:tr h="443971">
                <a:tc>
                  <a:txBody>
                    <a:bodyPr/>
                    <a:lstStyle/>
                    <a:p>
                      <a:pPr algn="ctr"/>
                      <a:r>
                        <a:rPr lang="en-US" sz="1400" dirty="0"/>
                        <a:t>Job 2</a:t>
                      </a:r>
                    </a:p>
                  </a:txBody>
                  <a:tcPr/>
                </a:tc>
                <a:tc>
                  <a:txBody>
                    <a:bodyPr/>
                    <a:lstStyle/>
                    <a:p>
                      <a:pPr algn="ctr"/>
                      <a:r>
                        <a:rPr lang="en-US" sz="1400" dirty="0"/>
                        <a:t>2</a:t>
                      </a:r>
                    </a:p>
                  </a:txBody>
                  <a:tcPr/>
                </a:tc>
                <a:tc>
                  <a:txBody>
                    <a:bodyPr/>
                    <a:lstStyle/>
                    <a:p>
                      <a:pPr algn="ctr"/>
                      <a:r>
                        <a:rPr lang="en-US" sz="1400" dirty="0"/>
                        <a:t>1</a:t>
                      </a:r>
                    </a:p>
                  </a:txBody>
                  <a:tcPr/>
                </a:tc>
                <a:tc>
                  <a:txBody>
                    <a:bodyPr/>
                    <a:lstStyle/>
                    <a:p>
                      <a:pPr algn="ctr"/>
                      <a:r>
                        <a:rPr lang="en-US" sz="1400" dirty="0"/>
                        <a:t>3</a:t>
                      </a:r>
                    </a:p>
                  </a:txBody>
                  <a:tcPr/>
                </a:tc>
                <a:extLst>
                  <a:ext uri="{0D108BD9-81ED-4DB2-BD59-A6C34878D82A}">
                    <a16:rowId xmlns:a16="http://schemas.microsoft.com/office/drawing/2014/main" val="3248838741"/>
                  </a:ext>
                </a:extLst>
              </a:tr>
            </a:tbl>
          </a:graphicData>
        </a:graphic>
      </p:graphicFrame>
      <p:grpSp>
        <p:nvGrpSpPr>
          <p:cNvPr id="12" name="Group 11">
            <a:extLst>
              <a:ext uri="{FF2B5EF4-FFF2-40B4-BE49-F238E27FC236}">
                <a16:creationId xmlns:a16="http://schemas.microsoft.com/office/drawing/2014/main" id="{26BA59CD-B9E9-48D4-839C-7D650A9B7AFC}"/>
              </a:ext>
            </a:extLst>
          </p:cNvPr>
          <p:cNvGrpSpPr/>
          <p:nvPr/>
        </p:nvGrpSpPr>
        <p:grpSpPr>
          <a:xfrm>
            <a:off x="1123949" y="4380293"/>
            <a:ext cx="4914902" cy="1866138"/>
            <a:chOff x="1114423" y="3639312"/>
            <a:chExt cx="4914902" cy="1866138"/>
          </a:xfrm>
        </p:grpSpPr>
        <p:sp>
          <p:nvSpPr>
            <p:cNvPr id="2" name="Rectangle: Rounded Corners 1">
              <a:extLst>
                <a:ext uri="{FF2B5EF4-FFF2-40B4-BE49-F238E27FC236}">
                  <a16:creationId xmlns:a16="http://schemas.microsoft.com/office/drawing/2014/main" id="{68E64EC5-5354-47B5-824B-4F8C6E9ACD73}"/>
                </a:ext>
              </a:extLst>
            </p:cNvPr>
            <p:cNvSpPr/>
            <p:nvPr/>
          </p:nvSpPr>
          <p:spPr>
            <a:xfrm>
              <a:off x="1114423" y="3639312"/>
              <a:ext cx="4914902" cy="1866138"/>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lvl="1" indent="0">
                <a:buNone/>
              </a:pPr>
              <a:r>
                <a:rPr lang="en-US" sz="1800" i="1" dirty="0">
                  <a:ln w="0"/>
                  <a:solidFill>
                    <a:schemeClr val="tx1"/>
                  </a:solidFill>
                  <a:effectLst>
                    <a:outerShdw blurRad="38100" dist="19050" dir="2700000" algn="tl" rotWithShape="0">
                      <a:schemeClr val="dk1">
                        <a:alpha val="40000"/>
                      </a:schemeClr>
                    </a:outerShdw>
                  </a:effectLst>
                  <a:latin typeface="+mj-lt"/>
                </a:rPr>
                <a:t>C(J</a:t>
              </a:r>
              <a:r>
                <a:rPr lang="en-US" sz="1800" i="1" baseline="-25000" dirty="0">
                  <a:ln w="0"/>
                  <a:solidFill>
                    <a:schemeClr val="tx1"/>
                  </a:solidFill>
                  <a:effectLst>
                    <a:outerShdw blurRad="38100" dist="19050" dir="2700000" algn="tl" rotWithShape="0">
                      <a:schemeClr val="dk1">
                        <a:alpha val="40000"/>
                      </a:schemeClr>
                    </a:outerShdw>
                  </a:effectLst>
                  <a:latin typeface="+mj-lt"/>
                </a:rPr>
                <a:t>1</a:t>
              </a:r>
              <a:r>
                <a:rPr lang="en-US" sz="1800" i="1" dirty="0">
                  <a:ln w="0"/>
                  <a:solidFill>
                    <a:schemeClr val="tx1"/>
                  </a:solidFill>
                  <a:effectLst>
                    <a:outerShdw blurRad="38100" dist="19050" dir="2700000" algn="tl" rotWithShape="0">
                      <a:schemeClr val="dk1">
                        <a:alpha val="40000"/>
                      </a:schemeClr>
                    </a:outerShdw>
                  </a:effectLst>
                  <a:latin typeface="+mj-lt"/>
                </a:rPr>
                <a:t>, 1) = p(J</a:t>
              </a:r>
              <a:r>
                <a:rPr lang="en-US" sz="1800" i="1" baseline="-25000" dirty="0">
                  <a:ln w="0"/>
                  <a:solidFill>
                    <a:schemeClr val="tx1"/>
                  </a:solidFill>
                  <a:effectLst>
                    <a:outerShdw blurRad="38100" dist="19050" dir="2700000" algn="tl" rotWithShape="0">
                      <a:schemeClr val="dk1">
                        <a:alpha val="40000"/>
                      </a:schemeClr>
                    </a:outerShdw>
                  </a:effectLst>
                  <a:latin typeface="+mj-lt"/>
                </a:rPr>
                <a:t>1</a:t>
              </a:r>
              <a:r>
                <a:rPr lang="en-US" sz="1800" i="1" dirty="0">
                  <a:ln w="0"/>
                  <a:solidFill>
                    <a:schemeClr val="tx1"/>
                  </a:solidFill>
                  <a:effectLst>
                    <a:outerShdw blurRad="38100" dist="19050" dir="2700000" algn="tl" rotWithShape="0">
                      <a:schemeClr val="dk1">
                        <a:alpha val="40000"/>
                      </a:schemeClr>
                    </a:outerShdw>
                  </a:effectLst>
                  <a:latin typeface="+mj-lt"/>
                </a:rPr>
                <a:t>,1)</a:t>
              </a:r>
            </a:p>
            <a:p>
              <a:pPr marL="457200" lvl="1" indent="0">
                <a:buNone/>
              </a:pPr>
              <a:r>
                <a:rPr lang="en-US" sz="1800" i="1" dirty="0">
                  <a:ln w="0"/>
                  <a:solidFill>
                    <a:schemeClr val="tx1"/>
                  </a:solidFill>
                  <a:effectLst>
                    <a:outerShdw blurRad="38100" dist="19050" dir="2700000" algn="tl" rotWithShape="0">
                      <a:schemeClr val="dk1">
                        <a:alpha val="40000"/>
                      </a:schemeClr>
                    </a:outerShdw>
                  </a:effectLst>
                  <a:latin typeface="+mj-lt"/>
                </a:rPr>
                <a:t>C(J</a:t>
              </a:r>
              <a:r>
                <a:rPr lang="en-US" sz="1800" i="1" baseline="-25000" dirty="0">
                  <a:ln w="0"/>
                  <a:solidFill>
                    <a:schemeClr val="tx1"/>
                  </a:solidFill>
                  <a:effectLst>
                    <a:outerShdw blurRad="38100" dist="19050" dir="2700000" algn="tl" rotWithShape="0">
                      <a:schemeClr val="dk1">
                        <a:alpha val="40000"/>
                      </a:schemeClr>
                    </a:outerShdw>
                  </a:effectLst>
                  <a:latin typeface="+mj-lt"/>
                </a:rPr>
                <a:t>i </a:t>
              </a:r>
              <a:r>
                <a:rPr lang="en-US" sz="1800" i="1" dirty="0">
                  <a:ln w="0"/>
                  <a:solidFill>
                    <a:schemeClr val="tx1"/>
                  </a:solidFill>
                  <a:effectLst>
                    <a:outerShdw blurRad="38100" dist="19050" dir="2700000" algn="tl" rotWithShape="0">
                      <a:schemeClr val="dk1">
                        <a:alpha val="40000"/>
                      </a:schemeClr>
                    </a:outerShdw>
                  </a:effectLst>
                  <a:latin typeface="+mj-lt"/>
                </a:rPr>
                <a:t>, 1) = C(J</a:t>
              </a:r>
              <a:r>
                <a:rPr lang="en-US" sz="1800" i="1" baseline="-25000" dirty="0">
                  <a:ln w="0"/>
                  <a:solidFill>
                    <a:schemeClr val="tx1"/>
                  </a:solidFill>
                  <a:effectLst>
                    <a:outerShdw blurRad="38100" dist="19050" dir="2700000" algn="tl" rotWithShape="0">
                      <a:schemeClr val="dk1">
                        <a:alpha val="40000"/>
                      </a:schemeClr>
                    </a:outerShdw>
                  </a:effectLst>
                  <a:latin typeface="+mj-lt"/>
                </a:rPr>
                <a:t>i-1</a:t>
              </a:r>
              <a:r>
                <a:rPr lang="en-US" sz="1800" i="1" dirty="0">
                  <a:ln w="0"/>
                  <a:solidFill>
                    <a:schemeClr val="tx1"/>
                  </a:solidFill>
                  <a:effectLst>
                    <a:outerShdw blurRad="38100" dist="19050" dir="2700000" algn="tl" rotWithShape="0">
                      <a:schemeClr val="dk1">
                        <a:alpha val="40000"/>
                      </a:schemeClr>
                    </a:outerShdw>
                  </a:effectLst>
                  <a:latin typeface="+mj-lt"/>
                </a:rPr>
                <a:t>, 1) +p(J</a:t>
              </a:r>
              <a:r>
                <a:rPr lang="en-US" sz="1800" i="1" baseline="-25000" dirty="0">
                  <a:ln w="0"/>
                  <a:solidFill>
                    <a:schemeClr val="tx1"/>
                  </a:solidFill>
                  <a:effectLst>
                    <a:outerShdw blurRad="38100" dist="19050" dir="2700000" algn="tl" rotWithShape="0">
                      <a:schemeClr val="dk1">
                        <a:alpha val="40000"/>
                      </a:schemeClr>
                    </a:outerShdw>
                  </a:effectLst>
                  <a:latin typeface="+mj-lt"/>
                </a:rPr>
                <a:t>i </a:t>
              </a:r>
              <a:r>
                <a:rPr lang="en-US" sz="1800" i="1" dirty="0">
                  <a:ln w="0"/>
                  <a:solidFill>
                    <a:schemeClr val="tx1"/>
                  </a:solidFill>
                  <a:effectLst>
                    <a:outerShdw blurRad="38100" dist="19050" dir="2700000" algn="tl" rotWithShape="0">
                      <a:schemeClr val="dk1">
                        <a:alpha val="40000"/>
                      </a:schemeClr>
                    </a:outerShdw>
                  </a:effectLst>
                  <a:latin typeface="+mj-lt"/>
                </a:rPr>
                <a:t>,1) for </a:t>
              </a:r>
              <a:r>
                <a:rPr lang="en-US" sz="1800" i="1" dirty="0" err="1">
                  <a:ln w="0"/>
                  <a:solidFill>
                    <a:schemeClr val="tx1"/>
                  </a:solidFill>
                  <a:effectLst>
                    <a:outerShdw blurRad="38100" dist="19050" dir="2700000" algn="tl" rotWithShape="0">
                      <a:schemeClr val="dk1">
                        <a:alpha val="40000"/>
                      </a:schemeClr>
                    </a:outerShdw>
                  </a:effectLst>
                  <a:latin typeface="+mj-lt"/>
                </a:rPr>
                <a:t>i</a:t>
              </a:r>
              <a:r>
                <a:rPr lang="en-US" sz="1800" i="1" dirty="0">
                  <a:ln w="0"/>
                  <a:solidFill>
                    <a:schemeClr val="tx1"/>
                  </a:solidFill>
                  <a:effectLst>
                    <a:outerShdw blurRad="38100" dist="19050" dir="2700000" algn="tl" rotWithShape="0">
                      <a:schemeClr val="dk1">
                        <a:alpha val="40000"/>
                      </a:schemeClr>
                    </a:outerShdw>
                  </a:effectLst>
                  <a:latin typeface="+mj-lt"/>
                </a:rPr>
                <a:t> = 2,…,n</a:t>
              </a:r>
            </a:p>
            <a:p>
              <a:pPr marL="457200" lvl="1" indent="0">
                <a:buNone/>
              </a:pPr>
              <a:r>
                <a:rPr lang="en-US" sz="1800" i="1" dirty="0">
                  <a:ln w="0"/>
                  <a:solidFill>
                    <a:schemeClr val="tx1"/>
                  </a:solidFill>
                  <a:effectLst>
                    <a:outerShdw blurRad="38100" dist="19050" dir="2700000" algn="tl" rotWithShape="0">
                      <a:schemeClr val="dk1">
                        <a:alpha val="40000"/>
                      </a:schemeClr>
                    </a:outerShdw>
                  </a:effectLst>
                  <a:latin typeface="+mj-lt"/>
                </a:rPr>
                <a:t>C(J</a:t>
              </a:r>
              <a:r>
                <a:rPr lang="en-US" sz="1800" i="1" baseline="-25000" dirty="0">
                  <a:ln w="0"/>
                  <a:solidFill>
                    <a:schemeClr val="tx1"/>
                  </a:solidFill>
                  <a:effectLst>
                    <a:outerShdw blurRad="38100" dist="19050" dir="2700000" algn="tl" rotWithShape="0">
                      <a:schemeClr val="dk1">
                        <a:alpha val="40000"/>
                      </a:schemeClr>
                    </a:outerShdw>
                  </a:effectLst>
                  <a:latin typeface="+mj-lt"/>
                </a:rPr>
                <a:t>i</a:t>
              </a:r>
              <a:r>
                <a:rPr lang="en-US" sz="1800" i="1" dirty="0">
                  <a:ln w="0"/>
                  <a:solidFill>
                    <a:schemeClr val="tx1"/>
                  </a:solidFill>
                  <a:effectLst>
                    <a:outerShdw blurRad="38100" dist="19050" dir="2700000" algn="tl" rotWithShape="0">
                      <a:schemeClr val="dk1">
                        <a:alpha val="40000"/>
                      </a:schemeClr>
                    </a:outerShdw>
                  </a:effectLst>
                  <a:latin typeface="+mj-lt"/>
                </a:rPr>
                <a:t>, 1) = C(J</a:t>
              </a:r>
              <a:r>
                <a:rPr lang="en-US" sz="1800" i="1" baseline="-25000" dirty="0">
                  <a:ln w="0"/>
                  <a:solidFill>
                    <a:schemeClr val="tx1"/>
                  </a:solidFill>
                  <a:effectLst>
                    <a:outerShdw blurRad="38100" dist="19050" dir="2700000" algn="tl" rotWithShape="0">
                      <a:schemeClr val="dk1">
                        <a:alpha val="40000"/>
                      </a:schemeClr>
                    </a:outerShdw>
                  </a:effectLst>
                  <a:latin typeface="+mj-lt"/>
                </a:rPr>
                <a:t>1</a:t>
              </a:r>
              <a:r>
                <a:rPr lang="en-US" sz="1800" i="1" dirty="0">
                  <a:ln w="0"/>
                  <a:solidFill>
                    <a:schemeClr val="tx1"/>
                  </a:solidFill>
                  <a:effectLst>
                    <a:outerShdw blurRad="38100" dist="19050" dir="2700000" algn="tl" rotWithShape="0">
                      <a:schemeClr val="dk1">
                        <a:alpha val="40000"/>
                      </a:schemeClr>
                    </a:outerShdw>
                  </a:effectLst>
                  <a:latin typeface="+mj-lt"/>
                </a:rPr>
                <a:t>, j-1) +p(J</a:t>
              </a:r>
              <a:r>
                <a:rPr lang="en-US" sz="1800" i="1" baseline="-25000" dirty="0">
                  <a:ln w="0"/>
                  <a:solidFill>
                    <a:schemeClr val="tx1"/>
                  </a:solidFill>
                  <a:effectLst>
                    <a:outerShdw blurRad="38100" dist="19050" dir="2700000" algn="tl" rotWithShape="0">
                      <a:schemeClr val="dk1">
                        <a:alpha val="40000"/>
                      </a:schemeClr>
                    </a:outerShdw>
                  </a:effectLst>
                  <a:latin typeface="+mj-lt"/>
                </a:rPr>
                <a:t>1</a:t>
              </a:r>
              <a:r>
                <a:rPr lang="en-US" sz="1800" i="1" dirty="0">
                  <a:ln w="0"/>
                  <a:solidFill>
                    <a:schemeClr val="tx1"/>
                  </a:solidFill>
                  <a:effectLst>
                    <a:outerShdw blurRad="38100" dist="19050" dir="2700000" algn="tl" rotWithShape="0">
                      <a:schemeClr val="dk1">
                        <a:alpha val="40000"/>
                      </a:schemeClr>
                    </a:outerShdw>
                  </a:effectLst>
                  <a:latin typeface="+mj-lt"/>
                </a:rPr>
                <a:t>,j) for j = 2,…,m</a:t>
              </a:r>
            </a:p>
            <a:p>
              <a:pPr marL="457200" lvl="1" indent="0">
                <a:buNone/>
              </a:pPr>
              <a:r>
                <a:rPr lang="en-US" sz="1800" i="1" dirty="0">
                  <a:ln w="0"/>
                  <a:solidFill>
                    <a:schemeClr val="tx1"/>
                  </a:solidFill>
                  <a:effectLst>
                    <a:outerShdw blurRad="38100" dist="19050" dir="2700000" algn="tl" rotWithShape="0">
                      <a:schemeClr val="dk1">
                        <a:alpha val="40000"/>
                      </a:schemeClr>
                    </a:outerShdw>
                  </a:effectLst>
                  <a:latin typeface="+mj-lt"/>
                </a:rPr>
                <a:t>C(J</a:t>
              </a:r>
              <a:r>
                <a:rPr lang="en-US" sz="1800" i="1" baseline="-25000" dirty="0">
                  <a:ln w="0"/>
                  <a:solidFill>
                    <a:schemeClr val="tx1"/>
                  </a:solidFill>
                  <a:effectLst>
                    <a:outerShdw blurRad="38100" dist="19050" dir="2700000" algn="tl" rotWithShape="0">
                      <a:schemeClr val="dk1">
                        <a:alpha val="40000"/>
                      </a:schemeClr>
                    </a:outerShdw>
                  </a:effectLst>
                  <a:latin typeface="+mj-lt"/>
                </a:rPr>
                <a:t>i</a:t>
              </a:r>
              <a:r>
                <a:rPr lang="en-US" sz="1800" i="1" dirty="0">
                  <a:ln w="0"/>
                  <a:solidFill>
                    <a:schemeClr val="tx1"/>
                  </a:solidFill>
                  <a:effectLst>
                    <a:outerShdw blurRad="38100" dist="19050" dir="2700000" algn="tl" rotWithShape="0">
                      <a:schemeClr val="dk1">
                        <a:alpha val="40000"/>
                      </a:schemeClr>
                    </a:outerShdw>
                  </a:effectLst>
                  <a:latin typeface="+mj-lt"/>
                </a:rPr>
                <a:t>, j)  = max {C(J</a:t>
              </a:r>
              <a:r>
                <a:rPr lang="en-US" sz="1800" i="1" baseline="-25000" dirty="0">
                  <a:ln w="0"/>
                  <a:solidFill>
                    <a:schemeClr val="tx1"/>
                  </a:solidFill>
                  <a:effectLst>
                    <a:outerShdw blurRad="38100" dist="19050" dir="2700000" algn="tl" rotWithShape="0">
                      <a:schemeClr val="dk1">
                        <a:alpha val="40000"/>
                      </a:schemeClr>
                    </a:outerShdw>
                  </a:effectLst>
                  <a:latin typeface="+mj-lt"/>
                </a:rPr>
                <a:t>i-1 </a:t>
              </a:r>
              <a:r>
                <a:rPr lang="en-US" sz="1800" i="1" dirty="0">
                  <a:ln w="0"/>
                  <a:solidFill>
                    <a:schemeClr val="tx1"/>
                  </a:solidFill>
                  <a:effectLst>
                    <a:outerShdw blurRad="38100" dist="19050" dir="2700000" algn="tl" rotWithShape="0">
                      <a:schemeClr val="dk1">
                        <a:alpha val="40000"/>
                      </a:schemeClr>
                    </a:outerShdw>
                  </a:effectLst>
                  <a:latin typeface="+mj-lt"/>
                </a:rPr>
                <a:t>, j), C(J</a:t>
              </a:r>
              <a:r>
                <a:rPr lang="en-US" sz="1800" i="1" baseline="-25000" dirty="0">
                  <a:ln w="0"/>
                  <a:solidFill>
                    <a:schemeClr val="tx1"/>
                  </a:solidFill>
                  <a:effectLst>
                    <a:outerShdw blurRad="38100" dist="19050" dir="2700000" algn="tl" rotWithShape="0">
                      <a:schemeClr val="dk1">
                        <a:alpha val="40000"/>
                      </a:schemeClr>
                    </a:outerShdw>
                  </a:effectLst>
                  <a:latin typeface="+mj-lt"/>
                </a:rPr>
                <a:t>i </a:t>
              </a:r>
              <a:r>
                <a:rPr lang="en-US" sz="1800" i="1" dirty="0">
                  <a:ln w="0"/>
                  <a:solidFill>
                    <a:schemeClr val="tx1"/>
                  </a:solidFill>
                  <a:effectLst>
                    <a:outerShdw blurRad="38100" dist="19050" dir="2700000" algn="tl" rotWithShape="0">
                      <a:schemeClr val="dk1">
                        <a:alpha val="40000"/>
                      </a:schemeClr>
                    </a:outerShdw>
                  </a:effectLst>
                  <a:latin typeface="+mj-lt"/>
                </a:rPr>
                <a:t>, j-1) + p(J</a:t>
              </a:r>
              <a:r>
                <a:rPr lang="en-US" sz="1800" i="1" baseline="-25000" dirty="0">
                  <a:ln w="0"/>
                  <a:solidFill>
                    <a:schemeClr val="tx1"/>
                  </a:solidFill>
                  <a:effectLst>
                    <a:outerShdw blurRad="38100" dist="19050" dir="2700000" algn="tl" rotWithShape="0">
                      <a:schemeClr val="dk1">
                        <a:alpha val="40000"/>
                      </a:schemeClr>
                    </a:outerShdw>
                  </a:effectLst>
                  <a:latin typeface="+mj-lt"/>
                </a:rPr>
                <a:t>i </a:t>
              </a:r>
              <a:r>
                <a:rPr lang="en-US" sz="1800" i="1" dirty="0">
                  <a:ln w="0"/>
                  <a:solidFill>
                    <a:schemeClr val="tx1"/>
                  </a:solidFill>
                  <a:effectLst>
                    <a:outerShdw blurRad="38100" dist="19050" dir="2700000" algn="tl" rotWithShape="0">
                      <a:schemeClr val="dk1">
                        <a:alpha val="40000"/>
                      </a:schemeClr>
                    </a:outerShdw>
                  </a:effectLst>
                  <a:latin typeface="+mj-lt"/>
                </a:rPr>
                <a:t>, j) } </a:t>
              </a:r>
            </a:p>
            <a:p>
              <a:pPr marL="457200" lvl="1" indent="0">
                <a:buNone/>
              </a:pPr>
              <a:r>
                <a:rPr lang="en-US" i="1" dirty="0">
                  <a:ln w="0"/>
                  <a:solidFill>
                    <a:schemeClr val="tx1"/>
                  </a:solidFill>
                  <a:effectLst>
                    <a:outerShdw blurRad="38100" dist="19050" dir="2700000" algn="tl" rotWithShape="0">
                      <a:schemeClr val="dk1">
                        <a:alpha val="40000"/>
                      </a:schemeClr>
                    </a:outerShdw>
                  </a:effectLst>
                  <a:latin typeface="+mj-lt"/>
                </a:rPr>
                <a:t>		</a:t>
              </a:r>
              <a:r>
                <a:rPr lang="en-US" sz="1800" i="1" dirty="0">
                  <a:ln w="0"/>
                  <a:solidFill>
                    <a:schemeClr val="tx1"/>
                  </a:solidFill>
                  <a:effectLst>
                    <a:outerShdw blurRad="38100" dist="19050" dir="2700000" algn="tl" rotWithShape="0">
                      <a:schemeClr val="dk1">
                        <a:alpha val="40000"/>
                      </a:schemeClr>
                    </a:outerShdw>
                  </a:effectLst>
                  <a:latin typeface="+mj-lt"/>
                </a:rPr>
                <a:t>for </a:t>
              </a:r>
              <a:r>
                <a:rPr lang="en-US" sz="1800" i="1" dirty="0" err="1">
                  <a:ln w="0"/>
                  <a:solidFill>
                    <a:schemeClr val="tx1"/>
                  </a:solidFill>
                  <a:effectLst>
                    <a:outerShdw blurRad="38100" dist="19050" dir="2700000" algn="tl" rotWithShape="0">
                      <a:schemeClr val="dk1">
                        <a:alpha val="40000"/>
                      </a:schemeClr>
                    </a:outerShdw>
                  </a:effectLst>
                  <a:latin typeface="+mj-lt"/>
                </a:rPr>
                <a:t>i</a:t>
              </a:r>
              <a:r>
                <a:rPr lang="en-US" sz="1800" i="1" dirty="0">
                  <a:ln w="0"/>
                  <a:solidFill>
                    <a:schemeClr val="tx1"/>
                  </a:solidFill>
                  <a:effectLst>
                    <a:outerShdw blurRad="38100" dist="19050" dir="2700000" algn="tl" rotWithShape="0">
                      <a:schemeClr val="dk1">
                        <a:alpha val="40000"/>
                      </a:schemeClr>
                    </a:outerShdw>
                  </a:effectLst>
                  <a:latin typeface="+mj-lt"/>
                </a:rPr>
                <a:t> = 2,…,n ; for j = 2,…,m</a:t>
              </a:r>
            </a:p>
            <a:p>
              <a:pPr marL="457200" lvl="1" indent="0">
                <a:buNone/>
              </a:pPr>
              <a:r>
                <a:rPr lang="en-US" sz="1800" i="1" dirty="0" err="1">
                  <a:ln w="0"/>
                  <a:solidFill>
                    <a:schemeClr val="tx1"/>
                  </a:solidFill>
                  <a:effectLst>
                    <a:outerShdw blurRad="38100" dist="19050" dir="2700000" algn="tl" rotWithShape="0">
                      <a:schemeClr val="dk1">
                        <a:alpha val="40000"/>
                      </a:schemeClr>
                    </a:outerShdw>
                  </a:effectLst>
                  <a:latin typeface="+mj-lt"/>
                </a:rPr>
                <a:t>C</a:t>
              </a:r>
              <a:r>
                <a:rPr lang="en-US" sz="1800" i="1" baseline="-25000" dirty="0" err="1">
                  <a:ln w="0"/>
                  <a:solidFill>
                    <a:schemeClr val="tx1"/>
                  </a:solidFill>
                  <a:effectLst>
                    <a:outerShdw blurRad="38100" dist="19050" dir="2700000" algn="tl" rotWithShape="0">
                      <a:schemeClr val="dk1">
                        <a:alpha val="40000"/>
                      </a:schemeClr>
                    </a:outerShdw>
                  </a:effectLst>
                  <a:latin typeface="+mj-lt"/>
                </a:rPr>
                <a:t>max</a:t>
              </a:r>
              <a:r>
                <a:rPr lang="en-US" sz="1800" i="1" baseline="-25000" dirty="0">
                  <a:ln w="0"/>
                  <a:solidFill>
                    <a:schemeClr val="tx1"/>
                  </a:solidFill>
                  <a:effectLst>
                    <a:outerShdw blurRad="38100" dist="19050" dir="2700000" algn="tl" rotWithShape="0">
                      <a:schemeClr val="dk1">
                        <a:alpha val="40000"/>
                      </a:schemeClr>
                    </a:outerShdw>
                  </a:effectLst>
                  <a:latin typeface="+mj-lt"/>
                </a:rPr>
                <a:t> </a:t>
              </a:r>
              <a:r>
                <a:rPr lang="en-US" sz="1800" i="1" dirty="0">
                  <a:ln w="0"/>
                  <a:solidFill>
                    <a:schemeClr val="tx1"/>
                  </a:solidFill>
                  <a:effectLst>
                    <a:outerShdw blurRad="38100" dist="19050" dir="2700000" algn="tl" rotWithShape="0">
                      <a:schemeClr val="dk1">
                        <a:alpha val="40000"/>
                      </a:schemeClr>
                    </a:outerShdw>
                  </a:effectLst>
                  <a:latin typeface="+mj-lt"/>
                </a:rPr>
                <a:t>= C(</a:t>
              </a:r>
              <a:r>
                <a:rPr lang="en-US" sz="1800" i="1" dirty="0" err="1">
                  <a:ln w="0"/>
                  <a:solidFill>
                    <a:schemeClr val="tx1"/>
                  </a:solidFill>
                  <a:effectLst>
                    <a:outerShdw blurRad="38100" dist="19050" dir="2700000" algn="tl" rotWithShape="0">
                      <a:schemeClr val="dk1">
                        <a:alpha val="40000"/>
                      </a:schemeClr>
                    </a:outerShdw>
                  </a:effectLst>
                  <a:latin typeface="+mj-lt"/>
                </a:rPr>
                <a:t>J</a:t>
              </a:r>
              <a:r>
                <a:rPr lang="en-US" sz="1800" i="1" baseline="-25000" dirty="0" err="1">
                  <a:ln w="0"/>
                  <a:solidFill>
                    <a:schemeClr val="tx1"/>
                  </a:solidFill>
                  <a:effectLst>
                    <a:outerShdw blurRad="38100" dist="19050" dir="2700000" algn="tl" rotWithShape="0">
                      <a:schemeClr val="dk1">
                        <a:alpha val="40000"/>
                      </a:schemeClr>
                    </a:outerShdw>
                  </a:effectLst>
                  <a:latin typeface="+mj-lt"/>
                </a:rPr>
                <a:t>n</a:t>
              </a:r>
              <a:r>
                <a:rPr lang="en-US" sz="1800" i="1" dirty="0" err="1">
                  <a:ln w="0"/>
                  <a:solidFill>
                    <a:schemeClr val="tx1"/>
                  </a:solidFill>
                  <a:effectLst>
                    <a:outerShdw blurRad="38100" dist="19050" dir="2700000" algn="tl" rotWithShape="0">
                      <a:schemeClr val="dk1">
                        <a:alpha val="40000"/>
                      </a:schemeClr>
                    </a:outerShdw>
                  </a:effectLst>
                  <a:latin typeface="+mj-lt"/>
                </a:rPr>
                <a:t>,m</a:t>
              </a:r>
              <a:r>
                <a:rPr lang="en-US" sz="1800" i="1" dirty="0">
                  <a:ln w="0"/>
                  <a:solidFill>
                    <a:schemeClr val="tx1"/>
                  </a:solidFill>
                  <a:effectLst>
                    <a:outerShdw blurRad="38100" dist="19050" dir="2700000" algn="tl" rotWithShape="0">
                      <a:schemeClr val="dk1">
                        <a:alpha val="40000"/>
                      </a:schemeClr>
                    </a:outerShdw>
                  </a:effectLst>
                  <a:latin typeface="+mj-lt"/>
                </a:rPr>
                <a:t>)</a:t>
              </a:r>
            </a:p>
          </p:txBody>
        </p:sp>
        <p:grpSp>
          <p:nvGrpSpPr>
            <p:cNvPr id="11" name="Group 10">
              <a:extLst>
                <a:ext uri="{FF2B5EF4-FFF2-40B4-BE49-F238E27FC236}">
                  <a16:creationId xmlns:a16="http://schemas.microsoft.com/office/drawing/2014/main" id="{D718B3A7-3CF8-45A6-87E3-2B1D33474EC8}"/>
                </a:ext>
              </a:extLst>
            </p:cNvPr>
            <p:cNvGrpSpPr/>
            <p:nvPr/>
          </p:nvGrpSpPr>
          <p:grpSpPr>
            <a:xfrm>
              <a:off x="3105150" y="5113952"/>
              <a:ext cx="1276753" cy="307777"/>
              <a:chOff x="3105150" y="5113952"/>
              <a:chExt cx="1276753" cy="307777"/>
            </a:xfrm>
          </p:grpSpPr>
          <p:sp>
            <p:nvSpPr>
              <p:cNvPr id="4" name="Arrow: Right 3">
                <a:extLst>
                  <a:ext uri="{FF2B5EF4-FFF2-40B4-BE49-F238E27FC236}">
                    <a16:creationId xmlns:a16="http://schemas.microsoft.com/office/drawing/2014/main" id="{F28A976E-6A04-40C7-BBD0-847671C51FED}"/>
                  </a:ext>
                </a:extLst>
              </p:cNvPr>
              <p:cNvSpPr/>
              <p:nvPr/>
            </p:nvSpPr>
            <p:spPr>
              <a:xfrm>
                <a:off x="3105150" y="5140325"/>
                <a:ext cx="361951" cy="255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5C022E-8824-4DC5-9E83-ED567A506927}"/>
                  </a:ext>
                </a:extLst>
              </p:cNvPr>
              <p:cNvSpPr txBox="1"/>
              <p:nvPr/>
            </p:nvSpPr>
            <p:spPr>
              <a:xfrm>
                <a:off x="3467101" y="5113952"/>
                <a:ext cx="914802" cy="307777"/>
              </a:xfrm>
              <a:prstGeom prst="rect">
                <a:avLst/>
              </a:prstGeom>
              <a:noFill/>
            </p:spPr>
            <p:txBody>
              <a:bodyPr wrap="none" rtlCol="0">
                <a:spAutoFit/>
              </a:bodyPr>
              <a:lstStyle/>
              <a:p>
                <a:r>
                  <a:rPr lang="en-US" sz="1400" dirty="0"/>
                  <a:t>Minimize!</a:t>
                </a:r>
              </a:p>
            </p:txBody>
          </p:sp>
        </p:grpSp>
      </p:grpSp>
      <p:sp>
        <p:nvSpPr>
          <p:cNvPr id="6" name="Slide Number Placeholder 5">
            <a:extLst>
              <a:ext uri="{FF2B5EF4-FFF2-40B4-BE49-F238E27FC236}">
                <a16:creationId xmlns:a16="http://schemas.microsoft.com/office/drawing/2014/main" id="{FA16D981-36C4-45EE-90BA-91655C8EBCFB}"/>
              </a:ext>
            </a:extLst>
          </p:cNvPr>
          <p:cNvSpPr>
            <a:spLocks noGrp="1"/>
          </p:cNvSpPr>
          <p:nvPr>
            <p:ph type="sldNum" sz="quarter" idx="12"/>
          </p:nvPr>
        </p:nvSpPr>
        <p:spPr/>
        <p:txBody>
          <a:bodyPr/>
          <a:lstStyle/>
          <a:p>
            <a:fld id="{89590873-3428-46C7-A0C0-530AA58CF106}" type="slidenum">
              <a:rPr lang="en-US" smtClean="0"/>
              <a:t>11</a:t>
            </a:fld>
            <a:endParaRPr lang="en-US"/>
          </a:p>
        </p:txBody>
      </p:sp>
      <p:sp>
        <p:nvSpPr>
          <p:cNvPr id="8" name="Date Placeholder 7">
            <a:extLst>
              <a:ext uri="{FF2B5EF4-FFF2-40B4-BE49-F238E27FC236}">
                <a16:creationId xmlns:a16="http://schemas.microsoft.com/office/drawing/2014/main" id="{20044E1C-3179-4CCE-84A3-F35A046420BD}"/>
              </a:ext>
            </a:extLst>
          </p:cNvPr>
          <p:cNvSpPr>
            <a:spLocks noGrp="1"/>
          </p:cNvSpPr>
          <p:nvPr>
            <p:ph type="dt" sz="half" idx="10"/>
          </p:nvPr>
        </p:nvSpPr>
        <p:spPr/>
        <p:txBody>
          <a:bodyPr/>
          <a:lstStyle/>
          <a:p>
            <a:fld id="{7A1D2760-5B22-4F61-BDE4-6667A0560014}" type="datetime1">
              <a:rPr lang="en-US" smtClean="0"/>
              <a:t>1/21/2021</a:t>
            </a:fld>
            <a:endParaRPr lang="en-US"/>
          </a:p>
        </p:txBody>
      </p:sp>
      <p:graphicFrame>
        <p:nvGraphicFramePr>
          <p:cNvPr id="13" name="Table 13">
            <a:extLst>
              <a:ext uri="{FF2B5EF4-FFF2-40B4-BE49-F238E27FC236}">
                <a16:creationId xmlns:a16="http://schemas.microsoft.com/office/drawing/2014/main" id="{10779366-BAEF-4EDC-AE15-55F7820875FF}"/>
              </a:ext>
            </a:extLst>
          </p:cNvPr>
          <p:cNvGraphicFramePr>
            <a:graphicFrameLocks noGrp="1"/>
          </p:cNvGraphicFramePr>
          <p:nvPr>
            <p:extLst>
              <p:ext uri="{D42A27DB-BD31-4B8C-83A1-F6EECF244321}">
                <p14:modId xmlns:p14="http://schemas.microsoft.com/office/powerpoint/2010/main" val="2069474275"/>
              </p:ext>
            </p:extLst>
          </p:nvPr>
        </p:nvGraphicFramePr>
        <p:xfrm>
          <a:off x="7115177" y="3813346"/>
          <a:ext cx="4133848" cy="2488184"/>
        </p:xfrm>
        <a:graphic>
          <a:graphicData uri="http://schemas.openxmlformats.org/drawingml/2006/table">
            <a:tbl>
              <a:tblPr firstRow="1" bandRow="1">
                <a:tableStyleId>{5C22544A-7EE6-4342-B048-85BDC9FD1C3A}</a:tableStyleId>
              </a:tblPr>
              <a:tblGrid>
                <a:gridCol w="2066924">
                  <a:extLst>
                    <a:ext uri="{9D8B030D-6E8A-4147-A177-3AD203B41FA5}">
                      <a16:colId xmlns:a16="http://schemas.microsoft.com/office/drawing/2014/main" val="515086118"/>
                    </a:ext>
                  </a:extLst>
                </a:gridCol>
                <a:gridCol w="2066924">
                  <a:extLst>
                    <a:ext uri="{9D8B030D-6E8A-4147-A177-3AD203B41FA5}">
                      <a16:colId xmlns:a16="http://schemas.microsoft.com/office/drawing/2014/main" val="2035143042"/>
                    </a:ext>
                  </a:extLst>
                </a:gridCol>
              </a:tblGrid>
              <a:tr h="622046">
                <a:tc>
                  <a:txBody>
                    <a:bodyPr/>
                    <a:lstStyle/>
                    <a:p>
                      <a:pPr algn="ctr"/>
                      <a:r>
                        <a:rPr lang="en-US" sz="1400" dirty="0"/>
                        <a:t>Feasible Sequence</a:t>
                      </a:r>
                    </a:p>
                  </a:txBody>
                  <a:tcPr/>
                </a:tc>
                <a:tc>
                  <a:txBody>
                    <a:bodyPr/>
                    <a:lstStyle/>
                    <a:p>
                      <a:pPr algn="ctr"/>
                      <a:r>
                        <a:rPr lang="en-US" sz="1400" dirty="0"/>
                        <a:t>Makespan</a:t>
                      </a:r>
                    </a:p>
                  </a:txBody>
                  <a:tcPr/>
                </a:tc>
                <a:extLst>
                  <a:ext uri="{0D108BD9-81ED-4DB2-BD59-A6C34878D82A}">
                    <a16:rowId xmlns:a16="http://schemas.microsoft.com/office/drawing/2014/main" val="1329106990"/>
                  </a:ext>
                </a:extLst>
              </a:tr>
              <a:tr h="622046">
                <a:tc>
                  <a:txBody>
                    <a:bodyPr/>
                    <a:lstStyle/>
                    <a:p>
                      <a:r>
                        <a:rPr lang="en-US" sz="1400" dirty="0"/>
                        <a:t>0-1-2</a:t>
                      </a:r>
                    </a:p>
                  </a:txBody>
                  <a:tcPr/>
                </a:tc>
                <a:tc>
                  <a:txBody>
                    <a:bodyPr/>
                    <a:lstStyle/>
                    <a:p>
                      <a:r>
                        <a:rPr lang="en-US" sz="1400" dirty="0"/>
                        <a:t>16</a:t>
                      </a:r>
                    </a:p>
                  </a:txBody>
                  <a:tcPr/>
                </a:tc>
                <a:extLst>
                  <a:ext uri="{0D108BD9-81ED-4DB2-BD59-A6C34878D82A}">
                    <a16:rowId xmlns:a16="http://schemas.microsoft.com/office/drawing/2014/main" val="1016451869"/>
                  </a:ext>
                </a:extLst>
              </a:tr>
              <a:tr h="622046">
                <a:tc>
                  <a:txBody>
                    <a:bodyPr/>
                    <a:lstStyle/>
                    <a:p>
                      <a:r>
                        <a:rPr lang="en-US" sz="1400" dirty="0"/>
                        <a:t>0-2-1</a:t>
                      </a:r>
                    </a:p>
                  </a:txBody>
                  <a:tcPr/>
                </a:tc>
                <a:tc>
                  <a:txBody>
                    <a:bodyPr/>
                    <a:lstStyle/>
                    <a:p>
                      <a:r>
                        <a:rPr lang="en-US" sz="1400" dirty="0"/>
                        <a:t>15</a:t>
                      </a:r>
                    </a:p>
                  </a:txBody>
                  <a:tcPr/>
                </a:tc>
                <a:extLst>
                  <a:ext uri="{0D108BD9-81ED-4DB2-BD59-A6C34878D82A}">
                    <a16:rowId xmlns:a16="http://schemas.microsoft.com/office/drawing/2014/main" val="1068137472"/>
                  </a:ext>
                </a:extLst>
              </a:tr>
              <a:tr h="622046">
                <a:tc>
                  <a:txBody>
                    <a:bodyPr/>
                    <a:lstStyle/>
                    <a:p>
                      <a:r>
                        <a:rPr lang="en-US" sz="1400" dirty="0"/>
                        <a:t>Etc. </a:t>
                      </a:r>
                    </a:p>
                  </a:txBody>
                  <a:tcPr/>
                </a:tc>
                <a:tc>
                  <a:txBody>
                    <a:bodyPr/>
                    <a:lstStyle/>
                    <a:p>
                      <a:r>
                        <a:rPr lang="en-US" sz="1400" dirty="0"/>
                        <a:t>…</a:t>
                      </a:r>
                    </a:p>
                  </a:txBody>
                  <a:tcPr/>
                </a:tc>
                <a:extLst>
                  <a:ext uri="{0D108BD9-81ED-4DB2-BD59-A6C34878D82A}">
                    <a16:rowId xmlns:a16="http://schemas.microsoft.com/office/drawing/2014/main" val="1218091763"/>
                  </a:ext>
                </a:extLst>
              </a:tr>
            </a:tbl>
          </a:graphicData>
        </a:graphic>
      </p:graphicFrame>
    </p:spTree>
    <p:extLst>
      <p:ext uri="{BB962C8B-B14F-4D97-AF65-F5344CB8AC3E}">
        <p14:creationId xmlns:p14="http://schemas.microsoft.com/office/powerpoint/2010/main" val="401300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8020F-4A45-4B86-9AF4-BDB1D323E422}"/>
              </a:ext>
            </a:extLst>
          </p:cNvPr>
          <p:cNvSpPr>
            <a:spLocks noGrp="1"/>
          </p:cNvSpPr>
          <p:nvPr>
            <p:ph idx="1"/>
          </p:nvPr>
        </p:nvSpPr>
        <p:spPr>
          <a:xfrm>
            <a:off x="689113" y="1783556"/>
            <a:ext cx="10515600" cy="4308475"/>
          </a:xfrm>
        </p:spPr>
        <p:txBody>
          <a:bodyPr>
            <a:normAutofit fontScale="92500" lnSpcReduction="20000"/>
          </a:bodyPr>
          <a:lstStyle/>
          <a:p>
            <a:r>
              <a:rPr lang="en-US" sz="1800" dirty="0">
                <a:latin typeface="+mj-lt"/>
              </a:rPr>
              <a:t>Q-Learning is a type of reinforcement learning</a:t>
            </a:r>
          </a:p>
          <a:p>
            <a:r>
              <a:rPr lang="en-US" sz="1800" dirty="0">
                <a:latin typeface="+mj-lt"/>
              </a:rPr>
              <a:t>Q-Learning is a model-free algorithm</a:t>
            </a:r>
          </a:p>
          <a:p>
            <a:r>
              <a:rPr lang="en-US" sz="1800" dirty="0">
                <a:latin typeface="+mj-lt"/>
              </a:rPr>
              <a:t>Q-Learning learns in an interactive environment by trial and error feedback</a:t>
            </a:r>
          </a:p>
          <a:p>
            <a:pPr marL="0" indent="0">
              <a:buNone/>
            </a:pPr>
            <a:r>
              <a:rPr lang="en-US" sz="1800" b="1" dirty="0">
                <a:latin typeface="+mj-lt"/>
              </a:rPr>
              <a:t>An agent</a:t>
            </a:r>
          </a:p>
          <a:p>
            <a:r>
              <a:rPr lang="en-US" sz="1800" dirty="0">
                <a:latin typeface="+mj-lt"/>
              </a:rPr>
              <a:t>has a goal</a:t>
            </a:r>
          </a:p>
          <a:p>
            <a:r>
              <a:rPr lang="en-US" sz="1800" dirty="0">
                <a:latin typeface="+mj-lt"/>
              </a:rPr>
              <a:t>is able to observe/monitor states</a:t>
            </a:r>
          </a:p>
          <a:p>
            <a:r>
              <a:rPr lang="en-US" sz="1800" dirty="0">
                <a:latin typeface="+mj-lt"/>
              </a:rPr>
              <a:t>is able to perform actions that change its current state</a:t>
            </a:r>
          </a:p>
          <a:p>
            <a:pPr marL="0" indent="0">
              <a:buNone/>
            </a:pPr>
            <a:r>
              <a:rPr lang="en-US" sz="1800" b="1" dirty="0">
                <a:latin typeface="+mj-lt"/>
              </a:rPr>
              <a:t>Q-value</a:t>
            </a:r>
          </a:p>
          <a:p>
            <a:r>
              <a:rPr lang="en-US" sz="1800" dirty="0">
                <a:latin typeface="+mj-lt"/>
              </a:rPr>
              <a:t>indicates the quality of a particular action </a:t>
            </a:r>
            <a:r>
              <a:rPr lang="en-US" sz="1800" i="1" dirty="0">
                <a:latin typeface="+mj-lt"/>
              </a:rPr>
              <a:t>a</a:t>
            </a:r>
            <a:r>
              <a:rPr lang="en-US" sz="1800" dirty="0">
                <a:latin typeface="+mj-lt"/>
              </a:rPr>
              <a:t> in a given state</a:t>
            </a:r>
            <a:r>
              <a:rPr lang="en-US" sz="1800" i="1" dirty="0">
                <a:latin typeface="+mj-lt"/>
              </a:rPr>
              <a:t> s </a:t>
            </a:r>
            <a:r>
              <a:rPr lang="en-US" sz="1800" dirty="0">
                <a:latin typeface="+mj-lt"/>
              </a:rPr>
              <a:t>: Q(</a:t>
            </a:r>
            <a:r>
              <a:rPr lang="en-US" sz="1800" i="1" dirty="0" err="1">
                <a:latin typeface="+mj-lt"/>
              </a:rPr>
              <a:t>s,a</a:t>
            </a:r>
            <a:r>
              <a:rPr lang="en-US" sz="1800" dirty="0">
                <a:latin typeface="+mj-lt"/>
              </a:rPr>
              <a:t>)</a:t>
            </a:r>
          </a:p>
          <a:p>
            <a:r>
              <a:rPr lang="en-US" sz="1800" dirty="0">
                <a:latin typeface="+mj-lt"/>
              </a:rPr>
              <a:t>is current estimate of sum of future rewards</a:t>
            </a:r>
          </a:p>
          <a:p>
            <a:pPr marL="0" indent="0">
              <a:buNone/>
            </a:pPr>
            <a:r>
              <a:rPr lang="en-US" sz="1800" b="1" dirty="0">
                <a:latin typeface="+mj-lt"/>
              </a:rPr>
              <a:t>Q-table</a:t>
            </a:r>
          </a:p>
          <a:p>
            <a:r>
              <a:rPr lang="en-US" sz="1800" dirty="0">
                <a:latin typeface="+mj-lt"/>
              </a:rPr>
              <a:t>Store Q-values</a:t>
            </a:r>
          </a:p>
          <a:p>
            <a:r>
              <a:rPr lang="en-US" sz="1800" dirty="0">
                <a:latin typeface="+mj-lt"/>
              </a:rPr>
              <a:t>Has one row for each possible state, and one column for each possible action</a:t>
            </a:r>
          </a:p>
          <a:p>
            <a:endParaRPr lang="en-US" sz="1800" dirty="0">
              <a:latin typeface="+mj-lt"/>
            </a:endParaRPr>
          </a:p>
        </p:txBody>
      </p:sp>
      <p:sp>
        <p:nvSpPr>
          <p:cNvPr id="7" name="Title 1">
            <a:extLst>
              <a:ext uri="{FF2B5EF4-FFF2-40B4-BE49-F238E27FC236}">
                <a16:creationId xmlns:a16="http://schemas.microsoft.com/office/drawing/2014/main" id="{3B5C8243-9E0C-475B-AFDF-6DA462E7E131}"/>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br>
              <a:rPr lang="en-US" dirty="0"/>
            </a:br>
            <a:r>
              <a:rPr lang="en-US" sz="3600" dirty="0"/>
              <a:t>Definition</a:t>
            </a:r>
          </a:p>
        </p:txBody>
      </p:sp>
      <p:sp>
        <p:nvSpPr>
          <p:cNvPr id="9" name="Slide Number Placeholder 8">
            <a:extLst>
              <a:ext uri="{FF2B5EF4-FFF2-40B4-BE49-F238E27FC236}">
                <a16:creationId xmlns:a16="http://schemas.microsoft.com/office/drawing/2014/main" id="{02087781-A9FE-4C74-8234-AC67B100B4DD}"/>
              </a:ext>
            </a:extLst>
          </p:cNvPr>
          <p:cNvSpPr>
            <a:spLocks noGrp="1"/>
          </p:cNvSpPr>
          <p:nvPr>
            <p:ph type="sldNum" sz="quarter" idx="12"/>
          </p:nvPr>
        </p:nvSpPr>
        <p:spPr/>
        <p:txBody>
          <a:bodyPr/>
          <a:lstStyle/>
          <a:p>
            <a:fld id="{89590873-3428-46C7-A0C0-530AA58CF106}" type="slidenum">
              <a:rPr lang="en-US" smtClean="0"/>
              <a:t>12</a:t>
            </a:fld>
            <a:endParaRPr lang="en-US"/>
          </a:p>
        </p:txBody>
      </p:sp>
      <p:sp>
        <p:nvSpPr>
          <p:cNvPr id="10" name="Date Placeholder 9">
            <a:extLst>
              <a:ext uri="{FF2B5EF4-FFF2-40B4-BE49-F238E27FC236}">
                <a16:creationId xmlns:a16="http://schemas.microsoft.com/office/drawing/2014/main" id="{BC69274D-15AC-4776-A089-6AA43F150D43}"/>
              </a:ext>
            </a:extLst>
          </p:cNvPr>
          <p:cNvSpPr>
            <a:spLocks noGrp="1"/>
          </p:cNvSpPr>
          <p:nvPr>
            <p:ph type="dt" sz="half" idx="10"/>
          </p:nvPr>
        </p:nvSpPr>
        <p:spPr/>
        <p:txBody>
          <a:bodyPr/>
          <a:lstStyle/>
          <a:p>
            <a:fld id="{1C0CD420-DA51-4404-A445-AF914D68FA8B}" type="datetime1">
              <a:rPr lang="en-US" smtClean="0"/>
              <a:t>1/21/2021</a:t>
            </a:fld>
            <a:endParaRPr lang="en-US"/>
          </a:p>
        </p:txBody>
      </p:sp>
      <p:pic>
        <p:nvPicPr>
          <p:cNvPr id="11" name="Picture 10">
            <a:extLst>
              <a:ext uri="{FF2B5EF4-FFF2-40B4-BE49-F238E27FC236}">
                <a16:creationId xmlns:a16="http://schemas.microsoft.com/office/drawing/2014/main" id="{F0596C95-2D8A-48E2-A31F-BF054D05E9A0}"/>
              </a:ext>
            </a:extLst>
          </p:cNvPr>
          <p:cNvPicPr>
            <a:picLocks noChangeAspect="1"/>
          </p:cNvPicPr>
          <p:nvPr/>
        </p:nvPicPr>
        <p:blipFill rotWithShape="1">
          <a:blip r:embed="rId3"/>
          <a:srcRect l="32381" t="42787" r="33571" b="22286"/>
          <a:stretch/>
        </p:blipFill>
        <p:spPr>
          <a:xfrm>
            <a:off x="7710597" y="2501647"/>
            <a:ext cx="4273412" cy="2405662"/>
          </a:xfrm>
          <a:prstGeom prst="rect">
            <a:avLst/>
          </a:prstGeom>
        </p:spPr>
      </p:pic>
    </p:spTree>
    <p:extLst>
      <p:ext uri="{BB962C8B-B14F-4D97-AF65-F5344CB8AC3E}">
        <p14:creationId xmlns:p14="http://schemas.microsoft.com/office/powerpoint/2010/main" val="411491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8020F-4A45-4B86-9AF4-BDB1D323E422}"/>
              </a:ext>
            </a:extLst>
          </p:cNvPr>
          <p:cNvSpPr>
            <a:spLocks noGrp="1"/>
          </p:cNvSpPr>
          <p:nvPr>
            <p:ph idx="1"/>
          </p:nvPr>
        </p:nvSpPr>
        <p:spPr>
          <a:xfrm>
            <a:off x="838200" y="1825625"/>
            <a:ext cx="6010656" cy="4308475"/>
          </a:xfrm>
        </p:spPr>
        <p:txBody>
          <a:bodyPr>
            <a:normAutofit lnSpcReduction="10000"/>
          </a:bodyPr>
          <a:lstStyle/>
          <a:p>
            <a:r>
              <a:rPr lang="en-US" sz="1800" b="0" i="0" dirty="0">
                <a:solidFill>
                  <a:srgbClr val="000000"/>
                </a:solidFill>
                <a:effectLst/>
                <a:latin typeface="+mj-lt"/>
              </a:rPr>
              <a:t>Actions will be chosen using an </a:t>
            </a:r>
            <a:r>
              <a:rPr lang="el-GR" sz="1800" b="1" i="0" dirty="0">
                <a:solidFill>
                  <a:srgbClr val="000000"/>
                </a:solidFill>
                <a:effectLst/>
                <a:latin typeface="+mj-lt"/>
              </a:rPr>
              <a:t>ε</a:t>
            </a:r>
            <a:r>
              <a:rPr lang="en-US" sz="1800" b="1" dirty="0">
                <a:solidFill>
                  <a:srgbClr val="000000"/>
                </a:solidFill>
                <a:latin typeface="+mj-lt"/>
              </a:rPr>
              <a:t>-</a:t>
            </a:r>
            <a:r>
              <a:rPr lang="en-US" sz="1800" b="1" i="0" dirty="0">
                <a:solidFill>
                  <a:srgbClr val="000000"/>
                </a:solidFill>
                <a:effectLst/>
                <a:latin typeface="+mj-lt"/>
              </a:rPr>
              <a:t>greedy algorithm</a:t>
            </a:r>
            <a:r>
              <a:rPr lang="en-US" sz="1800" b="0" i="0" dirty="0">
                <a:solidFill>
                  <a:srgbClr val="000000"/>
                </a:solidFill>
                <a:effectLst/>
                <a:latin typeface="+mj-lt"/>
              </a:rPr>
              <a:t>. </a:t>
            </a:r>
            <a:r>
              <a:rPr lang="en-US" sz="1800" dirty="0">
                <a:solidFill>
                  <a:srgbClr val="000000"/>
                </a:solidFill>
                <a:latin typeface="+mj-lt"/>
              </a:rPr>
              <a:t>This algorithm balances between exploration and exploitation. </a:t>
            </a:r>
            <a:r>
              <a:rPr lang="el-GR" sz="1800" dirty="0">
                <a:solidFill>
                  <a:srgbClr val="000000"/>
                </a:solidFill>
                <a:latin typeface="+mj-lt"/>
              </a:rPr>
              <a:t>ε</a:t>
            </a:r>
            <a:r>
              <a:rPr lang="en-US" sz="1800" dirty="0">
                <a:solidFill>
                  <a:srgbClr val="000000"/>
                </a:solidFill>
                <a:latin typeface="+mj-lt"/>
              </a:rPr>
              <a:t> is set at the beginning. </a:t>
            </a:r>
            <a:endParaRPr lang="en-US" sz="1800" b="0" i="0" dirty="0">
              <a:solidFill>
                <a:srgbClr val="000000"/>
              </a:solidFill>
              <a:effectLst/>
              <a:latin typeface="+mj-lt"/>
            </a:endParaRPr>
          </a:p>
          <a:p>
            <a:r>
              <a:rPr lang="en-US" sz="1800" b="0" i="0" dirty="0">
                <a:solidFill>
                  <a:srgbClr val="000000"/>
                </a:solidFill>
                <a:effectLst/>
                <a:latin typeface="+mj-lt"/>
              </a:rPr>
              <a:t>When action </a:t>
            </a:r>
            <a:r>
              <a:rPr lang="en-US" sz="1800" b="1" i="0" dirty="0">
                <a:solidFill>
                  <a:srgbClr val="000000"/>
                </a:solidFill>
                <a:effectLst/>
                <a:latin typeface="+mj-lt"/>
              </a:rPr>
              <a:t>a</a:t>
            </a:r>
            <a:r>
              <a:rPr lang="en-US" sz="1800" b="0" i="0" dirty="0">
                <a:solidFill>
                  <a:srgbClr val="000000"/>
                </a:solidFill>
                <a:effectLst/>
                <a:latin typeface="+mj-lt"/>
              </a:rPr>
              <a:t> is selected by the agent located in state </a:t>
            </a:r>
            <a:r>
              <a:rPr lang="en-US" sz="1800" b="1" i="1" dirty="0">
                <a:solidFill>
                  <a:srgbClr val="000000"/>
                </a:solidFill>
                <a:effectLst/>
                <a:latin typeface="+mj-lt"/>
              </a:rPr>
              <a:t>s</a:t>
            </a:r>
            <a:r>
              <a:rPr lang="en-US" sz="1800" b="0" i="0" dirty="0">
                <a:solidFill>
                  <a:srgbClr val="000000"/>
                </a:solidFill>
                <a:effectLst/>
                <a:latin typeface="+mj-lt"/>
              </a:rPr>
              <a:t>, the Q-value for that state-action pair is updated based on the reward received when selecting that action and the best Q-value for the subsequent state </a:t>
            </a:r>
            <a:endParaRPr lang="en-US" sz="1800" dirty="0">
              <a:solidFill>
                <a:srgbClr val="000000"/>
              </a:solidFill>
              <a:latin typeface="+mj-lt"/>
            </a:endParaRPr>
          </a:p>
          <a:p>
            <a:pPr marL="0" indent="0">
              <a:buNone/>
            </a:pPr>
            <a:endParaRPr lang="en-US" sz="1800" b="0" i="0" dirty="0">
              <a:solidFill>
                <a:srgbClr val="000000"/>
              </a:solidFill>
              <a:effectLst/>
              <a:latin typeface="+mj-lt"/>
            </a:endParaRPr>
          </a:p>
          <a:p>
            <a:endParaRPr lang="en-US" sz="1800" b="1" i="0" dirty="0">
              <a:solidFill>
                <a:srgbClr val="000000"/>
              </a:solidFill>
              <a:effectLst/>
              <a:latin typeface="+mj-lt"/>
            </a:endParaRPr>
          </a:p>
          <a:p>
            <a:r>
              <a:rPr lang="en-US" sz="1800" b="1" i="0" dirty="0">
                <a:solidFill>
                  <a:srgbClr val="000000"/>
                </a:solidFill>
                <a:effectLst/>
                <a:latin typeface="+mj-lt"/>
              </a:rPr>
              <a:t>α </a:t>
            </a:r>
            <a:r>
              <a:rPr lang="en-US" sz="1800" b="0" i="0" dirty="0">
                <a:solidFill>
                  <a:srgbClr val="000000"/>
                </a:solidFill>
                <a:effectLst/>
                <a:latin typeface="Symbol" panose="05050102010706020507" pitchFamily="18" charset="2"/>
              </a:rPr>
              <a:t></a:t>
            </a:r>
            <a:r>
              <a:rPr lang="en-US" sz="1800" b="0" i="0" dirty="0">
                <a:solidFill>
                  <a:srgbClr val="000000"/>
                </a:solidFill>
                <a:effectLst/>
                <a:latin typeface="+mj-lt"/>
              </a:rPr>
              <a:t>[ 0, 1] is the learning rate </a:t>
            </a:r>
          </a:p>
          <a:p>
            <a:r>
              <a:rPr lang="en-US" sz="1800" b="0" i="0" dirty="0">
                <a:solidFill>
                  <a:srgbClr val="000000"/>
                </a:solidFill>
                <a:effectLst/>
                <a:latin typeface="+mj-lt"/>
              </a:rPr>
              <a:t>𝛾  discount factor</a:t>
            </a:r>
          </a:p>
          <a:p>
            <a:r>
              <a:rPr lang="en-US" sz="1800" b="1" i="1" dirty="0">
                <a:solidFill>
                  <a:srgbClr val="000000"/>
                </a:solidFill>
                <a:effectLst/>
                <a:latin typeface="+mj-lt"/>
              </a:rPr>
              <a:t>r </a:t>
            </a:r>
            <a:r>
              <a:rPr lang="en-US" sz="1800" b="0" i="0" dirty="0">
                <a:solidFill>
                  <a:srgbClr val="000000"/>
                </a:solidFill>
                <a:effectLst/>
                <a:latin typeface="+mj-lt"/>
              </a:rPr>
              <a:t>the reward resulting from taking action </a:t>
            </a:r>
            <a:r>
              <a:rPr lang="en-US" sz="1800" b="1" i="0" dirty="0">
                <a:solidFill>
                  <a:srgbClr val="000000"/>
                </a:solidFill>
                <a:effectLst/>
                <a:latin typeface="+mj-lt"/>
              </a:rPr>
              <a:t>α</a:t>
            </a:r>
            <a:r>
              <a:rPr lang="en-US" sz="1200" dirty="0">
                <a:latin typeface="+mj-lt"/>
              </a:rPr>
              <a:t> </a:t>
            </a:r>
            <a:endParaRPr lang="en-US" sz="1800" dirty="0">
              <a:latin typeface="+mj-lt"/>
            </a:endParaRPr>
          </a:p>
          <a:p>
            <a:r>
              <a:rPr lang="en-US" sz="1800" dirty="0" err="1">
                <a:latin typeface="+mj-lt"/>
              </a:rPr>
              <a:t>Max</a:t>
            </a:r>
            <a:r>
              <a:rPr lang="en-US" sz="1800" baseline="-25000" dirty="0" err="1">
                <a:latin typeface="+mj-lt"/>
              </a:rPr>
              <a:t>a’</a:t>
            </a:r>
            <a:r>
              <a:rPr lang="en-US" sz="1800" dirty="0" err="1">
                <a:latin typeface="+mj-lt"/>
              </a:rPr>
              <a:t>Q</a:t>
            </a:r>
            <a:r>
              <a:rPr lang="en-US" sz="1800" dirty="0">
                <a:latin typeface="+mj-lt"/>
              </a:rPr>
              <a:t>(</a:t>
            </a:r>
            <a:r>
              <a:rPr lang="en-US" sz="1800" dirty="0" err="1">
                <a:latin typeface="+mj-lt"/>
              </a:rPr>
              <a:t>s’,a</a:t>
            </a:r>
            <a:r>
              <a:rPr lang="en-US" sz="1800" dirty="0">
                <a:latin typeface="+mj-lt"/>
              </a:rPr>
              <a:t>’) is the largest Q value for any action in the current state</a:t>
            </a:r>
            <a:endParaRPr lang="en-US" sz="1200" dirty="0">
              <a:latin typeface="+mj-lt"/>
            </a:endParaRPr>
          </a:p>
        </p:txBody>
      </p:sp>
      <p:sp>
        <p:nvSpPr>
          <p:cNvPr id="7" name="Title 1">
            <a:extLst>
              <a:ext uri="{FF2B5EF4-FFF2-40B4-BE49-F238E27FC236}">
                <a16:creationId xmlns:a16="http://schemas.microsoft.com/office/drawing/2014/main" id="{3B5C8243-9E0C-475B-AFDF-6DA462E7E131}"/>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br>
              <a:rPr lang="en-US" dirty="0"/>
            </a:br>
            <a:r>
              <a:rPr lang="en-US" sz="3600" dirty="0"/>
              <a:t>Definition</a:t>
            </a:r>
          </a:p>
        </p:txBody>
      </p:sp>
      <p:pic>
        <p:nvPicPr>
          <p:cNvPr id="4" name="Picture 3">
            <a:extLst>
              <a:ext uri="{FF2B5EF4-FFF2-40B4-BE49-F238E27FC236}">
                <a16:creationId xmlns:a16="http://schemas.microsoft.com/office/drawing/2014/main" id="{CAA9D07A-D99C-4B47-A4CA-B17C5CE2F6C7}"/>
              </a:ext>
            </a:extLst>
          </p:cNvPr>
          <p:cNvPicPr>
            <a:picLocks noChangeAspect="1"/>
          </p:cNvPicPr>
          <p:nvPr/>
        </p:nvPicPr>
        <p:blipFill rotWithShape="1">
          <a:blip r:embed="rId3"/>
          <a:srcRect l="29625" t="60114" r="22000" b="35650"/>
          <a:stretch/>
        </p:blipFill>
        <p:spPr>
          <a:xfrm>
            <a:off x="926155" y="3776928"/>
            <a:ext cx="5455920" cy="262223"/>
          </a:xfrm>
          <a:prstGeom prst="rect">
            <a:avLst/>
          </a:prstGeom>
        </p:spPr>
      </p:pic>
      <p:sp>
        <p:nvSpPr>
          <p:cNvPr id="8" name="Slide Number Placeholder 7">
            <a:extLst>
              <a:ext uri="{FF2B5EF4-FFF2-40B4-BE49-F238E27FC236}">
                <a16:creationId xmlns:a16="http://schemas.microsoft.com/office/drawing/2014/main" id="{7A0B6F34-43A2-44BE-AF23-8935A0502780}"/>
              </a:ext>
            </a:extLst>
          </p:cNvPr>
          <p:cNvSpPr>
            <a:spLocks noGrp="1"/>
          </p:cNvSpPr>
          <p:nvPr>
            <p:ph type="sldNum" sz="quarter" idx="12"/>
          </p:nvPr>
        </p:nvSpPr>
        <p:spPr/>
        <p:txBody>
          <a:bodyPr/>
          <a:lstStyle/>
          <a:p>
            <a:fld id="{89590873-3428-46C7-A0C0-530AA58CF106}" type="slidenum">
              <a:rPr lang="en-US" smtClean="0"/>
              <a:t>13</a:t>
            </a:fld>
            <a:endParaRPr lang="en-US"/>
          </a:p>
        </p:txBody>
      </p:sp>
      <p:sp>
        <p:nvSpPr>
          <p:cNvPr id="9" name="Date Placeholder 8">
            <a:extLst>
              <a:ext uri="{FF2B5EF4-FFF2-40B4-BE49-F238E27FC236}">
                <a16:creationId xmlns:a16="http://schemas.microsoft.com/office/drawing/2014/main" id="{B26ADE4F-ECEB-4E32-A1A7-65FD0140382E}"/>
              </a:ext>
            </a:extLst>
          </p:cNvPr>
          <p:cNvSpPr>
            <a:spLocks noGrp="1"/>
          </p:cNvSpPr>
          <p:nvPr>
            <p:ph type="dt" sz="half" idx="10"/>
          </p:nvPr>
        </p:nvSpPr>
        <p:spPr/>
        <p:txBody>
          <a:bodyPr/>
          <a:lstStyle/>
          <a:p>
            <a:fld id="{4601341A-8803-4E9F-B661-538CA87A7020}" type="datetime1">
              <a:rPr lang="en-US" smtClean="0"/>
              <a:t>1/21/2021</a:t>
            </a:fld>
            <a:endParaRPr lang="en-US" dirty="0"/>
          </a:p>
        </p:txBody>
      </p:sp>
      <p:grpSp>
        <p:nvGrpSpPr>
          <p:cNvPr id="32" name="Group 31">
            <a:extLst>
              <a:ext uri="{FF2B5EF4-FFF2-40B4-BE49-F238E27FC236}">
                <a16:creationId xmlns:a16="http://schemas.microsoft.com/office/drawing/2014/main" id="{18DB50AE-B11A-4446-BE4A-48C7334B240B}"/>
              </a:ext>
            </a:extLst>
          </p:cNvPr>
          <p:cNvGrpSpPr/>
          <p:nvPr/>
        </p:nvGrpSpPr>
        <p:grpSpPr>
          <a:xfrm>
            <a:off x="7099346" y="678736"/>
            <a:ext cx="4307794" cy="2984738"/>
            <a:chOff x="7046006" y="953056"/>
            <a:chExt cx="4307794" cy="2984738"/>
          </a:xfrm>
        </p:grpSpPr>
        <p:sp>
          <p:nvSpPr>
            <p:cNvPr id="13" name="Oval 12">
              <a:extLst>
                <a:ext uri="{FF2B5EF4-FFF2-40B4-BE49-F238E27FC236}">
                  <a16:creationId xmlns:a16="http://schemas.microsoft.com/office/drawing/2014/main" id="{3E01CAA0-6A28-464E-817A-7E225DBBDC4D}"/>
                </a:ext>
              </a:extLst>
            </p:cNvPr>
            <p:cNvSpPr/>
            <p:nvPr/>
          </p:nvSpPr>
          <p:spPr>
            <a:xfrm>
              <a:off x="7046006" y="1872382"/>
              <a:ext cx="1426369" cy="10515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Random number (r)</a:t>
              </a:r>
            </a:p>
          </p:txBody>
        </p:sp>
        <p:sp>
          <p:nvSpPr>
            <p:cNvPr id="14" name="Oval 13">
              <a:extLst>
                <a:ext uri="{FF2B5EF4-FFF2-40B4-BE49-F238E27FC236}">
                  <a16:creationId xmlns:a16="http://schemas.microsoft.com/office/drawing/2014/main" id="{279EEF9F-AB5F-4813-839F-962595513B18}"/>
                </a:ext>
              </a:extLst>
            </p:cNvPr>
            <p:cNvSpPr/>
            <p:nvPr/>
          </p:nvSpPr>
          <p:spPr>
            <a:xfrm>
              <a:off x="9826752" y="953056"/>
              <a:ext cx="1527048" cy="10515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Randomly choose action</a:t>
              </a:r>
            </a:p>
          </p:txBody>
        </p:sp>
        <p:sp>
          <p:nvSpPr>
            <p:cNvPr id="15" name="Oval 14">
              <a:extLst>
                <a:ext uri="{FF2B5EF4-FFF2-40B4-BE49-F238E27FC236}">
                  <a16:creationId xmlns:a16="http://schemas.microsoft.com/office/drawing/2014/main" id="{54BD75A0-466B-4F4E-9029-7EBB4D31A2B7}"/>
                </a:ext>
              </a:extLst>
            </p:cNvPr>
            <p:cNvSpPr/>
            <p:nvPr/>
          </p:nvSpPr>
          <p:spPr>
            <a:xfrm>
              <a:off x="9802558" y="2886234"/>
              <a:ext cx="1527048" cy="10515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Choose the best action</a:t>
              </a:r>
            </a:p>
          </p:txBody>
        </p:sp>
        <p:cxnSp>
          <p:nvCxnSpPr>
            <p:cNvPr id="17" name="Straight Arrow Connector 16">
              <a:extLst>
                <a:ext uri="{FF2B5EF4-FFF2-40B4-BE49-F238E27FC236}">
                  <a16:creationId xmlns:a16="http://schemas.microsoft.com/office/drawing/2014/main" id="{F7910C01-81F2-40C0-B45E-244FE2096FF4}"/>
                </a:ext>
              </a:extLst>
            </p:cNvPr>
            <p:cNvCxnSpPr>
              <a:stCxn id="13" idx="6"/>
              <a:endCxn id="14" idx="2"/>
            </p:cNvCxnSpPr>
            <p:nvPr/>
          </p:nvCxnSpPr>
          <p:spPr>
            <a:xfrm flipV="1">
              <a:off x="8472375" y="1478836"/>
              <a:ext cx="1354377" cy="919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F5F077-39B6-445A-8396-2FA212E7F59C}"/>
                </a:ext>
              </a:extLst>
            </p:cNvPr>
            <p:cNvCxnSpPr>
              <a:stCxn id="13" idx="6"/>
              <a:endCxn id="15" idx="2"/>
            </p:cNvCxnSpPr>
            <p:nvPr/>
          </p:nvCxnSpPr>
          <p:spPr>
            <a:xfrm>
              <a:off x="8472375" y="2398162"/>
              <a:ext cx="1330183" cy="101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98C3F66-1CF2-4446-A052-5DE742DA798D}"/>
                </a:ext>
              </a:extLst>
            </p:cNvPr>
            <p:cNvSpPr txBox="1"/>
            <p:nvPr/>
          </p:nvSpPr>
          <p:spPr>
            <a:xfrm rot="19431325">
              <a:off x="8645875" y="1722212"/>
              <a:ext cx="588623" cy="369332"/>
            </a:xfrm>
            <a:prstGeom prst="rect">
              <a:avLst/>
            </a:prstGeom>
            <a:noFill/>
          </p:spPr>
          <p:txBody>
            <a:bodyPr wrap="none" rtlCol="0">
              <a:spAutoFit/>
            </a:bodyPr>
            <a:lstStyle/>
            <a:p>
              <a:r>
                <a:rPr lang="en-US" dirty="0"/>
                <a:t>r &lt; </a:t>
              </a:r>
              <a:r>
                <a:rPr lang="el-GR" b="0" i="0" dirty="0">
                  <a:solidFill>
                    <a:srgbClr val="4D5156"/>
                  </a:solidFill>
                  <a:effectLst/>
                  <a:latin typeface="arial" panose="020B0604020202020204" pitchFamily="34" charset="0"/>
                </a:rPr>
                <a:t>ε</a:t>
              </a:r>
              <a:endParaRPr lang="en-US" dirty="0"/>
            </a:p>
          </p:txBody>
        </p:sp>
        <p:sp>
          <p:nvSpPr>
            <p:cNvPr id="27" name="TextBox 26">
              <a:extLst>
                <a:ext uri="{FF2B5EF4-FFF2-40B4-BE49-F238E27FC236}">
                  <a16:creationId xmlns:a16="http://schemas.microsoft.com/office/drawing/2014/main" id="{9A8CF2D6-16AF-4A09-A74C-D23B317DA0E0}"/>
                </a:ext>
              </a:extLst>
            </p:cNvPr>
            <p:cNvSpPr txBox="1"/>
            <p:nvPr/>
          </p:nvSpPr>
          <p:spPr>
            <a:xfrm rot="1940695">
              <a:off x="8670234" y="2828398"/>
              <a:ext cx="704039" cy="369332"/>
            </a:xfrm>
            <a:prstGeom prst="rect">
              <a:avLst/>
            </a:prstGeom>
            <a:noFill/>
          </p:spPr>
          <p:txBody>
            <a:bodyPr wrap="none" rtlCol="0">
              <a:spAutoFit/>
            </a:bodyPr>
            <a:lstStyle/>
            <a:p>
              <a:r>
                <a:rPr lang="en-US" dirty="0"/>
                <a:t>r &gt;= </a:t>
              </a:r>
              <a:r>
                <a:rPr lang="el-GR" b="0" i="0" dirty="0">
                  <a:solidFill>
                    <a:srgbClr val="4D5156"/>
                  </a:solidFill>
                  <a:effectLst/>
                  <a:latin typeface="arial" panose="020B0604020202020204" pitchFamily="34" charset="0"/>
                </a:rPr>
                <a:t>ε</a:t>
              </a:r>
              <a:endParaRPr lang="en-US" dirty="0"/>
            </a:p>
          </p:txBody>
        </p:sp>
      </p:grpSp>
      <p:pic>
        <p:nvPicPr>
          <p:cNvPr id="33" name="Picture 32">
            <a:extLst>
              <a:ext uri="{FF2B5EF4-FFF2-40B4-BE49-F238E27FC236}">
                <a16:creationId xmlns:a16="http://schemas.microsoft.com/office/drawing/2014/main" id="{605A97B9-5F42-48B8-A1C8-CAC0584016DB}"/>
              </a:ext>
            </a:extLst>
          </p:cNvPr>
          <p:cNvPicPr>
            <a:picLocks noChangeAspect="1"/>
          </p:cNvPicPr>
          <p:nvPr/>
        </p:nvPicPr>
        <p:blipFill rotWithShape="1">
          <a:blip r:embed="rId4"/>
          <a:srcRect l="32381" t="42787" r="33571" b="22286"/>
          <a:stretch/>
        </p:blipFill>
        <p:spPr>
          <a:xfrm>
            <a:off x="7410840" y="3929598"/>
            <a:ext cx="3996300" cy="2249666"/>
          </a:xfrm>
          <a:prstGeom prst="rect">
            <a:avLst/>
          </a:prstGeom>
        </p:spPr>
      </p:pic>
    </p:spTree>
    <p:extLst>
      <p:ext uri="{BB962C8B-B14F-4D97-AF65-F5344CB8AC3E}">
        <p14:creationId xmlns:p14="http://schemas.microsoft.com/office/powerpoint/2010/main" val="1683060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5C8243-9E0C-475B-AFDF-6DA462E7E131}"/>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r>
              <a:rPr lang="en-US" sz="4400" dirty="0">
                <a:solidFill>
                  <a:schemeClr val="accent1"/>
                </a:solidFill>
              </a:rPr>
              <a:t> for P-FSSP</a:t>
            </a:r>
            <a:br>
              <a:rPr lang="en-US" dirty="0"/>
            </a:br>
            <a:r>
              <a:rPr lang="en-US" sz="3200" dirty="0"/>
              <a:t>Define Environment</a:t>
            </a:r>
          </a:p>
        </p:txBody>
      </p:sp>
      <p:sp>
        <p:nvSpPr>
          <p:cNvPr id="8" name="Slide Number Placeholder 7">
            <a:extLst>
              <a:ext uri="{FF2B5EF4-FFF2-40B4-BE49-F238E27FC236}">
                <a16:creationId xmlns:a16="http://schemas.microsoft.com/office/drawing/2014/main" id="{A859DB8B-45FC-49C3-857E-9EB1BAF683A9}"/>
              </a:ext>
            </a:extLst>
          </p:cNvPr>
          <p:cNvSpPr>
            <a:spLocks noGrp="1"/>
          </p:cNvSpPr>
          <p:nvPr>
            <p:ph type="sldNum" sz="quarter" idx="12"/>
          </p:nvPr>
        </p:nvSpPr>
        <p:spPr/>
        <p:txBody>
          <a:bodyPr/>
          <a:lstStyle/>
          <a:p>
            <a:fld id="{89590873-3428-46C7-A0C0-530AA58CF106}" type="slidenum">
              <a:rPr lang="en-US" smtClean="0"/>
              <a:t>14</a:t>
            </a:fld>
            <a:endParaRPr lang="en-US"/>
          </a:p>
        </p:txBody>
      </p:sp>
      <p:sp>
        <p:nvSpPr>
          <p:cNvPr id="9" name="Date Placeholder 8">
            <a:extLst>
              <a:ext uri="{FF2B5EF4-FFF2-40B4-BE49-F238E27FC236}">
                <a16:creationId xmlns:a16="http://schemas.microsoft.com/office/drawing/2014/main" id="{0AF8BBBB-1636-40E3-99FA-8BA9664DE974}"/>
              </a:ext>
            </a:extLst>
          </p:cNvPr>
          <p:cNvSpPr>
            <a:spLocks noGrp="1"/>
          </p:cNvSpPr>
          <p:nvPr>
            <p:ph type="dt" sz="half" idx="10"/>
          </p:nvPr>
        </p:nvSpPr>
        <p:spPr/>
        <p:txBody>
          <a:bodyPr/>
          <a:lstStyle/>
          <a:p>
            <a:fld id="{A64D1002-56A0-4E4C-9C07-B63BCDA7C66A}" type="datetime1">
              <a:rPr lang="en-US" smtClean="0"/>
              <a:t>1/21/2021</a:t>
            </a:fld>
            <a:endParaRPr lang="en-US" dirty="0"/>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AF9CB107-7B09-43D5-A856-3E38C5328A99}"/>
                  </a:ext>
                </a:extLst>
              </p:cNvPr>
              <p:cNvSpPr>
                <a:spLocks noGrp="1"/>
              </p:cNvSpPr>
              <p:nvPr>
                <p:ph idx="1"/>
              </p:nvPr>
            </p:nvSpPr>
            <p:spPr>
              <a:xfrm>
                <a:off x="838199" y="1825625"/>
                <a:ext cx="5338313" cy="4308475"/>
              </a:xfrm>
            </p:spPr>
            <p:txBody>
              <a:bodyPr>
                <a:normAutofit/>
              </a:bodyPr>
              <a:lstStyle/>
              <a:p>
                <a:r>
                  <a:rPr lang="en-US" sz="1800" dirty="0">
                    <a:latin typeface="+mj-lt"/>
                  </a:rPr>
                  <a:t>States:</a:t>
                </a:r>
              </a:p>
              <a:p>
                <a:pPr lvl="1"/>
                <a:r>
                  <a:rPr lang="en-US" sz="1800" dirty="0">
                    <a:latin typeface="+mj-lt"/>
                  </a:rPr>
                  <a:t>Jobs left to be processed =&gt; 2</a:t>
                </a:r>
                <a:r>
                  <a:rPr lang="en-US" sz="1800" baseline="30000" dirty="0">
                    <a:latin typeface="+mj-lt"/>
                  </a:rPr>
                  <a:t>n  </a:t>
                </a:r>
                <a:r>
                  <a:rPr lang="en-US" sz="1800" dirty="0">
                    <a:latin typeface="+mj-lt"/>
                  </a:rPr>
                  <a:t>states, n is #jobs</a:t>
                </a:r>
              </a:p>
              <a:p>
                <a:r>
                  <a:rPr lang="en-US" sz="1800" dirty="0">
                    <a:latin typeface="+mj-lt"/>
                  </a:rPr>
                  <a:t>Actions:</a:t>
                </a:r>
              </a:p>
              <a:p>
                <a:pPr lvl="1"/>
                <a:r>
                  <a:rPr lang="en-US" sz="1800" dirty="0">
                    <a:latin typeface="+mj-lt"/>
                  </a:rPr>
                  <a:t>Take one job to process =&gt; n actions</a:t>
                </a:r>
              </a:p>
              <a:p>
                <a:r>
                  <a:rPr lang="en-US" sz="1800" dirty="0">
                    <a:latin typeface="+mj-lt"/>
                  </a:rPr>
                  <a:t>Rewards to be maximized:</a:t>
                </a:r>
              </a:p>
              <a:p>
                <a:pPr lvl="1"/>
                <a:r>
                  <a:rPr lang="en-US" sz="1800" dirty="0">
                    <a:latin typeface="+mj-lt"/>
                  </a:rPr>
                  <a:t>r =  </a:t>
                </a:r>
                <a14:m>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smtClean="0">
                            <a:latin typeface="Cambria Math" panose="02040503050406030204" pitchFamily="18" charset="0"/>
                          </a:rPr>
                          <m:t>1</m:t>
                        </m:r>
                      </m:num>
                      <m:den>
                        <m:r>
                          <a:rPr lang="en-US" sz="1800" b="0" i="1" dirty="0" smtClean="0">
                            <a:latin typeface="Cambria Math" panose="02040503050406030204" pitchFamily="18" charset="0"/>
                          </a:rPr>
                          <m:t>𝑀𝑎𝑘𝑒𝑠𝑝𝑎𝑛</m:t>
                        </m:r>
                      </m:den>
                    </m:f>
                  </m:oMath>
                </a14:m>
                <a:r>
                  <a:rPr lang="en-US" sz="1800" dirty="0">
                    <a:latin typeface="+mj-lt"/>
                  </a:rPr>
                  <a:t> </a:t>
                </a:r>
              </a:p>
              <a:p>
                <a:r>
                  <a:rPr lang="el-GR" sz="1800" b="1" i="0" dirty="0">
                    <a:solidFill>
                      <a:srgbClr val="000000"/>
                    </a:solidFill>
                    <a:effectLst/>
                    <a:latin typeface="+mj-lt"/>
                  </a:rPr>
                  <a:t>ε</a:t>
                </a:r>
                <a:r>
                  <a:rPr lang="en-US" sz="1800" dirty="0">
                    <a:latin typeface="+mj-lt"/>
                  </a:rPr>
                  <a:t> = 0.2   # greedy policy</a:t>
                </a:r>
              </a:p>
              <a:p>
                <a:r>
                  <a:rPr lang="en-US" sz="1800" i="0" dirty="0">
                    <a:solidFill>
                      <a:srgbClr val="000000"/>
                    </a:solidFill>
                    <a:effectLst/>
                    <a:latin typeface="+mj-lt"/>
                  </a:rPr>
                  <a:t>α</a:t>
                </a:r>
                <a:r>
                  <a:rPr lang="en-US" sz="1800" dirty="0">
                    <a:latin typeface="+mj-lt"/>
                  </a:rPr>
                  <a:t> = 0.4   # learning rate</a:t>
                </a:r>
              </a:p>
              <a:p>
                <a:r>
                  <a:rPr lang="en-US" sz="1800" b="0" i="0" dirty="0">
                    <a:solidFill>
                      <a:srgbClr val="000000"/>
                    </a:solidFill>
                    <a:effectLst/>
                    <a:latin typeface="+mj-lt"/>
                  </a:rPr>
                  <a:t>𝛾</a:t>
                </a:r>
                <a:r>
                  <a:rPr lang="en-US" sz="1800" dirty="0">
                    <a:latin typeface="+mj-lt"/>
                  </a:rPr>
                  <a:t> = 0.8    # discount factor</a:t>
                </a:r>
              </a:p>
            </p:txBody>
          </p:sp>
        </mc:Choice>
        <mc:Fallback xmlns="">
          <p:sp>
            <p:nvSpPr>
              <p:cNvPr id="13" name="Content Placeholder 2">
                <a:extLst>
                  <a:ext uri="{FF2B5EF4-FFF2-40B4-BE49-F238E27FC236}">
                    <a16:creationId xmlns:a16="http://schemas.microsoft.com/office/drawing/2014/main" id="{AF9CB107-7B09-43D5-A856-3E38C5328A99}"/>
                  </a:ext>
                </a:extLst>
              </p:cNvPr>
              <p:cNvSpPr>
                <a:spLocks noGrp="1" noRot="1" noChangeAspect="1" noMove="1" noResize="1" noEditPoints="1" noAdjustHandles="1" noChangeArrowheads="1" noChangeShapeType="1" noTextEdit="1"/>
              </p:cNvSpPr>
              <p:nvPr>
                <p:ph idx="1"/>
              </p:nvPr>
            </p:nvSpPr>
            <p:spPr>
              <a:xfrm>
                <a:off x="838199" y="1825625"/>
                <a:ext cx="5338313" cy="4308475"/>
              </a:xfrm>
              <a:blipFill>
                <a:blip r:embed="rId3"/>
                <a:stretch>
                  <a:fillRect l="-685" t="-1273"/>
                </a:stretch>
              </a:blipFill>
            </p:spPr>
            <p:txBody>
              <a:bodyPr/>
              <a:lstStyle/>
              <a:p>
                <a:r>
                  <a:rPr lang="en-US">
                    <a:noFill/>
                  </a:rPr>
                  <a:t> </a:t>
                </a:r>
              </a:p>
            </p:txBody>
          </p:sp>
        </mc:Fallback>
      </mc:AlternateContent>
      <p:graphicFrame>
        <p:nvGraphicFramePr>
          <p:cNvPr id="19" name="Table 11">
            <a:extLst>
              <a:ext uri="{FF2B5EF4-FFF2-40B4-BE49-F238E27FC236}">
                <a16:creationId xmlns:a16="http://schemas.microsoft.com/office/drawing/2014/main" id="{71A85CB8-5432-4625-9C04-B4F08206948A}"/>
              </a:ext>
            </a:extLst>
          </p:cNvPr>
          <p:cNvGraphicFramePr>
            <a:graphicFrameLocks noGrp="1"/>
          </p:cNvGraphicFramePr>
          <p:nvPr>
            <p:extLst>
              <p:ext uri="{D42A27DB-BD31-4B8C-83A1-F6EECF244321}">
                <p14:modId xmlns:p14="http://schemas.microsoft.com/office/powerpoint/2010/main" val="2512888583"/>
              </p:ext>
            </p:extLst>
          </p:nvPr>
        </p:nvGraphicFramePr>
        <p:xfrm>
          <a:off x="6891714" y="2424958"/>
          <a:ext cx="4791363" cy="3931392"/>
        </p:xfrm>
        <a:graphic>
          <a:graphicData uri="http://schemas.openxmlformats.org/drawingml/2006/table">
            <a:tbl>
              <a:tblPr firstRow="1" bandRow="1">
                <a:tableStyleId>{5C22544A-7EE6-4342-B048-85BDC9FD1C3A}</a:tableStyleId>
              </a:tblPr>
              <a:tblGrid>
                <a:gridCol w="1504072">
                  <a:extLst>
                    <a:ext uri="{9D8B030D-6E8A-4147-A177-3AD203B41FA5}">
                      <a16:colId xmlns:a16="http://schemas.microsoft.com/office/drawing/2014/main" val="739025511"/>
                    </a:ext>
                  </a:extLst>
                </a:gridCol>
                <a:gridCol w="1042730">
                  <a:extLst>
                    <a:ext uri="{9D8B030D-6E8A-4147-A177-3AD203B41FA5}">
                      <a16:colId xmlns:a16="http://schemas.microsoft.com/office/drawing/2014/main" val="3237522102"/>
                    </a:ext>
                  </a:extLst>
                </a:gridCol>
                <a:gridCol w="1049287">
                  <a:extLst>
                    <a:ext uri="{9D8B030D-6E8A-4147-A177-3AD203B41FA5}">
                      <a16:colId xmlns:a16="http://schemas.microsoft.com/office/drawing/2014/main" val="1407301308"/>
                    </a:ext>
                  </a:extLst>
                </a:gridCol>
                <a:gridCol w="1195274">
                  <a:extLst>
                    <a:ext uri="{9D8B030D-6E8A-4147-A177-3AD203B41FA5}">
                      <a16:colId xmlns:a16="http://schemas.microsoft.com/office/drawing/2014/main" val="3795154165"/>
                    </a:ext>
                  </a:extLst>
                </a:gridCol>
              </a:tblGrid>
              <a:tr h="624627">
                <a:tc>
                  <a:txBody>
                    <a:bodyPr/>
                    <a:lstStyle/>
                    <a:p>
                      <a:r>
                        <a:rPr lang="en-US" baseline="-62000" dirty="0"/>
                        <a:t>States </a:t>
                      </a:r>
                      <a:r>
                        <a:rPr lang="en-US" baseline="-25000" dirty="0"/>
                        <a:t>            </a:t>
                      </a:r>
                      <a:r>
                        <a:rPr lang="en-US" baseline="12000" dirty="0"/>
                        <a:t>Actions</a:t>
                      </a:r>
                      <a:r>
                        <a:rPr lang="en-US" baseline="30000" dirty="0"/>
                        <a:t>      </a:t>
                      </a:r>
                      <a:endParaRPr lang="en-US" baseline="-25000" dirty="0"/>
                    </a:p>
                  </a:txBody>
                  <a:tcPr>
                    <a:lnTlToBr w="12700" cap="flat" cmpd="sng" algn="ctr">
                      <a:solidFill>
                        <a:schemeClr val="tx1"/>
                      </a:solidFill>
                      <a:prstDash val="solid"/>
                      <a:round/>
                      <a:headEnd type="none" w="med" len="med"/>
                      <a:tailEnd type="none" w="med" len="med"/>
                    </a:lnTlToBr>
                  </a:tcPr>
                </a:tc>
                <a:tc>
                  <a:txBody>
                    <a:bodyPr/>
                    <a:lstStyle/>
                    <a:p>
                      <a:r>
                        <a:rPr lang="en-US" dirty="0"/>
                        <a:t>Take Job 0</a:t>
                      </a:r>
                    </a:p>
                  </a:txBody>
                  <a:tcPr/>
                </a:tc>
                <a:tc>
                  <a:txBody>
                    <a:bodyPr/>
                    <a:lstStyle/>
                    <a:p>
                      <a:r>
                        <a:rPr lang="en-US" dirty="0"/>
                        <a:t>Take Job 1</a:t>
                      </a:r>
                    </a:p>
                  </a:txBody>
                  <a:tcPr/>
                </a:tc>
                <a:tc>
                  <a:txBody>
                    <a:bodyPr/>
                    <a:lstStyle/>
                    <a:p>
                      <a:r>
                        <a:rPr lang="en-US" dirty="0"/>
                        <a:t>Take Job 2</a:t>
                      </a:r>
                    </a:p>
                  </a:txBody>
                  <a:tcPr/>
                </a:tc>
                <a:extLst>
                  <a:ext uri="{0D108BD9-81ED-4DB2-BD59-A6C34878D82A}">
                    <a16:rowId xmlns:a16="http://schemas.microsoft.com/office/drawing/2014/main" val="527093428"/>
                  </a:ext>
                </a:extLst>
              </a:tr>
              <a:tr h="411414">
                <a:tc>
                  <a:txBody>
                    <a:bodyPr/>
                    <a:lstStyle/>
                    <a:p>
                      <a:r>
                        <a:rPr lang="en-US" dirty="0"/>
                        <a:t>0,1,2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94285854"/>
                  </a:ext>
                </a:extLst>
              </a:tr>
              <a:tr h="411414">
                <a:tc>
                  <a:txBody>
                    <a:bodyPr/>
                    <a:lstStyle/>
                    <a:p>
                      <a:r>
                        <a:rPr lang="en-US" dirty="0"/>
                        <a:t>0,1</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2260937280"/>
                  </a:ext>
                </a:extLst>
              </a:tr>
              <a:tr h="411414">
                <a:tc>
                  <a:txBody>
                    <a:bodyPr/>
                    <a:lstStyle/>
                    <a:p>
                      <a:r>
                        <a:rPr lang="en-US" dirty="0"/>
                        <a:t>0,2</a:t>
                      </a:r>
                    </a:p>
                  </a:txBody>
                  <a:tcPr/>
                </a:tc>
                <a:tc>
                  <a:txBody>
                    <a:bodyPr/>
                    <a:lstStyle/>
                    <a:p>
                      <a:r>
                        <a:rPr lang="en-US" dirty="0"/>
                        <a:t>0</a:t>
                      </a:r>
                    </a:p>
                  </a:txBody>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851288471"/>
                  </a:ext>
                </a:extLst>
              </a:tr>
              <a:tr h="411414">
                <a:tc>
                  <a:txBody>
                    <a:bodyPr/>
                    <a:lstStyle/>
                    <a:p>
                      <a:r>
                        <a:rPr lang="en-US" dirty="0"/>
                        <a:t>1,2</a:t>
                      </a:r>
                    </a:p>
                  </a:txBody>
                  <a:tcPr/>
                </a:tc>
                <a:tc>
                  <a:txBody>
                    <a:bodyPr/>
                    <a:lstStyle/>
                    <a:p>
                      <a:endParaRPr lang="en-US" dirty="0"/>
                    </a:p>
                  </a:txBody>
                  <a:tcPr>
                    <a:solidFill>
                      <a:schemeClr val="tx1"/>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99765642"/>
                  </a:ext>
                </a:extLst>
              </a:tr>
              <a:tr h="411414">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015587554"/>
                  </a:ext>
                </a:extLst>
              </a:tr>
              <a:tr h="411414">
                <a:tc>
                  <a:txBody>
                    <a:bodyPr/>
                    <a:lstStyle/>
                    <a:p>
                      <a:r>
                        <a:rPr lang="en-US" dirty="0"/>
                        <a:t>1</a:t>
                      </a:r>
                    </a:p>
                  </a:txBody>
                  <a:tcPr/>
                </a:tc>
                <a:tc>
                  <a:txBody>
                    <a:bodyPr/>
                    <a:lstStyle/>
                    <a:p>
                      <a:endParaRPr lang="en-US" dirty="0"/>
                    </a:p>
                  </a:txBody>
                  <a:tcPr>
                    <a:solidFill>
                      <a:schemeClr val="tx1"/>
                    </a:solidFill>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3825727120"/>
                  </a:ext>
                </a:extLst>
              </a:tr>
              <a:tr h="411414">
                <a:tc>
                  <a:txBody>
                    <a:bodyPr/>
                    <a:lstStyle/>
                    <a:p>
                      <a:r>
                        <a:rPr lang="en-US" dirty="0"/>
                        <a:t>2</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689151526"/>
                  </a:ext>
                </a:extLst>
              </a:tr>
              <a:tr h="411414">
                <a:tc>
                  <a:txBody>
                    <a:bodyPr/>
                    <a:lstStyle/>
                    <a:p>
                      <a:r>
                        <a:rPr lang="en-US" sz="1800" kern="1200" dirty="0">
                          <a:solidFill>
                            <a:schemeClr val="dk1"/>
                          </a:solidFill>
                          <a:latin typeface="+mn-lt"/>
                          <a:ea typeface="+mn-ea"/>
                          <a:cs typeface="+mn-cs"/>
                        </a:rPr>
                        <a:t>Ø</a:t>
                      </a:r>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2981004419"/>
                  </a:ext>
                </a:extLst>
              </a:tr>
            </a:tbl>
          </a:graphicData>
        </a:graphic>
      </p:graphicFrame>
      <p:graphicFrame>
        <p:nvGraphicFramePr>
          <p:cNvPr id="20" name="Table 19">
            <a:extLst>
              <a:ext uri="{FF2B5EF4-FFF2-40B4-BE49-F238E27FC236}">
                <a16:creationId xmlns:a16="http://schemas.microsoft.com/office/drawing/2014/main" id="{F480972C-FBA1-4769-A086-657E1DDCA48A}"/>
              </a:ext>
            </a:extLst>
          </p:cNvPr>
          <p:cNvGraphicFramePr>
            <a:graphicFrameLocks noGrp="1"/>
          </p:cNvGraphicFramePr>
          <p:nvPr>
            <p:extLst>
              <p:ext uri="{D42A27DB-BD31-4B8C-83A1-F6EECF244321}">
                <p14:modId xmlns:p14="http://schemas.microsoft.com/office/powerpoint/2010/main" val="654078864"/>
              </p:ext>
            </p:extLst>
          </p:nvPr>
        </p:nvGraphicFramePr>
        <p:xfrm>
          <a:off x="8237507" y="994219"/>
          <a:ext cx="3445570" cy="1298618"/>
        </p:xfrm>
        <a:graphic>
          <a:graphicData uri="http://schemas.openxmlformats.org/drawingml/2006/table">
            <a:tbl>
              <a:tblPr firstRow="1" bandRow="1">
                <a:tableStyleId>{5C22544A-7EE6-4342-B048-85BDC9FD1C3A}</a:tableStyleId>
              </a:tblPr>
              <a:tblGrid>
                <a:gridCol w="622229">
                  <a:extLst>
                    <a:ext uri="{9D8B030D-6E8A-4147-A177-3AD203B41FA5}">
                      <a16:colId xmlns:a16="http://schemas.microsoft.com/office/drawing/2014/main" val="715271111"/>
                    </a:ext>
                  </a:extLst>
                </a:gridCol>
                <a:gridCol w="975531">
                  <a:extLst>
                    <a:ext uri="{9D8B030D-6E8A-4147-A177-3AD203B41FA5}">
                      <a16:colId xmlns:a16="http://schemas.microsoft.com/office/drawing/2014/main" val="1302366846"/>
                    </a:ext>
                  </a:extLst>
                </a:gridCol>
                <a:gridCol w="931981">
                  <a:extLst>
                    <a:ext uri="{9D8B030D-6E8A-4147-A177-3AD203B41FA5}">
                      <a16:colId xmlns:a16="http://schemas.microsoft.com/office/drawing/2014/main" val="2961849168"/>
                    </a:ext>
                  </a:extLst>
                </a:gridCol>
                <a:gridCol w="915829">
                  <a:extLst>
                    <a:ext uri="{9D8B030D-6E8A-4147-A177-3AD203B41FA5}">
                      <a16:colId xmlns:a16="http://schemas.microsoft.com/office/drawing/2014/main" val="3595358754"/>
                    </a:ext>
                  </a:extLst>
                </a:gridCol>
              </a:tblGrid>
              <a:tr h="384218">
                <a:tc>
                  <a:txBody>
                    <a:bodyPr/>
                    <a:lstStyle/>
                    <a:p>
                      <a:pPr algn="ctr"/>
                      <a:endParaRPr lang="en-US" sz="1400" dirty="0"/>
                    </a:p>
                  </a:txBody>
                  <a:tcPr/>
                </a:tc>
                <a:tc>
                  <a:txBody>
                    <a:bodyPr/>
                    <a:lstStyle/>
                    <a:p>
                      <a:pPr algn="ctr"/>
                      <a:r>
                        <a:rPr lang="en-US" sz="12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2</a:t>
                      </a:r>
                    </a:p>
                  </a:txBody>
                  <a:tcPr/>
                </a:tc>
                <a:extLst>
                  <a:ext uri="{0D108BD9-81ED-4DB2-BD59-A6C34878D82A}">
                    <a16:rowId xmlns:a16="http://schemas.microsoft.com/office/drawing/2014/main" val="1981933723"/>
                  </a:ext>
                </a:extLst>
              </a:tr>
              <a:tr h="294091">
                <a:tc>
                  <a:txBody>
                    <a:bodyPr/>
                    <a:lstStyle/>
                    <a:p>
                      <a:pPr algn="ctr"/>
                      <a:r>
                        <a:rPr lang="en-US" sz="1400" dirty="0"/>
                        <a:t>Job 0</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0</a:t>
                      </a:r>
                    </a:p>
                  </a:txBody>
                  <a:tcPr>
                    <a:solidFill>
                      <a:schemeClr val="accent1">
                        <a:lumMod val="20000"/>
                        <a:lumOff val="80000"/>
                      </a:schemeClr>
                    </a:solidFill>
                  </a:tcPr>
                </a:tc>
                <a:extLst>
                  <a:ext uri="{0D108BD9-81ED-4DB2-BD59-A6C34878D82A}">
                    <a16:rowId xmlns:a16="http://schemas.microsoft.com/office/drawing/2014/main" val="1139554900"/>
                  </a:ext>
                </a:extLst>
              </a:tr>
              <a:tr h="291043">
                <a:tc>
                  <a:txBody>
                    <a:bodyPr/>
                    <a:lstStyle/>
                    <a:p>
                      <a:pPr algn="ctr"/>
                      <a:r>
                        <a:rPr lang="en-US" sz="1400" dirty="0"/>
                        <a:t>Job 1</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4</a:t>
                      </a:r>
                    </a:p>
                  </a:txBody>
                  <a:tcPr>
                    <a:solidFill>
                      <a:schemeClr val="accent1">
                        <a:lumMod val="20000"/>
                        <a:lumOff val="80000"/>
                      </a:schemeClr>
                    </a:solidFill>
                  </a:tcPr>
                </a:tc>
                <a:tc>
                  <a:txBody>
                    <a:bodyPr/>
                    <a:lstStyle/>
                    <a:p>
                      <a:pPr algn="ctr"/>
                      <a:r>
                        <a:rPr lang="en-US" sz="1400" dirty="0"/>
                        <a:t>4</a:t>
                      </a:r>
                    </a:p>
                  </a:txBody>
                  <a:tcPr>
                    <a:solidFill>
                      <a:schemeClr val="accent1">
                        <a:lumMod val="20000"/>
                        <a:lumOff val="80000"/>
                      </a:schemeClr>
                    </a:solidFill>
                  </a:tcPr>
                </a:tc>
                <a:extLst>
                  <a:ext uri="{0D108BD9-81ED-4DB2-BD59-A6C34878D82A}">
                    <a16:rowId xmlns:a16="http://schemas.microsoft.com/office/drawing/2014/main" val="153539419"/>
                  </a:ext>
                </a:extLst>
              </a:tr>
              <a:tr h="297836">
                <a:tc>
                  <a:txBody>
                    <a:bodyPr/>
                    <a:lstStyle/>
                    <a:p>
                      <a:pPr algn="ctr"/>
                      <a:r>
                        <a:rPr lang="en-US" sz="1400" dirty="0"/>
                        <a:t>Job 2</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1</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extLst>
                  <a:ext uri="{0D108BD9-81ED-4DB2-BD59-A6C34878D82A}">
                    <a16:rowId xmlns:a16="http://schemas.microsoft.com/office/drawing/2014/main" val="3248838741"/>
                  </a:ext>
                </a:extLst>
              </a:tr>
            </a:tbl>
          </a:graphicData>
        </a:graphic>
      </p:graphicFrame>
    </p:spTree>
    <p:extLst>
      <p:ext uri="{BB962C8B-B14F-4D97-AF65-F5344CB8AC3E}">
        <p14:creationId xmlns:p14="http://schemas.microsoft.com/office/powerpoint/2010/main" val="389658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5C8243-9E0C-475B-AFDF-6DA462E7E131}"/>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r>
              <a:rPr lang="en-US" sz="4400" dirty="0"/>
              <a:t> </a:t>
            </a:r>
            <a:r>
              <a:rPr lang="en-US" sz="4400" dirty="0">
                <a:solidFill>
                  <a:schemeClr val="accent1"/>
                </a:solidFill>
              </a:rPr>
              <a:t>for P-FSSP</a:t>
            </a:r>
            <a:br>
              <a:rPr lang="en-US" dirty="0"/>
            </a:br>
            <a:r>
              <a:rPr lang="en-US" sz="3200" dirty="0"/>
              <a:t>Pseudo-code</a:t>
            </a:r>
          </a:p>
        </p:txBody>
      </p:sp>
      <p:sp>
        <p:nvSpPr>
          <p:cNvPr id="8" name="Slide Number Placeholder 7">
            <a:extLst>
              <a:ext uri="{FF2B5EF4-FFF2-40B4-BE49-F238E27FC236}">
                <a16:creationId xmlns:a16="http://schemas.microsoft.com/office/drawing/2014/main" id="{A859DB8B-45FC-49C3-857E-9EB1BAF683A9}"/>
              </a:ext>
            </a:extLst>
          </p:cNvPr>
          <p:cNvSpPr>
            <a:spLocks noGrp="1"/>
          </p:cNvSpPr>
          <p:nvPr>
            <p:ph type="sldNum" sz="quarter" idx="12"/>
          </p:nvPr>
        </p:nvSpPr>
        <p:spPr/>
        <p:txBody>
          <a:bodyPr/>
          <a:lstStyle/>
          <a:p>
            <a:fld id="{89590873-3428-46C7-A0C0-530AA58CF106}" type="slidenum">
              <a:rPr lang="en-US" smtClean="0"/>
              <a:t>15</a:t>
            </a:fld>
            <a:endParaRPr lang="en-US"/>
          </a:p>
        </p:txBody>
      </p:sp>
      <p:sp>
        <p:nvSpPr>
          <p:cNvPr id="9" name="Date Placeholder 8">
            <a:extLst>
              <a:ext uri="{FF2B5EF4-FFF2-40B4-BE49-F238E27FC236}">
                <a16:creationId xmlns:a16="http://schemas.microsoft.com/office/drawing/2014/main" id="{0AF8BBBB-1636-40E3-99FA-8BA9664DE974}"/>
              </a:ext>
            </a:extLst>
          </p:cNvPr>
          <p:cNvSpPr>
            <a:spLocks noGrp="1"/>
          </p:cNvSpPr>
          <p:nvPr>
            <p:ph type="dt" sz="half" idx="10"/>
          </p:nvPr>
        </p:nvSpPr>
        <p:spPr/>
        <p:txBody>
          <a:bodyPr/>
          <a:lstStyle/>
          <a:p>
            <a:fld id="{48B64DB6-E802-4D36-B4D1-54A615461415}" type="datetime1">
              <a:rPr lang="en-US" smtClean="0"/>
              <a:t>1/21/2021</a:t>
            </a:fld>
            <a:endParaRPr lang="en-US" dirty="0"/>
          </a:p>
        </p:txBody>
      </p:sp>
      <p:sp>
        <p:nvSpPr>
          <p:cNvPr id="3" name="Content Placeholder 2">
            <a:extLst>
              <a:ext uri="{FF2B5EF4-FFF2-40B4-BE49-F238E27FC236}">
                <a16:creationId xmlns:a16="http://schemas.microsoft.com/office/drawing/2014/main" id="{B487D0E3-3361-440F-A0D8-0CC4FE86F867}"/>
              </a:ext>
            </a:extLst>
          </p:cNvPr>
          <p:cNvSpPr>
            <a:spLocks noGrp="1"/>
          </p:cNvSpPr>
          <p:nvPr>
            <p:ph idx="1"/>
          </p:nvPr>
        </p:nvSpPr>
        <p:spPr>
          <a:xfrm>
            <a:off x="1118616" y="1743329"/>
            <a:ext cx="7491984" cy="4108831"/>
          </a:xfrm>
        </p:spPr>
        <p:txBody>
          <a:bodyPr>
            <a:normAutofit/>
          </a:bodyPr>
          <a:lstStyle/>
          <a:p>
            <a:pPr marL="0" indent="0">
              <a:buNone/>
            </a:pPr>
            <a:r>
              <a:rPr lang="en-US" sz="1600" dirty="0">
                <a:latin typeface="+mj-lt"/>
              </a:rPr>
              <a:t>Initialize :</a:t>
            </a:r>
          </a:p>
          <a:p>
            <a:pPr marL="457200" lvl="1" indent="0">
              <a:buNone/>
            </a:pPr>
            <a:r>
              <a:rPr lang="en-US" sz="1600" i="1" dirty="0">
                <a:latin typeface="+mj-lt"/>
              </a:rPr>
              <a:t>Q(</a:t>
            </a:r>
            <a:r>
              <a:rPr lang="en-US" sz="1600" i="1" dirty="0" err="1">
                <a:latin typeface="+mj-lt"/>
              </a:rPr>
              <a:t>s,a</a:t>
            </a:r>
            <a:r>
              <a:rPr lang="en-US" sz="1600" i="1" dirty="0">
                <a:latin typeface="+mj-lt"/>
              </a:rPr>
              <a:t>) ={}</a:t>
            </a:r>
          </a:p>
          <a:p>
            <a:pPr marL="457200" lvl="1" indent="0">
              <a:buNone/>
            </a:pPr>
            <a:r>
              <a:rPr lang="en-US" sz="1600" i="1" dirty="0">
                <a:latin typeface="+mj-lt"/>
              </a:rPr>
              <a:t>Best = {}</a:t>
            </a:r>
          </a:p>
          <a:p>
            <a:pPr marL="457200" lvl="1" indent="0">
              <a:buNone/>
            </a:pPr>
            <a:r>
              <a:rPr lang="en-US" sz="1600" b="1" dirty="0">
                <a:latin typeface="+mj-lt"/>
              </a:rPr>
              <a:t>for</a:t>
            </a:r>
            <a:r>
              <a:rPr lang="en-US" sz="1600" dirty="0">
                <a:latin typeface="+mj-lt"/>
              </a:rPr>
              <a:t> each episode step </a:t>
            </a:r>
            <a:r>
              <a:rPr lang="en-US" sz="1600" b="1" dirty="0">
                <a:latin typeface="+mj-lt"/>
              </a:rPr>
              <a:t>do</a:t>
            </a:r>
          </a:p>
          <a:p>
            <a:pPr marL="914400" lvl="2" indent="0">
              <a:buNone/>
            </a:pPr>
            <a:r>
              <a:rPr lang="en-US" sz="1600" dirty="0">
                <a:latin typeface="+mj-lt"/>
              </a:rPr>
              <a:t>Initialize s = {0,…,n}</a:t>
            </a:r>
          </a:p>
          <a:p>
            <a:pPr marL="914400" lvl="2" indent="0">
              <a:buNone/>
            </a:pPr>
            <a:r>
              <a:rPr lang="en-US" sz="1600" b="1" dirty="0">
                <a:latin typeface="+mj-lt"/>
              </a:rPr>
              <a:t>while</a:t>
            </a:r>
            <a:r>
              <a:rPr lang="en-US" sz="1600" dirty="0">
                <a:latin typeface="+mj-lt"/>
              </a:rPr>
              <a:t> </a:t>
            </a:r>
            <a:r>
              <a:rPr lang="en-US" sz="1600" dirty="0" err="1">
                <a:latin typeface="+mj-lt"/>
              </a:rPr>
              <a:t>not_finished</a:t>
            </a:r>
            <a:r>
              <a:rPr lang="en-US" sz="1600" dirty="0">
                <a:latin typeface="+mj-lt"/>
              </a:rPr>
              <a:t>(all jobs)</a:t>
            </a:r>
          </a:p>
          <a:p>
            <a:pPr marL="914400" lvl="2" indent="0">
              <a:buNone/>
            </a:pPr>
            <a:r>
              <a:rPr lang="en-US" sz="1600" dirty="0">
                <a:latin typeface="+mj-lt"/>
              </a:rPr>
              <a:t>          Choose a from s using policy derived from Q(e.g., </a:t>
            </a:r>
            <a:r>
              <a:rPr lang="el-GR" sz="1600" dirty="0">
                <a:latin typeface="+mj-lt"/>
              </a:rPr>
              <a:t>ε-</a:t>
            </a:r>
            <a:r>
              <a:rPr lang="en-US" sz="1600" dirty="0">
                <a:latin typeface="+mj-lt"/>
              </a:rPr>
              <a:t>greedy)</a:t>
            </a:r>
          </a:p>
          <a:p>
            <a:pPr marL="914400" lvl="2" indent="0">
              <a:buNone/>
            </a:pPr>
            <a:r>
              <a:rPr lang="en-US" sz="1600" dirty="0">
                <a:latin typeface="+mj-lt"/>
              </a:rPr>
              <a:t>          Take action a, observe state s' and r as 1/</a:t>
            </a:r>
            <a:r>
              <a:rPr lang="en-US" sz="1600" b="1" dirty="0">
                <a:latin typeface="+mj-lt"/>
              </a:rPr>
              <a:t>makespan</a:t>
            </a:r>
            <a:r>
              <a:rPr lang="en-US" sz="1600" dirty="0">
                <a:latin typeface="+mj-lt"/>
              </a:rPr>
              <a:t>(s’)</a:t>
            </a:r>
          </a:p>
          <a:p>
            <a:pPr marL="457200" lvl="1" indent="0">
              <a:buNone/>
            </a:pPr>
            <a:endParaRPr lang="en-US" sz="1600" dirty="0">
              <a:latin typeface="+mj-lt"/>
            </a:endParaRPr>
          </a:p>
          <a:p>
            <a:pPr marL="914400" lvl="2" indent="0">
              <a:buNone/>
            </a:pPr>
            <a:r>
              <a:rPr lang="en-US" sz="1600" dirty="0">
                <a:latin typeface="+mj-lt"/>
              </a:rPr>
              <a:t>                </a:t>
            </a:r>
            <a:r>
              <a:rPr lang="en-US" sz="1600" i="1" dirty="0">
                <a:latin typeface="+mj-lt"/>
              </a:rPr>
              <a:t>s ← s’</a:t>
            </a:r>
          </a:p>
          <a:p>
            <a:pPr marL="457200" lvl="1" indent="0">
              <a:buNone/>
            </a:pPr>
            <a:r>
              <a:rPr lang="en-US" sz="1600" b="1" dirty="0">
                <a:latin typeface="+mj-lt"/>
              </a:rPr>
              <a:t>	end while</a:t>
            </a:r>
          </a:p>
          <a:p>
            <a:pPr marL="457200" lvl="1" indent="0">
              <a:buNone/>
            </a:pPr>
            <a:r>
              <a:rPr lang="en-US" sz="1600" dirty="0">
                <a:latin typeface="+mj-lt"/>
              </a:rPr>
              <a:t>	</a:t>
            </a:r>
            <a:r>
              <a:rPr lang="en-US" sz="1600" b="1" dirty="0">
                <a:latin typeface="+mj-lt"/>
              </a:rPr>
              <a:t>if</a:t>
            </a:r>
            <a:r>
              <a:rPr lang="en-US" sz="1600" dirty="0">
                <a:latin typeface="+mj-lt"/>
              </a:rPr>
              <a:t> </a:t>
            </a:r>
            <a:r>
              <a:rPr lang="en-US" sz="1600" b="1" dirty="0">
                <a:latin typeface="+mj-lt"/>
              </a:rPr>
              <a:t>makespan(s) &lt; makespan(Best):</a:t>
            </a:r>
          </a:p>
          <a:p>
            <a:pPr marL="457200" lvl="1" indent="0">
              <a:buNone/>
            </a:pPr>
            <a:r>
              <a:rPr lang="en-US" sz="1600" i="1" dirty="0">
                <a:latin typeface="+mj-lt"/>
              </a:rPr>
              <a:t>		Best ← s</a:t>
            </a:r>
          </a:p>
          <a:p>
            <a:pPr marL="457200" lvl="1" indent="0">
              <a:buNone/>
            </a:pPr>
            <a:r>
              <a:rPr lang="en-US" sz="1600" b="1" dirty="0">
                <a:latin typeface="+mj-lt"/>
              </a:rPr>
              <a:t>end for</a:t>
            </a:r>
          </a:p>
        </p:txBody>
      </p:sp>
      <p:pic>
        <p:nvPicPr>
          <p:cNvPr id="21" name="Picture 20">
            <a:extLst>
              <a:ext uri="{FF2B5EF4-FFF2-40B4-BE49-F238E27FC236}">
                <a16:creationId xmlns:a16="http://schemas.microsoft.com/office/drawing/2014/main" id="{027D67D2-123D-4B8E-8A74-5D5E0183A1AD}"/>
              </a:ext>
            </a:extLst>
          </p:cNvPr>
          <p:cNvPicPr>
            <a:picLocks noChangeAspect="1"/>
          </p:cNvPicPr>
          <p:nvPr/>
        </p:nvPicPr>
        <p:blipFill rotWithShape="1">
          <a:blip r:embed="rId3"/>
          <a:srcRect l="29625" t="60114" r="22000" b="35650"/>
          <a:stretch/>
        </p:blipFill>
        <p:spPr>
          <a:xfrm>
            <a:off x="2777871" y="3995199"/>
            <a:ext cx="5392349" cy="259168"/>
          </a:xfrm>
          <a:prstGeom prst="rect">
            <a:avLst/>
          </a:prstGeom>
        </p:spPr>
      </p:pic>
    </p:spTree>
    <p:extLst>
      <p:ext uri="{BB962C8B-B14F-4D97-AF65-F5344CB8AC3E}">
        <p14:creationId xmlns:p14="http://schemas.microsoft.com/office/powerpoint/2010/main" val="364625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5C8243-9E0C-475B-AFDF-6DA462E7E131}"/>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 for P-FSSP</a:t>
            </a:r>
            <a:br>
              <a:rPr lang="en-US" dirty="0"/>
            </a:br>
            <a:r>
              <a:rPr lang="en-US" sz="3200" dirty="0"/>
              <a:t>Learning</a:t>
            </a:r>
          </a:p>
        </p:txBody>
      </p:sp>
      <p:sp>
        <p:nvSpPr>
          <p:cNvPr id="8" name="Slide Number Placeholder 7">
            <a:extLst>
              <a:ext uri="{FF2B5EF4-FFF2-40B4-BE49-F238E27FC236}">
                <a16:creationId xmlns:a16="http://schemas.microsoft.com/office/drawing/2014/main" id="{A859DB8B-45FC-49C3-857E-9EB1BAF683A9}"/>
              </a:ext>
            </a:extLst>
          </p:cNvPr>
          <p:cNvSpPr>
            <a:spLocks noGrp="1"/>
          </p:cNvSpPr>
          <p:nvPr>
            <p:ph type="sldNum" sz="quarter" idx="12"/>
          </p:nvPr>
        </p:nvSpPr>
        <p:spPr/>
        <p:txBody>
          <a:bodyPr/>
          <a:lstStyle/>
          <a:p>
            <a:fld id="{89590873-3428-46C7-A0C0-530AA58CF106}" type="slidenum">
              <a:rPr lang="en-US" smtClean="0"/>
              <a:t>16</a:t>
            </a:fld>
            <a:endParaRPr lang="en-US"/>
          </a:p>
        </p:txBody>
      </p:sp>
      <p:sp>
        <p:nvSpPr>
          <p:cNvPr id="9" name="Date Placeholder 8">
            <a:extLst>
              <a:ext uri="{FF2B5EF4-FFF2-40B4-BE49-F238E27FC236}">
                <a16:creationId xmlns:a16="http://schemas.microsoft.com/office/drawing/2014/main" id="{0AF8BBBB-1636-40E3-99FA-8BA9664DE974}"/>
              </a:ext>
            </a:extLst>
          </p:cNvPr>
          <p:cNvSpPr>
            <a:spLocks noGrp="1"/>
          </p:cNvSpPr>
          <p:nvPr>
            <p:ph type="dt" sz="half" idx="10"/>
          </p:nvPr>
        </p:nvSpPr>
        <p:spPr/>
        <p:txBody>
          <a:bodyPr/>
          <a:lstStyle/>
          <a:p>
            <a:fld id="{A45E0934-9FB7-47FA-BBE2-75A76B6444B3}" type="datetime1">
              <a:rPr lang="en-US" smtClean="0"/>
              <a:t>1/21/2021</a:t>
            </a:fld>
            <a:endParaRPr lang="en-US" dirty="0"/>
          </a:p>
        </p:txBody>
      </p:sp>
      <p:graphicFrame>
        <p:nvGraphicFramePr>
          <p:cNvPr id="11" name="Table 11">
            <a:extLst>
              <a:ext uri="{FF2B5EF4-FFF2-40B4-BE49-F238E27FC236}">
                <a16:creationId xmlns:a16="http://schemas.microsoft.com/office/drawing/2014/main" id="{2DB80FF4-DF3D-4EAA-98EE-EA701C2381D3}"/>
              </a:ext>
            </a:extLst>
          </p:cNvPr>
          <p:cNvGraphicFramePr>
            <a:graphicFrameLocks noGrp="1"/>
          </p:cNvGraphicFramePr>
          <p:nvPr>
            <p:extLst>
              <p:ext uri="{D42A27DB-BD31-4B8C-83A1-F6EECF244321}">
                <p14:modId xmlns:p14="http://schemas.microsoft.com/office/powerpoint/2010/main" val="433796868"/>
              </p:ext>
            </p:extLst>
          </p:nvPr>
        </p:nvGraphicFramePr>
        <p:xfrm>
          <a:off x="6891714" y="2424958"/>
          <a:ext cx="4791363" cy="3931392"/>
        </p:xfrm>
        <a:graphic>
          <a:graphicData uri="http://schemas.openxmlformats.org/drawingml/2006/table">
            <a:tbl>
              <a:tblPr firstRow="1" bandRow="1">
                <a:tableStyleId>{5C22544A-7EE6-4342-B048-85BDC9FD1C3A}</a:tableStyleId>
              </a:tblPr>
              <a:tblGrid>
                <a:gridCol w="1504072">
                  <a:extLst>
                    <a:ext uri="{9D8B030D-6E8A-4147-A177-3AD203B41FA5}">
                      <a16:colId xmlns:a16="http://schemas.microsoft.com/office/drawing/2014/main" val="739025511"/>
                    </a:ext>
                  </a:extLst>
                </a:gridCol>
                <a:gridCol w="1042730">
                  <a:extLst>
                    <a:ext uri="{9D8B030D-6E8A-4147-A177-3AD203B41FA5}">
                      <a16:colId xmlns:a16="http://schemas.microsoft.com/office/drawing/2014/main" val="3237522102"/>
                    </a:ext>
                  </a:extLst>
                </a:gridCol>
                <a:gridCol w="1049287">
                  <a:extLst>
                    <a:ext uri="{9D8B030D-6E8A-4147-A177-3AD203B41FA5}">
                      <a16:colId xmlns:a16="http://schemas.microsoft.com/office/drawing/2014/main" val="1407301308"/>
                    </a:ext>
                  </a:extLst>
                </a:gridCol>
                <a:gridCol w="1195274">
                  <a:extLst>
                    <a:ext uri="{9D8B030D-6E8A-4147-A177-3AD203B41FA5}">
                      <a16:colId xmlns:a16="http://schemas.microsoft.com/office/drawing/2014/main" val="3795154165"/>
                    </a:ext>
                  </a:extLst>
                </a:gridCol>
              </a:tblGrid>
              <a:tr h="624627">
                <a:tc>
                  <a:txBody>
                    <a:bodyPr/>
                    <a:lstStyle/>
                    <a:p>
                      <a:r>
                        <a:rPr lang="en-US" baseline="-62000" dirty="0"/>
                        <a:t>States </a:t>
                      </a:r>
                      <a:r>
                        <a:rPr lang="en-US" baseline="-25000" dirty="0"/>
                        <a:t>            </a:t>
                      </a:r>
                      <a:r>
                        <a:rPr lang="en-US" baseline="12000" dirty="0"/>
                        <a:t>Actions</a:t>
                      </a:r>
                      <a:r>
                        <a:rPr lang="en-US" baseline="30000" dirty="0"/>
                        <a:t>      </a:t>
                      </a:r>
                      <a:endParaRPr lang="en-US" baseline="-25000" dirty="0"/>
                    </a:p>
                  </a:txBody>
                  <a:tcPr>
                    <a:lnTlToBr w="12700" cap="flat" cmpd="sng" algn="ctr">
                      <a:solidFill>
                        <a:schemeClr val="tx1"/>
                      </a:solidFill>
                      <a:prstDash val="solid"/>
                      <a:round/>
                      <a:headEnd type="none" w="med" len="med"/>
                      <a:tailEnd type="none" w="med" len="med"/>
                    </a:lnTlToBr>
                  </a:tcPr>
                </a:tc>
                <a:tc>
                  <a:txBody>
                    <a:bodyPr/>
                    <a:lstStyle/>
                    <a:p>
                      <a:r>
                        <a:rPr lang="en-US" dirty="0"/>
                        <a:t>Take Job 0</a:t>
                      </a:r>
                    </a:p>
                  </a:txBody>
                  <a:tcPr/>
                </a:tc>
                <a:tc>
                  <a:txBody>
                    <a:bodyPr/>
                    <a:lstStyle/>
                    <a:p>
                      <a:r>
                        <a:rPr lang="en-US" dirty="0"/>
                        <a:t>Take Job 1</a:t>
                      </a:r>
                    </a:p>
                  </a:txBody>
                  <a:tcPr/>
                </a:tc>
                <a:tc>
                  <a:txBody>
                    <a:bodyPr/>
                    <a:lstStyle/>
                    <a:p>
                      <a:r>
                        <a:rPr lang="en-US" dirty="0"/>
                        <a:t>Take Job 2</a:t>
                      </a:r>
                    </a:p>
                  </a:txBody>
                  <a:tcPr/>
                </a:tc>
                <a:extLst>
                  <a:ext uri="{0D108BD9-81ED-4DB2-BD59-A6C34878D82A}">
                    <a16:rowId xmlns:a16="http://schemas.microsoft.com/office/drawing/2014/main" val="527093428"/>
                  </a:ext>
                </a:extLst>
              </a:tr>
              <a:tr h="411414">
                <a:tc>
                  <a:txBody>
                    <a:bodyPr/>
                    <a:lstStyle/>
                    <a:p>
                      <a:r>
                        <a:rPr lang="en-US" dirty="0"/>
                        <a:t>0,1,2</a:t>
                      </a:r>
                    </a:p>
                  </a:txBody>
                  <a:tcPr/>
                </a:tc>
                <a:tc>
                  <a:txBody>
                    <a:bodyPr/>
                    <a:lstStyle/>
                    <a:p>
                      <a:r>
                        <a:rPr lang="en-US" dirty="0"/>
                        <a:t>0</a:t>
                      </a:r>
                    </a:p>
                  </a:txBody>
                  <a:tcPr/>
                </a:tc>
                <a:tc>
                  <a:txBody>
                    <a:bodyPr/>
                    <a:lstStyle/>
                    <a:p>
                      <a:r>
                        <a:rPr lang="en-US" dirty="0"/>
                        <a:t>0</a:t>
                      </a:r>
                    </a:p>
                  </a:txBody>
                  <a:tcPr>
                    <a:solidFill>
                      <a:schemeClr val="accent2"/>
                    </a:solidFill>
                  </a:tcPr>
                </a:tc>
                <a:tc>
                  <a:txBody>
                    <a:bodyPr/>
                    <a:lstStyle/>
                    <a:p>
                      <a:r>
                        <a:rPr lang="en-US" dirty="0"/>
                        <a:t>0</a:t>
                      </a:r>
                    </a:p>
                  </a:txBody>
                  <a:tcPr/>
                </a:tc>
                <a:extLst>
                  <a:ext uri="{0D108BD9-81ED-4DB2-BD59-A6C34878D82A}">
                    <a16:rowId xmlns:a16="http://schemas.microsoft.com/office/drawing/2014/main" val="2494285854"/>
                  </a:ext>
                </a:extLst>
              </a:tr>
              <a:tr h="411414">
                <a:tc>
                  <a:txBody>
                    <a:bodyPr/>
                    <a:lstStyle/>
                    <a:p>
                      <a:r>
                        <a:rPr lang="en-US" dirty="0"/>
                        <a:t>0,1</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2260937280"/>
                  </a:ext>
                </a:extLst>
              </a:tr>
              <a:tr h="411414">
                <a:tc>
                  <a:txBody>
                    <a:bodyPr/>
                    <a:lstStyle/>
                    <a:p>
                      <a:r>
                        <a:rPr lang="en-US" dirty="0"/>
                        <a:t>0,2</a:t>
                      </a:r>
                    </a:p>
                  </a:txBody>
                  <a:tcPr/>
                </a:tc>
                <a:tc>
                  <a:txBody>
                    <a:bodyPr/>
                    <a:lstStyle/>
                    <a:p>
                      <a:r>
                        <a:rPr lang="en-US" dirty="0"/>
                        <a:t>0</a:t>
                      </a:r>
                    </a:p>
                  </a:txBody>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851288471"/>
                  </a:ext>
                </a:extLst>
              </a:tr>
              <a:tr h="411414">
                <a:tc>
                  <a:txBody>
                    <a:bodyPr/>
                    <a:lstStyle/>
                    <a:p>
                      <a:r>
                        <a:rPr lang="en-US" dirty="0"/>
                        <a:t>1,2</a:t>
                      </a:r>
                    </a:p>
                  </a:txBody>
                  <a:tcPr/>
                </a:tc>
                <a:tc>
                  <a:txBody>
                    <a:bodyPr/>
                    <a:lstStyle/>
                    <a:p>
                      <a:endParaRPr lang="en-US" dirty="0"/>
                    </a:p>
                  </a:txBody>
                  <a:tcPr>
                    <a:solidFill>
                      <a:schemeClr val="tx1"/>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99765642"/>
                  </a:ext>
                </a:extLst>
              </a:tr>
              <a:tr h="411414">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015587554"/>
                  </a:ext>
                </a:extLst>
              </a:tr>
              <a:tr h="411414">
                <a:tc>
                  <a:txBody>
                    <a:bodyPr/>
                    <a:lstStyle/>
                    <a:p>
                      <a:r>
                        <a:rPr lang="en-US" dirty="0"/>
                        <a:t>1</a:t>
                      </a:r>
                    </a:p>
                  </a:txBody>
                  <a:tcPr/>
                </a:tc>
                <a:tc>
                  <a:txBody>
                    <a:bodyPr/>
                    <a:lstStyle/>
                    <a:p>
                      <a:endParaRPr lang="en-US" dirty="0"/>
                    </a:p>
                  </a:txBody>
                  <a:tcPr>
                    <a:solidFill>
                      <a:schemeClr val="tx1"/>
                    </a:solidFill>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3825727120"/>
                  </a:ext>
                </a:extLst>
              </a:tr>
              <a:tr h="411414">
                <a:tc>
                  <a:txBody>
                    <a:bodyPr/>
                    <a:lstStyle/>
                    <a:p>
                      <a:r>
                        <a:rPr lang="en-US" dirty="0"/>
                        <a:t>2</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689151526"/>
                  </a:ext>
                </a:extLst>
              </a:tr>
              <a:tr h="411414">
                <a:tc>
                  <a:txBody>
                    <a:bodyPr/>
                    <a:lstStyle/>
                    <a:p>
                      <a:r>
                        <a:rPr lang="en-US" sz="1800" kern="1200" dirty="0">
                          <a:solidFill>
                            <a:schemeClr val="dk1"/>
                          </a:solidFill>
                          <a:latin typeface="+mn-lt"/>
                          <a:ea typeface="+mn-ea"/>
                          <a:cs typeface="+mn-cs"/>
                        </a:rPr>
                        <a:t>Ø</a:t>
                      </a:r>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2981004419"/>
                  </a:ext>
                </a:extLst>
              </a:tr>
            </a:tbl>
          </a:graphicData>
        </a:graphic>
      </p:graphicFrame>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AF9CB107-7B09-43D5-A856-3E38C5328A99}"/>
                  </a:ext>
                </a:extLst>
              </p:cNvPr>
              <p:cNvSpPr>
                <a:spLocks noGrp="1"/>
              </p:cNvSpPr>
              <p:nvPr>
                <p:ph idx="1"/>
              </p:nvPr>
            </p:nvSpPr>
            <p:spPr>
              <a:xfrm>
                <a:off x="838200" y="1825625"/>
                <a:ext cx="6053514" cy="4308475"/>
              </a:xfrm>
            </p:spPr>
            <p:txBody>
              <a:bodyPr>
                <a:normAutofit/>
              </a:bodyPr>
              <a:lstStyle/>
              <a:p>
                <a:pPr marL="0" indent="0">
                  <a:buNone/>
                </a:pPr>
                <a:r>
                  <a:rPr lang="en-US" sz="1800" dirty="0">
                    <a:latin typeface="+mj-lt"/>
                  </a:rPr>
                  <a:t>1</a:t>
                </a:r>
                <a:r>
                  <a:rPr lang="en-US" sz="1800" baseline="30000" dirty="0">
                    <a:latin typeface="+mj-lt"/>
                  </a:rPr>
                  <a:t>st</a:t>
                </a:r>
                <a:r>
                  <a:rPr lang="en-US" sz="1800" dirty="0">
                    <a:latin typeface="+mj-lt"/>
                  </a:rPr>
                  <a:t> episode:</a:t>
                </a:r>
              </a:p>
              <a:p>
                <a:r>
                  <a:rPr lang="en-US" sz="1800" dirty="0">
                    <a:latin typeface="+mj-lt"/>
                  </a:rPr>
                  <a:t>Current state: [0,1,2]</a:t>
                </a:r>
              </a:p>
              <a:p>
                <a:r>
                  <a:rPr lang="en-US" sz="1800" dirty="0">
                    <a:latin typeface="+mj-lt"/>
                  </a:rPr>
                  <a:t>Choose a random action: [1]</a:t>
                </a:r>
              </a:p>
              <a:p>
                <a:r>
                  <a:rPr lang="en-US" sz="1800" dirty="0">
                    <a:latin typeface="+mj-lt"/>
                  </a:rPr>
                  <a:t>Sequence: [1]</a:t>
                </a:r>
              </a:p>
              <a:p>
                <a:r>
                  <a:rPr lang="en-US" sz="1800" dirty="0">
                    <a:latin typeface="+mj-lt"/>
                  </a:rPr>
                  <a:t>Reward r = </a:t>
                </a:r>
                <a14:m>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smtClean="0">
                            <a:latin typeface="Cambria Math" panose="02040503050406030204" pitchFamily="18" charset="0"/>
                          </a:rPr>
                          <m:t>1</m:t>
                        </m:r>
                      </m:num>
                      <m:den>
                        <m:r>
                          <a:rPr lang="en-US" sz="1800" b="0" i="1" dirty="0" smtClean="0">
                            <a:latin typeface="Cambria Math" panose="02040503050406030204" pitchFamily="18" charset="0"/>
                          </a:rPr>
                          <m:t>𝑀𝑎𝑘𝑒𝑠𝑝𝑎𝑛</m:t>
                        </m:r>
                        <m:r>
                          <a:rPr lang="en-US" sz="1800" b="0" i="1" dirty="0" smtClean="0">
                            <a:latin typeface="Cambria Math" panose="02040503050406030204" pitchFamily="18" charset="0"/>
                          </a:rPr>
                          <m:t>(1)</m:t>
                        </m:r>
                      </m:den>
                    </m:f>
                  </m:oMath>
                </a14:m>
                <a:r>
                  <a:rPr lang="en-US" sz="1800" dirty="0">
                    <a:latin typeface="+mj-lt"/>
                  </a:rPr>
                  <a:t> = </a:t>
                </a:r>
                <a14:m>
                  <m:oMath xmlns:m="http://schemas.openxmlformats.org/officeDocument/2006/math">
                    <m:f>
                      <m:fPr>
                        <m:ctrlPr>
                          <a:rPr lang="en-US" sz="1800" i="1" dirty="0">
                            <a:solidFill>
                              <a:srgbClr val="836967"/>
                            </a:solidFill>
                            <a:latin typeface="Cambria Math" panose="02040503050406030204" pitchFamily="18" charset="0"/>
                          </a:rPr>
                        </m:ctrlPr>
                      </m:fPr>
                      <m:num>
                        <m:r>
                          <a:rPr lang="en-US" sz="1800" dirty="0">
                            <a:latin typeface="Cambria Math" panose="02040503050406030204" pitchFamily="18" charset="0"/>
                          </a:rPr>
                          <m:t>1</m:t>
                        </m:r>
                      </m:num>
                      <m:den>
                        <m:r>
                          <a:rPr lang="en-US" sz="1800" b="0" i="1" dirty="0" smtClean="0">
                            <a:latin typeface="Cambria Math" panose="02040503050406030204" pitchFamily="18" charset="0"/>
                          </a:rPr>
                          <m:t>2+4+4</m:t>
                        </m:r>
                      </m:den>
                    </m:f>
                    <m:r>
                      <a:rPr lang="en-US" sz="1800" b="0" i="1" dirty="0" smtClean="0">
                        <a:latin typeface="Cambria Math" panose="02040503050406030204" pitchFamily="18" charset="0"/>
                      </a:rPr>
                      <m:t>=0.1</m:t>
                    </m:r>
                  </m:oMath>
                </a14:m>
                <a:endParaRPr lang="en-US" sz="1800" b="0" dirty="0">
                  <a:latin typeface="+mj-lt"/>
                </a:endParaRPr>
              </a:p>
              <a:p>
                <a:r>
                  <a:rPr lang="en-US" sz="1800" dirty="0">
                    <a:latin typeface="+mj-lt"/>
                  </a:rPr>
                  <a:t>New Q([0,1,2],[1]) </a:t>
                </a:r>
              </a:p>
              <a:p>
                <a:pPr marL="0" indent="0">
                  <a:buNone/>
                </a:pPr>
                <a:r>
                  <a:rPr lang="en-US" sz="1600" dirty="0">
                    <a:latin typeface="+mj-lt"/>
                  </a:rPr>
                  <a:t>= Q([0,1,2],[1]) +</a:t>
                </a:r>
                <a:r>
                  <a:rPr lang="en-US" sz="1600" i="0" dirty="0">
                    <a:solidFill>
                      <a:srgbClr val="000000"/>
                    </a:solidFill>
                    <a:effectLst/>
                    <a:latin typeface="+mj-lt"/>
                  </a:rPr>
                  <a:t> α</a:t>
                </a:r>
                <a:r>
                  <a:rPr lang="en-US" sz="1600" dirty="0">
                    <a:latin typeface="+mj-lt"/>
                  </a:rPr>
                  <a:t> (r + </a:t>
                </a:r>
                <a:r>
                  <a:rPr lang="en-US" sz="1600" b="0" i="0" dirty="0">
                    <a:solidFill>
                      <a:srgbClr val="000000"/>
                    </a:solidFill>
                    <a:effectLst/>
                    <a:latin typeface="+mj-lt"/>
                  </a:rPr>
                  <a:t>𝛾*max</a:t>
                </a:r>
                <a:r>
                  <a:rPr lang="en-US" sz="1600" dirty="0">
                    <a:latin typeface="+mj-lt"/>
                  </a:rPr>
                  <a:t>(Q([0,2],0),Q([0,2],2)) - Q([0,1,2],[1])) </a:t>
                </a:r>
              </a:p>
              <a:p>
                <a:pPr marL="0" indent="0">
                  <a:buNone/>
                </a:pPr>
                <a:r>
                  <a:rPr lang="en-US" sz="1600" dirty="0">
                    <a:latin typeface="+mj-lt"/>
                  </a:rPr>
                  <a:t>=        0               +0.4(0.1 + 0.8*	       0 	          - 	0 )</a:t>
                </a:r>
              </a:p>
              <a:p>
                <a:pPr marL="0" indent="0">
                  <a:buNone/>
                </a:pPr>
                <a:r>
                  <a:rPr lang="en-US" sz="1600" dirty="0">
                    <a:latin typeface="+mj-lt"/>
                  </a:rPr>
                  <a:t>= 0.04</a:t>
                </a:r>
              </a:p>
              <a:p>
                <a:endParaRPr lang="en-US" sz="1800" dirty="0">
                  <a:latin typeface="+mj-lt"/>
                </a:endParaRPr>
              </a:p>
            </p:txBody>
          </p:sp>
        </mc:Choice>
        <mc:Fallback xmlns="">
          <p:sp>
            <p:nvSpPr>
              <p:cNvPr id="13" name="Content Placeholder 2">
                <a:extLst>
                  <a:ext uri="{FF2B5EF4-FFF2-40B4-BE49-F238E27FC236}">
                    <a16:creationId xmlns:a16="http://schemas.microsoft.com/office/drawing/2014/main" id="{AF9CB107-7B09-43D5-A856-3E38C5328A99}"/>
                  </a:ext>
                </a:extLst>
              </p:cNvPr>
              <p:cNvSpPr>
                <a:spLocks noGrp="1" noRot="1" noChangeAspect="1" noMove="1" noResize="1" noEditPoints="1" noAdjustHandles="1" noChangeArrowheads="1" noChangeShapeType="1" noTextEdit="1"/>
              </p:cNvSpPr>
              <p:nvPr>
                <p:ph idx="1"/>
              </p:nvPr>
            </p:nvSpPr>
            <p:spPr>
              <a:xfrm>
                <a:off x="838200" y="1825625"/>
                <a:ext cx="6053514" cy="4308475"/>
              </a:xfrm>
              <a:blipFill>
                <a:blip r:embed="rId3"/>
                <a:stretch>
                  <a:fillRect l="-906" t="-1273"/>
                </a:stretch>
              </a:blipFill>
            </p:spPr>
            <p:txBody>
              <a:bodyPr/>
              <a:lstStyle/>
              <a:p>
                <a:r>
                  <a:rPr lang="en-US">
                    <a:noFill/>
                  </a:rPr>
                  <a:t> </a:t>
                </a:r>
              </a:p>
            </p:txBody>
          </p:sp>
        </mc:Fallback>
      </mc:AlternateContent>
      <p:graphicFrame>
        <p:nvGraphicFramePr>
          <p:cNvPr id="10" name="Table 9">
            <a:extLst>
              <a:ext uri="{FF2B5EF4-FFF2-40B4-BE49-F238E27FC236}">
                <a16:creationId xmlns:a16="http://schemas.microsoft.com/office/drawing/2014/main" id="{8E827C13-F759-4088-9B22-88B7ED1061FC}"/>
              </a:ext>
            </a:extLst>
          </p:cNvPr>
          <p:cNvGraphicFramePr>
            <a:graphicFrameLocks noGrp="1"/>
          </p:cNvGraphicFramePr>
          <p:nvPr>
            <p:extLst>
              <p:ext uri="{D42A27DB-BD31-4B8C-83A1-F6EECF244321}">
                <p14:modId xmlns:p14="http://schemas.microsoft.com/office/powerpoint/2010/main" val="1717934972"/>
              </p:ext>
            </p:extLst>
          </p:nvPr>
        </p:nvGraphicFramePr>
        <p:xfrm>
          <a:off x="8237507" y="994219"/>
          <a:ext cx="3445570" cy="1298618"/>
        </p:xfrm>
        <a:graphic>
          <a:graphicData uri="http://schemas.openxmlformats.org/drawingml/2006/table">
            <a:tbl>
              <a:tblPr firstRow="1" bandRow="1">
                <a:tableStyleId>{5C22544A-7EE6-4342-B048-85BDC9FD1C3A}</a:tableStyleId>
              </a:tblPr>
              <a:tblGrid>
                <a:gridCol w="622229">
                  <a:extLst>
                    <a:ext uri="{9D8B030D-6E8A-4147-A177-3AD203B41FA5}">
                      <a16:colId xmlns:a16="http://schemas.microsoft.com/office/drawing/2014/main" val="715271111"/>
                    </a:ext>
                  </a:extLst>
                </a:gridCol>
                <a:gridCol w="975531">
                  <a:extLst>
                    <a:ext uri="{9D8B030D-6E8A-4147-A177-3AD203B41FA5}">
                      <a16:colId xmlns:a16="http://schemas.microsoft.com/office/drawing/2014/main" val="1302366846"/>
                    </a:ext>
                  </a:extLst>
                </a:gridCol>
                <a:gridCol w="931981">
                  <a:extLst>
                    <a:ext uri="{9D8B030D-6E8A-4147-A177-3AD203B41FA5}">
                      <a16:colId xmlns:a16="http://schemas.microsoft.com/office/drawing/2014/main" val="2961849168"/>
                    </a:ext>
                  </a:extLst>
                </a:gridCol>
                <a:gridCol w="915829">
                  <a:extLst>
                    <a:ext uri="{9D8B030D-6E8A-4147-A177-3AD203B41FA5}">
                      <a16:colId xmlns:a16="http://schemas.microsoft.com/office/drawing/2014/main" val="3595358754"/>
                    </a:ext>
                  </a:extLst>
                </a:gridCol>
              </a:tblGrid>
              <a:tr h="384218">
                <a:tc>
                  <a:txBody>
                    <a:bodyPr/>
                    <a:lstStyle/>
                    <a:p>
                      <a:pPr algn="ctr"/>
                      <a:endParaRPr lang="en-US" sz="1400" dirty="0"/>
                    </a:p>
                  </a:txBody>
                  <a:tcPr/>
                </a:tc>
                <a:tc>
                  <a:txBody>
                    <a:bodyPr/>
                    <a:lstStyle/>
                    <a:p>
                      <a:pPr algn="ctr"/>
                      <a:r>
                        <a:rPr lang="en-US" sz="12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2</a:t>
                      </a:r>
                    </a:p>
                  </a:txBody>
                  <a:tcPr/>
                </a:tc>
                <a:extLst>
                  <a:ext uri="{0D108BD9-81ED-4DB2-BD59-A6C34878D82A}">
                    <a16:rowId xmlns:a16="http://schemas.microsoft.com/office/drawing/2014/main" val="1981933723"/>
                  </a:ext>
                </a:extLst>
              </a:tr>
              <a:tr h="294091">
                <a:tc>
                  <a:txBody>
                    <a:bodyPr/>
                    <a:lstStyle/>
                    <a:p>
                      <a:pPr algn="ctr"/>
                      <a:r>
                        <a:rPr lang="en-US" sz="1400" dirty="0"/>
                        <a:t>Job 0</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0</a:t>
                      </a:r>
                    </a:p>
                  </a:txBody>
                  <a:tcPr>
                    <a:solidFill>
                      <a:schemeClr val="accent1">
                        <a:lumMod val="20000"/>
                        <a:lumOff val="80000"/>
                      </a:schemeClr>
                    </a:solidFill>
                  </a:tcPr>
                </a:tc>
                <a:extLst>
                  <a:ext uri="{0D108BD9-81ED-4DB2-BD59-A6C34878D82A}">
                    <a16:rowId xmlns:a16="http://schemas.microsoft.com/office/drawing/2014/main" val="1139554900"/>
                  </a:ext>
                </a:extLst>
              </a:tr>
              <a:tr h="291043">
                <a:tc>
                  <a:txBody>
                    <a:bodyPr/>
                    <a:lstStyle/>
                    <a:p>
                      <a:pPr algn="ctr"/>
                      <a:r>
                        <a:rPr lang="en-US" sz="1400" dirty="0"/>
                        <a:t>Job 1</a:t>
                      </a:r>
                    </a:p>
                  </a:txBody>
                  <a:tcPr>
                    <a:solidFill>
                      <a:schemeClr val="accent1">
                        <a:lumMod val="60000"/>
                        <a:lumOff val="40000"/>
                      </a:schemeClr>
                    </a:solidFill>
                  </a:tcPr>
                </a:tc>
                <a:tc>
                  <a:txBody>
                    <a:bodyPr/>
                    <a:lstStyle/>
                    <a:p>
                      <a:pPr algn="ctr"/>
                      <a:r>
                        <a:rPr lang="en-US" sz="1400" dirty="0"/>
                        <a:t>2</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extLst>
                  <a:ext uri="{0D108BD9-81ED-4DB2-BD59-A6C34878D82A}">
                    <a16:rowId xmlns:a16="http://schemas.microsoft.com/office/drawing/2014/main" val="153539419"/>
                  </a:ext>
                </a:extLst>
              </a:tr>
              <a:tr h="297836">
                <a:tc>
                  <a:txBody>
                    <a:bodyPr/>
                    <a:lstStyle/>
                    <a:p>
                      <a:pPr algn="ctr"/>
                      <a:r>
                        <a:rPr lang="en-US" sz="1400" dirty="0"/>
                        <a:t>Job 2</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1</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extLst>
                  <a:ext uri="{0D108BD9-81ED-4DB2-BD59-A6C34878D82A}">
                    <a16:rowId xmlns:a16="http://schemas.microsoft.com/office/drawing/2014/main" val="3248838741"/>
                  </a:ext>
                </a:extLst>
              </a:tr>
            </a:tbl>
          </a:graphicData>
        </a:graphic>
      </p:graphicFrame>
      <p:sp>
        <p:nvSpPr>
          <p:cNvPr id="12" name="TextBox 11">
            <a:extLst>
              <a:ext uri="{FF2B5EF4-FFF2-40B4-BE49-F238E27FC236}">
                <a16:creationId xmlns:a16="http://schemas.microsoft.com/office/drawing/2014/main" id="{57EFE2CD-56FE-4D50-BA7D-C19855B08A61}"/>
              </a:ext>
            </a:extLst>
          </p:cNvPr>
          <p:cNvSpPr txBox="1"/>
          <p:nvPr/>
        </p:nvSpPr>
        <p:spPr>
          <a:xfrm>
            <a:off x="6990782" y="1181863"/>
            <a:ext cx="996695" cy="923330"/>
          </a:xfrm>
          <a:prstGeom prst="rect">
            <a:avLst/>
          </a:prstGeom>
          <a:noFill/>
        </p:spPr>
        <p:txBody>
          <a:bodyPr wrap="square">
            <a:spAutoFit/>
          </a:bodyPr>
          <a:lstStyle/>
          <a:p>
            <a:r>
              <a:rPr lang="el-GR" sz="1800" b="1" i="0" dirty="0">
                <a:solidFill>
                  <a:srgbClr val="000000"/>
                </a:solidFill>
                <a:effectLst/>
                <a:latin typeface="+mj-lt"/>
              </a:rPr>
              <a:t>ε</a:t>
            </a:r>
            <a:r>
              <a:rPr lang="en-US" sz="1800" dirty="0">
                <a:latin typeface="+mj-lt"/>
              </a:rPr>
              <a:t> = 0.2   </a:t>
            </a:r>
          </a:p>
          <a:p>
            <a:r>
              <a:rPr lang="en-US" sz="1800" i="0" dirty="0">
                <a:solidFill>
                  <a:srgbClr val="000000"/>
                </a:solidFill>
                <a:effectLst/>
                <a:latin typeface="+mj-lt"/>
              </a:rPr>
              <a:t>α</a:t>
            </a:r>
            <a:r>
              <a:rPr lang="en-US" sz="1800" dirty="0">
                <a:latin typeface="+mj-lt"/>
              </a:rPr>
              <a:t> = 0.4   </a:t>
            </a:r>
          </a:p>
          <a:p>
            <a:r>
              <a:rPr lang="en-US" sz="1800" b="0" i="0" dirty="0">
                <a:solidFill>
                  <a:srgbClr val="000000"/>
                </a:solidFill>
                <a:effectLst/>
                <a:latin typeface="+mj-lt"/>
              </a:rPr>
              <a:t>𝛾</a:t>
            </a:r>
            <a:r>
              <a:rPr lang="en-US" sz="1800" dirty="0">
                <a:latin typeface="+mj-lt"/>
              </a:rPr>
              <a:t> = 0.8</a:t>
            </a:r>
          </a:p>
        </p:txBody>
      </p:sp>
    </p:spTree>
    <p:extLst>
      <p:ext uri="{BB962C8B-B14F-4D97-AF65-F5344CB8AC3E}">
        <p14:creationId xmlns:p14="http://schemas.microsoft.com/office/powerpoint/2010/main" val="366098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859DB8B-45FC-49C3-857E-9EB1BAF683A9}"/>
              </a:ext>
            </a:extLst>
          </p:cNvPr>
          <p:cNvSpPr>
            <a:spLocks noGrp="1"/>
          </p:cNvSpPr>
          <p:nvPr>
            <p:ph type="sldNum" sz="quarter" idx="12"/>
          </p:nvPr>
        </p:nvSpPr>
        <p:spPr/>
        <p:txBody>
          <a:bodyPr/>
          <a:lstStyle/>
          <a:p>
            <a:fld id="{89590873-3428-46C7-A0C0-530AA58CF106}" type="slidenum">
              <a:rPr lang="en-US" smtClean="0"/>
              <a:t>17</a:t>
            </a:fld>
            <a:endParaRPr lang="en-US"/>
          </a:p>
        </p:txBody>
      </p:sp>
      <p:sp>
        <p:nvSpPr>
          <p:cNvPr id="9" name="Date Placeholder 8">
            <a:extLst>
              <a:ext uri="{FF2B5EF4-FFF2-40B4-BE49-F238E27FC236}">
                <a16:creationId xmlns:a16="http://schemas.microsoft.com/office/drawing/2014/main" id="{0AF8BBBB-1636-40E3-99FA-8BA9664DE974}"/>
              </a:ext>
            </a:extLst>
          </p:cNvPr>
          <p:cNvSpPr>
            <a:spLocks noGrp="1"/>
          </p:cNvSpPr>
          <p:nvPr>
            <p:ph type="dt" sz="half" idx="10"/>
          </p:nvPr>
        </p:nvSpPr>
        <p:spPr/>
        <p:txBody>
          <a:bodyPr/>
          <a:lstStyle/>
          <a:p>
            <a:fld id="{FEF13F7C-5030-471F-A3D1-62F73E63E8B3}" type="datetime1">
              <a:rPr lang="en-US" smtClean="0"/>
              <a:t>1/21/2021</a:t>
            </a:fld>
            <a:endParaRPr lang="en-US" dirty="0"/>
          </a:p>
        </p:txBody>
      </p:sp>
      <p:graphicFrame>
        <p:nvGraphicFramePr>
          <p:cNvPr id="11" name="Table 11">
            <a:extLst>
              <a:ext uri="{FF2B5EF4-FFF2-40B4-BE49-F238E27FC236}">
                <a16:creationId xmlns:a16="http://schemas.microsoft.com/office/drawing/2014/main" id="{2DB80FF4-DF3D-4EAA-98EE-EA701C2381D3}"/>
              </a:ext>
            </a:extLst>
          </p:cNvPr>
          <p:cNvGraphicFramePr>
            <a:graphicFrameLocks noGrp="1"/>
          </p:cNvGraphicFramePr>
          <p:nvPr>
            <p:extLst>
              <p:ext uri="{D42A27DB-BD31-4B8C-83A1-F6EECF244321}">
                <p14:modId xmlns:p14="http://schemas.microsoft.com/office/powerpoint/2010/main" val="988629286"/>
              </p:ext>
            </p:extLst>
          </p:nvPr>
        </p:nvGraphicFramePr>
        <p:xfrm>
          <a:off x="6891714" y="2424958"/>
          <a:ext cx="4791363" cy="3931392"/>
        </p:xfrm>
        <a:graphic>
          <a:graphicData uri="http://schemas.openxmlformats.org/drawingml/2006/table">
            <a:tbl>
              <a:tblPr firstRow="1" bandRow="1">
                <a:tableStyleId>{5C22544A-7EE6-4342-B048-85BDC9FD1C3A}</a:tableStyleId>
              </a:tblPr>
              <a:tblGrid>
                <a:gridCol w="1504072">
                  <a:extLst>
                    <a:ext uri="{9D8B030D-6E8A-4147-A177-3AD203B41FA5}">
                      <a16:colId xmlns:a16="http://schemas.microsoft.com/office/drawing/2014/main" val="739025511"/>
                    </a:ext>
                  </a:extLst>
                </a:gridCol>
                <a:gridCol w="1042730">
                  <a:extLst>
                    <a:ext uri="{9D8B030D-6E8A-4147-A177-3AD203B41FA5}">
                      <a16:colId xmlns:a16="http://schemas.microsoft.com/office/drawing/2014/main" val="3237522102"/>
                    </a:ext>
                  </a:extLst>
                </a:gridCol>
                <a:gridCol w="1049287">
                  <a:extLst>
                    <a:ext uri="{9D8B030D-6E8A-4147-A177-3AD203B41FA5}">
                      <a16:colId xmlns:a16="http://schemas.microsoft.com/office/drawing/2014/main" val="1407301308"/>
                    </a:ext>
                  </a:extLst>
                </a:gridCol>
                <a:gridCol w="1195274">
                  <a:extLst>
                    <a:ext uri="{9D8B030D-6E8A-4147-A177-3AD203B41FA5}">
                      <a16:colId xmlns:a16="http://schemas.microsoft.com/office/drawing/2014/main" val="3795154165"/>
                    </a:ext>
                  </a:extLst>
                </a:gridCol>
              </a:tblGrid>
              <a:tr h="624627">
                <a:tc>
                  <a:txBody>
                    <a:bodyPr/>
                    <a:lstStyle/>
                    <a:p>
                      <a:r>
                        <a:rPr lang="en-US" baseline="-62000" dirty="0"/>
                        <a:t>States </a:t>
                      </a:r>
                      <a:r>
                        <a:rPr lang="en-US" baseline="-25000" dirty="0"/>
                        <a:t>            </a:t>
                      </a:r>
                      <a:r>
                        <a:rPr lang="en-US" baseline="12000" dirty="0"/>
                        <a:t>Actions</a:t>
                      </a:r>
                      <a:r>
                        <a:rPr lang="en-US" baseline="30000" dirty="0"/>
                        <a:t>      </a:t>
                      </a:r>
                      <a:endParaRPr lang="en-US" baseline="-25000" dirty="0"/>
                    </a:p>
                  </a:txBody>
                  <a:tcPr>
                    <a:lnTlToBr w="12700" cap="flat" cmpd="sng" algn="ctr">
                      <a:solidFill>
                        <a:schemeClr val="tx1"/>
                      </a:solidFill>
                      <a:prstDash val="solid"/>
                      <a:round/>
                      <a:headEnd type="none" w="med" len="med"/>
                      <a:tailEnd type="none" w="med" len="med"/>
                    </a:lnTlToBr>
                  </a:tcPr>
                </a:tc>
                <a:tc>
                  <a:txBody>
                    <a:bodyPr/>
                    <a:lstStyle/>
                    <a:p>
                      <a:r>
                        <a:rPr lang="en-US" dirty="0"/>
                        <a:t>Take Job 0</a:t>
                      </a:r>
                    </a:p>
                  </a:txBody>
                  <a:tcPr/>
                </a:tc>
                <a:tc>
                  <a:txBody>
                    <a:bodyPr/>
                    <a:lstStyle/>
                    <a:p>
                      <a:r>
                        <a:rPr lang="en-US" dirty="0"/>
                        <a:t>Take Job 1</a:t>
                      </a:r>
                    </a:p>
                  </a:txBody>
                  <a:tcPr/>
                </a:tc>
                <a:tc>
                  <a:txBody>
                    <a:bodyPr/>
                    <a:lstStyle/>
                    <a:p>
                      <a:r>
                        <a:rPr lang="en-US" dirty="0"/>
                        <a:t>Take Job 2</a:t>
                      </a:r>
                    </a:p>
                  </a:txBody>
                  <a:tcPr/>
                </a:tc>
                <a:extLst>
                  <a:ext uri="{0D108BD9-81ED-4DB2-BD59-A6C34878D82A}">
                    <a16:rowId xmlns:a16="http://schemas.microsoft.com/office/drawing/2014/main" val="527093428"/>
                  </a:ext>
                </a:extLst>
              </a:tr>
              <a:tr h="411414">
                <a:tc>
                  <a:txBody>
                    <a:bodyPr/>
                    <a:lstStyle/>
                    <a:p>
                      <a:r>
                        <a:rPr lang="en-US" dirty="0"/>
                        <a:t>0,1,2</a:t>
                      </a:r>
                    </a:p>
                  </a:txBody>
                  <a:tcPr/>
                </a:tc>
                <a:tc>
                  <a:txBody>
                    <a:bodyPr/>
                    <a:lstStyle/>
                    <a:p>
                      <a:r>
                        <a:rPr lang="en-US" dirty="0"/>
                        <a:t>0</a:t>
                      </a:r>
                    </a:p>
                  </a:txBody>
                  <a:tcPr/>
                </a:tc>
                <a:tc>
                  <a:txBody>
                    <a:bodyPr/>
                    <a:lstStyle/>
                    <a:p>
                      <a:r>
                        <a:rPr lang="en-US" dirty="0"/>
                        <a:t>0.04</a:t>
                      </a:r>
                    </a:p>
                  </a:txBody>
                  <a:tcPr>
                    <a:solidFill>
                      <a:schemeClr val="accent2"/>
                    </a:solidFill>
                  </a:tcPr>
                </a:tc>
                <a:tc>
                  <a:txBody>
                    <a:bodyPr/>
                    <a:lstStyle/>
                    <a:p>
                      <a:r>
                        <a:rPr lang="en-US" dirty="0"/>
                        <a:t>0</a:t>
                      </a:r>
                    </a:p>
                  </a:txBody>
                  <a:tcPr/>
                </a:tc>
                <a:extLst>
                  <a:ext uri="{0D108BD9-81ED-4DB2-BD59-A6C34878D82A}">
                    <a16:rowId xmlns:a16="http://schemas.microsoft.com/office/drawing/2014/main" val="2494285854"/>
                  </a:ext>
                </a:extLst>
              </a:tr>
              <a:tr h="411414">
                <a:tc>
                  <a:txBody>
                    <a:bodyPr/>
                    <a:lstStyle/>
                    <a:p>
                      <a:r>
                        <a:rPr lang="en-US" dirty="0"/>
                        <a:t>0,1</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2260937280"/>
                  </a:ext>
                </a:extLst>
              </a:tr>
              <a:tr h="411414">
                <a:tc>
                  <a:txBody>
                    <a:bodyPr/>
                    <a:lstStyle/>
                    <a:p>
                      <a:r>
                        <a:rPr lang="en-US" dirty="0"/>
                        <a:t>0,2</a:t>
                      </a:r>
                    </a:p>
                  </a:txBody>
                  <a:tcPr/>
                </a:tc>
                <a:tc>
                  <a:txBody>
                    <a:bodyPr/>
                    <a:lstStyle/>
                    <a:p>
                      <a:r>
                        <a:rPr lang="en-US" dirty="0"/>
                        <a:t>0</a:t>
                      </a:r>
                    </a:p>
                  </a:txBody>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851288471"/>
                  </a:ext>
                </a:extLst>
              </a:tr>
              <a:tr h="411414">
                <a:tc>
                  <a:txBody>
                    <a:bodyPr/>
                    <a:lstStyle/>
                    <a:p>
                      <a:r>
                        <a:rPr lang="en-US" dirty="0"/>
                        <a:t>1,2</a:t>
                      </a:r>
                    </a:p>
                  </a:txBody>
                  <a:tcPr/>
                </a:tc>
                <a:tc>
                  <a:txBody>
                    <a:bodyPr/>
                    <a:lstStyle/>
                    <a:p>
                      <a:endParaRPr lang="en-US" dirty="0"/>
                    </a:p>
                  </a:txBody>
                  <a:tcPr>
                    <a:solidFill>
                      <a:schemeClr val="tx1"/>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99765642"/>
                  </a:ext>
                </a:extLst>
              </a:tr>
              <a:tr h="411414">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015587554"/>
                  </a:ext>
                </a:extLst>
              </a:tr>
              <a:tr h="411414">
                <a:tc>
                  <a:txBody>
                    <a:bodyPr/>
                    <a:lstStyle/>
                    <a:p>
                      <a:r>
                        <a:rPr lang="en-US" dirty="0"/>
                        <a:t>1</a:t>
                      </a:r>
                    </a:p>
                  </a:txBody>
                  <a:tcPr/>
                </a:tc>
                <a:tc>
                  <a:txBody>
                    <a:bodyPr/>
                    <a:lstStyle/>
                    <a:p>
                      <a:endParaRPr lang="en-US" dirty="0"/>
                    </a:p>
                  </a:txBody>
                  <a:tcPr>
                    <a:solidFill>
                      <a:schemeClr val="tx1"/>
                    </a:solidFill>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3825727120"/>
                  </a:ext>
                </a:extLst>
              </a:tr>
              <a:tr h="411414">
                <a:tc>
                  <a:txBody>
                    <a:bodyPr/>
                    <a:lstStyle/>
                    <a:p>
                      <a:r>
                        <a:rPr lang="en-US" dirty="0"/>
                        <a:t>2</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689151526"/>
                  </a:ext>
                </a:extLst>
              </a:tr>
              <a:tr h="411414">
                <a:tc>
                  <a:txBody>
                    <a:bodyPr/>
                    <a:lstStyle/>
                    <a:p>
                      <a:r>
                        <a:rPr lang="en-US" sz="1800" kern="1200" dirty="0">
                          <a:solidFill>
                            <a:schemeClr val="dk1"/>
                          </a:solidFill>
                          <a:latin typeface="+mn-lt"/>
                          <a:ea typeface="+mn-ea"/>
                          <a:cs typeface="+mn-cs"/>
                        </a:rPr>
                        <a:t>Ø</a:t>
                      </a:r>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2981004419"/>
                  </a:ext>
                </a:extLst>
              </a:tr>
            </a:tbl>
          </a:graphicData>
        </a:graphic>
      </p:graphicFrame>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AF9CB107-7B09-43D5-A856-3E38C5328A99}"/>
                  </a:ext>
                </a:extLst>
              </p:cNvPr>
              <p:cNvSpPr>
                <a:spLocks noGrp="1"/>
              </p:cNvSpPr>
              <p:nvPr>
                <p:ph idx="1"/>
              </p:nvPr>
            </p:nvSpPr>
            <p:spPr>
              <a:xfrm>
                <a:off x="838200" y="1825625"/>
                <a:ext cx="6053514" cy="4308475"/>
              </a:xfrm>
            </p:spPr>
            <p:txBody>
              <a:bodyPr>
                <a:normAutofit/>
              </a:bodyPr>
              <a:lstStyle/>
              <a:p>
                <a:pPr marL="0" indent="0">
                  <a:buNone/>
                </a:pPr>
                <a:r>
                  <a:rPr lang="en-US" sz="1800" dirty="0">
                    <a:latin typeface="+mj-lt"/>
                  </a:rPr>
                  <a:t>1</a:t>
                </a:r>
                <a:r>
                  <a:rPr lang="en-US" sz="1800" baseline="30000" dirty="0">
                    <a:latin typeface="+mj-lt"/>
                  </a:rPr>
                  <a:t>st</a:t>
                </a:r>
                <a:r>
                  <a:rPr lang="en-US" sz="1800" dirty="0">
                    <a:latin typeface="+mj-lt"/>
                  </a:rPr>
                  <a:t> episode:</a:t>
                </a:r>
              </a:p>
              <a:p>
                <a:r>
                  <a:rPr lang="en-US" sz="1800" dirty="0">
                    <a:latin typeface="+mj-lt"/>
                  </a:rPr>
                  <a:t>Current state: [0,1,2]</a:t>
                </a:r>
              </a:p>
              <a:p>
                <a:r>
                  <a:rPr lang="en-US" sz="1800" dirty="0">
                    <a:latin typeface="+mj-lt"/>
                  </a:rPr>
                  <a:t>Choose a random action: [1]</a:t>
                </a:r>
              </a:p>
              <a:p>
                <a:r>
                  <a:rPr lang="en-US" sz="1800" dirty="0">
                    <a:latin typeface="+mj-lt"/>
                  </a:rPr>
                  <a:t>Sequence: [1]</a:t>
                </a:r>
              </a:p>
              <a:p>
                <a:r>
                  <a:rPr lang="en-US" sz="1800" dirty="0">
                    <a:latin typeface="+mj-lt"/>
                  </a:rPr>
                  <a:t>Reward r = </a:t>
                </a:r>
                <a14:m>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smtClean="0">
                            <a:latin typeface="Cambria Math" panose="02040503050406030204" pitchFamily="18" charset="0"/>
                          </a:rPr>
                          <m:t>1</m:t>
                        </m:r>
                      </m:num>
                      <m:den>
                        <m:r>
                          <a:rPr lang="en-US" sz="1800" b="0" i="1" dirty="0" smtClean="0">
                            <a:latin typeface="Cambria Math" panose="02040503050406030204" pitchFamily="18" charset="0"/>
                          </a:rPr>
                          <m:t>𝑀𝑎𝑘𝑒𝑠𝑝𝑎𝑛</m:t>
                        </m:r>
                        <m:r>
                          <a:rPr lang="en-US" sz="1800" b="0" i="1" dirty="0" smtClean="0">
                            <a:latin typeface="Cambria Math" panose="02040503050406030204" pitchFamily="18" charset="0"/>
                          </a:rPr>
                          <m:t>(1)</m:t>
                        </m:r>
                      </m:den>
                    </m:f>
                  </m:oMath>
                </a14:m>
                <a:r>
                  <a:rPr lang="en-US" sz="1800" dirty="0">
                    <a:latin typeface="+mj-lt"/>
                  </a:rPr>
                  <a:t> = </a:t>
                </a:r>
                <a14:m>
                  <m:oMath xmlns:m="http://schemas.openxmlformats.org/officeDocument/2006/math">
                    <m:f>
                      <m:fPr>
                        <m:ctrlPr>
                          <a:rPr lang="en-US" sz="1800" i="1" dirty="0">
                            <a:solidFill>
                              <a:srgbClr val="836967"/>
                            </a:solidFill>
                            <a:latin typeface="Cambria Math" panose="02040503050406030204" pitchFamily="18" charset="0"/>
                          </a:rPr>
                        </m:ctrlPr>
                      </m:fPr>
                      <m:num>
                        <m:r>
                          <a:rPr lang="en-US" sz="1800" dirty="0">
                            <a:latin typeface="Cambria Math" panose="02040503050406030204" pitchFamily="18" charset="0"/>
                          </a:rPr>
                          <m:t>1</m:t>
                        </m:r>
                      </m:num>
                      <m:den>
                        <m:r>
                          <a:rPr lang="en-US" sz="1800" b="0" i="1" dirty="0" smtClean="0">
                            <a:latin typeface="Cambria Math" panose="02040503050406030204" pitchFamily="18" charset="0"/>
                          </a:rPr>
                          <m:t>2+4+4</m:t>
                        </m:r>
                      </m:den>
                    </m:f>
                    <m:r>
                      <a:rPr lang="en-US" sz="1800" b="0" i="1" dirty="0" smtClean="0">
                        <a:latin typeface="Cambria Math" panose="02040503050406030204" pitchFamily="18" charset="0"/>
                      </a:rPr>
                      <m:t>=0.1</m:t>
                    </m:r>
                  </m:oMath>
                </a14:m>
                <a:endParaRPr lang="en-US" sz="1800" b="0" dirty="0">
                  <a:latin typeface="+mj-lt"/>
                </a:endParaRPr>
              </a:p>
              <a:p>
                <a:r>
                  <a:rPr lang="en-US" sz="1800" dirty="0">
                    <a:latin typeface="+mj-lt"/>
                  </a:rPr>
                  <a:t>New Q([0,1,2],[1]) </a:t>
                </a:r>
              </a:p>
              <a:p>
                <a:pPr marL="0" indent="0">
                  <a:buNone/>
                </a:pPr>
                <a:r>
                  <a:rPr lang="en-US" sz="1600" dirty="0">
                    <a:latin typeface="+mj-lt"/>
                  </a:rPr>
                  <a:t>= Q([0,1,2],[1]) +</a:t>
                </a:r>
                <a:r>
                  <a:rPr lang="en-US" sz="1600" i="0" dirty="0">
                    <a:solidFill>
                      <a:srgbClr val="000000"/>
                    </a:solidFill>
                    <a:effectLst/>
                    <a:latin typeface="+mj-lt"/>
                  </a:rPr>
                  <a:t> α</a:t>
                </a:r>
                <a:r>
                  <a:rPr lang="en-US" sz="1600" dirty="0">
                    <a:latin typeface="+mj-lt"/>
                  </a:rPr>
                  <a:t> (r + </a:t>
                </a:r>
                <a:r>
                  <a:rPr lang="en-US" sz="1600" b="0" i="0" dirty="0">
                    <a:solidFill>
                      <a:srgbClr val="000000"/>
                    </a:solidFill>
                    <a:effectLst/>
                    <a:latin typeface="+mj-lt"/>
                  </a:rPr>
                  <a:t>𝛾*max</a:t>
                </a:r>
                <a:r>
                  <a:rPr lang="en-US" sz="1600" dirty="0">
                    <a:latin typeface="+mj-lt"/>
                  </a:rPr>
                  <a:t>(Q([0,2],0),Q([0,2],2)) - Q([0,1,2],[1])) </a:t>
                </a:r>
              </a:p>
              <a:p>
                <a:pPr marL="0" indent="0">
                  <a:buNone/>
                </a:pPr>
                <a:r>
                  <a:rPr lang="en-US" sz="1600" dirty="0">
                    <a:latin typeface="+mj-lt"/>
                  </a:rPr>
                  <a:t>=        0               +0.4(0.1 + 0.8*	       0 	         - 	0 )</a:t>
                </a:r>
              </a:p>
              <a:p>
                <a:pPr marL="0" indent="0">
                  <a:buNone/>
                </a:pPr>
                <a:r>
                  <a:rPr lang="en-US" sz="1600" dirty="0">
                    <a:latin typeface="+mj-lt"/>
                  </a:rPr>
                  <a:t>= 0.04</a:t>
                </a:r>
              </a:p>
              <a:p>
                <a:endParaRPr lang="en-US" sz="1800" dirty="0">
                  <a:latin typeface="+mj-lt"/>
                </a:endParaRPr>
              </a:p>
            </p:txBody>
          </p:sp>
        </mc:Choice>
        <mc:Fallback xmlns="">
          <p:sp>
            <p:nvSpPr>
              <p:cNvPr id="13" name="Content Placeholder 2">
                <a:extLst>
                  <a:ext uri="{FF2B5EF4-FFF2-40B4-BE49-F238E27FC236}">
                    <a16:creationId xmlns:a16="http://schemas.microsoft.com/office/drawing/2014/main" id="{AF9CB107-7B09-43D5-A856-3E38C5328A99}"/>
                  </a:ext>
                </a:extLst>
              </p:cNvPr>
              <p:cNvSpPr>
                <a:spLocks noGrp="1" noRot="1" noChangeAspect="1" noMove="1" noResize="1" noEditPoints="1" noAdjustHandles="1" noChangeArrowheads="1" noChangeShapeType="1" noTextEdit="1"/>
              </p:cNvSpPr>
              <p:nvPr>
                <p:ph idx="1"/>
              </p:nvPr>
            </p:nvSpPr>
            <p:spPr>
              <a:xfrm>
                <a:off x="838200" y="1825625"/>
                <a:ext cx="6053514" cy="4308475"/>
              </a:xfrm>
              <a:blipFill>
                <a:blip r:embed="rId3"/>
                <a:stretch>
                  <a:fillRect l="-906" t="-1273"/>
                </a:stretch>
              </a:blipFill>
            </p:spPr>
            <p:txBody>
              <a:bodyPr/>
              <a:lstStyle/>
              <a:p>
                <a:r>
                  <a:rPr lang="en-US">
                    <a:noFill/>
                  </a:rPr>
                  <a:t> </a:t>
                </a:r>
              </a:p>
            </p:txBody>
          </p:sp>
        </mc:Fallback>
      </mc:AlternateContent>
      <p:graphicFrame>
        <p:nvGraphicFramePr>
          <p:cNvPr id="10" name="Table 9">
            <a:extLst>
              <a:ext uri="{FF2B5EF4-FFF2-40B4-BE49-F238E27FC236}">
                <a16:creationId xmlns:a16="http://schemas.microsoft.com/office/drawing/2014/main" id="{8E827C13-F759-4088-9B22-88B7ED1061FC}"/>
              </a:ext>
            </a:extLst>
          </p:cNvPr>
          <p:cNvGraphicFramePr>
            <a:graphicFrameLocks noGrp="1"/>
          </p:cNvGraphicFramePr>
          <p:nvPr/>
        </p:nvGraphicFramePr>
        <p:xfrm>
          <a:off x="8237507" y="994219"/>
          <a:ext cx="3445570" cy="1298618"/>
        </p:xfrm>
        <a:graphic>
          <a:graphicData uri="http://schemas.openxmlformats.org/drawingml/2006/table">
            <a:tbl>
              <a:tblPr firstRow="1" bandRow="1">
                <a:tableStyleId>{5C22544A-7EE6-4342-B048-85BDC9FD1C3A}</a:tableStyleId>
              </a:tblPr>
              <a:tblGrid>
                <a:gridCol w="622229">
                  <a:extLst>
                    <a:ext uri="{9D8B030D-6E8A-4147-A177-3AD203B41FA5}">
                      <a16:colId xmlns:a16="http://schemas.microsoft.com/office/drawing/2014/main" val="715271111"/>
                    </a:ext>
                  </a:extLst>
                </a:gridCol>
                <a:gridCol w="975531">
                  <a:extLst>
                    <a:ext uri="{9D8B030D-6E8A-4147-A177-3AD203B41FA5}">
                      <a16:colId xmlns:a16="http://schemas.microsoft.com/office/drawing/2014/main" val="1302366846"/>
                    </a:ext>
                  </a:extLst>
                </a:gridCol>
                <a:gridCol w="931981">
                  <a:extLst>
                    <a:ext uri="{9D8B030D-6E8A-4147-A177-3AD203B41FA5}">
                      <a16:colId xmlns:a16="http://schemas.microsoft.com/office/drawing/2014/main" val="2961849168"/>
                    </a:ext>
                  </a:extLst>
                </a:gridCol>
                <a:gridCol w="915829">
                  <a:extLst>
                    <a:ext uri="{9D8B030D-6E8A-4147-A177-3AD203B41FA5}">
                      <a16:colId xmlns:a16="http://schemas.microsoft.com/office/drawing/2014/main" val="3595358754"/>
                    </a:ext>
                  </a:extLst>
                </a:gridCol>
              </a:tblGrid>
              <a:tr h="384218">
                <a:tc>
                  <a:txBody>
                    <a:bodyPr/>
                    <a:lstStyle/>
                    <a:p>
                      <a:pPr algn="ctr"/>
                      <a:endParaRPr lang="en-US" sz="1400" dirty="0"/>
                    </a:p>
                  </a:txBody>
                  <a:tcPr/>
                </a:tc>
                <a:tc>
                  <a:txBody>
                    <a:bodyPr/>
                    <a:lstStyle/>
                    <a:p>
                      <a:pPr algn="ctr"/>
                      <a:r>
                        <a:rPr lang="en-US" sz="12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2</a:t>
                      </a:r>
                    </a:p>
                  </a:txBody>
                  <a:tcPr/>
                </a:tc>
                <a:extLst>
                  <a:ext uri="{0D108BD9-81ED-4DB2-BD59-A6C34878D82A}">
                    <a16:rowId xmlns:a16="http://schemas.microsoft.com/office/drawing/2014/main" val="1981933723"/>
                  </a:ext>
                </a:extLst>
              </a:tr>
              <a:tr h="294091">
                <a:tc>
                  <a:txBody>
                    <a:bodyPr/>
                    <a:lstStyle/>
                    <a:p>
                      <a:pPr algn="ctr"/>
                      <a:r>
                        <a:rPr lang="en-US" sz="1400" dirty="0"/>
                        <a:t>Job 0</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0</a:t>
                      </a:r>
                    </a:p>
                  </a:txBody>
                  <a:tcPr>
                    <a:solidFill>
                      <a:schemeClr val="accent1">
                        <a:lumMod val="20000"/>
                        <a:lumOff val="80000"/>
                      </a:schemeClr>
                    </a:solidFill>
                  </a:tcPr>
                </a:tc>
                <a:extLst>
                  <a:ext uri="{0D108BD9-81ED-4DB2-BD59-A6C34878D82A}">
                    <a16:rowId xmlns:a16="http://schemas.microsoft.com/office/drawing/2014/main" val="1139554900"/>
                  </a:ext>
                </a:extLst>
              </a:tr>
              <a:tr h="291043">
                <a:tc>
                  <a:txBody>
                    <a:bodyPr/>
                    <a:lstStyle/>
                    <a:p>
                      <a:pPr algn="ctr"/>
                      <a:r>
                        <a:rPr lang="en-US" sz="1400" dirty="0"/>
                        <a:t>Job 1</a:t>
                      </a:r>
                    </a:p>
                  </a:txBody>
                  <a:tcPr>
                    <a:solidFill>
                      <a:schemeClr val="accent1">
                        <a:lumMod val="60000"/>
                        <a:lumOff val="40000"/>
                      </a:schemeClr>
                    </a:solidFill>
                  </a:tcPr>
                </a:tc>
                <a:tc>
                  <a:txBody>
                    <a:bodyPr/>
                    <a:lstStyle/>
                    <a:p>
                      <a:pPr algn="ctr"/>
                      <a:r>
                        <a:rPr lang="en-US" sz="1400" dirty="0"/>
                        <a:t>2</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extLst>
                  <a:ext uri="{0D108BD9-81ED-4DB2-BD59-A6C34878D82A}">
                    <a16:rowId xmlns:a16="http://schemas.microsoft.com/office/drawing/2014/main" val="153539419"/>
                  </a:ext>
                </a:extLst>
              </a:tr>
              <a:tr h="297836">
                <a:tc>
                  <a:txBody>
                    <a:bodyPr/>
                    <a:lstStyle/>
                    <a:p>
                      <a:pPr algn="ctr"/>
                      <a:r>
                        <a:rPr lang="en-US" sz="1400" dirty="0"/>
                        <a:t>Job 2</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1</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extLst>
                  <a:ext uri="{0D108BD9-81ED-4DB2-BD59-A6C34878D82A}">
                    <a16:rowId xmlns:a16="http://schemas.microsoft.com/office/drawing/2014/main" val="3248838741"/>
                  </a:ext>
                </a:extLst>
              </a:tr>
            </a:tbl>
          </a:graphicData>
        </a:graphic>
      </p:graphicFrame>
      <p:sp>
        <p:nvSpPr>
          <p:cNvPr id="12" name="TextBox 11">
            <a:extLst>
              <a:ext uri="{FF2B5EF4-FFF2-40B4-BE49-F238E27FC236}">
                <a16:creationId xmlns:a16="http://schemas.microsoft.com/office/drawing/2014/main" id="{57EFE2CD-56FE-4D50-BA7D-C19855B08A61}"/>
              </a:ext>
            </a:extLst>
          </p:cNvPr>
          <p:cNvSpPr txBox="1"/>
          <p:nvPr/>
        </p:nvSpPr>
        <p:spPr>
          <a:xfrm>
            <a:off x="6990782" y="1181863"/>
            <a:ext cx="996695" cy="923330"/>
          </a:xfrm>
          <a:prstGeom prst="rect">
            <a:avLst/>
          </a:prstGeom>
          <a:noFill/>
        </p:spPr>
        <p:txBody>
          <a:bodyPr wrap="square">
            <a:spAutoFit/>
          </a:bodyPr>
          <a:lstStyle/>
          <a:p>
            <a:r>
              <a:rPr lang="el-GR" sz="1800" b="1" i="0" dirty="0">
                <a:solidFill>
                  <a:srgbClr val="000000"/>
                </a:solidFill>
                <a:effectLst/>
                <a:latin typeface="+mj-lt"/>
              </a:rPr>
              <a:t>ε</a:t>
            </a:r>
            <a:r>
              <a:rPr lang="en-US" sz="1800" dirty="0">
                <a:latin typeface="+mj-lt"/>
              </a:rPr>
              <a:t> = 0.2   </a:t>
            </a:r>
          </a:p>
          <a:p>
            <a:r>
              <a:rPr lang="en-US" sz="1800" i="0" dirty="0">
                <a:solidFill>
                  <a:srgbClr val="000000"/>
                </a:solidFill>
                <a:effectLst/>
                <a:latin typeface="+mj-lt"/>
              </a:rPr>
              <a:t>α</a:t>
            </a:r>
            <a:r>
              <a:rPr lang="en-US" sz="1800" dirty="0">
                <a:latin typeface="+mj-lt"/>
              </a:rPr>
              <a:t> = 0.4   </a:t>
            </a:r>
          </a:p>
          <a:p>
            <a:r>
              <a:rPr lang="en-US" sz="1800" b="0" i="0" dirty="0">
                <a:solidFill>
                  <a:srgbClr val="000000"/>
                </a:solidFill>
                <a:effectLst/>
                <a:latin typeface="+mj-lt"/>
              </a:rPr>
              <a:t>𝛾</a:t>
            </a:r>
            <a:r>
              <a:rPr lang="en-US" sz="1800" dirty="0">
                <a:latin typeface="+mj-lt"/>
              </a:rPr>
              <a:t> = 0.8</a:t>
            </a:r>
          </a:p>
        </p:txBody>
      </p:sp>
      <p:sp>
        <p:nvSpPr>
          <p:cNvPr id="14" name="Title 1">
            <a:extLst>
              <a:ext uri="{FF2B5EF4-FFF2-40B4-BE49-F238E27FC236}">
                <a16:creationId xmlns:a16="http://schemas.microsoft.com/office/drawing/2014/main" id="{806A5D20-C33E-4A50-B5F7-ABA7339287F9}"/>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r>
              <a:rPr lang="en-US" sz="4400" dirty="0">
                <a:solidFill>
                  <a:schemeClr val="accent1"/>
                </a:solidFill>
              </a:rPr>
              <a:t> for P-FSSP</a:t>
            </a:r>
            <a:br>
              <a:rPr lang="en-US" dirty="0"/>
            </a:br>
            <a:r>
              <a:rPr lang="en-US" sz="3200" dirty="0"/>
              <a:t>Learning</a:t>
            </a:r>
          </a:p>
        </p:txBody>
      </p:sp>
    </p:spTree>
    <p:extLst>
      <p:ext uri="{BB962C8B-B14F-4D97-AF65-F5344CB8AC3E}">
        <p14:creationId xmlns:p14="http://schemas.microsoft.com/office/powerpoint/2010/main" val="136606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859DB8B-45FC-49C3-857E-9EB1BAF683A9}"/>
              </a:ext>
            </a:extLst>
          </p:cNvPr>
          <p:cNvSpPr>
            <a:spLocks noGrp="1"/>
          </p:cNvSpPr>
          <p:nvPr>
            <p:ph type="sldNum" sz="quarter" idx="12"/>
          </p:nvPr>
        </p:nvSpPr>
        <p:spPr/>
        <p:txBody>
          <a:bodyPr/>
          <a:lstStyle/>
          <a:p>
            <a:fld id="{89590873-3428-46C7-A0C0-530AA58CF106}" type="slidenum">
              <a:rPr lang="en-US" smtClean="0"/>
              <a:t>18</a:t>
            </a:fld>
            <a:endParaRPr lang="en-US"/>
          </a:p>
        </p:txBody>
      </p:sp>
      <p:sp>
        <p:nvSpPr>
          <p:cNvPr id="9" name="Date Placeholder 8">
            <a:extLst>
              <a:ext uri="{FF2B5EF4-FFF2-40B4-BE49-F238E27FC236}">
                <a16:creationId xmlns:a16="http://schemas.microsoft.com/office/drawing/2014/main" id="{0AF8BBBB-1636-40E3-99FA-8BA9664DE974}"/>
              </a:ext>
            </a:extLst>
          </p:cNvPr>
          <p:cNvSpPr>
            <a:spLocks noGrp="1"/>
          </p:cNvSpPr>
          <p:nvPr>
            <p:ph type="dt" sz="half" idx="10"/>
          </p:nvPr>
        </p:nvSpPr>
        <p:spPr/>
        <p:txBody>
          <a:bodyPr/>
          <a:lstStyle/>
          <a:p>
            <a:fld id="{CC86057A-DDEB-402C-9EFC-B9223F4CBCFF}" type="datetime1">
              <a:rPr lang="en-US" smtClean="0"/>
              <a:t>1/21/2021</a:t>
            </a:fld>
            <a:endParaRPr lang="en-US" dirty="0"/>
          </a:p>
        </p:txBody>
      </p:sp>
      <p:graphicFrame>
        <p:nvGraphicFramePr>
          <p:cNvPr id="11" name="Table 11">
            <a:extLst>
              <a:ext uri="{FF2B5EF4-FFF2-40B4-BE49-F238E27FC236}">
                <a16:creationId xmlns:a16="http://schemas.microsoft.com/office/drawing/2014/main" id="{2DB80FF4-DF3D-4EAA-98EE-EA701C2381D3}"/>
              </a:ext>
            </a:extLst>
          </p:cNvPr>
          <p:cNvGraphicFramePr>
            <a:graphicFrameLocks noGrp="1"/>
          </p:cNvGraphicFramePr>
          <p:nvPr>
            <p:extLst>
              <p:ext uri="{D42A27DB-BD31-4B8C-83A1-F6EECF244321}">
                <p14:modId xmlns:p14="http://schemas.microsoft.com/office/powerpoint/2010/main" val="2984535269"/>
              </p:ext>
            </p:extLst>
          </p:nvPr>
        </p:nvGraphicFramePr>
        <p:xfrm>
          <a:off x="6891714" y="2424958"/>
          <a:ext cx="4791363" cy="3931392"/>
        </p:xfrm>
        <a:graphic>
          <a:graphicData uri="http://schemas.openxmlformats.org/drawingml/2006/table">
            <a:tbl>
              <a:tblPr firstRow="1" bandRow="1">
                <a:tableStyleId>{5C22544A-7EE6-4342-B048-85BDC9FD1C3A}</a:tableStyleId>
              </a:tblPr>
              <a:tblGrid>
                <a:gridCol w="1504072">
                  <a:extLst>
                    <a:ext uri="{9D8B030D-6E8A-4147-A177-3AD203B41FA5}">
                      <a16:colId xmlns:a16="http://schemas.microsoft.com/office/drawing/2014/main" val="739025511"/>
                    </a:ext>
                  </a:extLst>
                </a:gridCol>
                <a:gridCol w="1042730">
                  <a:extLst>
                    <a:ext uri="{9D8B030D-6E8A-4147-A177-3AD203B41FA5}">
                      <a16:colId xmlns:a16="http://schemas.microsoft.com/office/drawing/2014/main" val="3237522102"/>
                    </a:ext>
                  </a:extLst>
                </a:gridCol>
                <a:gridCol w="1049287">
                  <a:extLst>
                    <a:ext uri="{9D8B030D-6E8A-4147-A177-3AD203B41FA5}">
                      <a16:colId xmlns:a16="http://schemas.microsoft.com/office/drawing/2014/main" val="1407301308"/>
                    </a:ext>
                  </a:extLst>
                </a:gridCol>
                <a:gridCol w="1195274">
                  <a:extLst>
                    <a:ext uri="{9D8B030D-6E8A-4147-A177-3AD203B41FA5}">
                      <a16:colId xmlns:a16="http://schemas.microsoft.com/office/drawing/2014/main" val="3795154165"/>
                    </a:ext>
                  </a:extLst>
                </a:gridCol>
              </a:tblGrid>
              <a:tr h="624627">
                <a:tc>
                  <a:txBody>
                    <a:bodyPr/>
                    <a:lstStyle/>
                    <a:p>
                      <a:r>
                        <a:rPr lang="en-US" baseline="-62000" dirty="0"/>
                        <a:t>States </a:t>
                      </a:r>
                      <a:r>
                        <a:rPr lang="en-US" baseline="-25000" dirty="0"/>
                        <a:t>            </a:t>
                      </a:r>
                      <a:r>
                        <a:rPr lang="en-US" baseline="12000" dirty="0"/>
                        <a:t>Actions</a:t>
                      </a:r>
                      <a:r>
                        <a:rPr lang="en-US" baseline="30000" dirty="0"/>
                        <a:t>      </a:t>
                      </a:r>
                      <a:endParaRPr lang="en-US" baseline="-25000" dirty="0"/>
                    </a:p>
                  </a:txBody>
                  <a:tcPr>
                    <a:lnTlToBr w="12700" cap="flat" cmpd="sng" algn="ctr">
                      <a:solidFill>
                        <a:schemeClr val="tx1"/>
                      </a:solidFill>
                      <a:prstDash val="solid"/>
                      <a:round/>
                      <a:headEnd type="none" w="med" len="med"/>
                      <a:tailEnd type="none" w="med" len="med"/>
                    </a:lnTlToBr>
                  </a:tcPr>
                </a:tc>
                <a:tc>
                  <a:txBody>
                    <a:bodyPr/>
                    <a:lstStyle/>
                    <a:p>
                      <a:r>
                        <a:rPr lang="en-US" dirty="0"/>
                        <a:t>Take Job 0</a:t>
                      </a:r>
                    </a:p>
                  </a:txBody>
                  <a:tcPr/>
                </a:tc>
                <a:tc>
                  <a:txBody>
                    <a:bodyPr/>
                    <a:lstStyle/>
                    <a:p>
                      <a:r>
                        <a:rPr lang="en-US" dirty="0"/>
                        <a:t>Take Job 1</a:t>
                      </a:r>
                    </a:p>
                  </a:txBody>
                  <a:tcPr/>
                </a:tc>
                <a:tc>
                  <a:txBody>
                    <a:bodyPr/>
                    <a:lstStyle/>
                    <a:p>
                      <a:r>
                        <a:rPr lang="en-US" dirty="0"/>
                        <a:t>Take Job 2</a:t>
                      </a:r>
                    </a:p>
                  </a:txBody>
                  <a:tcPr/>
                </a:tc>
                <a:extLst>
                  <a:ext uri="{0D108BD9-81ED-4DB2-BD59-A6C34878D82A}">
                    <a16:rowId xmlns:a16="http://schemas.microsoft.com/office/drawing/2014/main" val="527093428"/>
                  </a:ext>
                </a:extLst>
              </a:tr>
              <a:tr h="411414">
                <a:tc>
                  <a:txBody>
                    <a:bodyPr/>
                    <a:lstStyle/>
                    <a:p>
                      <a:r>
                        <a:rPr lang="en-US" dirty="0"/>
                        <a:t>0,1,2</a:t>
                      </a:r>
                    </a:p>
                  </a:txBody>
                  <a:tcPr/>
                </a:tc>
                <a:tc>
                  <a:txBody>
                    <a:bodyPr/>
                    <a:lstStyle/>
                    <a:p>
                      <a:r>
                        <a:rPr lang="en-US" dirty="0"/>
                        <a:t>0</a:t>
                      </a:r>
                    </a:p>
                  </a:txBody>
                  <a:tcPr/>
                </a:tc>
                <a:tc>
                  <a:txBody>
                    <a:bodyPr/>
                    <a:lstStyle/>
                    <a:p>
                      <a:r>
                        <a:rPr lang="en-US" dirty="0"/>
                        <a:t>0.04</a:t>
                      </a:r>
                    </a:p>
                  </a:txBody>
                  <a:tcPr>
                    <a:solidFill>
                      <a:schemeClr val="accent1">
                        <a:lumMod val="20000"/>
                        <a:lumOff val="80000"/>
                      </a:schemeClr>
                    </a:solidFill>
                  </a:tcPr>
                </a:tc>
                <a:tc>
                  <a:txBody>
                    <a:bodyPr/>
                    <a:lstStyle/>
                    <a:p>
                      <a:r>
                        <a:rPr lang="en-US" dirty="0"/>
                        <a:t>0</a:t>
                      </a:r>
                    </a:p>
                  </a:txBody>
                  <a:tcPr/>
                </a:tc>
                <a:extLst>
                  <a:ext uri="{0D108BD9-81ED-4DB2-BD59-A6C34878D82A}">
                    <a16:rowId xmlns:a16="http://schemas.microsoft.com/office/drawing/2014/main" val="2494285854"/>
                  </a:ext>
                </a:extLst>
              </a:tr>
              <a:tr h="411414">
                <a:tc>
                  <a:txBody>
                    <a:bodyPr/>
                    <a:lstStyle/>
                    <a:p>
                      <a:r>
                        <a:rPr lang="en-US" dirty="0"/>
                        <a:t>0,1</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2260937280"/>
                  </a:ext>
                </a:extLst>
              </a:tr>
              <a:tr h="411414">
                <a:tc>
                  <a:txBody>
                    <a:bodyPr/>
                    <a:lstStyle/>
                    <a:p>
                      <a:r>
                        <a:rPr lang="en-US" dirty="0"/>
                        <a:t>0,2</a:t>
                      </a:r>
                    </a:p>
                  </a:txBody>
                  <a:tcPr/>
                </a:tc>
                <a:tc>
                  <a:txBody>
                    <a:bodyPr/>
                    <a:lstStyle/>
                    <a:p>
                      <a:r>
                        <a:rPr lang="en-US" dirty="0"/>
                        <a:t>0</a:t>
                      </a:r>
                    </a:p>
                  </a:txBody>
                  <a:tcPr/>
                </a:tc>
                <a:tc>
                  <a:txBody>
                    <a:bodyPr/>
                    <a:lstStyle/>
                    <a:p>
                      <a:endParaRPr lang="en-US" dirty="0"/>
                    </a:p>
                  </a:txBody>
                  <a:tcPr>
                    <a:solidFill>
                      <a:schemeClr val="tx1"/>
                    </a:solidFill>
                  </a:tcPr>
                </a:tc>
                <a:tc>
                  <a:txBody>
                    <a:bodyPr/>
                    <a:lstStyle/>
                    <a:p>
                      <a:pPr marL="0" indent="0">
                        <a:buNone/>
                      </a:pPr>
                      <a:r>
                        <a:rPr lang="en-US" sz="1800" kern="1200" dirty="0">
                          <a:solidFill>
                            <a:schemeClr val="dk1"/>
                          </a:solidFill>
                          <a:latin typeface="+mn-lt"/>
                          <a:ea typeface="+mn-ea"/>
                          <a:cs typeface="+mn-cs"/>
                        </a:rPr>
                        <a:t>0</a:t>
                      </a:r>
                    </a:p>
                  </a:txBody>
                  <a:tcPr>
                    <a:solidFill>
                      <a:schemeClr val="accent2"/>
                    </a:solidFill>
                  </a:tcPr>
                </a:tc>
                <a:extLst>
                  <a:ext uri="{0D108BD9-81ED-4DB2-BD59-A6C34878D82A}">
                    <a16:rowId xmlns:a16="http://schemas.microsoft.com/office/drawing/2014/main" val="2851288471"/>
                  </a:ext>
                </a:extLst>
              </a:tr>
              <a:tr h="411414">
                <a:tc>
                  <a:txBody>
                    <a:bodyPr/>
                    <a:lstStyle/>
                    <a:p>
                      <a:r>
                        <a:rPr lang="en-US" dirty="0"/>
                        <a:t>1,2</a:t>
                      </a:r>
                    </a:p>
                  </a:txBody>
                  <a:tcPr/>
                </a:tc>
                <a:tc>
                  <a:txBody>
                    <a:bodyPr/>
                    <a:lstStyle/>
                    <a:p>
                      <a:endParaRPr lang="en-US" dirty="0"/>
                    </a:p>
                  </a:txBody>
                  <a:tcPr>
                    <a:solidFill>
                      <a:schemeClr val="tx1"/>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99765642"/>
                  </a:ext>
                </a:extLst>
              </a:tr>
              <a:tr h="411414">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015587554"/>
                  </a:ext>
                </a:extLst>
              </a:tr>
              <a:tr h="411414">
                <a:tc>
                  <a:txBody>
                    <a:bodyPr/>
                    <a:lstStyle/>
                    <a:p>
                      <a:r>
                        <a:rPr lang="en-US" dirty="0"/>
                        <a:t>1</a:t>
                      </a:r>
                    </a:p>
                  </a:txBody>
                  <a:tcPr/>
                </a:tc>
                <a:tc>
                  <a:txBody>
                    <a:bodyPr/>
                    <a:lstStyle/>
                    <a:p>
                      <a:endParaRPr lang="en-US" dirty="0"/>
                    </a:p>
                  </a:txBody>
                  <a:tcPr>
                    <a:solidFill>
                      <a:schemeClr val="tx1"/>
                    </a:solidFill>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3825727120"/>
                  </a:ext>
                </a:extLst>
              </a:tr>
              <a:tr h="411414">
                <a:tc>
                  <a:txBody>
                    <a:bodyPr/>
                    <a:lstStyle/>
                    <a:p>
                      <a:r>
                        <a:rPr lang="en-US" dirty="0"/>
                        <a:t>2</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689151526"/>
                  </a:ext>
                </a:extLst>
              </a:tr>
              <a:tr h="411414">
                <a:tc>
                  <a:txBody>
                    <a:bodyPr/>
                    <a:lstStyle/>
                    <a:p>
                      <a:r>
                        <a:rPr lang="en-US" sz="1800" kern="1200" dirty="0">
                          <a:solidFill>
                            <a:schemeClr val="dk1"/>
                          </a:solidFill>
                          <a:latin typeface="+mn-lt"/>
                          <a:ea typeface="+mn-ea"/>
                          <a:cs typeface="+mn-cs"/>
                        </a:rPr>
                        <a:t>Ø</a:t>
                      </a:r>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2981004419"/>
                  </a:ext>
                </a:extLst>
              </a:tr>
            </a:tbl>
          </a:graphicData>
        </a:graphic>
      </p:graphicFrame>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AF9CB107-7B09-43D5-A856-3E38C5328A99}"/>
                  </a:ext>
                </a:extLst>
              </p:cNvPr>
              <p:cNvSpPr>
                <a:spLocks noGrp="1"/>
              </p:cNvSpPr>
              <p:nvPr>
                <p:ph idx="1"/>
              </p:nvPr>
            </p:nvSpPr>
            <p:spPr>
              <a:xfrm>
                <a:off x="838200" y="1825625"/>
                <a:ext cx="6053514" cy="4308475"/>
              </a:xfrm>
            </p:spPr>
            <p:txBody>
              <a:bodyPr>
                <a:normAutofit/>
              </a:bodyPr>
              <a:lstStyle/>
              <a:p>
                <a:pPr marL="0" indent="0">
                  <a:buNone/>
                </a:pPr>
                <a:r>
                  <a:rPr lang="en-US" sz="1800" dirty="0">
                    <a:latin typeface="+mj-lt"/>
                  </a:rPr>
                  <a:t>1</a:t>
                </a:r>
                <a:r>
                  <a:rPr lang="en-US" sz="1800" baseline="30000" dirty="0">
                    <a:latin typeface="+mj-lt"/>
                  </a:rPr>
                  <a:t>st</a:t>
                </a:r>
                <a:r>
                  <a:rPr lang="en-US" sz="1800" dirty="0">
                    <a:latin typeface="+mj-lt"/>
                  </a:rPr>
                  <a:t> episode:</a:t>
                </a:r>
              </a:p>
              <a:p>
                <a:r>
                  <a:rPr lang="en-US" sz="1800" dirty="0">
                    <a:latin typeface="+mj-lt"/>
                  </a:rPr>
                  <a:t>Current state: [0,2]</a:t>
                </a:r>
              </a:p>
              <a:p>
                <a:r>
                  <a:rPr lang="en-US" sz="1800" dirty="0">
                    <a:latin typeface="+mj-lt"/>
                  </a:rPr>
                  <a:t>Choose a random action: [2]</a:t>
                </a:r>
              </a:p>
              <a:p>
                <a:r>
                  <a:rPr lang="en-US" sz="1800" dirty="0">
                    <a:latin typeface="+mj-lt"/>
                  </a:rPr>
                  <a:t>Sequence: [1,2]</a:t>
                </a:r>
              </a:p>
              <a:p>
                <a:r>
                  <a:rPr lang="en-US" sz="1800" dirty="0">
                    <a:latin typeface="+mj-lt"/>
                  </a:rPr>
                  <a:t>Reward r = </a:t>
                </a:r>
                <a14:m>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smtClean="0">
                            <a:latin typeface="Cambria Math" panose="02040503050406030204" pitchFamily="18" charset="0"/>
                          </a:rPr>
                          <m:t>1</m:t>
                        </m:r>
                      </m:num>
                      <m:den>
                        <m:r>
                          <a:rPr lang="en-US" sz="1800" b="0" i="1" dirty="0" smtClean="0">
                            <a:latin typeface="Cambria Math" panose="02040503050406030204" pitchFamily="18" charset="0"/>
                          </a:rPr>
                          <m:t>𝑀𝑎𝑘𝑒𝑠𝑝𝑎𝑛</m:t>
                        </m:r>
                        <m:r>
                          <a:rPr lang="en-US" sz="1800" b="0" i="1" dirty="0" smtClean="0">
                            <a:latin typeface="Cambria Math" panose="02040503050406030204" pitchFamily="18" charset="0"/>
                          </a:rPr>
                          <m:t>(1,2)</m:t>
                        </m:r>
                      </m:den>
                    </m:f>
                  </m:oMath>
                </a14:m>
                <a:r>
                  <a:rPr lang="en-US" sz="1800" dirty="0">
                    <a:latin typeface="+mj-lt"/>
                  </a:rPr>
                  <a:t> = </a:t>
                </a:r>
                <a14:m>
                  <m:oMath xmlns:m="http://schemas.openxmlformats.org/officeDocument/2006/math">
                    <m:f>
                      <m:fPr>
                        <m:ctrlPr>
                          <a:rPr lang="en-US" sz="1800" i="1" dirty="0">
                            <a:solidFill>
                              <a:srgbClr val="836967"/>
                            </a:solidFill>
                            <a:latin typeface="Cambria Math" panose="02040503050406030204" pitchFamily="18" charset="0"/>
                          </a:rPr>
                        </m:ctrlPr>
                      </m:fPr>
                      <m:num>
                        <m:r>
                          <a:rPr lang="en-US" sz="1800" dirty="0">
                            <a:latin typeface="Cambria Math" panose="02040503050406030204" pitchFamily="18" charset="0"/>
                          </a:rPr>
                          <m:t>1</m:t>
                        </m:r>
                      </m:num>
                      <m:den>
                        <m:r>
                          <a:rPr lang="en-US" sz="1800" b="0" i="1" dirty="0" smtClean="0">
                            <a:latin typeface="Cambria Math" panose="02040503050406030204" pitchFamily="18" charset="0"/>
                          </a:rPr>
                          <m:t>13</m:t>
                        </m:r>
                      </m:den>
                    </m:f>
                    <m:r>
                      <a:rPr lang="en-US" sz="1800" b="0" i="1" dirty="0" smtClean="0">
                        <a:latin typeface="Cambria Math" panose="02040503050406030204" pitchFamily="18" charset="0"/>
                      </a:rPr>
                      <m:t>=</m:t>
                    </m:r>
                  </m:oMath>
                </a14:m>
                <a:r>
                  <a:rPr lang="en-US" sz="1800" b="0" dirty="0">
                    <a:latin typeface="+mj-lt"/>
                  </a:rPr>
                  <a:t> 0.0769</a:t>
                </a:r>
              </a:p>
              <a:p>
                <a:r>
                  <a:rPr lang="en-US" sz="1800" dirty="0">
                    <a:latin typeface="+mj-lt"/>
                  </a:rPr>
                  <a:t>New Q([0,2],[2])</a:t>
                </a:r>
              </a:p>
              <a:p>
                <a:pPr marL="0" indent="0">
                  <a:buNone/>
                </a:pPr>
                <a:r>
                  <a:rPr lang="en-US" sz="1600" dirty="0">
                    <a:latin typeface="+mj-lt"/>
                  </a:rPr>
                  <a:t>= Q([0,2],[2]) +</a:t>
                </a:r>
                <a:r>
                  <a:rPr lang="en-US" sz="1600" i="0" dirty="0">
                    <a:solidFill>
                      <a:srgbClr val="000000"/>
                    </a:solidFill>
                    <a:effectLst/>
                    <a:latin typeface="+mj-lt"/>
                  </a:rPr>
                  <a:t> α</a:t>
                </a:r>
                <a:r>
                  <a:rPr lang="en-US" sz="1600" dirty="0">
                    <a:latin typeface="+mj-lt"/>
                  </a:rPr>
                  <a:t> (r 	     + </a:t>
                </a:r>
                <a:r>
                  <a:rPr lang="en-US" sz="1600" b="0" i="0" dirty="0">
                    <a:solidFill>
                      <a:srgbClr val="000000"/>
                    </a:solidFill>
                    <a:effectLst/>
                    <a:latin typeface="+mj-lt"/>
                  </a:rPr>
                  <a:t>𝛾*max</a:t>
                </a:r>
                <a:r>
                  <a:rPr lang="en-US" sz="1600" dirty="0">
                    <a:latin typeface="+mj-lt"/>
                  </a:rPr>
                  <a:t>(Q([0],0)- Q([0,2],[2])) </a:t>
                </a:r>
              </a:p>
              <a:p>
                <a:pPr marL="0" indent="0">
                  <a:buNone/>
                </a:pPr>
                <a:r>
                  <a:rPr lang="en-US" sz="1600" dirty="0">
                    <a:latin typeface="+mj-lt"/>
                  </a:rPr>
                  <a:t>=        0           +0.4(</a:t>
                </a:r>
                <a:r>
                  <a:rPr lang="en-US" sz="1600" dirty="0"/>
                  <a:t>0.0769</a:t>
                </a:r>
                <a:r>
                  <a:rPr lang="en-US" sz="1600" dirty="0">
                    <a:latin typeface="+mj-lt"/>
                  </a:rPr>
                  <a:t>+ 0.8* 0                -         0 )</a:t>
                </a:r>
              </a:p>
              <a:p>
                <a:pPr marL="0" indent="0">
                  <a:buNone/>
                </a:pPr>
                <a:r>
                  <a:rPr lang="en-US" sz="1600" dirty="0">
                    <a:latin typeface="+mj-lt"/>
                  </a:rPr>
                  <a:t>= </a:t>
                </a:r>
                <a:r>
                  <a:rPr lang="en-US" sz="1800" dirty="0">
                    <a:solidFill>
                      <a:srgbClr val="000000"/>
                    </a:solidFill>
                    <a:effectLst/>
                    <a:latin typeface="Courier New" panose="02070309020205020404" pitchFamily="49" charset="0"/>
                    <a:ea typeface="Times New Roman" panose="02020603050405020304" pitchFamily="18" charset="0"/>
                  </a:rPr>
                  <a:t>0.0307</a:t>
                </a:r>
                <a:endParaRPr lang="en-US" sz="1800" dirty="0">
                  <a:latin typeface="+mj-lt"/>
                </a:endParaRPr>
              </a:p>
            </p:txBody>
          </p:sp>
        </mc:Choice>
        <mc:Fallback xmlns="">
          <p:sp>
            <p:nvSpPr>
              <p:cNvPr id="13" name="Content Placeholder 2">
                <a:extLst>
                  <a:ext uri="{FF2B5EF4-FFF2-40B4-BE49-F238E27FC236}">
                    <a16:creationId xmlns:a16="http://schemas.microsoft.com/office/drawing/2014/main" id="{AF9CB107-7B09-43D5-A856-3E38C5328A99}"/>
                  </a:ext>
                </a:extLst>
              </p:cNvPr>
              <p:cNvSpPr>
                <a:spLocks noGrp="1" noRot="1" noChangeAspect="1" noMove="1" noResize="1" noEditPoints="1" noAdjustHandles="1" noChangeArrowheads="1" noChangeShapeType="1" noTextEdit="1"/>
              </p:cNvSpPr>
              <p:nvPr>
                <p:ph idx="1"/>
              </p:nvPr>
            </p:nvSpPr>
            <p:spPr>
              <a:xfrm>
                <a:off x="838200" y="1825625"/>
                <a:ext cx="6053514" cy="4308475"/>
              </a:xfrm>
              <a:blipFill>
                <a:blip r:embed="rId3"/>
                <a:stretch>
                  <a:fillRect l="-906" t="-1273"/>
                </a:stretch>
              </a:blipFill>
            </p:spPr>
            <p:txBody>
              <a:bodyPr/>
              <a:lstStyle/>
              <a:p>
                <a:r>
                  <a:rPr lang="en-US">
                    <a:noFill/>
                  </a:rPr>
                  <a:t> </a:t>
                </a:r>
              </a:p>
            </p:txBody>
          </p:sp>
        </mc:Fallback>
      </mc:AlternateContent>
      <p:graphicFrame>
        <p:nvGraphicFramePr>
          <p:cNvPr id="10" name="Table 9">
            <a:extLst>
              <a:ext uri="{FF2B5EF4-FFF2-40B4-BE49-F238E27FC236}">
                <a16:creationId xmlns:a16="http://schemas.microsoft.com/office/drawing/2014/main" id="{8E827C13-F759-4088-9B22-88B7ED1061FC}"/>
              </a:ext>
            </a:extLst>
          </p:cNvPr>
          <p:cNvGraphicFramePr>
            <a:graphicFrameLocks noGrp="1"/>
          </p:cNvGraphicFramePr>
          <p:nvPr/>
        </p:nvGraphicFramePr>
        <p:xfrm>
          <a:off x="8237507" y="994219"/>
          <a:ext cx="3445570" cy="1298618"/>
        </p:xfrm>
        <a:graphic>
          <a:graphicData uri="http://schemas.openxmlformats.org/drawingml/2006/table">
            <a:tbl>
              <a:tblPr firstRow="1" bandRow="1">
                <a:tableStyleId>{5C22544A-7EE6-4342-B048-85BDC9FD1C3A}</a:tableStyleId>
              </a:tblPr>
              <a:tblGrid>
                <a:gridCol w="622229">
                  <a:extLst>
                    <a:ext uri="{9D8B030D-6E8A-4147-A177-3AD203B41FA5}">
                      <a16:colId xmlns:a16="http://schemas.microsoft.com/office/drawing/2014/main" val="715271111"/>
                    </a:ext>
                  </a:extLst>
                </a:gridCol>
                <a:gridCol w="975531">
                  <a:extLst>
                    <a:ext uri="{9D8B030D-6E8A-4147-A177-3AD203B41FA5}">
                      <a16:colId xmlns:a16="http://schemas.microsoft.com/office/drawing/2014/main" val="1302366846"/>
                    </a:ext>
                  </a:extLst>
                </a:gridCol>
                <a:gridCol w="931981">
                  <a:extLst>
                    <a:ext uri="{9D8B030D-6E8A-4147-A177-3AD203B41FA5}">
                      <a16:colId xmlns:a16="http://schemas.microsoft.com/office/drawing/2014/main" val="2961849168"/>
                    </a:ext>
                  </a:extLst>
                </a:gridCol>
                <a:gridCol w="915829">
                  <a:extLst>
                    <a:ext uri="{9D8B030D-6E8A-4147-A177-3AD203B41FA5}">
                      <a16:colId xmlns:a16="http://schemas.microsoft.com/office/drawing/2014/main" val="3595358754"/>
                    </a:ext>
                  </a:extLst>
                </a:gridCol>
              </a:tblGrid>
              <a:tr h="384218">
                <a:tc>
                  <a:txBody>
                    <a:bodyPr/>
                    <a:lstStyle/>
                    <a:p>
                      <a:pPr algn="ctr"/>
                      <a:endParaRPr lang="en-US" sz="1400" dirty="0"/>
                    </a:p>
                  </a:txBody>
                  <a:tcPr/>
                </a:tc>
                <a:tc>
                  <a:txBody>
                    <a:bodyPr/>
                    <a:lstStyle/>
                    <a:p>
                      <a:pPr algn="ctr"/>
                      <a:r>
                        <a:rPr lang="en-US" sz="12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2</a:t>
                      </a:r>
                    </a:p>
                  </a:txBody>
                  <a:tcPr/>
                </a:tc>
                <a:extLst>
                  <a:ext uri="{0D108BD9-81ED-4DB2-BD59-A6C34878D82A}">
                    <a16:rowId xmlns:a16="http://schemas.microsoft.com/office/drawing/2014/main" val="1981933723"/>
                  </a:ext>
                </a:extLst>
              </a:tr>
              <a:tr h="294091">
                <a:tc>
                  <a:txBody>
                    <a:bodyPr/>
                    <a:lstStyle/>
                    <a:p>
                      <a:pPr algn="ctr"/>
                      <a:r>
                        <a:rPr lang="en-US" sz="1400" dirty="0"/>
                        <a:t>Job 0</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0</a:t>
                      </a:r>
                    </a:p>
                  </a:txBody>
                  <a:tcPr>
                    <a:solidFill>
                      <a:schemeClr val="accent1">
                        <a:lumMod val="20000"/>
                        <a:lumOff val="80000"/>
                      </a:schemeClr>
                    </a:solidFill>
                  </a:tcPr>
                </a:tc>
                <a:extLst>
                  <a:ext uri="{0D108BD9-81ED-4DB2-BD59-A6C34878D82A}">
                    <a16:rowId xmlns:a16="http://schemas.microsoft.com/office/drawing/2014/main" val="1139554900"/>
                  </a:ext>
                </a:extLst>
              </a:tr>
              <a:tr h="291043">
                <a:tc>
                  <a:txBody>
                    <a:bodyPr/>
                    <a:lstStyle/>
                    <a:p>
                      <a:pPr algn="ctr"/>
                      <a:r>
                        <a:rPr lang="en-US" sz="1400" dirty="0"/>
                        <a:t>Job 1</a:t>
                      </a:r>
                    </a:p>
                  </a:txBody>
                  <a:tcPr>
                    <a:solidFill>
                      <a:schemeClr val="accent1">
                        <a:lumMod val="60000"/>
                        <a:lumOff val="40000"/>
                      </a:schemeClr>
                    </a:solidFill>
                  </a:tcPr>
                </a:tc>
                <a:tc>
                  <a:txBody>
                    <a:bodyPr/>
                    <a:lstStyle/>
                    <a:p>
                      <a:pPr algn="ctr"/>
                      <a:r>
                        <a:rPr lang="en-US" sz="1400" dirty="0"/>
                        <a:t>2</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extLst>
                  <a:ext uri="{0D108BD9-81ED-4DB2-BD59-A6C34878D82A}">
                    <a16:rowId xmlns:a16="http://schemas.microsoft.com/office/drawing/2014/main" val="153539419"/>
                  </a:ext>
                </a:extLst>
              </a:tr>
              <a:tr h="297836">
                <a:tc>
                  <a:txBody>
                    <a:bodyPr/>
                    <a:lstStyle/>
                    <a:p>
                      <a:pPr algn="ctr"/>
                      <a:r>
                        <a:rPr lang="en-US" sz="1400" dirty="0"/>
                        <a:t>Job 2</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1</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extLst>
                  <a:ext uri="{0D108BD9-81ED-4DB2-BD59-A6C34878D82A}">
                    <a16:rowId xmlns:a16="http://schemas.microsoft.com/office/drawing/2014/main" val="3248838741"/>
                  </a:ext>
                </a:extLst>
              </a:tr>
            </a:tbl>
          </a:graphicData>
        </a:graphic>
      </p:graphicFrame>
      <p:sp>
        <p:nvSpPr>
          <p:cNvPr id="12" name="TextBox 11">
            <a:extLst>
              <a:ext uri="{FF2B5EF4-FFF2-40B4-BE49-F238E27FC236}">
                <a16:creationId xmlns:a16="http://schemas.microsoft.com/office/drawing/2014/main" id="{57EFE2CD-56FE-4D50-BA7D-C19855B08A61}"/>
              </a:ext>
            </a:extLst>
          </p:cNvPr>
          <p:cNvSpPr txBox="1"/>
          <p:nvPr/>
        </p:nvSpPr>
        <p:spPr>
          <a:xfrm>
            <a:off x="6990782" y="1181863"/>
            <a:ext cx="996695" cy="923330"/>
          </a:xfrm>
          <a:prstGeom prst="rect">
            <a:avLst/>
          </a:prstGeom>
          <a:noFill/>
        </p:spPr>
        <p:txBody>
          <a:bodyPr wrap="square">
            <a:spAutoFit/>
          </a:bodyPr>
          <a:lstStyle/>
          <a:p>
            <a:r>
              <a:rPr lang="el-GR" sz="1800" b="1" i="0" dirty="0">
                <a:solidFill>
                  <a:srgbClr val="000000"/>
                </a:solidFill>
                <a:effectLst/>
                <a:latin typeface="+mj-lt"/>
              </a:rPr>
              <a:t>ε</a:t>
            </a:r>
            <a:r>
              <a:rPr lang="en-US" sz="1800" dirty="0">
                <a:latin typeface="+mj-lt"/>
              </a:rPr>
              <a:t> = 0.2   </a:t>
            </a:r>
          </a:p>
          <a:p>
            <a:r>
              <a:rPr lang="en-US" sz="1800" i="0" dirty="0">
                <a:solidFill>
                  <a:srgbClr val="000000"/>
                </a:solidFill>
                <a:effectLst/>
                <a:latin typeface="+mj-lt"/>
              </a:rPr>
              <a:t>α</a:t>
            </a:r>
            <a:r>
              <a:rPr lang="en-US" sz="1800" dirty="0">
                <a:latin typeface="+mj-lt"/>
              </a:rPr>
              <a:t> = 0.4   </a:t>
            </a:r>
          </a:p>
          <a:p>
            <a:r>
              <a:rPr lang="en-US" sz="1800" b="0" i="0" dirty="0">
                <a:solidFill>
                  <a:srgbClr val="000000"/>
                </a:solidFill>
                <a:effectLst/>
                <a:latin typeface="+mj-lt"/>
              </a:rPr>
              <a:t>𝛾</a:t>
            </a:r>
            <a:r>
              <a:rPr lang="en-US" sz="1800" dirty="0">
                <a:latin typeface="+mj-lt"/>
              </a:rPr>
              <a:t> = 0.8</a:t>
            </a:r>
          </a:p>
        </p:txBody>
      </p:sp>
      <p:sp>
        <p:nvSpPr>
          <p:cNvPr id="14" name="Title 1">
            <a:extLst>
              <a:ext uri="{FF2B5EF4-FFF2-40B4-BE49-F238E27FC236}">
                <a16:creationId xmlns:a16="http://schemas.microsoft.com/office/drawing/2014/main" id="{DCD90BD5-A42B-4C68-BBDF-B591A234BBA6}"/>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r>
              <a:rPr lang="en-US" sz="4400" dirty="0">
                <a:solidFill>
                  <a:schemeClr val="accent1"/>
                </a:solidFill>
              </a:rPr>
              <a:t> for P-FSSP</a:t>
            </a:r>
            <a:br>
              <a:rPr lang="en-US" dirty="0"/>
            </a:br>
            <a:r>
              <a:rPr lang="en-US" sz="3200" dirty="0"/>
              <a:t>Learning</a:t>
            </a:r>
          </a:p>
        </p:txBody>
      </p:sp>
    </p:spTree>
    <p:extLst>
      <p:ext uri="{BB962C8B-B14F-4D97-AF65-F5344CB8AC3E}">
        <p14:creationId xmlns:p14="http://schemas.microsoft.com/office/powerpoint/2010/main" val="62857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859DB8B-45FC-49C3-857E-9EB1BAF683A9}"/>
              </a:ext>
            </a:extLst>
          </p:cNvPr>
          <p:cNvSpPr>
            <a:spLocks noGrp="1"/>
          </p:cNvSpPr>
          <p:nvPr>
            <p:ph type="sldNum" sz="quarter" idx="12"/>
          </p:nvPr>
        </p:nvSpPr>
        <p:spPr/>
        <p:txBody>
          <a:bodyPr/>
          <a:lstStyle/>
          <a:p>
            <a:fld id="{89590873-3428-46C7-A0C0-530AA58CF106}" type="slidenum">
              <a:rPr lang="en-US" smtClean="0"/>
              <a:t>19</a:t>
            </a:fld>
            <a:endParaRPr lang="en-US"/>
          </a:p>
        </p:txBody>
      </p:sp>
      <p:sp>
        <p:nvSpPr>
          <p:cNvPr id="9" name="Date Placeholder 8">
            <a:extLst>
              <a:ext uri="{FF2B5EF4-FFF2-40B4-BE49-F238E27FC236}">
                <a16:creationId xmlns:a16="http://schemas.microsoft.com/office/drawing/2014/main" id="{0AF8BBBB-1636-40E3-99FA-8BA9664DE974}"/>
              </a:ext>
            </a:extLst>
          </p:cNvPr>
          <p:cNvSpPr>
            <a:spLocks noGrp="1"/>
          </p:cNvSpPr>
          <p:nvPr>
            <p:ph type="dt" sz="half" idx="10"/>
          </p:nvPr>
        </p:nvSpPr>
        <p:spPr/>
        <p:txBody>
          <a:bodyPr/>
          <a:lstStyle/>
          <a:p>
            <a:fld id="{362C4CE0-293C-4A9F-81AE-8FB2C7CC221A}" type="datetime1">
              <a:rPr lang="en-US" smtClean="0"/>
              <a:t>1/21/2021</a:t>
            </a:fld>
            <a:endParaRPr lang="en-US" dirty="0"/>
          </a:p>
        </p:txBody>
      </p:sp>
      <p:graphicFrame>
        <p:nvGraphicFramePr>
          <p:cNvPr id="11" name="Table 11">
            <a:extLst>
              <a:ext uri="{FF2B5EF4-FFF2-40B4-BE49-F238E27FC236}">
                <a16:creationId xmlns:a16="http://schemas.microsoft.com/office/drawing/2014/main" id="{2DB80FF4-DF3D-4EAA-98EE-EA701C2381D3}"/>
              </a:ext>
            </a:extLst>
          </p:cNvPr>
          <p:cNvGraphicFramePr>
            <a:graphicFrameLocks noGrp="1"/>
          </p:cNvGraphicFramePr>
          <p:nvPr>
            <p:extLst>
              <p:ext uri="{D42A27DB-BD31-4B8C-83A1-F6EECF244321}">
                <p14:modId xmlns:p14="http://schemas.microsoft.com/office/powerpoint/2010/main" val="3802493284"/>
              </p:ext>
            </p:extLst>
          </p:nvPr>
        </p:nvGraphicFramePr>
        <p:xfrm>
          <a:off x="6891714" y="2424958"/>
          <a:ext cx="4791363" cy="3931392"/>
        </p:xfrm>
        <a:graphic>
          <a:graphicData uri="http://schemas.openxmlformats.org/drawingml/2006/table">
            <a:tbl>
              <a:tblPr firstRow="1" bandRow="1">
                <a:tableStyleId>{5C22544A-7EE6-4342-B048-85BDC9FD1C3A}</a:tableStyleId>
              </a:tblPr>
              <a:tblGrid>
                <a:gridCol w="1504072">
                  <a:extLst>
                    <a:ext uri="{9D8B030D-6E8A-4147-A177-3AD203B41FA5}">
                      <a16:colId xmlns:a16="http://schemas.microsoft.com/office/drawing/2014/main" val="739025511"/>
                    </a:ext>
                  </a:extLst>
                </a:gridCol>
                <a:gridCol w="1042730">
                  <a:extLst>
                    <a:ext uri="{9D8B030D-6E8A-4147-A177-3AD203B41FA5}">
                      <a16:colId xmlns:a16="http://schemas.microsoft.com/office/drawing/2014/main" val="3237522102"/>
                    </a:ext>
                  </a:extLst>
                </a:gridCol>
                <a:gridCol w="1049287">
                  <a:extLst>
                    <a:ext uri="{9D8B030D-6E8A-4147-A177-3AD203B41FA5}">
                      <a16:colId xmlns:a16="http://schemas.microsoft.com/office/drawing/2014/main" val="1407301308"/>
                    </a:ext>
                  </a:extLst>
                </a:gridCol>
                <a:gridCol w="1195274">
                  <a:extLst>
                    <a:ext uri="{9D8B030D-6E8A-4147-A177-3AD203B41FA5}">
                      <a16:colId xmlns:a16="http://schemas.microsoft.com/office/drawing/2014/main" val="3795154165"/>
                    </a:ext>
                  </a:extLst>
                </a:gridCol>
              </a:tblGrid>
              <a:tr h="624627">
                <a:tc>
                  <a:txBody>
                    <a:bodyPr/>
                    <a:lstStyle/>
                    <a:p>
                      <a:r>
                        <a:rPr lang="en-US" baseline="-62000" dirty="0"/>
                        <a:t>States </a:t>
                      </a:r>
                      <a:r>
                        <a:rPr lang="en-US" baseline="-25000" dirty="0"/>
                        <a:t>            </a:t>
                      </a:r>
                      <a:r>
                        <a:rPr lang="en-US" baseline="12000" dirty="0"/>
                        <a:t>Actions</a:t>
                      </a:r>
                      <a:r>
                        <a:rPr lang="en-US" baseline="30000" dirty="0"/>
                        <a:t>      </a:t>
                      </a:r>
                      <a:endParaRPr lang="en-US" baseline="-25000" dirty="0"/>
                    </a:p>
                  </a:txBody>
                  <a:tcPr>
                    <a:lnTlToBr w="12700" cap="flat" cmpd="sng" algn="ctr">
                      <a:solidFill>
                        <a:schemeClr val="tx1"/>
                      </a:solidFill>
                      <a:prstDash val="solid"/>
                      <a:round/>
                      <a:headEnd type="none" w="med" len="med"/>
                      <a:tailEnd type="none" w="med" len="med"/>
                    </a:lnTlToBr>
                  </a:tcPr>
                </a:tc>
                <a:tc>
                  <a:txBody>
                    <a:bodyPr/>
                    <a:lstStyle/>
                    <a:p>
                      <a:r>
                        <a:rPr lang="en-US" dirty="0"/>
                        <a:t>Take Job 0</a:t>
                      </a:r>
                    </a:p>
                  </a:txBody>
                  <a:tcPr/>
                </a:tc>
                <a:tc>
                  <a:txBody>
                    <a:bodyPr/>
                    <a:lstStyle/>
                    <a:p>
                      <a:r>
                        <a:rPr lang="en-US" dirty="0"/>
                        <a:t>Take Job 1</a:t>
                      </a:r>
                    </a:p>
                  </a:txBody>
                  <a:tcPr/>
                </a:tc>
                <a:tc>
                  <a:txBody>
                    <a:bodyPr/>
                    <a:lstStyle/>
                    <a:p>
                      <a:r>
                        <a:rPr lang="en-US" dirty="0"/>
                        <a:t>Take Job 2</a:t>
                      </a:r>
                    </a:p>
                  </a:txBody>
                  <a:tcPr/>
                </a:tc>
                <a:extLst>
                  <a:ext uri="{0D108BD9-81ED-4DB2-BD59-A6C34878D82A}">
                    <a16:rowId xmlns:a16="http://schemas.microsoft.com/office/drawing/2014/main" val="527093428"/>
                  </a:ext>
                </a:extLst>
              </a:tr>
              <a:tr h="411414">
                <a:tc>
                  <a:txBody>
                    <a:bodyPr/>
                    <a:lstStyle/>
                    <a:p>
                      <a:r>
                        <a:rPr lang="en-US" dirty="0"/>
                        <a:t>0,1,2</a:t>
                      </a:r>
                    </a:p>
                  </a:txBody>
                  <a:tcPr/>
                </a:tc>
                <a:tc>
                  <a:txBody>
                    <a:bodyPr/>
                    <a:lstStyle/>
                    <a:p>
                      <a:r>
                        <a:rPr lang="en-US" dirty="0"/>
                        <a:t>0</a:t>
                      </a:r>
                    </a:p>
                  </a:txBody>
                  <a:tcPr/>
                </a:tc>
                <a:tc>
                  <a:txBody>
                    <a:bodyPr/>
                    <a:lstStyle/>
                    <a:p>
                      <a:r>
                        <a:rPr lang="en-US" dirty="0"/>
                        <a:t>0.04</a:t>
                      </a:r>
                    </a:p>
                  </a:txBody>
                  <a:tcPr>
                    <a:solidFill>
                      <a:schemeClr val="accent1">
                        <a:lumMod val="20000"/>
                        <a:lumOff val="80000"/>
                      </a:schemeClr>
                    </a:solidFill>
                  </a:tcPr>
                </a:tc>
                <a:tc>
                  <a:txBody>
                    <a:bodyPr/>
                    <a:lstStyle/>
                    <a:p>
                      <a:r>
                        <a:rPr lang="en-US" dirty="0"/>
                        <a:t>0</a:t>
                      </a:r>
                    </a:p>
                  </a:txBody>
                  <a:tcPr/>
                </a:tc>
                <a:extLst>
                  <a:ext uri="{0D108BD9-81ED-4DB2-BD59-A6C34878D82A}">
                    <a16:rowId xmlns:a16="http://schemas.microsoft.com/office/drawing/2014/main" val="2494285854"/>
                  </a:ext>
                </a:extLst>
              </a:tr>
              <a:tr h="411414">
                <a:tc>
                  <a:txBody>
                    <a:bodyPr/>
                    <a:lstStyle/>
                    <a:p>
                      <a:r>
                        <a:rPr lang="en-US" dirty="0"/>
                        <a:t>0,1</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2260937280"/>
                  </a:ext>
                </a:extLst>
              </a:tr>
              <a:tr h="411414">
                <a:tc>
                  <a:txBody>
                    <a:bodyPr/>
                    <a:lstStyle/>
                    <a:p>
                      <a:r>
                        <a:rPr lang="en-US" dirty="0"/>
                        <a:t>0,2</a:t>
                      </a:r>
                    </a:p>
                  </a:txBody>
                  <a:tcPr/>
                </a:tc>
                <a:tc>
                  <a:txBody>
                    <a:bodyPr/>
                    <a:lstStyle/>
                    <a:p>
                      <a:r>
                        <a:rPr lang="en-US" dirty="0"/>
                        <a:t>0</a:t>
                      </a:r>
                    </a:p>
                  </a:txBody>
                  <a:tcPr/>
                </a:tc>
                <a:tc>
                  <a:txBody>
                    <a:bodyPr/>
                    <a:lstStyle/>
                    <a:p>
                      <a:endParaRPr lang="en-US" dirty="0"/>
                    </a:p>
                  </a:txBody>
                  <a:tcPr>
                    <a:solidFill>
                      <a:schemeClr val="tx1"/>
                    </a:solidFill>
                  </a:tcPr>
                </a:tc>
                <a:tc>
                  <a:txBody>
                    <a:bodyPr/>
                    <a:lstStyle/>
                    <a:p>
                      <a:pPr marL="0" indent="0">
                        <a:buNone/>
                      </a:pPr>
                      <a:r>
                        <a:rPr lang="en-US" sz="1800" dirty="0">
                          <a:solidFill>
                            <a:srgbClr val="000000"/>
                          </a:solidFill>
                          <a:effectLst/>
                          <a:latin typeface="Courier New" panose="02070309020205020404" pitchFamily="49" charset="0"/>
                          <a:ea typeface="Times New Roman" panose="02020603050405020304" pitchFamily="18" charset="0"/>
                        </a:rPr>
                        <a:t>0.0307</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2851288471"/>
                  </a:ext>
                </a:extLst>
              </a:tr>
              <a:tr h="411414">
                <a:tc>
                  <a:txBody>
                    <a:bodyPr/>
                    <a:lstStyle/>
                    <a:p>
                      <a:r>
                        <a:rPr lang="en-US" dirty="0"/>
                        <a:t>1,2</a:t>
                      </a:r>
                    </a:p>
                  </a:txBody>
                  <a:tcPr/>
                </a:tc>
                <a:tc>
                  <a:txBody>
                    <a:bodyPr/>
                    <a:lstStyle/>
                    <a:p>
                      <a:endParaRPr lang="en-US" dirty="0"/>
                    </a:p>
                  </a:txBody>
                  <a:tcPr>
                    <a:solidFill>
                      <a:schemeClr val="tx1"/>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99765642"/>
                  </a:ext>
                </a:extLst>
              </a:tr>
              <a:tr h="411414">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015587554"/>
                  </a:ext>
                </a:extLst>
              </a:tr>
              <a:tr h="411414">
                <a:tc>
                  <a:txBody>
                    <a:bodyPr/>
                    <a:lstStyle/>
                    <a:p>
                      <a:r>
                        <a:rPr lang="en-US" dirty="0"/>
                        <a:t>1</a:t>
                      </a:r>
                    </a:p>
                  </a:txBody>
                  <a:tcPr/>
                </a:tc>
                <a:tc>
                  <a:txBody>
                    <a:bodyPr/>
                    <a:lstStyle/>
                    <a:p>
                      <a:endParaRPr lang="en-US" dirty="0"/>
                    </a:p>
                  </a:txBody>
                  <a:tcPr>
                    <a:solidFill>
                      <a:schemeClr val="tx1"/>
                    </a:solidFill>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3825727120"/>
                  </a:ext>
                </a:extLst>
              </a:tr>
              <a:tr h="411414">
                <a:tc>
                  <a:txBody>
                    <a:bodyPr/>
                    <a:lstStyle/>
                    <a:p>
                      <a:r>
                        <a:rPr lang="en-US" dirty="0"/>
                        <a:t>2</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689151526"/>
                  </a:ext>
                </a:extLst>
              </a:tr>
              <a:tr h="411414">
                <a:tc>
                  <a:txBody>
                    <a:bodyPr/>
                    <a:lstStyle/>
                    <a:p>
                      <a:r>
                        <a:rPr lang="en-US" sz="1800" kern="1200" dirty="0">
                          <a:solidFill>
                            <a:schemeClr val="dk1"/>
                          </a:solidFill>
                          <a:latin typeface="+mn-lt"/>
                          <a:ea typeface="+mn-ea"/>
                          <a:cs typeface="+mn-cs"/>
                        </a:rPr>
                        <a:t>Ø</a:t>
                      </a:r>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2981004419"/>
                  </a:ext>
                </a:extLst>
              </a:tr>
            </a:tbl>
          </a:graphicData>
        </a:graphic>
      </p:graphicFrame>
      <p:graphicFrame>
        <p:nvGraphicFramePr>
          <p:cNvPr id="10" name="Table 9">
            <a:extLst>
              <a:ext uri="{FF2B5EF4-FFF2-40B4-BE49-F238E27FC236}">
                <a16:creationId xmlns:a16="http://schemas.microsoft.com/office/drawing/2014/main" id="{8E827C13-F759-4088-9B22-88B7ED1061FC}"/>
              </a:ext>
            </a:extLst>
          </p:cNvPr>
          <p:cNvGraphicFramePr>
            <a:graphicFrameLocks noGrp="1"/>
          </p:cNvGraphicFramePr>
          <p:nvPr/>
        </p:nvGraphicFramePr>
        <p:xfrm>
          <a:off x="8237507" y="994219"/>
          <a:ext cx="3445570" cy="1298618"/>
        </p:xfrm>
        <a:graphic>
          <a:graphicData uri="http://schemas.openxmlformats.org/drawingml/2006/table">
            <a:tbl>
              <a:tblPr firstRow="1" bandRow="1">
                <a:tableStyleId>{5C22544A-7EE6-4342-B048-85BDC9FD1C3A}</a:tableStyleId>
              </a:tblPr>
              <a:tblGrid>
                <a:gridCol w="622229">
                  <a:extLst>
                    <a:ext uri="{9D8B030D-6E8A-4147-A177-3AD203B41FA5}">
                      <a16:colId xmlns:a16="http://schemas.microsoft.com/office/drawing/2014/main" val="715271111"/>
                    </a:ext>
                  </a:extLst>
                </a:gridCol>
                <a:gridCol w="975531">
                  <a:extLst>
                    <a:ext uri="{9D8B030D-6E8A-4147-A177-3AD203B41FA5}">
                      <a16:colId xmlns:a16="http://schemas.microsoft.com/office/drawing/2014/main" val="1302366846"/>
                    </a:ext>
                  </a:extLst>
                </a:gridCol>
                <a:gridCol w="931981">
                  <a:extLst>
                    <a:ext uri="{9D8B030D-6E8A-4147-A177-3AD203B41FA5}">
                      <a16:colId xmlns:a16="http://schemas.microsoft.com/office/drawing/2014/main" val="2961849168"/>
                    </a:ext>
                  </a:extLst>
                </a:gridCol>
                <a:gridCol w="915829">
                  <a:extLst>
                    <a:ext uri="{9D8B030D-6E8A-4147-A177-3AD203B41FA5}">
                      <a16:colId xmlns:a16="http://schemas.microsoft.com/office/drawing/2014/main" val="3595358754"/>
                    </a:ext>
                  </a:extLst>
                </a:gridCol>
              </a:tblGrid>
              <a:tr h="384218">
                <a:tc>
                  <a:txBody>
                    <a:bodyPr/>
                    <a:lstStyle/>
                    <a:p>
                      <a:pPr algn="ctr"/>
                      <a:endParaRPr lang="en-US" sz="1400" dirty="0"/>
                    </a:p>
                  </a:txBody>
                  <a:tcPr/>
                </a:tc>
                <a:tc>
                  <a:txBody>
                    <a:bodyPr/>
                    <a:lstStyle/>
                    <a:p>
                      <a:pPr algn="ctr"/>
                      <a:r>
                        <a:rPr lang="en-US" sz="12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2</a:t>
                      </a:r>
                    </a:p>
                  </a:txBody>
                  <a:tcPr/>
                </a:tc>
                <a:extLst>
                  <a:ext uri="{0D108BD9-81ED-4DB2-BD59-A6C34878D82A}">
                    <a16:rowId xmlns:a16="http://schemas.microsoft.com/office/drawing/2014/main" val="1981933723"/>
                  </a:ext>
                </a:extLst>
              </a:tr>
              <a:tr h="294091">
                <a:tc>
                  <a:txBody>
                    <a:bodyPr/>
                    <a:lstStyle/>
                    <a:p>
                      <a:pPr algn="ctr"/>
                      <a:r>
                        <a:rPr lang="en-US" sz="1400" dirty="0"/>
                        <a:t>Job 0</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0</a:t>
                      </a:r>
                    </a:p>
                  </a:txBody>
                  <a:tcPr>
                    <a:solidFill>
                      <a:schemeClr val="accent1">
                        <a:lumMod val="20000"/>
                        <a:lumOff val="80000"/>
                      </a:schemeClr>
                    </a:solidFill>
                  </a:tcPr>
                </a:tc>
                <a:extLst>
                  <a:ext uri="{0D108BD9-81ED-4DB2-BD59-A6C34878D82A}">
                    <a16:rowId xmlns:a16="http://schemas.microsoft.com/office/drawing/2014/main" val="1139554900"/>
                  </a:ext>
                </a:extLst>
              </a:tr>
              <a:tr h="291043">
                <a:tc>
                  <a:txBody>
                    <a:bodyPr/>
                    <a:lstStyle/>
                    <a:p>
                      <a:pPr algn="ctr"/>
                      <a:r>
                        <a:rPr lang="en-US" sz="1400" dirty="0"/>
                        <a:t>Job 1</a:t>
                      </a:r>
                    </a:p>
                  </a:txBody>
                  <a:tcPr>
                    <a:solidFill>
                      <a:schemeClr val="accent1">
                        <a:lumMod val="60000"/>
                        <a:lumOff val="40000"/>
                      </a:schemeClr>
                    </a:solidFill>
                  </a:tcPr>
                </a:tc>
                <a:tc>
                  <a:txBody>
                    <a:bodyPr/>
                    <a:lstStyle/>
                    <a:p>
                      <a:pPr algn="ctr"/>
                      <a:r>
                        <a:rPr lang="en-US" sz="1400" dirty="0"/>
                        <a:t>2</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extLst>
                  <a:ext uri="{0D108BD9-81ED-4DB2-BD59-A6C34878D82A}">
                    <a16:rowId xmlns:a16="http://schemas.microsoft.com/office/drawing/2014/main" val="153539419"/>
                  </a:ext>
                </a:extLst>
              </a:tr>
              <a:tr h="297836">
                <a:tc>
                  <a:txBody>
                    <a:bodyPr/>
                    <a:lstStyle/>
                    <a:p>
                      <a:pPr algn="ctr"/>
                      <a:r>
                        <a:rPr lang="en-US" sz="1400" dirty="0"/>
                        <a:t>Job 2</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1</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extLst>
                  <a:ext uri="{0D108BD9-81ED-4DB2-BD59-A6C34878D82A}">
                    <a16:rowId xmlns:a16="http://schemas.microsoft.com/office/drawing/2014/main" val="3248838741"/>
                  </a:ext>
                </a:extLst>
              </a:tr>
            </a:tbl>
          </a:graphicData>
        </a:graphic>
      </p:graphicFrame>
      <p:sp>
        <p:nvSpPr>
          <p:cNvPr id="12" name="TextBox 11">
            <a:extLst>
              <a:ext uri="{FF2B5EF4-FFF2-40B4-BE49-F238E27FC236}">
                <a16:creationId xmlns:a16="http://schemas.microsoft.com/office/drawing/2014/main" id="{57EFE2CD-56FE-4D50-BA7D-C19855B08A61}"/>
              </a:ext>
            </a:extLst>
          </p:cNvPr>
          <p:cNvSpPr txBox="1"/>
          <p:nvPr/>
        </p:nvSpPr>
        <p:spPr>
          <a:xfrm>
            <a:off x="6990782" y="1181863"/>
            <a:ext cx="996695" cy="923330"/>
          </a:xfrm>
          <a:prstGeom prst="rect">
            <a:avLst/>
          </a:prstGeom>
          <a:noFill/>
        </p:spPr>
        <p:txBody>
          <a:bodyPr wrap="square">
            <a:spAutoFit/>
          </a:bodyPr>
          <a:lstStyle/>
          <a:p>
            <a:r>
              <a:rPr lang="el-GR" sz="1800" b="1" i="0" dirty="0">
                <a:solidFill>
                  <a:srgbClr val="000000"/>
                </a:solidFill>
                <a:effectLst/>
                <a:latin typeface="+mj-lt"/>
              </a:rPr>
              <a:t>ε</a:t>
            </a:r>
            <a:r>
              <a:rPr lang="en-US" sz="1800" dirty="0">
                <a:latin typeface="+mj-lt"/>
              </a:rPr>
              <a:t> = 0.2   </a:t>
            </a:r>
          </a:p>
          <a:p>
            <a:r>
              <a:rPr lang="en-US" sz="1800" i="0" dirty="0">
                <a:solidFill>
                  <a:srgbClr val="000000"/>
                </a:solidFill>
                <a:effectLst/>
                <a:latin typeface="+mj-lt"/>
              </a:rPr>
              <a:t>α</a:t>
            </a:r>
            <a:r>
              <a:rPr lang="en-US" sz="1800" dirty="0">
                <a:latin typeface="+mj-lt"/>
              </a:rPr>
              <a:t> = 0.4   </a:t>
            </a:r>
          </a:p>
          <a:p>
            <a:r>
              <a:rPr lang="en-US" sz="1800" b="0" i="0" dirty="0">
                <a:solidFill>
                  <a:srgbClr val="000000"/>
                </a:solidFill>
                <a:effectLst/>
                <a:latin typeface="+mj-lt"/>
              </a:rPr>
              <a:t>𝛾</a:t>
            </a:r>
            <a:r>
              <a:rPr lang="en-US" sz="1800" dirty="0">
                <a:latin typeface="+mj-lt"/>
              </a:rPr>
              <a:t> = 0.8</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1366AF33-3385-48E4-915C-6F096F1DEEDA}"/>
                  </a:ext>
                </a:extLst>
              </p:cNvPr>
              <p:cNvSpPr>
                <a:spLocks noGrp="1"/>
              </p:cNvSpPr>
              <p:nvPr>
                <p:ph idx="1"/>
              </p:nvPr>
            </p:nvSpPr>
            <p:spPr>
              <a:xfrm>
                <a:off x="838200" y="1825625"/>
                <a:ext cx="6053514" cy="4308475"/>
              </a:xfrm>
            </p:spPr>
            <p:txBody>
              <a:bodyPr>
                <a:normAutofit/>
              </a:bodyPr>
              <a:lstStyle/>
              <a:p>
                <a:pPr marL="0" indent="0">
                  <a:buNone/>
                </a:pPr>
                <a:r>
                  <a:rPr lang="en-US" sz="1800" dirty="0">
                    <a:latin typeface="+mj-lt"/>
                  </a:rPr>
                  <a:t>1</a:t>
                </a:r>
                <a:r>
                  <a:rPr lang="en-US" sz="1800" baseline="30000" dirty="0">
                    <a:latin typeface="+mj-lt"/>
                  </a:rPr>
                  <a:t>st</a:t>
                </a:r>
                <a:r>
                  <a:rPr lang="en-US" sz="1800" dirty="0">
                    <a:latin typeface="+mj-lt"/>
                  </a:rPr>
                  <a:t> episode:</a:t>
                </a:r>
              </a:p>
              <a:p>
                <a:r>
                  <a:rPr lang="en-US" sz="1800" dirty="0">
                    <a:latin typeface="+mj-lt"/>
                  </a:rPr>
                  <a:t>Current state: [0,2]</a:t>
                </a:r>
              </a:p>
              <a:p>
                <a:r>
                  <a:rPr lang="en-US" sz="1800" dirty="0">
                    <a:latin typeface="+mj-lt"/>
                  </a:rPr>
                  <a:t>Choose a random action: [2]</a:t>
                </a:r>
              </a:p>
              <a:p>
                <a:r>
                  <a:rPr lang="en-US" sz="1800" dirty="0">
                    <a:latin typeface="+mj-lt"/>
                  </a:rPr>
                  <a:t>Sequence: [1,2]</a:t>
                </a:r>
              </a:p>
              <a:p>
                <a:r>
                  <a:rPr lang="en-US" sz="1800" dirty="0">
                    <a:latin typeface="+mj-lt"/>
                  </a:rPr>
                  <a:t>Reward r = </a:t>
                </a:r>
                <a14:m>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smtClean="0">
                            <a:latin typeface="Cambria Math" panose="02040503050406030204" pitchFamily="18" charset="0"/>
                          </a:rPr>
                          <m:t>1</m:t>
                        </m:r>
                      </m:num>
                      <m:den>
                        <m:r>
                          <a:rPr lang="en-US" sz="1800" b="0" i="1" dirty="0" smtClean="0">
                            <a:latin typeface="Cambria Math" panose="02040503050406030204" pitchFamily="18" charset="0"/>
                          </a:rPr>
                          <m:t>𝑀𝑎𝑘𝑒𝑠𝑝𝑎𝑛</m:t>
                        </m:r>
                        <m:r>
                          <a:rPr lang="en-US" sz="1800" b="0" i="1" dirty="0" smtClean="0">
                            <a:latin typeface="Cambria Math" panose="02040503050406030204" pitchFamily="18" charset="0"/>
                          </a:rPr>
                          <m:t>(1,2)</m:t>
                        </m:r>
                      </m:den>
                    </m:f>
                  </m:oMath>
                </a14:m>
                <a:r>
                  <a:rPr lang="en-US" sz="1800" dirty="0">
                    <a:latin typeface="+mj-lt"/>
                  </a:rPr>
                  <a:t> = </a:t>
                </a:r>
                <a14:m>
                  <m:oMath xmlns:m="http://schemas.openxmlformats.org/officeDocument/2006/math">
                    <m:f>
                      <m:fPr>
                        <m:ctrlPr>
                          <a:rPr lang="en-US" sz="1800" i="1" dirty="0">
                            <a:solidFill>
                              <a:srgbClr val="836967"/>
                            </a:solidFill>
                            <a:latin typeface="Cambria Math" panose="02040503050406030204" pitchFamily="18" charset="0"/>
                          </a:rPr>
                        </m:ctrlPr>
                      </m:fPr>
                      <m:num>
                        <m:r>
                          <a:rPr lang="en-US" sz="1800" dirty="0">
                            <a:latin typeface="Cambria Math" panose="02040503050406030204" pitchFamily="18" charset="0"/>
                          </a:rPr>
                          <m:t>1</m:t>
                        </m:r>
                      </m:num>
                      <m:den>
                        <m:r>
                          <a:rPr lang="en-US" sz="1800" b="0" i="1" dirty="0" smtClean="0">
                            <a:latin typeface="Cambria Math" panose="02040503050406030204" pitchFamily="18" charset="0"/>
                          </a:rPr>
                          <m:t>13</m:t>
                        </m:r>
                      </m:den>
                    </m:f>
                    <m:r>
                      <a:rPr lang="en-US" sz="1800" b="0" i="1" dirty="0" smtClean="0">
                        <a:latin typeface="Cambria Math" panose="02040503050406030204" pitchFamily="18" charset="0"/>
                      </a:rPr>
                      <m:t>=</m:t>
                    </m:r>
                  </m:oMath>
                </a14:m>
                <a:r>
                  <a:rPr lang="en-US" sz="1800" b="0" dirty="0">
                    <a:latin typeface="+mj-lt"/>
                  </a:rPr>
                  <a:t> 0.0769</a:t>
                </a:r>
              </a:p>
              <a:p>
                <a:r>
                  <a:rPr lang="en-US" sz="1800" dirty="0">
                    <a:latin typeface="+mj-lt"/>
                  </a:rPr>
                  <a:t>New Q([0,2],[2])</a:t>
                </a:r>
              </a:p>
              <a:p>
                <a:pPr marL="0" indent="0">
                  <a:buNone/>
                </a:pPr>
                <a:r>
                  <a:rPr lang="en-US" sz="1600" dirty="0">
                    <a:latin typeface="+mj-lt"/>
                  </a:rPr>
                  <a:t>= Q([0,2],[2]) +</a:t>
                </a:r>
                <a:r>
                  <a:rPr lang="en-US" sz="1600" i="0" dirty="0">
                    <a:solidFill>
                      <a:srgbClr val="000000"/>
                    </a:solidFill>
                    <a:effectLst/>
                    <a:latin typeface="+mj-lt"/>
                  </a:rPr>
                  <a:t> α</a:t>
                </a:r>
                <a:r>
                  <a:rPr lang="en-US" sz="1600" dirty="0">
                    <a:latin typeface="+mj-lt"/>
                  </a:rPr>
                  <a:t> (r 	     + </a:t>
                </a:r>
                <a:r>
                  <a:rPr lang="en-US" sz="1600" b="0" i="0" dirty="0">
                    <a:solidFill>
                      <a:srgbClr val="000000"/>
                    </a:solidFill>
                    <a:effectLst/>
                    <a:latin typeface="+mj-lt"/>
                  </a:rPr>
                  <a:t>𝛾*max</a:t>
                </a:r>
                <a:r>
                  <a:rPr lang="en-US" sz="1600" dirty="0">
                    <a:latin typeface="+mj-lt"/>
                  </a:rPr>
                  <a:t>(Q([0],0)- Q([0,2],[2]))</a:t>
                </a:r>
              </a:p>
              <a:p>
                <a:pPr marL="0" indent="0">
                  <a:buNone/>
                </a:pPr>
                <a:r>
                  <a:rPr lang="en-US" sz="1600" dirty="0">
                    <a:latin typeface="+mj-lt"/>
                  </a:rPr>
                  <a:t>=        0           +0.4(</a:t>
                </a:r>
                <a:r>
                  <a:rPr lang="en-US" sz="1600" dirty="0"/>
                  <a:t>0.0769</a:t>
                </a:r>
                <a:r>
                  <a:rPr lang="en-US" sz="1600" dirty="0">
                    <a:latin typeface="+mj-lt"/>
                  </a:rPr>
                  <a:t>+ 0.8* 0                -         0 )</a:t>
                </a:r>
              </a:p>
              <a:p>
                <a:pPr marL="0" indent="0">
                  <a:buNone/>
                </a:pPr>
                <a:r>
                  <a:rPr lang="en-US" sz="1600" dirty="0">
                    <a:latin typeface="+mj-lt"/>
                  </a:rPr>
                  <a:t>= </a:t>
                </a:r>
                <a:r>
                  <a:rPr lang="en-US" sz="1800" dirty="0">
                    <a:solidFill>
                      <a:srgbClr val="000000"/>
                    </a:solidFill>
                    <a:effectLst/>
                    <a:latin typeface="Courier New" panose="02070309020205020404" pitchFamily="49" charset="0"/>
                    <a:ea typeface="Times New Roman" panose="02020603050405020304" pitchFamily="18" charset="0"/>
                  </a:rPr>
                  <a:t>0.0307</a:t>
                </a:r>
                <a:endParaRPr lang="en-US" sz="1800" dirty="0">
                  <a:latin typeface="+mj-lt"/>
                </a:endParaRPr>
              </a:p>
            </p:txBody>
          </p:sp>
        </mc:Choice>
        <mc:Fallback xmlns="">
          <p:sp>
            <p:nvSpPr>
              <p:cNvPr id="16" name="Content Placeholder 2">
                <a:extLst>
                  <a:ext uri="{FF2B5EF4-FFF2-40B4-BE49-F238E27FC236}">
                    <a16:creationId xmlns:a16="http://schemas.microsoft.com/office/drawing/2014/main" id="{1366AF33-3385-48E4-915C-6F096F1DEEDA}"/>
                  </a:ext>
                </a:extLst>
              </p:cNvPr>
              <p:cNvSpPr>
                <a:spLocks noGrp="1" noRot="1" noChangeAspect="1" noMove="1" noResize="1" noEditPoints="1" noAdjustHandles="1" noChangeArrowheads="1" noChangeShapeType="1" noTextEdit="1"/>
              </p:cNvSpPr>
              <p:nvPr>
                <p:ph idx="1"/>
              </p:nvPr>
            </p:nvSpPr>
            <p:spPr>
              <a:xfrm>
                <a:off x="838200" y="1825625"/>
                <a:ext cx="6053514" cy="4308475"/>
              </a:xfrm>
              <a:blipFill>
                <a:blip r:embed="rId3"/>
                <a:stretch>
                  <a:fillRect l="-906" t="-1273"/>
                </a:stretch>
              </a:blipFill>
            </p:spPr>
            <p:txBody>
              <a:bodyPr/>
              <a:lstStyle/>
              <a:p>
                <a:r>
                  <a:rPr lang="en-US">
                    <a:noFill/>
                  </a:rPr>
                  <a:t> </a:t>
                </a:r>
              </a:p>
            </p:txBody>
          </p:sp>
        </mc:Fallback>
      </mc:AlternateContent>
      <p:sp>
        <p:nvSpPr>
          <p:cNvPr id="13" name="Title 1">
            <a:extLst>
              <a:ext uri="{FF2B5EF4-FFF2-40B4-BE49-F238E27FC236}">
                <a16:creationId xmlns:a16="http://schemas.microsoft.com/office/drawing/2014/main" id="{A38CBAC9-42AF-4DD5-AA11-8B26D5EEA02B}"/>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r>
              <a:rPr lang="en-US" sz="4400" dirty="0">
                <a:solidFill>
                  <a:schemeClr val="accent1"/>
                </a:solidFill>
              </a:rPr>
              <a:t> for P-FSSP</a:t>
            </a:r>
            <a:br>
              <a:rPr lang="en-US" dirty="0"/>
            </a:br>
            <a:r>
              <a:rPr lang="en-US" sz="3200" dirty="0"/>
              <a:t>Learning</a:t>
            </a:r>
          </a:p>
        </p:txBody>
      </p:sp>
    </p:spTree>
    <p:extLst>
      <p:ext uri="{BB962C8B-B14F-4D97-AF65-F5344CB8AC3E}">
        <p14:creationId xmlns:p14="http://schemas.microsoft.com/office/powerpoint/2010/main" val="24552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55D7-E158-433E-9F1B-DB9F8D236EC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7505B48-016D-445C-80EA-010EE34E03A5}"/>
              </a:ext>
            </a:extLst>
          </p:cNvPr>
          <p:cNvSpPr>
            <a:spLocks noGrp="1"/>
          </p:cNvSpPr>
          <p:nvPr>
            <p:ph idx="1"/>
          </p:nvPr>
        </p:nvSpPr>
        <p:spPr/>
        <p:txBody>
          <a:bodyPr/>
          <a:lstStyle/>
          <a:p>
            <a:pPr marL="0" indent="0">
              <a:lnSpc>
                <a:spcPct val="150000"/>
              </a:lnSpc>
              <a:buNone/>
            </a:pPr>
            <a:r>
              <a:rPr lang="en-US" dirty="0">
                <a:solidFill>
                  <a:schemeClr val="accent1"/>
                </a:solidFill>
              </a:rPr>
              <a:t>01</a:t>
            </a:r>
            <a:r>
              <a:rPr lang="en-US" dirty="0"/>
              <a:t>  Introduction to Scheduling problems and Machine Learning</a:t>
            </a:r>
          </a:p>
          <a:p>
            <a:pPr marL="0" indent="0">
              <a:lnSpc>
                <a:spcPct val="150000"/>
              </a:lnSpc>
              <a:buNone/>
            </a:pPr>
            <a:r>
              <a:rPr lang="en-US" dirty="0">
                <a:solidFill>
                  <a:schemeClr val="accent1"/>
                </a:solidFill>
              </a:rPr>
              <a:t>02</a:t>
            </a:r>
            <a:r>
              <a:rPr lang="en-US" dirty="0"/>
              <a:t>  Permutation Flow-shop Scheduling problem</a:t>
            </a:r>
          </a:p>
          <a:p>
            <a:pPr marL="0" indent="0">
              <a:lnSpc>
                <a:spcPct val="150000"/>
              </a:lnSpc>
              <a:buNone/>
            </a:pPr>
            <a:r>
              <a:rPr lang="en-US" dirty="0">
                <a:solidFill>
                  <a:schemeClr val="accent1"/>
                </a:solidFill>
              </a:rPr>
              <a:t>03</a:t>
            </a:r>
            <a:r>
              <a:rPr lang="en-US" dirty="0"/>
              <a:t>  Solution approach: Q-Learning</a:t>
            </a:r>
          </a:p>
          <a:p>
            <a:pPr marL="0" indent="0">
              <a:lnSpc>
                <a:spcPct val="150000"/>
              </a:lnSpc>
              <a:buNone/>
            </a:pPr>
            <a:r>
              <a:rPr lang="en-US" dirty="0">
                <a:solidFill>
                  <a:schemeClr val="accent1"/>
                </a:solidFill>
              </a:rPr>
              <a:t>04</a:t>
            </a:r>
            <a:r>
              <a:rPr lang="en-US" dirty="0"/>
              <a:t> Experimental results</a:t>
            </a:r>
          </a:p>
          <a:p>
            <a:pPr marL="0" indent="0">
              <a:lnSpc>
                <a:spcPct val="150000"/>
              </a:lnSpc>
              <a:buNone/>
            </a:pPr>
            <a:r>
              <a:rPr lang="en-US" dirty="0">
                <a:solidFill>
                  <a:schemeClr val="accent1"/>
                </a:solidFill>
              </a:rPr>
              <a:t>05</a:t>
            </a:r>
            <a:r>
              <a:rPr lang="en-US" dirty="0"/>
              <a:t>  Conclusion and further research</a:t>
            </a:r>
          </a:p>
        </p:txBody>
      </p:sp>
      <p:sp>
        <p:nvSpPr>
          <p:cNvPr id="10" name="Slide Number Placeholder 9">
            <a:extLst>
              <a:ext uri="{FF2B5EF4-FFF2-40B4-BE49-F238E27FC236}">
                <a16:creationId xmlns:a16="http://schemas.microsoft.com/office/drawing/2014/main" id="{56E9CD6D-E711-4BBF-8E94-69DE4481EEC3}"/>
              </a:ext>
            </a:extLst>
          </p:cNvPr>
          <p:cNvSpPr>
            <a:spLocks noGrp="1"/>
          </p:cNvSpPr>
          <p:nvPr>
            <p:ph type="sldNum" sz="quarter" idx="12"/>
          </p:nvPr>
        </p:nvSpPr>
        <p:spPr/>
        <p:txBody>
          <a:bodyPr/>
          <a:lstStyle/>
          <a:p>
            <a:fld id="{89590873-3428-46C7-A0C0-530AA58CF106}" type="slidenum">
              <a:rPr lang="en-US" smtClean="0"/>
              <a:t>2</a:t>
            </a:fld>
            <a:endParaRPr lang="en-US"/>
          </a:p>
        </p:txBody>
      </p:sp>
      <p:sp>
        <p:nvSpPr>
          <p:cNvPr id="13" name="Date Placeholder 12">
            <a:extLst>
              <a:ext uri="{FF2B5EF4-FFF2-40B4-BE49-F238E27FC236}">
                <a16:creationId xmlns:a16="http://schemas.microsoft.com/office/drawing/2014/main" id="{889B6B50-45CA-4B73-9E11-47DBFCA34602}"/>
              </a:ext>
            </a:extLst>
          </p:cNvPr>
          <p:cNvSpPr>
            <a:spLocks noGrp="1"/>
          </p:cNvSpPr>
          <p:nvPr>
            <p:ph type="dt" sz="half" idx="10"/>
          </p:nvPr>
        </p:nvSpPr>
        <p:spPr/>
        <p:txBody>
          <a:bodyPr/>
          <a:lstStyle/>
          <a:p>
            <a:fld id="{5DA4DF9C-C4C3-44C7-AD82-784A480B33CC}" type="datetime1">
              <a:rPr lang="en-US" smtClean="0"/>
              <a:t>1/21/2021</a:t>
            </a:fld>
            <a:endParaRPr lang="en-US"/>
          </a:p>
        </p:txBody>
      </p:sp>
    </p:spTree>
    <p:extLst>
      <p:ext uri="{BB962C8B-B14F-4D97-AF65-F5344CB8AC3E}">
        <p14:creationId xmlns:p14="http://schemas.microsoft.com/office/powerpoint/2010/main" val="3543392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5C8243-9E0C-475B-AFDF-6DA462E7E131}"/>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r>
              <a:rPr lang="en-US" sz="4400" dirty="0">
                <a:solidFill>
                  <a:schemeClr val="accent1"/>
                </a:solidFill>
              </a:rPr>
              <a:t> for P-FSSP</a:t>
            </a:r>
            <a:br>
              <a:rPr lang="en-US" dirty="0"/>
            </a:br>
            <a:r>
              <a:rPr lang="en-US" sz="3200" dirty="0"/>
              <a:t>Learning</a:t>
            </a:r>
          </a:p>
        </p:txBody>
      </p:sp>
      <p:sp>
        <p:nvSpPr>
          <p:cNvPr id="8" name="Slide Number Placeholder 7">
            <a:extLst>
              <a:ext uri="{FF2B5EF4-FFF2-40B4-BE49-F238E27FC236}">
                <a16:creationId xmlns:a16="http://schemas.microsoft.com/office/drawing/2014/main" id="{A859DB8B-45FC-49C3-857E-9EB1BAF683A9}"/>
              </a:ext>
            </a:extLst>
          </p:cNvPr>
          <p:cNvSpPr>
            <a:spLocks noGrp="1"/>
          </p:cNvSpPr>
          <p:nvPr>
            <p:ph type="sldNum" sz="quarter" idx="12"/>
          </p:nvPr>
        </p:nvSpPr>
        <p:spPr/>
        <p:txBody>
          <a:bodyPr/>
          <a:lstStyle/>
          <a:p>
            <a:fld id="{89590873-3428-46C7-A0C0-530AA58CF106}" type="slidenum">
              <a:rPr lang="en-US" smtClean="0"/>
              <a:t>20</a:t>
            </a:fld>
            <a:endParaRPr lang="en-US"/>
          </a:p>
        </p:txBody>
      </p:sp>
      <p:sp>
        <p:nvSpPr>
          <p:cNvPr id="9" name="Date Placeholder 8">
            <a:extLst>
              <a:ext uri="{FF2B5EF4-FFF2-40B4-BE49-F238E27FC236}">
                <a16:creationId xmlns:a16="http://schemas.microsoft.com/office/drawing/2014/main" id="{0AF8BBBB-1636-40E3-99FA-8BA9664DE974}"/>
              </a:ext>
            </a:extLst>
          </p:cNvPr>
          <p:cNvSpPr>
            <a:spLocks noGrp="1"/>
          </p:cNvSpPr>
          <p:nvPr>
            <p:ph type="dt" sz="half" idx="10"/>
          </p:nvPr>
        </p:nvSpPr>
        <p:spPr/>
        <p:txBody>
          <a:bodyPr/>
          <a:lstStyle/>
          <a:p>
            <a:fld id="{6E06175C-1C9E-470F-825B-C9D2E4C99E4D}" type="datetime1">
              <a:rPr lang="en-US" smtClean="0"/>
              <a:t>1/21/2021</a:t>
            </a:fld>
            <a:endParaRPr lang="en-US" dirty="0"/>
          </a:p>
        </p:txBody>
      </p:sp>
      <p:graphicFrame>
        <p:nvGraphicFramePr>
          <p:cNvPr id="11" name="Table 11">
            <a:extLst>
              <a:ext uri="{FF2B5EF4-FFF2-40B4-BE49-F238E27FC236}">
                <a16:creationId xmlns:a16="http://schemas.microsoft.com/office/drawing/2014/main" id="{2DB80FF4-DF3D-4EAA-98EE-EA701C2381D3}"/>
              </a:ext>
            </a:extLst>
          </p:cNvPr>
          <p:cNvGraphicFramePr>
            <a:graphicFrameLocks noGrp="1"/>
          </p:cNvGraphicFramePr>
          <p:nvPr>
            <p:extLst>
              <p:ext uri="{D42A27DB-BD31-4B8C-83A1-F6EECF244321}">
                <p14:modId xmlns:p14="http://schemas.microsoft.com/office/powerpoint/2010/main" val="327794125"/>
              </p:ext>
            </p:extLst>
          </p:nvPr>
        </p:nvGraphicFramePr>
        <p:xfrm>
          <a:off x="6891714" y="2424958"/>
          <a:ext cx="4791363" cy="3931392"/>
        </p:xfrm>
        <a:graphic>
          <a:graphicData uri="http://schemas.openxmlformats.org/drawingml/2006/table">
            <a:tbl>
              <a:tblPr firstRow="1" bandRow="1">
                <a:tableStyleId>{5C22544A-7EE6-4342-B048-85BDC9FD1C3A}</a:tableStyleId>
              </a:tblPr>
              <a:tblGrid>
                <a:gridCol w="1504072">
                  <a:extLst>
                    <a:ext uri="{9D8B030D-6E8A-4147-A177-3AD203B41FA5}">
                      <a16:colId xmlns:a16="http://schemas.microsoft.com/office/drawing/2014/main" val="739025511"/>
                    </a:ext>
                  </a:extLst>
                </a:gridCol>
                <a:gridCol w="1042730">
                  <a:extLst>
                    <a:ext uri="{9D8B030D-6E8A-4147-A177-3AD203B41FA5}">
                      <a16:colId xmlns:a16="http://schemas.microsoft.com/office/drawing/2014/main" val="3237522102"/>
                    </a:ext>
                  </a:extLst>
                </a:gridCol>
                <a:gridCol w="1049287">
                  <a:extLst>
                    <a:ext uri="{9D8B030D-6E8A-4147-A177-3AD203B41FA5}">
                      <a16:colId xmlns:a16="http://schemas.microsoft.com/office/drawing/2014/main" val="1407301308"/>
                    </a:ext>
                  </a:extLst>
                </a:gridCol>
                <a:gridCol w="1195274">
                  <a:extLst>
                    <a:ext uri="{9D8B030D-6E8A-4147-A177-3AD203B41FA5}">
                      <a16:colId xmlns:a16="http://schemas.microsoft.com/office/drawing/2014/main" val="3795154165"/>
                    </a:ext>
                  </a:extLst>
                </a:gridCol>
              </a:tblGrid>
              <a:tr h="624627">
                <a:tc>
                  <a:txBody>
                    <a:bodyPr/>
                    <a:lstStyle/>
                    <a:p>
                      <a:r>
                        <a:rPr lang="en-US" baseline="-62000" dirty="0"/>
                        <a:t>States </a:t>
                      </a:r>
                      <a:r>
                        <a:rPr lang="en-US" baseline="-25000" dirty="0"/>
                        <a:t>            </a:t>
                      </a:r>
                      <a:r>
                        <a:rPr lang="en-US" baseline="12000" dirty="0"/>
                        <a:t>Actions</a:t>
                      </a:r>
                      <a:r>
                        <a:rPr lang="en-US" baseline="30000" dirty="0"/>
                        <a:t>      </a:t>
                      </a:r>
                      <a:endParaRPr lang="en-US" baseline="-25000" dirty="0"/>
                    </a:p>
                  </a:txBody>
                  <a:tcPr>
                    <a:lnTlToBr w="12700" cap="flat" cmpd="sng" algn="ctr">
                      <a:solidFill>
                        <a:schemeClr val="tx1"/>
                      </a:solidFill>
                      <a:prstDash val="solid"/>
                      <a:round/>
                      <a:headEnd type="none" w="med" len="med"/>
                      <a:tailEnd type="none" w="med" len="med"/>
                    </a:lnTlToBr>
                  </a:tcPr>
                </a:tc>
                <a:tc>
                  <a:txBody>
                    <a:bodyPr/>
                    <a:lstStyle/>
                    <a:p>
                      <a:r>
                        <a:rPr lang="en-US" dirty="0"/>
                        <a:t>Take Job 0</a:t>
                      </a:r>
                    </a:p>
                  </a:txBody>
                  <a:tcPr/>
                </a:tc>
                <a:tc>
                  <a:txBody>
                    <a:bodyPr/>
                    <a:lstStyle/>
                    <a:p>
                      <a:r>
                        <a:rPr lang="en-US" dirty="0"/>
                        <a:t>Take Job 1</a:t>
                      </a:r>
                    </a:p>
                  </a:txBody>
                  <a:tcPr/>
                </a:tc>
                <a:tc>
                  <a:txBody>
                    <a:bodyPr/>
                    <a:lstStyle/>
                    <a:p>
                      <a:r>
                        <a:rPr lang="en-US" dirty="0"/>
                        <a:t>Take Job 2</a:t>
                      </a:r>
                    </a:p>
                  </a:txBody>
                  <a:tcPr/>
                </a:tc>
                <a:extLst>
                  <a:ext uri="{0D108BD9-81ED-4DB2-BD59-A6C34878D82A}">
                    <a16:rowId xmlns:a16="http://schemas.microsoft.com/office/drawing/2014/main" val="527093428"/>
                  </a:ext>
                </a:extLst>
              </a:tr>
              <a:tr h="411414">
                <a:tc>
                  <a:txBody>
                    <a:bodyPr/>
                    <a:lstStyle/>
                    <a:p>
                      <a:r>
                        <a:rPr lang="en-US" dirty="0"/>
                        <a:t>0,1,2</a:t>
                      </a:r>
                    </a:p>
                  </a:txBody>
                  <a:tcPr/>
                </a:tc>
                <a:tc>
                  <a:txBody>
                    <a:bodyPr/>
                    <a:lstStyle/>
                    <a:p>
                      <a:r>
                        <a:rPr lang="en-US" dirty="0"/>
                        <a:t>0</a:t>
                      </a:r>
                    </a:p>
                  </a:txBody>
                  <a:tcPr/>
                </a:tc>
                <a:tc>
                  <a:txBody>
                    <a:bodyPr/>
                    <a:lstStyle/>
                    <a:p>
                      <a:r>
                        <a:rPr lang="en-US" dirty="0"/>
                        <a:t>0.04</a:t>
                      </a:r>
                    </a:p>
                  </a:txBody>
                  <a:tcPr>
                    <a:solidFill>
                      <a:schemeClr val="accent1">
                        <a:lumMod val="20000"/>
                        <a:lumOff val="80000"/>
                      </a:schemeClr>
                    </a:solidFill>
                  </a:tcPr>
                </a:tc>
                <a:tc>
                  <a:txBody>
                    <a:bodyPr/>
                    <a:lstStyle/>
                    <a:p>
                      <a:r>
                        <a:rPr lang="en-US" dirty="0"/>
                        <a:t>0</a:t>
                      </a:r>
                    </a:p>
                  </a:txBody>
                  <a:tcPr/>
                </a:tc>
                <a:extLst>
                  <a:ext uri="{0D108BD9-81ED-4DB2-BD59-A6C34878D82A}">
                    <a16:rowId xmlns:a16="http://schemas.microsoft.com/office/drawing/2014/main" val="2494285854"/>
                  </a:ext>
                </a:extLst>
              </a:tr>
              <a:tr h="411414">
                <a:tc>
                  <a:txBody>
                    <a:bodyPr/>
                    <a:lstStyle/>
                    <a:p>
                      <a:r>
                        <a:rPr lang="en-US" dirty="0"/>
                        <a:t>0,1</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2260937280"/>
                  </a:ext>
                </a:extLst>
              </a:tr>
              <a:tr h="411414">
                <a:tc>
                  <a:txBody>
                    <a:bodyPr/>
                    <a:lstStyle/>
                    <a:p>
                      <a:r>
                        <a:rPr lang="en-US" dirty="0"/>
                        <a:t>0,2</a:t>
                      </a:r>
                    </a:p>
                  </a:txBody>
                  <a:tcPr/>
                </a:tc>
                <a:tc>
                  <a:txBody>
                    <a:bodyPr/>
                    <a:lstStyle/>
                    <a:p>
                      <a:r>
                        <a:rPr lang="en-US" dirty="0"/>
                        <a:t>0</a:t>
                      </a:r>
                    </a:p>
                  </a:txBody>
                  <a:tcPr/>
                </a:tc>
                <a:tc>
                  <a:txBody>
                    <a:bodyPr/>
                    <a:lstStyle/>
                    <a:p>
                      <a:endParaRPr lang="en-US" dirty="0"/>
                    </a:p>
                  </a:txBody>
                  <a:tcPr>
                    <a:solidFill>
                      <a:schemeClr val="tx1"/>
                    </a:solidFill>
                  </a:tcPr>
                </a:tc>
                <a:tc>
                  <a:txBody>
                    <a:bodyPr/>
                    <a:lstStyle/>
                    <a:p>
                      <a:pPr marL="0" indent="0">
                        <a:buNone/>
                      </a:pPr>
                      <a:r>
                        <a:rPr lang="en-US" sz="1800" kern="1200" dirty="0">
                          <a:solidFill>
                            <a:schemeClr val="dk1"/>
                          </a:solidFill>
                          <a:latin typeface="+mn-lt"/>
                          <a:ea typeface="+mn-ea"/>
                          <a:cs typeface="+mn-cs"/>
                        </a:rPr>
                        <a:t>0.0307</a:t>
                      </a:r>
                    </a:p>
                  </a:txBody>
                  <a:tcPr/>
                </a:tc>
                <a:extLst>
                  <a:ext uri="{0D108BD9-81ED-4DB2-BD59-A6C34878D82A}">
                    <a16:rowId xmlns:a16="http://schemas.microsoft.com/office/drawing/2014/main" val="2851288471"/>
                  </a:ext>
                </a:extLst>
              </a:tr>
              <a:tr h="411414">
                <a:tc>
                  <a:txBody>
                    <a:bodyPr/>
                    <a:lstStyle/>
                    <a:p>
                      <a:r>
                        <a:rPr lang="en-US" dirty="0"/>
                        <a:t>1,2</a:t>
                      </a:r>
                    </a:p>
                  </a:txBody>
                  <a:tcPr/>
                </a:tc>
                <a:tc>
                  <a:txBody>
                    <a:bodyPr/>
                    <a:lstStyle/>
                    <a:p>
                      <a:endParaRPr lang="en-US" dirty="0"/>
                    </a:p>
                  </a:txBody>
                  <a:tcPr>
                    <a:solidFill>
                      <a:schemeClr val="tx1"/>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99765642"/>
                  </a:ext>
                </a:extLst>
              </a:tr>
              <a:tr h="411414">
                <a:tc>
                  <a:txBody>
                    <a:bodyPr/>
                    <a:lstStyle/>
                    <a:p>
                      <a:r>
                        <a:rPr lang="en-US" dirty="0"/>
                        <a:t>0</a:t>
                      </a:r>
                    </a:p>
                  </a:txBody>
                  <a:tcPr/>
                </a:tc>
                <a:tc>
                  <a:txBody>
                    <a:bodyPr/>
                    <a:lstStyle/>
                    <a:p>
                      <a:pPr marL="0" indent="0">
                        <a:buNone/>
                      </a:pPr>
                      <a:r>
                        <a:rPr lang="en-US" sz="1800" kern="1200" dirty="0">
                          <a:solidFill>
                            <a:schemeClr val="dk1"/>
                          </a:solidFill>
                          <a:latin typeface="+mn-lt"/>
                          <a:ea typeface="+mn-ea"/>
                          <a:cs typeface="+mn-cs"/>
                        </a:rPr>
                        <a:t>0</a:t>
                      </a:r>
                    </a:p>
                  </a:txBody>
                  <a:tcPr>
                    <a:solidFill>
                      <a:schemeClr val="accent2"/>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015587554"/>
                  </a:ext>
                </a:extLst>
              </a:tr>
              <a:tr h="411414">
                <a:tc>
                  <a:txBody>
                    <a:bodyPr/>
                    <a:lstStyle/>
                    <a:p>
                      <a:r>
                        <a:rPr lang="en-US" dirty="0"/>
                        <a:t>1</a:t>
                      </a:r>
                    </a:p>
                  </a:txBody>
                  <a:tcPr/>
                </a:tc>
                <a:tc>
                  <a:txBody>
                    <a:bodyPr/>
                    <a:lstStyle/>
                    <a:p>
                      <a:endParaRPr lang="en-US" dirty="0"/>
                    </a:p>
                  </a:txBody>
                  <a:tcPr>
                    <a:solidFill>
                      <a:schemeClr val="tx1"/>
                    </a:solidFill>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3825727120"/>
                  </a:ext>
                </a:extLst>
              </a:tr>
              <a:tr h="411414">
                <a:tc>
                  <a:txBody>
                    <a:bodyPr/>
                    <a:lstStyle/>
                    <a:p>
                      <a:r>
                        <a:rPr lang="en-US" dirty="0"/>
                        <a:t>2</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689151526"/>
                  </a:ext>
                </a:extLst>
              </a:tr>
              <a:tr h="411414">
                <a:tc>
                  <a:txBody>
                    <a:bodyPr/>
                    <a:lstStyle/>
                    <a:p>
                      <a:r>
                        <a:rPr lang="en-US" sz="1800" kern="1200" dirty="0">
                          <a:solidFill>
                            <a:schemeClr val="dk1"/>
                          </a:solidFill>
                          <a:latin typeface="+mn-lt"/>
                          <a:ea typeface="+mn-ea"/>
                          <a:cs typeface="+mn-cs"/>
                        </a:rPr>
                        <a:t>Ø</a:t>
                      </a:r>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2981004419"/>
                  </a:ext>
                </a:extLst>
              </a:tr>
            </a:tbl>
          </a:graphicData>
        </a:graphic>
      </p:graphicFrame>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AF9CB107-7B09-43D5-A856-3E38C5328A99}"/>
                  </a:ext>
                </a:extLst>
              </p:cNvPr>
              <p:cNvSpPr>
                <a:spLocks noGrp="1"/>
              </p:cNvSpPr>
              <p:nvPr>
                <p:ph idx="1"/>
              </p:nvPr>
            </p:nvSpPr>
            <p:spPr>
              <a:xfrm>
                <a:off x="838200" y="1825625"/>
                <a:ext cx="6053514" cy="4308475"/>
              </a:xfrm>
            </p:spPr>
            <p:txBody>
              <a:bodyPr>
                <a:normAutofit/>
              </a:bodyPr>
              <a:lstStyle/>
              <a:p>
                <a:pPr marL="0" indent="0">
                  <a:buNone/>
                </a:pPr>
                <a:r>
                  <a:rPr lang="en-US" sz="1800" dirty="0">
                    <a:latin typeface="+mj-lt"/>
                  </a:rPr>
                  <a:t>1</a:t>
                </a:r>
                <a:r>
                  <a:rPr lang="en-US" sz="1800" baseline="30000" dirty="0">
                    <a:latin typeface="+mj-lt"/>
                  </a:rPr>
                  <a:t>st</a:t>
                </a:r>
                <a:r>
                  <a:rPr lang="en-US" sz="1800" dirty="0">
                    <a:latin typeface="+mj-lt"/>
                  </a:rPr>
                  <a:t> episode:</a:t>
                </a:r>
              </a:p>
              <a:p>
                <a:r>
                  <a:rPr lang="en-US" sz="1800" dirty="0">
                    <a:latin typeface="+mj-lt"/>
                  </a:rPr>
                  <a:t>Current state: [0]</a:t>
                </a:r>
              </a:p>
              <a:p>
                <a:r>
                  <a:rPr lang="en-US" sz="1800" dirty="0">
                    <a:latin typeface="+mj-lt"/>
                  </a:rPr>
                  <a:t>Choose a random action: [0]</a:t>
                </a:r>
              </a:p>
              <a:p>
                <a:r>
                  <a:rPr lang="en-US" sz="1800" dirty="0">
                    <a:latin typeface="+mj-lt"/>
                  </a:rPr>
                  <a:t>Sequence: [1,2,0]</a:t>
                </a:r>
              </a:p>
              <a:p>
                <a:r>
                  <a:rPr lang="en-US" sz="1800" dirty="0">
                    <a:latin typeface="+mj-lt"/>
                  </a:rPr>
                  <a:t>Reward r = </a:t>
                </a:r>
                <a14:m>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smtClean="0">
                            <a:latin typeface="Cambria Math" panose="02040503050406030204" pitchFamily="18" charset="0"/>
                          </a:rPr>
                          <m:t>1</m:t>
                        </m:r>
                      </m:num>
                      <m:den>
                        <m:r>
                          <a:rPr lang="en-US" sz="1800" b="0" i="1" dirty="0" smtClean="0">
                            <a:latin typeface="Cambria Math" panose="02040503050406030204" pitchFamily="18" charset="0"/>
                          </a:rPr>
                          <m:t>𝑀𝑎𝑘𝑒𝑠𝑝𝑎𝑛</m:t>
                        </m:r>
                        <m:r>
                          <a:rPr lang="en-US" sz="1800" b="0" i="1" dirty="0" smtClean="0">
                            <a:latin typeface="Cambria Math" panose="02040503050406030204" pitchFamily="18" charset="0"/>
                          </a:rPr>
                          <m:t>(1,2,0)</m:t>
                        </m:r>
                      </m:den>
                    </m:f>
                  </m:oMath>
                </a14:m>
                <a:r>
                  <a:rPr lang="en-US" sz="1800" dirty="0">
                    <a:latin typeface="+mj-lt"/>
                  </a:rPr>
                  <a:t> = </a:t>
                </a:r>
                <a14:m>
                  <m:oMath xmlns:m="http://schemas.openxmlformats.org/officeDocument/2006/math">
                    <m:f>
                      <m:fPr>
                        <m:ctrlPr>
                          <a:rPr lang="en-US" sz="1800" i="1" dirty="0">
                            <a:solidFill>
                              <a:srgbClr val="836967"/>
                            </a:solidFill>
                            <a:latin typeface="Cambria Math" panose="02040503050406030204" pitchFamily="18" charset="0"/>
                          </a:rPr>
                        </m:ctrlPr>
                      </m:fPr>
                      <m:num>
                        <m:r>
                          <a:rPr lang="en-US" sz="1800" dirty="0">
                            <a:latin typeface="Cambria Math" panose="02040503050406030204" pitchFamily="18" charset="0"/>
                          </a:rPr>
                          <m:t>1</m:t>
                        </m:r>
                      </m:num>
                      <m:den>
                        <m:r>
                          <a:rPr lang="en-US" sz="1800" b="0" i="1" dirty="0" smtClean="0">
                            <a:latin typeface="Cambria Math" panose="02040503050406030204" pitchFamily="18" charset="0"/>
                          </a:rPr>
                          <m:t>13</m:t>
                        </m:r>
                      </m:den>
                    </m:f>
                    <m:r>
                      <a:rPr lang="en-US" sz="1800" b="0" i="1" dirty="0" smtClean="0">
                        <a:latin typeface="Cambria Math" panose="02040503050406030204" pitchFamily="18" charset="0"/>
                      </a:rPr>
                      <m:t>=</m:t>
                    </m:r>
                  </m:oMath>
                </a14:m>
                <a:r>
                  <a:rPr lang="en-US" sz="1800" dirty="0"/>
                  <a:t>0.0769</a:t>
                </a:r>
                <a:endParaRPr lang="en-US" sz="1800" b="0" dirty="0">
                  <a:latin typeface="+mj-lt"/>
                </a:endParaRPr>
              </a:p>
              <a:p>
                <a:r>
                  <a:rPr lang="en-US" sz="1800" dirty="0">
                    <a:latin typeface="+mj-lt"/>
                  </a:rPr>
                  <a:t>New Q([0],[0])</a:t>
                </a:r>
              </a:p>
              <a:p>
                <a:pPr marL="0" indent="0">
                  <a:buNone/>
                </a:pPr>
                <a:r>
                  <a:rPr lang="en-US" sz="1600" dirty="0">
                    <a:latin typeface="+mj-lt"/>
                  </a:rPr>
                  <a:t>= Q([0],[0])  +</a:t>
                </a:r>
                <a:r>
                  <a:rPr lang="en-US" sz="1600" i="0" dirty="0">
                    <a:solidFill>
                      <a:srgbClr val="000000"/>
                    </a:solidFill>
                    <a:effectLst/>
                    <a:latin typeface="+mj-lt"/>
                  </a:rPr>
                  <a:t> α</a:t>
                </a:r>
                <a:r>
                  <a:rPr lang="en-US" sz="1600" dirty="0">
                    <a:latin typeface="+mj-lt"/>
                  </a:rPr>
                  <a:t>   (      r      + </a:t>
                </a:r>
                <a:r>
                  <a:rPr lang="en-US" sz="1600" b="0" i="0" dirty="0">
                    <a:solidFill>
                      <a:srgbClr val="000000"/>
                    </a:solidFill>
                    <a:effectLst/>
                    <a:latin typeface="+mj-lt"/>
                  </a:rPr>
                  <a:t>𝛾*max</a:t>
                </a:r>
                <a:r>
                  <a:rPr lang="en-US" sz="1600" dirty="0">
                    <a:latin typeface="+mj-lt"/>
                  </a:rPr>
                  <a:t>(Q([0],Ø)- Q([0],[0]) </a:t>
                </a:r>
              </a:p>
              <a:p>
                <a:pPr marL="0" indent="0">
                  <a:buNone/>
                </a:pPr>
                <a:r>
                  <a:rPr lang="en-US" sz="1600" dirty="0">
                    <a:latin typeface="+mj-lt"/>
                  </a:rPr>
                  <a:t>=        0           +0.4(</a:t>
                </a:r>
                <a:r>
                  <a:rPr lang="en-US" sz="1600" dirty="0"/>
                  <a:t>0.0769</a:t>
                </a:r>
                <a:r>
                  <a:rPr lang="en-US" sz="1600" dirty="0">
                    <a:latin typeface="+mj-lt"/>
                  </a:rPr>
                  <a:t>+ 0.8* 0	 -   0 )</a:t>
                </a:r>
              </a:p>
              <a:p>
                <a:pPr marL="0" indent="0">
                  <a:buNone/>
                </a:pPr>
                <a:r>
                  <a:rPr lang="en-US" sz="1600" dirty="0">
                    <a:latin typeface="+mj-lt"/>
                  </a:rPr>
                  <a:t>= </a:t>
                </a:r>
                <a:r>
                  <a:rPr lang="en-US" sz="1600" kern="1200" dirty="0">
                    <a:solidFill>
                      <a:schemeClr val="dk1"/>
                    </a:solidFill>
                    <a:latin typeface="+mn-lt"/>
                    <a:ea typeface="+mn-ea"/>
                    <a:cs typeface="+mn-cs"/>
                  </a:rPr>
                  <a:t>0.0307</a:t>
                </a:r>
              </a:p>
              <a:p>
                <a:endParaRPr lang="en-US" sz="1800" dirty="0">
                  <a:latin typeface="+mj-lt"/>
                </a:endParaRPr>
              </a:p>
            </p:txBody>
          </p:sp>
        </mc:Choice>
        <mc:Fallback xmlns="">
          <p:sp>
            <p:nvSpPr>
              <p:cNvPr id="13" name="Content Placeholder 2">
                <a:extLst>
                  <a:ext uri="{FF2B5EF4-FFF2-40B4-BE49-F238E27FC236}">
                    <a16:creationId xmlns:a16="http://schemas.microsoft.com/office/drawing/2014/main" id="{AF9CB107-7B09-43D5-A856-3E38C5328A99}"/>
                  </a:ext>
                </a:extLst>
              </p:cNvPr>
              <p:cNvSpPr>
                <a:spLocks noGrp="1" noRot="1" noChangeAspect="1" noMove="1" noResize="1" noEditPoints="1" noAdjustHandles="1" noChangeArrowheads="1" noChangeShapeType="1" noTextEdit="1"/>
              </p:cNvSpPr>
              <p:nvPr>
                <p:ph idx="1"/>
              </p:nvPr>
            </p:nvSpPr>
            <p:spPr>
              <a:xfrm>
                <a:off x="838200" y="1825625"/>
                <a:ext cx="6053514" cy="4308475"/>
              </a:xfrm>
              <a:blipFill>
                <a:blip r:embed="rId3"/>
                <a:stretch>
                  <a:fillRect l="-906" t="-1273"/>
                </a:stretch>
              </a:blipFill>
            </p:spPr>
            <p:txBody>
              <a:bodyPr/>
              <a:lstStyle/>
              <a:p>
                <a:r>
                  <a:rPr lang="en-US">
                    <a:noFill/>
                  </a:rPr>
                  <a:t> </a:t>
                </a:r>
              </a:p>
            </p:txBody>
          </p:sp>
        </mc:Fallback>
      </mc:AlternateContent>
      <p:graphicFrame>
        <p:nvGraphicFramePr>
          <p:cNvPr id="10" name="Table 9">
            <a:extLst>
              <a:ext uri="{FF2B5EF4-FFF2-40B4-BE49-F238E27FC236}">
                <a16:creationId xmlns:a16="http://schemas.microsoft.com/office/drawing/2014/main" id="{8E827C13-F759-4088-9B22-88B7ED1061FC}"/>
              </a:ext>
            </a:extLst>
          </p:cNvPr>
          <p:cNvGraphicFramePr>
            <a:graphicFrameLocks noGrp="1"/>
          </p:cNvGraphicFramePr>
          <p:nvPr/>
        </p:nvGraphicFramePr>
        <p:xfrm>
          <a:off x="8237507" y="994219"/>
          <a:ext cx="3445570" cy="1298618"/>
        </p:xfrm>
        <a:graphic>
          <a:graphicData uri="http://schemas.openxmlformats.org/drawingml/2006/table">
            <a:tbl>
              <a:tblPr firstRow="1" bandRow="1">
                <a:tableStyleId>{5C22544A-7EE6-4342-B048-85BDC9FD1C3A}</a:tableStyleId>
              </a:tblPr>
              <a:tblGrid>
                <a:gridCol w="622229">
                  <a:extLst>
                    <a:ext uri="{9D8B030D-6E8A-4147-A177-3AD203B41FA5}">
                      <a16:colId xmlns:a16="http://schemas.microsoft.com/office/drawing/2014/main" val="715271111"/>
                    </a:ext>
                  </a:extLst>
                </a:gridCol>
                <a:gridCol w="975531">
                  <a:extLst>
                    <a:ext uri="{9D8B030D-6E8A-4147-A177-3AD203B41FA5}">
                      <a16:colId xmlns:a16="http://schemas.microsoft.com/office/drawing/2014/main" val="1302366846"/>
                    </a:ext>
                  </a:extLst>
                </a:gridCol>
                <a:gridCol w="931981">
                  <a:extLst>
                    <a:ext uri="{9D8B030D-6E8A-4147-A177-3AD203B41FA5}">
                      <a16:colId xmlns:a16="http://schemas.microsoft.com/office/drawing/2014/main" val="2961849168"/>
                    </a:ext>
                  </a:extLst>
                </a:gridCol>
                <a:gridCol w="915829">
                  <a:extLst>
                    <a:ext uri="{9D8B030D-6E8A-4147-A177-3AD203B41FA5}">
                      <a16:colId xmlns:a16="http://schemas.microsoft.com/office/drawing/2014/main" val="3595358754"/>
                    </a:ext>
                  </a:extLst>
                </a:gridCol>
              </a:tblGrid>
              <a:tr h="384218">
                <a:tc>
                  <a:txBody>
                    <a:bodyPr/>
                    <a:lstStyle/>
                    <a:p>
                      <a:pPr algn="ctr"/>
                      <a:endParaRPr lang="en-US" sz="1400" dirty="0"/>
                    </a:p>
                  </a:txBody>
                  <a:tcPr/>
                </a:tc>
                <a:tc>
                  <a:txBody>
                    <a:bodyPr/>
                    <a:lstStyle/>
                    <a:p>
                      <a:pPr algn="ctr"/>
                      <a:r>
                        <a:rPr lang="en-US" sz="12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2</a:t>
                      </a:r>
                    </a:p>
                  </a:txBody>
                  <a:tcPr/>
                </a:tc>
                <a:extLst>
                  <a:ext uri="{0D108BD9-81ED-4DB2-BD59-A6C34878D82A}">
                    <a16:rowId xmlns:a16="http://schemas.microsoft.com/office/drawing/2014/main" val="1981933723"/>
                  </a:ext>
                </a:extLst>
              </a:tr>
              <a:tr h="294091">
                <a:tc>
                  <a:txBody>
                    <a:bodyPr/>
                    <a:lstStyle/>
                    <a:p>
                      <a:pPr algn="ctr"/>
                      <a:r>
                        <a:rPr lang="en-US" sz="1400" dirty="0"/>
                        <a:t>Job 0</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0</a:t>
                      </a:r>
                    </a:p>
                  </a:txBody>
                  <a:tcPr>
                    <a:solidFill>
                      <a:schemeClr val="accent1">
                        <a:lumMod val="20000"/>
                        <a:lumOff val="80000"/>
                      </a:schemeClr>
                    </a:solidFill>
                  </a:tcPr>
                </a:tc>
                <a:extLst>
                  <a:ext uri="{0D108BD9-81ED-4DB2-BD59-A6C34878D82A}">
                    <a16:rowId xmlns:a16="http://schemas.microsoft.com/office/drawing/2014/main" val="1139554900"/>
                  </a:ext>
                </a:extLst>
              </a:tr>
              <a:tr h="291043">
                <a:tc>
                  <a:txBody>
                    <a:bodyPr/>
                    <a:lstStyle/>
                    <a:p>
                      <a:pPr algn="ctr"/>
                      <a:r>
                        <a:rPr lang="en-US" sz="1400" dirty="0"/>
                        <a:t>Job 1</a:t>
                      </a:r>
                    </a:p>
                  </a:txBody>
                  <a:tcPr>
                    <a:solidFill>
                      <a:schemeClr val="accent1">
                        <a:lumMod val="60000"/>
                        <a:lumOff val="40000"/>
                      </a:schemeClr>
                    </a:solidFill>
                  </a:tcPr>
                </a:tc>
                <a:tc>
                  <a:txBody>
                    <a:bodyPr/>
                    <a:lstStyle/>
                    <a:p>
                      <a:pPr algn="ctr"/>
                      <a:r>
                        <a:rPr lang="en-US" sz="1400" dirty="0"/>
                        <a:t>2</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extLst>
                  <a:ext uri="{0D108BD9-81ED-4DB2-BD59-A6C34878D82A}">
                    <a16:rowId xmlns:a16="http://schemas.microsoft.com/office/drawing/2014/main" val="153539419"/>
                  </a:ext>
                </a:extLst>
              </a:tr>
              <a:tr h="297836">
                <a:tc>
                  <a:txBody>
                    <a:bodyPr/>
                    <a:lstStyle/>
                    <a:p>
                      <a:pPr algn="ctr"/>
                      <a:r>
                        <a:rPr lang="en-US" sz="1400" dirty="0"/>
                        <a:t>Job 2</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1</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extLst>
                  <a:ext uri="{0D108BD9-81ED-4DB2-BD59-A6C34878D82A}">
                    <a16:rowId xmlns:a16="http://schemas.microsoft.com/office/drawing/2014/main" val="3248838741"/>
                  </a:ext>
                </a:extLst>
              </a:tr>
            </a:tbl>
          </a:graphicData>
        </a:graphic>
      </p:graphicFrame>
      <p:sp>
        <p:nvSpPr>
          <p:cNvPr id="12" name="TextBox 11">
            <a:extLst>
              <a:ext uri="{FF2B5EF4-FFF2-40B4-BE49-F238E27FC236}">
                <a16:creationId xmlns:a16="http://schemas.microsoft.com/office/drawing/2014/main" id="{57EFE2CD-56FE-4D50-BA7D-C19855B08A61}"/>
              </a:ext>
            </a:extLst>
          </p:cNvPr>
          <p:cNvSpPr txBox="1"/>
          <p:nvPr/>
        </p:nvSpPr>
        <p:spPr>
          <a:xfrm>
            <a:off x="6990782" y="1181863"/>
            <a:ext cx="996695" cy="923330"/>
          </a:xfrm>
          <a:prstGeom prst="rect">
            <a:avLst/>
          </a:prstGeom>
          <a:noFill/>
        </p:spPr>
        <p:txBody>
          <a:bodyPr wrap="square">
            <a:spAutoFit/>
          </a:bodyPr>
          <a:lstStyle/>
          <a:p>
            <a:r>
              <a:rPr lang="el-GR" sz="1800" b="1" i="0" dirty="0">
                <a:solidFill>
                  <a:srgbClr val="000000"/>
                </a:solidFill>
                <a:effectLst/>
                <a:latin typeface="+mj-lt"/>
              </a:rPr>
              <a:t>ε</a:t>
            </a:r>
            <a:r>
              <a:rPr lang="en-US" sz="1800" dirty="0">
                <a:latin typeface="+mj-lt"/>
              </a:rPr>
              <a:t> = 0.2   </a:t>
            </a:r>
          </a:p>
          <a:p>
            <a:r>
              <a:rPr lang="en-US" sz="1800" i="0" dirty="0">
                <a:solidFill>
                  <a:srgbClr val="000000"/>
                </a:solidFill>
                <a:effectLst/>
                <a:latin typeface="+mj-lt"/>
              </a:rPr>
              <a:t>α</a:t>
            </a:r>
            <a:r>
              <a:rPr lang="en-US" sz="1800" dirty="0">
                <a:latin typeface="+mj-lt"/>
              </a:rPr>
              <a:t> = 0.4   </a:t>
            </a:r>
          </a:p>
          <a:p>
            <a:r>
              <a:rPr lang="en-US" sz="1800" b="0" i="0" dirty="0">
                <a:solidFill>
                  <a:srgbClr val="000000"/>
                </a:solidFill>
                <a:effectLst/>
                <a:latin typeface="+mj-lt"/>
              </a:rPr>
              <a:t>𝛾</a:t>
            </a:r>
            <a:r>
              <a:rPr lang="en-US" sz="1800" dirty="0">
                <a:latin typeface="+mj-lt"/>
              </a:rPr>
              <a:t> = 0.8</a:t>
            </a:r>
          </a:p>
        </p:txBody>
      </p:sp>
    </p:spTree>
    <p:extLst>
      <p:ext uri="{BB962C8B-B14F-4D97-AF65-F5344CB8AC3E}">
        <p14:creationId xmlns:p14="http://schemas.microsoft.com/office/powerpoint/2010/main" val="2822573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5C8243-9E0C-475B-AFDF-6DA462E7E131}"/>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r>
              <a:rPr lang="en-US" sz="4400" dirty="0"/>
              <a:t> </a:t>
            </a:r>
            <a:r>
              <a:rPr lang="en-US" sz="4400" dirty="0">
                <a:solidFill>
                  <a:schemeClr val="accent1"/>
                </a:solidFill>
              </a:rPr>
              <a:t>for P-FSSP</a:t>
            </a:r>
            <a:br>
              <a:rPr lang="en-US" dirty="0"/>
            </a:br>
            <a:r>
              <a:rPr lang="en-US" sz="3200" dirty="0"/>
              <a:t>Learning</a:t>
            </a:r>
          </a:p>
        </p:txBody>
      </p:sp>
      <p:sp>
        <p:nvSpPr>
          <p:cNvPr id="8" name="Slide Number Placeholder 7">
            <a:extLst>
              <a:ext uri="{FF2B5EF4-FFF2-40B4-BE49-F238E27FC236}">
                <a16:creationId xmlns:a16="http://schemas.microsoft.com/office/drawing/2014/main" id="{A859DB8B-45FC-49C3-857E-9EB1BAF683A9}"/>
              </a:ext>
            </a:extLst>
          </p:cNvPr>
          <p:cNvSpPr>
            <a:spLocks noGrp="1"/>
          </p:cNvSpPr>
          <p:nvPr>
            <p:ph type="sldNum" sz="quarter" idx="12"/>
          </p:nvPr>
        </p:nvSpPr>
        <p:spPr/>
        <p:txBody>
          <a:bodyPr/>
          <a:lstStyle/>
          <a:p>
            <a:fld id="{89590873-3428-46C7-A0C0-530AA58CF106}" type="slidenum">
              <a:rPr lang="en-US" smtClean="0"/>
              <a:t>21</a:t>
            </a:fld>
            <a:endParaRPr lang="en-US"/>
          </a:p>
        </p:txBody>
      </p:sp>
      <p:sp>
        <p:nvSpPr>
          <p:cNvPr id="9" name="Date Placeholder 8">
            <a:extLst>
              <a:ext uri="{FF2B5EF4-FFF2-40B4-BE49-F238E27FC236}">
                <a16:creationId xmlns:a16="http://schemas.microsoft.com/office/drawing/2014/main" id="{0AF8BBBB-1636-40E3-99FA-8BA9664DE974}"/>
              </a:ext>
            </a:extLst>
          </p:cNvPr>
          <p:cNvSpPr>
            <a:spLocks noGrp="1"/>
          </p:cNvSpPr>
          <p:nvPr>
            <p:ph type="dt" sz="half" idx="10"/>
          </p:nvPr>
        </p:nvSpPr>
        <p:spPr/>
        <p:txBody>
          <a:bodyPr/>
          <a:lstStyle/>
          <a:p>
            <a:fld id="{AB4FB7F6-8BEB-4097-9517-2000FDF10CCA}" type="datetime1">
              <a:rPr lang="en-US" smtClean="0"/>
              <a:t>1/21/2021</a:t>
            </a:fld>
            <a:endParaRPr lang="en-US" dirty="0"/>
          </a:p>
        </p:txBody>
      </p:sp>
      <p:graphicFrame>
        <p:nvGraphicFramePr>
          <p:cNvPr id="11" name="Table 11">
            <a:extLst>
              <a:ext uri="{FF2B5EF4-FFF2-40B4-BE49-F238E27FC236}">
                <a16:creationId xmlns:a16="http://schemas.microsoft.com/office/drawing/2014/main" id="{2DB80FF4-DF3D-4EAA-98EE-EA701C2381D3}"/>
              </a:ext>
            </a:extLst>
          </p:cNvPr>
          <p:cNvGraphicFramePr>
            <a:graphicFrameLocks noGrp="1"/>
          </p:cNvGraphicFramePr>
          <p:nvPr>
            <p:extLst>
              <p:ext uri="{D42A27DB-BD31-4B8C-83A1-F6EECF244321}">
                <p14:modId xmlns:p14="http://schemas.microsoft.com/office/powerpoint/2010/main" val="488243181"/>
              </p:ext>
            </p:extLst>
          </p:nvPr>
        </p:nvGraphicFramePr>
        <p:xfrm>
          <a:off x="6891714" y="2424958"/>
          <a:ext cx="4791363" cy="3931392"/>
        </p:xfrm>
        <a:graphic>
          <a:graphicData uri="http://schemas.openxmlformats.org/drawingml/2006/table">
            <a:tbl>
              <a:tblPr firstRow="1" bandRow="1">
                <a:tableStyleId>{5C22544A-7EE6-4342-B048-85BDC9FD1C3A}</a:tableStyleId>
              </a:tblPr>
              <a:tblGrid>
                <a:gridCol w="1504072">
                  <a:extLst>
                    <a:ext uri="{9D8B030D-6E8A-4147-A177-3AD203B41FA5}">
                      <a16:colId xmlns:a16="http://schemas.microsoft.com/office/drawing/2014/main" val="739025511"/>
                    </a:ext>
                  </a:extLst>
                </a:gridCol>
                <a:gridCol w="1042730">
                  <a:extLst>
                    <a:ext uri="{9D8B030D-6E8A-4147-A177-3AD203B41FA5}">
                      <a16:colId xmlns:a16="http://schemas.microsoft.com/office/drawing/2014/main" val="3237522102"/>
                    </a:ext>
                  </a:extLst>
                </a:gridCol>
                <a:gridCol w="1049287">
                  <a:extLst>
                    <a:ext uri="{9D8B030D-6E8A-4147-A177-3AD203B41FA5}">
                      <a16:colId xmlns:a16="http://schemas.microsoft.com/office/drawing/2014/main" val="1407301308"/>
                    </a:ext>
                  </a:extLst>
                </a:gridCol>
                <a:gridCol w="1195274">
                  <a:extLst>
                    <a:ext uri="{9D8B030D-6E8A-4147-A177-3AD203B41FA5}">
                      <a16:colId xmlns:a16="http://schemas.microsoft.com/office/drawing/2014/main" val="3795154165"/>
                    </a:ext>
                  </a:extLst>
                </a:gridCol>
              </a:tblGrid>
              <a:tr h="624627">
                <a:tc>
                  <a:txBody>
                    <a:bodyPr/>
                    <a:lstStyle/>
                    <a:p>
                      <a:r>
                        <a:rPr lang="en-US" baseline="-62000" dirty="0"/>
                        <a:t>States </a:t>
                      </a:r>
                      <a:r>
                        <a:rPr lang="en-US" baseline="-25000" dirty="0"/>
                        <a:t>            </a:t>
                      </a:r>
                      <a:r>
                        <a:rPr lang="en-US" baseline="12000" dirty="0"/>
                        <a:t>Actions</a:t>
                      </a:r>
                      <a:r>
                        <a:rPr lang="en-US" baseline="30000" dirty="0"/>
                        <a:t>      </a:t>
                      </a:r>
                      <a:endParaRPr lang="en-US" baseline="-25000" dirty="0"/>
                    </a:p>
                  </a:txBody>
                  <a:tcPr>
                    <a:lnTlToBr w="12700" cap="flat" cmpd="sng" algn="ctr">
                      <a:solidFill>
                        <a:schemeClr val="tx1"/>
                      </a:solidFill>
                      <a:prstDash val="solid"/>
                      <a:round/>
                      <a:headEnd type="none" w="med" len="med"/>
                      <a:tailEnd type="none" w="med" len="med"/>
                    </a:lnTlToBr>
                  </a:tcPr>
                </a:tc>
                <a:tc>
                  <a:txBody>
                    <a:bodyPr/>
                    <a:lstStyle/>
                    <a:p>
                      <a:r>
                        <a:rPr lang="en-US" dirty="0"/>
                        <a:t>Take Job 0</a:t>
                      </a:r>
                    </a:p>
                  </a:txBody>
                  <a:tcPr/>
                </a:tc>
                <a:tc>
                  <a:txBody>
                    <a:bodyPr/>
                    <a:lstStyle/>
                    <a:p>
                      <a:r>
                        <a:rPr lang="en-US" dirty="0"/>
                        <a:t>Take Job 1</a:t>
                      </a:r>
                    </a:p>
                  </a:txBody>
                  <a:tcPr/>
                </a:tc>
                <a:tc>
                  <a:txBody>
                    <a:bodyPr/>
                    <a:lstStyle/>
                    <a:p>
                      <a:r>
                        <a:rPr lang="en-US" dirty="0"/>
                        <a:t>Take Job 2</a:t>
                      </a:r>
                    </a:p>
                  </a:txBody>
                  <a:tcPr/>
                </a:tc>
                <a:extLst>
                  <a:ext uri="{0D108BD9-81ED-4DB2-BD59-A6C34878D82A}">
                    <a16:rowId xmlns:a16="http://schemas.microsoft.com/office/drawing/2014/main" val="527093428"/>
                  </a:ext>
                </a:extLst>
              </a:tr>
              <a:tr h="411414">
                <a:tc>
                  <a:txBody>
                    <a:bodyPr/>
                    <a:lstStyle/>
                    <a:p>
                      <a:r>
                        <a:rPr lang="en-US" dirty="0"/>
                        <a:t>0,1,2</a:t>
                      </a:r>
                    </a:p>
                  </a:txBody>
                  <a:tcPr/>
                </a:tc>
                <a:tc>
                  <a:txBody>
                    <a:bodyPr/>
                    <a:lstStyle/>
                    <a:p>
                      <a:r>
                        <a:rPr lang="en-US" dirty="0"/>
                        <a:t>0</a:t>
                      </a:r>
                    </a:p>
                  </a:txBody>
                  <a:tcPr/>
                </a:tc>
                <a:tc>
                  <a:txBody>
                    <a:bodyPr/>
                    <a:lstStyle/>
                    <a:p>
                      <a:r>
                        <a:rPr lang="en-US" dirty="0"/>
                        <a:t>0.04</a:t>
                      </a:r>
                    </a:p>
                  </a:txBody>
                  <a:tcPr>
                    <a:solidFill>
                      <a:schemeClr val="accent1">
                        <a:lumMod val="20000"/>
                        <a:lumOff val="80000"/>
                      </a:schemeClr>
                    </a:solidFill>
                  </a:tcPr>
                </a:tc>
                <a:tc>
                  <a:txBody>
                    <a:bodyPr/>
                    <a:lstStyle/>
                    <a:p>
                      <a:r>
                        <a:rPr lang="en-US" dirty="0"/>
                        <a:t>0</a:t>
                      </a:r>
                    </a:p>
                  </a:txBody>
                  <a:tcPr/>
                </a:tc>
                <a:extLst>
                  <a:ext uri="{0D108BD9-81ED-4DB2-BD59-A6C34878D82A}">
                    <a16:rowId xmlns:a16="http://schemas.microsoft.com/office/drawing/2014/main" val="2494285854"/>
                  </a:ext>
                </a:extLst>
              </a:tr>
              <a:tr h="411414">
                <a:tc>
                  <a:txBody>
                    <a:bodyPr/>
                    <a:lstStyle/>
                    <a:p>
                      <a:r>
                        <a:rPr lang="en-US" dirty="0"/>
                        <a:t>0,1</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2260937280"/>
                  </a:ext>
                </a:extLst>
              </a:tr>
              <a:tr h="411414">
                <a:tc>
                  <a:txBody>
                    <a:bodyPr/>
                    <a:lstStyle/>
                    <a:p>
                      <a:r>
                        <a:rPr lang="en-US" dirty="0"/>
                        <a:t>0,2</a:t>
                      </a:r>
                    </a:p>
                  </a:txBody>
                  <a:tcPr/>
                </a:tc>
                <a:tc>
                  <a:txBody>
                    <a:bodyPr/>
                    <a:lstStyle/>
                    <a:p>
                      <a:r>
                        <a:rPr lang="en-US" dirty="0"/>
                        <a:t>0</a:t>
                      </a:r>
                    </a:p>
                  </a:txBody>
                  <a:tcPr/>
                </a:tc>
                <a:tc>
                  <a:txBody>
                    <a:bodyPr/>
                    <a:lstStyle/>
                    <a:p>
                      <a:endParaRPr lang="en-US" dirty="0"/>
                    </a:p>
                  </a:txBody>
                  <a:tcPr>
                    <a:solidFill>
                      <a:schemeClr val="tx1"/>
                    </a:solidFill>
                  </a:tcPr>
                </a:tc>
                <a:tc>
                  <a:txBody>
                    <a:bodyPr/>
                    <a:lstStyle/>
                    <a:p>
                      <a:pPr marL="0" indent="0">
                        <a:buNone/>
                      </a:pPr>
                      <a:r>
                        <a:rPr lang="en-US" sz="1800" kern="1200" dirty="0">
                          <a:solidFill>
                            <a:schemeClr val="dk1"/>
                          </a:solidFill>
                          <a:latin typeface="+mn-lt"/>
                          <a:ea typeface="+mn-ea"/>
                          <a:cs typeface="+mn-cs"/>
                        </a:rPr>
                        <a:t>0.0307</a:t>
                      </a:r>
                    </a:p>
                  </a:txBody>
                  <a:tcPr/>
                </a:tc>
                <a:extLst>
                  <a:ext uri="{0D108BD9-81ED-4DB2-BD59-A6C34878D82A}">
                    <a16:rowId xmlns:a16="http://schemas.microsoft.com/office/drawing/2014/main" val="2851288471"/>
                  </a:ext>
                </a:extLst>
              </a:tr>
              <a:tr h="411414">
                <a:tc>
                  <a:txBody>
                    <a:bodyPr/>
                    <a:lstStyle/>
                    <a:p>
                      <a:r>
                        <a:rPr lang="en-US" dirty="0"/>
                        <a:t>1,2</a:t>
                      </a:r>
                    </a:p>
                  </a:txBody>
                  <a:tcPr/>
                </a:tc>
                <a:tc>
                  <a:txBody>
                    <a:bodyPr/>
                    <a:lstStyle/>
                    <a:p>
                      <a:endParaRPr lang="en-US" dirty="0"/>
                    </a:p>
                  </a:txBody>
                  <a:tcPr>
                    <a:solidFill>
                      <a:schemeClr val="tx1"/>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99765642"/>
                  </a:ext>
                </a:extLst>
              </a:tr>
              <a:tr h="411414">
                <a:tc>
                  <a:txBody>
                    <a:bodyPr/>
                    <a:lstStyle/>
                    <a:p>
                      <a:r>
                        <a:rPr lang="en-US" dirty="0"/>
                        <a:t>0</a:t>
                      </a:r>
                    </a:p>
                  </a:txBody>
                  <a:tcPr/>
                </a:tc>
                <a:tc>
                  <a:txBody>
                    <a:bodyPr/>
                    <a:lstStyle/>
                    <a:p>
                      <a:pPr marL="0" indent="0">
                        <a:buNone/>
                      </a:pPr>
                      <a:r>
                        <a:rPr lang="en-US" sz="1800" kern="1200" dirty="0">
                          <a:solidFill>
                            <a:schemeClr val="dk1"/>
                          </a:solidFill>
                          <a:latin typeface="+mn-lt"/>
                          <a:ea typeface="+mn-ea"/>
                          <a:cs typeface="+mn-cs"/>
                        </a:rPr>
                        <a:t>0.0307</a:t>
                      </a:r>
                    </a:p>
                  </a:txBody>
                  <a:tcPr>
                    <a:solidFill>
                      <a:schemeClr val="accent2"/>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015587554"/>
                  </a:ext>
                </a:extLst>
              </a:tr>
              <a:tr h="411414">
                <a:tc>
                  <a:txBody>
                    <a:bodyPr/>
                    <a:lstStyle/>
                    <a:p>
                      <a:r>
                        <a:rPr lang="en-US" dirty="0"/>
                        <a:t>1</a:t>
                      </a:r>
                    </a:p>
                  </a:txBody>
                  <a:tcPr/>
                </a:tc>
                <a:tc>
                  <a:txBody>
                    <a:bodyPr/>
                    <a:lstStyle/>
                    <a:p>
                      <a:endParaRPr lang="en-US" dirty="0"/>
                    </a:p>
                  </a:txBody>
                  <a:tcPr>
                    <a:solidFill>
                      <a:schemeClr val="tx1"/>
                    </a:solidFill>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3825727120"/>
                  </a:ext>
                </a:extLst>
              </a:tr>
              <a:tr h="411414">
                <a:tc>
                  <a:txBody>
                    <a:bodyPr/>
                    <a:lstStyle/>
                    <a:p>
                      <a:r>
                        <a:rPr lang="en-US" dirty="0"/>
                        <a:t>2</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689151526"/>
                  </a:ext>
                </a:extLst>
              </a:tr>
              <a:tr h="411414">
                <a:tc>
                  <a:txBody>
                    <a:bodyPr/>
                    <a:lstStyle/>
                    <a:p>
                      <a:r>
                        <a:rPr lang="en-US" sz="1800" kern="1200" dirty="0">
                          <a:solidFill>
                            <a:schemeClr val="dk1"/>
                          </a:solidFill>
                          <a:latin typeface="+mn-lt"/>
                          <a:ea typeface="+mn-ea"/>
                          <a:cs typeface="+mn-cs"/>
                        </a:rPr>
                        <a:t>Ø</a:t>
                      </a:r>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2981004419"/>
                  </a:ext>
                </a:extLst>
              </a:tr>
            </a:tbl>
          </a:graphicData>
        </a:graphic>
      </p:graphicFrame>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AF9CB107-7B09-43D5-A856-3E38C5328A99}"/>
                  </a:ext>
                </a:extLst>
              </p:cNvPr>
              <p:cNvSpPr>
                <a:spLocks noGrp="1"/>
              </p:cNvSpPr>
              <p:nvPr>
                <p:ph idx="1"/>
              </p:nvPr>
            </p:nvSpPr>
            <p:spPr>
              <a:xfrm>
                <a:off x="838200" y="1825625"/>
                <a:ext cx="6053514" cy="4308475"/>
              </a:xfrm>
            </p:spPr>
            <p:txBody>
              <a:bodyPr>
                <a:normAutofit/>
              </a:bodyPr>
              <a:lstStyle/>
              <a:p>
                <a:pPr marL="0" indent="0">
                  <a:buNone/>
                </a:pPr>
                <a:r>
                  <a:rPr lang="en-US" sz="1800" dirty="0">
                    <a:latin typeface="+mj-lt"/>
                  </a:rPr>
                  <a:t>1</a:t>
                </a:r>
                <a:r>
                  <a:rPr lang="en-US" sz="1800" baseline="30000" dirty="0">
                    <a:latin typeface="+mj-lt"/>
                  </a:rPr>
                  <a:t>st</a:t>
                </a:r>
                <a:r>
                  <a:rPr lang="en-US" sz="1800" dirty="0">
                    <a:latin typeface="+mj-lt"/>
                  </a:rPr>
                  <a:t> episode:</a:t>
                </a:r>
              </a:p>
              <a:p>
                <a:r>
                  <a:rPr lang="en-US" sz="1800" dirty="0">
                    <a:latin typeface="+mj-lt"/>
                  </a:rPr>
                  <a:t>Current state: [0]</a:t>
                </a:r>
              </a:p>
              <a:p>
                <a:r>
                  <a:rPr lang="en-US" sz="1800" dirty="0">
                    <a:latin typeface="+mj-lt"/>
                  </a:rPr>
                  <a:t>Choose a random action: [0]</a:t>
                </a:r>
              </a:p>
              <a:p>
                <a:r>
                  <a:rPr lang="en-US" sz="1800" dirty="0">
                    <a:latin typeface="+mj-lt"/>
                  </a:rPr>
                  <a:t>Sequence: [1,2,0]</a:t>
                </a:r>
              </a:p>
              <a:p>
                <a:r>
                  <a:rPr lang="en-US" sz="1800" dirty="0">
                    <a:latin typeface="+mj-lt"/>
                  </a:rPr>
                  <a:t>Reward r = </a:t>
                </a:r>
                <a14:m>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smtClean="0">
                            <a:latin typeface="Cambria Math" panose="02040503050406030204" pitchFamily="18" charset="0"/>
                          </a:rPr>
                          <m:t>1</m:t>
                        </m:r>
                      </m:num>
                      <m:den>
                        <m:r>
                          <a:rPr lang="en-US" sz="1800" b="0" i="1" dirty="0" smtClean="0">
                            <a:latin typeface="Cambria Math" panose="02040503050406030204" pitchFamily="18" charset="0"/>
                          </a:rPr>
                          <m:t>𝑀𝑎𝑘𝑒𝑠𝑝𝑎𝑛</m:t>
                        </m:r>
                        <m:r>
                          <a:rPr lang="en-US" sz="1800" b="0" i="1" dirty="0" smtClean="0">
                            <a:latin typeface="Cambria Math" panose="02040503050406030204" pitchFamily="18" charset="0"/>
                          </a:rPr>
                          <m:t>(1,2,0)</m:t>
                        </m:r>
                      </m:den>
                    </m:f>
                  </m:oMath>
                </a14:m>
                <a:r>
                  <a:rPr lang="en-US" sz="1800" dirty="0">
                    <a:latin typeface="+mj-lt"/>
                  </a:rPr>
                  <a:t> = </a:t>
                </a:r>
                <a14:m>
                  <m:oMath xmlns:m="http://schemas.openxmlformats.org/officeDocument/2006/math">
                    <m:f>
                      <m:fPr>
                        <m:ctrlPr>
                          <a:rPr lang="en-US" sz="1800" i="1" dirty="0">
                            <a:solidFill>
                              <a:srgbClr val="836967"/>
                            </a:solidFill>
                            <a:latin typeface="Cambria Math" panose="02040503050406030204" pitchFamily="18" charset="0"/>
                          </a:rPr>
                        </m:ctrlPr>
                      </m:fPr>
                      <m:num>
                        <m:r>
                          <a:rPr lang="en-US" sz="1800" dirty="0">
                            <a:latin typeface="Cambria Math" panose="02040503050406030204" pitchFamily="18" charset="0"/>
                          </a:rPr>
                          <m:t>1</m:t>
                        </m:r>
                      </m:num>
                      <m:den>
                        <m:r>
                          <a:rPr lang="en-US" sz="1800" b="0" i="1" dirty="0" smtClean="0">
                            <a:latin typeface="Cambria Math" panose="02040503050406030204" pitchFamily="18" charset="0"/>
                          </a:rPr>
                          <m:t>12</m:t>
                        </m:r>
                      </m:den>
                    </m:f>
                    <m:r>
                      <a:rPr lang="en-US" sz="1800" b="0" i="1" dirty="0" smtClean="0">
                        <a:latin typeface="Cambria Math" panose="02040503050406030204" pitchFamily="18" charset="0"/>
                      </a:rPr>
                      <m:t>=</m:t>
                    </m:r>
                  </m:oMath>
                </a14:m>
                <a:r>
                  <a:rPr lang="en-US" sz="1800" dirty="0"/>
                  <a:t>0.0769</a:t>
                </a:r>
              </a:p>
              <a:p>
                <a:r>
                  <a:rPr lang="en-US" sz="1800" dirty="0">
                    <a:latin typeface="+mj-lt"/>
                  </a:rPr>
                  <a:t>New Q([0],[0])</a:t>
                </a:r>
              </a:p>
              <a:p>
                <a:pPr marL="0" indent="0">
                  <a:buNone/>
                </a:pPr>
                <a:r>
                  <a:rPr lang="en-US" sz="1600" dirty="0">
                    <a:latin typeface="+mj-lt"/>
                  </a:rPr>
                  <a:t>= Q([0],[0])   +</a:t>
                </a:r>
                <a:r>
                  <a:rPr lang="en-US" sz="1600" i="0" dirty="0">
                    <a:solidFill>
                      <a:srgbClr val="000000"/>
                    </a:solidFill>
                    <a:effectLst/>
                    <a:latin typeface="+mj-lt"/>
                  </a:rPr>
                  <a:t> α</a:t>
                </a:r>
                <a:r>
                  <a:rPr lang="en-US" sz="1600" dirty="0">
                    <a:latin typeface="+mj-lt"/>
                  </a:rPr>
                  <a:t>   (      r    + </a:t>
                </a:r>
                <a:r>
                  <a:rPr lang="en-US" sz="1600" b="0" i="0" dirty="0">
                    <a:solidFill>
                      <a:srgbClr val="000000"/>
                    </a:solidFill>
                    <a:effectLst/>
                    <a:latin typeface="+mj-lt"/>
                  </a:rPr>
                  <a:t>𝛾*max</a:t>
                </a:r>
                <a:r>
                  <a:rPr lang="en-US" sz="1600" dirty="0">
                    <a:latin typeface="+mj-lt"/>
                  </a:rPr>
                  <a:t>(Q([0],Ø)- Q([0],[0]) </a:t>
                </a:r>
              </a:p>
              <a:p>
                <a:pPr marL="0" indent="0">
                  <a:buNone/>
                </a:pPr>
                <a:r>
                  <a:rPr lang="en-US" sz="1600" dirty="0">
                    <a:latin typeface="+mj-lt"/>
                  </a:rPr>
                  <a:t>=        0           +0.4(</a:t>
                </a:r>
                <a:r>
                  <a:rPr lang="en-US" sz="1600" dirty="0"/>
                  <a:t>0.0769</a:t>
                </a:r>
                <a:r>
                  <a:rPr lang="en-US" sz="1600" dirty="0">
                    <a:latin typeface="+mj-lt"/>
                  </a:rPr>
                  <a:t>+ 0.8* 0	 -   0 )</a:t>
                </a:r>
              </a:p>
              <a:p>
                <a:pPr marL="0" indent="0">
                  <a:buNone/>
                </a:pPr>
                <a:r>
                  <a:rPr lang="en-US" sz="1600" kern="1200" dirty="0">
                    <a:solidFill>
                      <a:schemeClr val="dk1"/>
                    </a:solidFill>
                    <a:latin typeface="+mn-lt"/>
                    <a:ea typeface="+mn-ea"/>
                    <a:cs typeface="+mn-cs"/>
                  </a:rPr>
                  <a:t>= 0.0307</a:t>
                </a:r>
              </a:p>
              <a:p>
                <a:r>
                  <a:rPr lang="en-US" sz="1800" b="1" dirty="0" err="1">
                    <a:latin typeface="+mj-lt"/>
                  </a:rPr>
                  <a:t>Makespan</a:t>
                </a:r>
                <a:r>
                  <a:rPr lang="en-US" sz="1800" b="1" dirty="0">
                    <a:latin typeface="+mj-lt"/>
                  </a:rPr>
                  <a:t>= 12</a:t>
                </a:r>
              </a:p>
            </p:txBody>
          </p:sp>
        </mc:Choice>
        <mc:Fallback xmlns="">
          <p:sp>
            <p:nvSpPr>
              <p:cNvPr id="13" name="Content Placeholder 2">
                <a:extLst>
                  <a:ext uri="{FF2B5EF4-FFF2-40B4-BE49-F238E27FC236}">
                    <a16:creationId xmlns:a16="http://schemas.microsoft.com/office/drawing/2014/main" id="{AF9CB107-7B09-43D5-A856-3E38C5328A99}"/>
                  </a:ext>
                </a:extLst>
              </p:cNvPr>
              <p:cNvSpPr>
                <a:spLocks noGrp="1" noRot="1" noChangeAspect="1" noMove="1" noResize="1" noEditPoints="1" noAdjustHandles="1" noChangeArrowheads="1" noChangeShapeType="1" noTextEdit="1"/>
              </p:cNvSpPr>
              <p:nvPr>
                <p:ph idx="1"/>
              </p:nvPr>
            </p:nvSpPr>
            <p:spPr>
              <a:xfrm>
                <a:off x="838200" y="1825625"/>
                <a:ext cx="6053514" cy="4308475"/>
              </a:xfrm>
              <a:blipFill>
                <a:blip r:embed="rId3"/>
                <a:stretch>
                  <a:fillRect l="-906" t="-1273"/>
                </a:stretch>
              </a:blipFill>
            </p:spPr>
            <p:txBody>
              <a:bodyPr/>
              <a:lstStyle/>
              <a:p>
                <a:r>
                  <a:rPr lang="en-US">
                    <a:noFill/>
                  </a:rPr>
                  <a:t> </a:t>
                </a:r>
              </a:p>
            </p:txBody>
          </p:sp>
        </mc:Fallback>
      </mc:AlternateContent>
      <p:graphicFrame>
        <p:nvGraphicFramePr>
          <p:cNvPr id="10" name="Table 9">
            <a:extLst>
              <a:ext uri="{FF2B5EF4-FFF2-40B4-BE49-F238E27FC236}">
                <a16:creationId xmlns:a16="http://schemas.microsoft.com/office/drawing/2014/main" id="{8E827C13-F759-4088-9B22-88B7ED1061FC}"/>
              </a:ext>
            </a:extLst>
          </p:cNvPr>
          <p:cNvGraphicFramePr>
            <a:graphicFrameLocks noGrp="1"/>
          </p:cNvGraphicFramePr>
          <p:nvPr/>
        </p:nvGraphicFramePr>
        <p:xfrm>
          <a:off x="8237507" y="994219"/>
          <a:ext cx="3445570" cy="1298618"/>
        </p:xfrm>
        <a:graphic>
          <a:graphicData uri="http://schemas.openxmlformats.org/drawingml/2006/table">
            <a:tbl>
              <a:tblPr firstRow="1" bandRow="1">
                <a:tableStyleId>{5C22544A-7EE6-4342-B048-85BDC9FD1C3A}</a:tableStyleId>
              </a:tblPr>
              <a:tblGrid>
                <a:gridCol w="622229">
                  <a:extLst>
                    <a:ext uri="{9D8B030D-6E8A-4147-A177-3AD203B41FA5}">
                      <a16:colId xmlns:a16="http://schemas.microsoft.com/office/drawing/2014/main" val="715271111"/>
                    </a:ext>
                  </a:extLst>
                </a:gridCol>
                <a:gridCol w="975531">
                  <a:extLst>
                    <a:ext uri="{9D8B030D-6E8A-4147-A177-3AD203B41FA5}">
                      <a16:colId xmlns:a16="http://schemas.microsoft.com/office/drawing/2014/main" val="1302366846"/>
                    </a:ext>
                  </a:extLst>
                </a:gridCol>
                <a:gridCol w="931981">
                  <a:extLst>
                    <a:ext uri="{9D8B030D-6E8A-4147-A177-3AD203B41FA5}">
                      <a16:colId xmlns:a16="http://schemas.microsoft.com/office/drawing/2014/main" val="2961849168"/>
                    </a:ext>
                  </a:extLst>
                </a:gridCol>
                <a:gridCol w="915829">
                  <a:extLst>
                    <a:ext uri="{9D8B030D-6E8A-4147-A177-3AD203B41FA5}">
                      <a16:colId xmlns:a16="http://schemas.microsoft.com/office/drawing/2014/main" val="3595358754"/>
                    </a:ext>
                  </a:extLst>
                </a:gridCol>
              </a:tblGrid>
              <a:tr h="384218">
                <a:tc>
                  <a:txBody>
                    <a:bodyPr/>
                    <a:lstStyle/>
                    <a:p>
                      <a:pPr algn="ctr"/>
                      <a:endParaRPr lang="en-US" sz="1400" dirty="0"/>
                    </a:p>
                  </a:txBody>
                  <a:tcPr/>
                </a:tc>
                <a:tc>
                  <a:txBody>
                    <a:bodyPr/>
                    <a:lstStyle/>
                    <a:p>
                      <a:pPr algn="ctr"/>
                      <a:r>
                        <a:rPr lang="en-US" sz="12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2</a:t>
                      </a:r>
                    </a:p>
                  </a:txBody>
                  <a:tcPr/>
                </a:tc>
                <a:extLst>
                  <a:ext uri="{0D108BD9-81ED-4DB2-BD59-A6C34878D82A}">
                    <a16:rowId xmlns:a16="http://schemas.microsoft.com/office/drawing/2014/main" val="1981933723"/>
                  </a:ext>
                </a:extLst>
              </a:tr>
              <a:tr h="294091">
                <a:tc>
                  <a:txBody>
                    <a:bodyPr/>
                    <a:lstStyle/>
                    <a:p>
                      <a:pPr algn="ctr"/>
                      <a:r>
                        <a:rPr lang="en-US" sz="1400" dirty="0"/>
                        <a:t>Job 0</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0</a:t>
                      </a:r>
                    </a:p>
                  </a:txBody>
                  <a:tcPr>
                    <a:solidFill>
                      <a:schemeClr val="accent1">
                        <a:lumMod val="20000"/>
                        <a:lumOff val="80000"/>
                      </a:schemeClr>
                    </a:solidFill>
                  </a:tcPr>
                </a:tc>
                <a:extLst>
                  <a:ext uri="{0D108BD9-81ED-4DB2-BD59-A6C34878D82A}">
                    <a16:rowId xmlns:a16="http://schemas.microsoft.com/office/drawing/2014/main" val="1139554900"/>
                  </a:ext>
                </a:extLst>
              </a:tr>
              <a:tr h="291043">
                <a:tc>
                  <a:txBody>
                    <a:bodyPr/>
                    <a:lstStyle/>
                    <a:p>
                      <a:pPr algn="ctr"/>
                      <a:r>
                        <a:rPr lang="en-US" sz="1400" dirty="0"/>
                        <a:t>Job 1</a:t>
                      </a:r>
                    </a:p>
                  </a:txBody>
                  <a:tcPr>
                    <a:solidFill>
                      <a:schemeClr val="accent1">
                        <a:lumMod val="60000"/>
                        <a:lumOff val="40000"/>
                      </a:schemeClr>
                    </a:solidFill>
                  </a:tcPr>
                </a:tc>
                <a:tc>
                  <a:txBody>
                    <a:bodyPr/>
                    <a:lstStyle/>
                    <a:p>
                      <a:pPr algn="ctr"/>
                      <a:r>
                        <a:rPr lang="en-US" sz="1400" dirty="0"/>
                        <a:t>2</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extLst>
                  <a:ext uri="{0D108BD9-81ED-4DB2-BD59-A6C34878D82A}">
                    <a16:rowId xmlns:a16="http://schemas.microsoft.com/office/drawing/2014/main" val="153539419"/>
                  </a:ext>
                </a:extLst>
              </a:tr>
              <a:tr h="297836">
                <a:tc>
                  <a:txBody>
                    <a:bodyPr/>
                    <a:lstStyle/>
                    <a:p>
                      <a:pPr algn="ctr"/>
                      <a:r>
                        <a:rPr lang="en-US" sz="1400" dirty="0"/>
                        <a:t>Job 2</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1</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extLst>
                  <a:ext uri="{0D108BD9-81ED-4DB2-BD59-A6C34878D82A}">
                    <a16:rowId xmlns:a16="http://schemas.microsoft.com/office/drawing/2014/main" val="3248838741"/>
                  </a:ext>
                </a:extLst>
              </a:tr>
            </a:tbl>
          </a:graphicData>
        </a:graphic>
      </p:graphicFrame>
      <p:sp>
        <p:nvSpPr>
          <p:cNvPr id="12" name="TextBox 11">
            <a:extLst>
              <a:ext uri="{FF2B5EF4-FFF2-40B4-BE49-F238E27FC236}">
                <a16:creationId xmlns:a16="http://schemas.microsoft.com/office/drawing/2014/main" id="{57EFE2CD-56FE-4D50-BA7D-C19855B08A61}"/>
              </a:ext>
            </a:extLst>
          </p:cNvPr>
          <p:cNvSpPr txBox="1"/>
          <p:nvPr/>
        </p:nvSpPr>
        <p:spPr>
          <a:xfrm>
            <a:off x="6990782" y="1181863"/>
            <a:ext cx="996695" cy="923330"/>
          </a:xfrm>
          <a:prstGeom prst="rect">
            <a:avLst/>
          </a:prstGeom>
          <a:noFill/>
        </p:spPr>
        <p:txBody>
          <a:bodyPr wrap="square">
            <a:spAutoFit/>
          </a:bodyPr>
          <a:lstStyle/>
          <a:p>
            <a:r>
              <a:rPr lang="el-GR" sz="1800" b="1" i="0" dirty="0">
                <a:solidFill>
                  <a:srgbClr val="000000"/>
                </a:solidFill>
                <a:effectLst/>
                <a:latin typeface="+mj-lt"/>
              </a:rPr>
              <a:t>ε</a:t>
            </a:r>
            <a:r>
              <a:rPr lang="en-US" sz="1800" dirty="0">
                <a:latin typeface="+mj-lt"/>
              </a:rPr>
              <a:t> = 0.2   </a:t>
            </a:r>
          </a:p>
          <a:p>
            <a:r>
              <a:rPr lang="en-US" sz="1800" i="0" dirty="0">
                <a:solidFill>
                  <a:srgbClr val="000000"/>
                </a:solidFill>
                <a:effectLst/>
                <a:latin typeface="+mj-lt"/>
              </a:rPr>
              <a:t>α</a:t>
            </a:r>
            <a:r>
              <a:rPr lang="en-US" sz="1800" dirty="0">
                <a:latin typeface="+mj-lt"/>
              </a:rPr>
              <a:t> = 0.4   </a:t>
            </a:r>
          </a:p>
          <a:p>
            <a:r>
              <a:rPr lang="en-US" sz="1800" b="0" i="0" dirty="0">
                <a:solidFill>
                  <a:srgbClr val="000000"/>
                </a:solidFill>
                <a:effectLst/>
                <a:latin typeface="+mj-lt"/>
              </a:rPr>
              <a:t>𝛾</a:t>
            </a:r>
            <a:r>
              <a:rPr lang="en-US" sz="1800" dirty="0">
                <a:latin typeface="+mj-lt"/>
              </a:rPr>
              <a:t> = 0.8</a:t>
            </a:r>
          </a:p>
        </p:txBody>
      </p:sp>
    </p:spTree>
    <p:extLst>
      <p:ext uri="{BB962C8B-B14F-4D97-AF65-F5344CB8AC3E}">
        <p14:creationId xmlns:p14="http://schemas.microsoft.com/office/powerpoint/2010/main" val="1982600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5C8243-9E0C-475B-AFDF-6DA462E7E131}"/>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r>
              <a:rPr lang="en-US" sz="4400" dirty="0">
                <a:solidFill>
                  <a:schemeClr val="accent1"/>
                </a:solidFill>
              </a:rPr>
              <a:t> for P-FSSP</a:t>
            </a:r>
            <a:br>
              <a:rPr lang="en-US" dirty="0"/>
            </a:br>
            <a:r>
              <a:rPr lang="en-US" sz="3200" dirty="0"/>
              <a:t>Learning</a:t>
            </a:r>
          </a:p>
        </p:txBody>
      </p:sp>
      <p:sp>
        <p:nvSpPr>
          <p:cNvPr id="8" name="Slide Number Placeholder 7">
            <a:extLst>
              <a:ext uri="{FF2B5EF4-FFF2-40B4-BE49-F238E27FC236}">
                <a16:creationId xmlns:a16="http://schemas.microsoft.com/office/drawing/2014/main" id="{A859DB8B-45FC-49C3-857E-9EB1BAF683A9}"/>
              </a:ext>
            </a:extLst>
          </p:cNvPr>
          <p:cNvSpPr>
            <a:spLocks noGrp="1"/>
          </p:cNvSpPr>
          <p:nvPr>
            <p:ph type="sldNum" sz="quarter" idx="12"/>
          </p:nvPr>
        </p:nvSpPr>
        <p:spPr/>
        <p:txBody>
          <a:bodyPr/>
          <a:lstStyle/>
          <a:p>
            <a:fld id="{89590873-3428-46C7-A0C0-530AA58CF106}" type="slidenum">
              <a:rPr lang="en-US" smtClean="0"/>
              <a:t>22</a:t>
            </a:fld>
            <a:endParaRPr lang="en-US"/>
          </a:p>
        </p:txBody>
      </p:sp>
      <p:sp>
        <p:nvSpPr>
          <p:cNvPr id="9" name="Date Placeholder 8">
            <a:extLst>
              <a:ext uri="{FF2B5EF4-FFF2-40B4-BE49-F238E27FC236}">
                <a16:creationId xmlns:a16="http://schemas.microsoft.com/office/drawing/2014/main" id="{0AF8BBBB-1636-40E3-99FA-8BA9664DE974}"/>
              </a:ext>
            </a:extLst>
          </p:cNvPr>
          <p:cNvSpPr>
            <a:spLocks noGrp="1"/>
          </p:cNvSpPr>
          <p:nvPr>
            <p:ph type="dt" sz="half" idx="10"/>
          </p:nvPr>
        </p:nvSpPr>
        <p:spPr/>
        <p:txBody>
          <a:bodyPr/>
          <a:lstStyle/>
          <a:p>
            <a:fld id="{23179FFF-3132-4D7F-91B4-08345A97055F}" type="datetime1">
              <a:rPr lang="en-US" smtClean="0"/>
              <a:t>1/21/2021</a:t>
            </a:fld>
            <a:endParaRPr lang="en-US" dirty="0"/>
          </a:p>
        </p:txBody>
      </p:sp>
      <p:graphicFrame>
        <p:nvGraphicFramePr>
          <p:cNvPr id="11" name="Table 11">
            <a:extLst>
              <a:ext uri="{FF2B5EF4-FFF2-40B4-BE49-F238E27FC236}">
                <a16:creationId xmlns:a16="http://schemas.microsoft.com/office/drawing/2014/main" id="{2DB80FF4-DF3D-4EAA-98EE-EA701C2381D3}"/>
              </a:ext>
            </a:extLst>
          </p:cNvPr>
          <p:cNvGraphicFramePr>
            <a:graphicFrameLocks noGrp="1"/>
          </p:cNvGraphicFramePr>
          <p:nvPr>
            <p:extLst>
              <p:ext uri="{D42A27DB-BD31-4B8C-83A1-F6EECF244321}">
                <p14:modId xmlns:p14="http://schemas.microsoft.com/office/powerpoint/2010/main" val="26240388"/>
              </p:ext>
            </p:extLst>
          </p:nvPr>
        </p:nvGraphicFramePr>
        <p:xfrm>
          <a:off x="6891714" y="2424958"/>
          <a:ext cx="4791363" cy="3931392"/>
        </p:xfrm>
        <a:graphic>
          <a:graphicData uri="http://schemas.openxmlformats.org/drawingml/2006/table">
            <a:tbl>
              <a:tblPr firstRow="1" bandRow="1">
                <a:tableStyleId>{5C22544A-7EE6-4342-B048-85BDC9FD1C3A}</a:tableStyleId>
              </a:tblPr>
              <a:tblGrid>
                <a:gridCol w="1504072">
                  <a:extLst>
                    <a:ext uri="{9D8B030D-6E8A-4147-A177-3AD203B41FA5}">
                      <a16:colId xmlns:a16="http://schemas.microsoft.com/office/drawing/2014/main" val="739025511"/>
                    </a:ext>
                  </a:extLst>
                </a:gridCol>
                <a:gridCol w="1042730">
                  <a:extLst>
                    <a:ext uri="{9D8B030D-6E8A-4147-A177-3AD203B41FA5}">
                      <a16:colId xmlns:a16="http://schemas.microsoft.com/office/drawing/2014/main" val="3237522102"/>
                    </a:ext>
                  </a:extLst>
                </a:gridCol>
                <a:gridCol w="1049287">
                  <a:extLst>
                    <a:ext uri="{9D8B030D-6E8A-4147-A177-3AD203B41FA5}">
                      <a16:colId xmlns:a16="http://schemas.microsoft.com/office/drawing/2014/main" val="1407301308"/>
                    </a:ext>
                  </a:extLst>
                </a:gridCol>
                <a:gridCol w="1195274">
                  <a:extLst>
                    <a:ext uri="{9D8B030D-6E8A-4147-A177-3AD203B41FA5}">
                      <a16:colId xmlns:a16="http://schemas.microsoft.com/office/drawing/2014/main" val="3795154165"/>
                    </a:ext>
                  </a:extLst>
                </a:gridCol>
              </a:tblGrid>
              <a:tr h="624627">
                <a:tc>
                  <a:txBody>
                    <a:bodyPr/>
                    <a:lstStyle/>
                    <a:p>
                      <a:r>
                        <a:rPr lang="en-US" baseline="-62000" dirty="0"/>
                        <a:t>States </a:t>
                      </a:r>
                      <a:r>
                        <a:rPr lang="en-US" baseline="-25000" dirty="0"/>
                        <a:t>            </a:t>
                      </a:r>
                      <a:r>
                        <a:rPr lang="en-US" baseline="12000" dirty="0"/>
                        <a:t>Actions</a:t>
                      </a:r>
                      <a:r>
                        <a:rPr lang="en-US" baseline="30000" dirty="0"/>
                        <a:t>      </a:t>
                      </a:r>
                      <a:endParaRPr lang="en-US" baseline="-25000" dirty="0"/>
                    </a:p>
                  </a:txBody>
                  <a:tcPr>
                    <a:lnTlToBr w="12700" cap="flat" cmpd="sng" algn="ctr">
                      <a:solidFill>
                        <a:schemeClr val="tx1"/>
                      </a:solidFill>
                      <a:prstDash val="solid"/>
                      <a:round/>
                      <a:headEnd type="none" w="med" len="med"/>
                      <a:tailEnd type="none" w="med" len="med"/>
                    </a:lnTlToBr>
                  </a:tcPr>
                </a:tc>
                <a:tc>
                  <a:txBody>
                    <a:bodyPr/>
                    <a:lstStyle/>
                    <a:p>
                      <a:r>
                        <a:rPr lang="en-US" dirty="0"/>
                        <a:t>Take Job 0</a:t>
                      </a:r>
                    </a:p>
                  </a:txBody>
                  <a:tcPr/>
                </a:tc>
                <a:tc>
                  <a:txBody>
                    <a:bodyPr/>
                    <a:lstStyle/>
                    <a:p>
                      <a:r>
                        <a:rPr lang="en-US" dirty="0"/>
                        <a:t>Take Job 1</a:t>
                      </a:r>
                    </a:p>
                  </a:txBody>
                  <a:tcPr/>
                </a:tc>
                <a:tc>
                  <a:txBody>
                    <a:bodyPr/>
                    <a:lstStyle/>
                    <a:p>
                      <a:r>
                        <a:rPr lang="en-US" dirty="0"/>
                        <a:t>Take Job 2</a:t>
                      </a:r>
                    </a:p>
                  </a:txBody>
                  <a:tcPr/>
                </a:tc>
                <a:extLst>
                  <a:ext uri="{0D108BD9-81ED-4DB2-BD59-A6C34878D82A}">
                    <a16:rowId xmlns:a16="http://schemas.microsoft.com/office/drawing/2014/main" val="527093428"/>
                  </a:ext>
                </a:extLst>
              </a:tr>
              <a:tr h="411414">
                <a:tc>
                  <a:txBody>
                    <a:bodyPr/>
                    <a:lstStyle/>
                    <a:p>
                      <a:r>
                        <a:rPr lang="en-US" dirty="0"/>
                        <a:t>0,1,2</a:t>
                      </a:r>
                    </a:p>
                  </a:txBody>
                  <a:tcPr/>
                </a:tc>
                <a:tc>
                  <a:txBody>
                    <a:bodyPr/>
                    <a:lstStyle/>
                    <a:p>
                      <a:r>
                        <a:rPr lang="en-US" dirty="0"/>
                        <a:t>0</a:t>
                      </a:r>
                    </a:p>
                  </a:txBody>
                  <a:tcPr/>
                </a:tc>
                <a:tc>
                  <a:txBody>
                    <a:bodyPr/>
                    <a:lstStyle/>
                    <a:p>
                      <a:r>
                        <a:rPr lang="en-US" dirty="0"/>
                        <a:t>0.04</a:t>
                      </a:r>
                    </a:p>
                  </a:txBody>
                  <a:tcPr>
                    <a:solidFill>
                      <a:schemeClr val="accent2"/>
                    </a:solidFill>
                  </a:tcPr>
                </a:tc>
                <a:tc>
                  <a:txBody>
                    <a:bodyPr/>
                    <a:lstStyle/>
                    <a:p>
                      <a:r>
                        <a:rPr lang="en-US" dirty="0"/>
                        <a:t>0</a:t>
                      </a:r>
                    </a:p>
                  </a:txBody>
                  <a:tcPr/>
                </a:tc>
                <a:extLst>
                  <a:ext uri="{0D108BD9-81ED-4DB2-BD59-A6C34878D82A}">
                    <a16:rowId xmlns:a16="http://schemas.microsoft.com/office/drawing/2014/main" val="2494285854"/>
                  </a:ext>
                </a:extLst>
              </a:tr>
              <a:tr h="411414">
                <a:tc>
                  <a:txBody>
                    <a:bodyPr/>
                    <a:lstStyle/>
                    <a:p>
                      <a:r>
                        <a:rPr lang="en-US" dirty="0"/>
                        <a:t>0,1</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2260937280"/>
                  </a:ext>
                </a:extLst>
              </a:tr>
              <a:tr h="411414">
                <a:tc>
                  <a:txBody>
                    <a:bodyPr/>
                    <a:lstStyle/>
                    <a:p>
                      <a:r>
                        <a:rPr lang="en-US" dirty="0"/>
                        <a:t>0,2</a:t>
                      </a:r>
                    </a:p>
                  </a:txBody>
                  <a:tcPr/>
                </a:tc>
                <a:tc>
                  <a:txBody>
                    <a:bodyPr/>
                    <a:lstStyle/>
                    <a:p>
                      <a:r>
                        <a:rPr lang="en-US" dirty="0"/>
                        <a:t>0</a:t>
                      </a:r>
                    </a:p>
                  </a:txBody>
                  <a:tcPr/>
                </a:tc>
                <a:tc>
                  <a:txBody>
                    <a:bodyPr/>
                    <a:lstStyle/>
                    <a:p>
                      <a:endParaRPr lang="en-US" dirty="0"/>
                    </a:p>
                  </a:txBody>
                  <a:tcPr>
                    <a:solidFill>
                      <a:schemeClr val="tx1"/>
                    </a:solidFill>
                  </a:tcPr>
                </a:tc>
                <a:tc>
                  <a:txBody>
                    <a:bodyPr/>
                    <a:lstStyle/>
                    <a:p>
                      <a:pPr marL="0" indent="0">
                        <a:buNone/>
                      </a:pPr>
                      <a:r>
                        <a:rPr lang="en-US" sz="1800" kern="1200" dirty="0">
                          <a:solidFill>
                            <a:schemeClr val="dk1"/>
                          </a:solidFill>
                          <a:latin typeface="+mn-lt"/>
                          <a:ea typeface="+mn-ea"/>
                          <a:cs typeface="+mn-cs"/>
                        </a:rPr>
                        <a:t>0.0307</a:t>
                      </a:r>
                    </a:p>
                  </a:txBody>
                  <a:tcPr/>
                </a:tc>
                <a:extLst>
                  <a:ext uri="{0D108BD9-81ED-4DB2-BD59-A6C34878D82A}">
                    <a16:rowId xmlns:a16="http://schemas.microsoft.com/office/drawing/2014/main" val="2851288471"/>
                  </a:ext>
                </a:extLst>
              </a:tr>
              <a:tr h="411414">
                <a:tc>
                  <a:txBody>
                    <a:bodyPr/>
                    <a:lstStyle/>
                    <a:p>
                      <a:r>
                        <a:rPr lang="en-US" dirty="0"/>
                        <a:t>1,2</a:t>
                      </a:r>
                    </a:p>
                  </a:txBody>
                  <a:tcPr/>
                </a:tc>
                <a:tc>
                  <a:txBody>
                    <a:bodyPr/>
                    <a:lstStyle/>
                    <a:p>
                      <a:endParaRPr lang="en-US" dirty="0"/>
                    </a:p>
                  </a:txBody>
                  <a:tcPr>
                    <a:solidFill>
                      <a:schemeClr val="tx1"/>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99765642"/>
                  </a:ext>
                </a:extLst>
              </a:tr>
              <a:tr h="411414">
                <a:tc>
                  <a:txBody>
                    <a:bodyPr/>
                    <a:lstStyle/>
                    <a:p>
                      <a:r>
                        <a:rPr lang="en-US" dirty="0"/>
                        <a:t>0</a:t>
                      </a:r>
                    </a:p>
                  </a:txBody>
                  <a:tcPr/>
                </a:tc>
                <a:tc>
                  <a:txBody>
                    <a:bodyPr/>
                    <a:lstStyle/>
                    <a:p>
                      <a:pPr marL="0" indent="0">
                        <a:buNone/>
                      </a:pPr>
                      <a:r>
                        <a:rPr lang="en-US" sz="1800" kern="1200" dirty="0">
                          <a:solidFill>
                            <a:schemeClr val="dk1"/>
                          </a:solidFill>
                          <a:latin typeface="+mn-lt"/>
                          <a:ea typeface="+mn-ea"/>
                          <a:cs typeface="+mn-cs"/>
                        </a:rPr>
                        <a:t>0.0307</a:t>
                      </a:r>
                    </a:p>
                  </a:txBody>
                  <a:tcPr>
                    <a:solidFill>
                      <a:schemeClr val="accent1">
                        <a:lumMod val="20000"/>
                        <a:lumOff val="80000"/>
                      </a:schemeClr>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015587554"/>
                  </a:ext>
                </a:extLst>
              </a:tr>
              <a:tr h="411414">
                <a:tc>
                  <a:txBody>
                    <a:bodyPr/>
                    <a:lstStyle/>
                    <a:p>
                      <a:r>
                        <a:rPr lang="en-US" dirty="0"/>
                        <a:t>1</a:t>
                      </a:r>
                    </a:p>
                  </a:txBody>
                  <a:tcPr/>
                </a:tc>
                <a:tc>
                  <a:txBody>
                    <a:bodyPr/>
                    <a:lstStyle/>
                    <a:p>
                      <a:endParaRPr lang="en-US" dirty="0"/>
                    </a:p>
                  </a:txBody>
                  <a:tcPr>
                    <a:solidFill>
                      <a:schemeClr val="tx1"/>
                    </a:solidFill>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3825727120"/>
                  </a:ext>
                </a:extLst>
              </a:tr>
              <a:tr h="411414">
                <a:tc>
                  <a:txBody>
                    <a:bodyPr/>
                    <a:lstStyle/>
                    <a:p>
                      <a:r>
                        <a:rPr lang="en-US" dirty="0"/>
                        <a:t>2</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689151526"/>
                  </a:ext>
                </a:extLst>
              </a:tr>
              <a:tr h="411414">
                <a:tc>
                  <a:txBody>
                    <a:bodyPr/>
                    <a:lstStyle/>
                    <a:p>
                      <a:r>
                        <a:rPr lang="en-US" sz="1800" kern="1200" dirty="0">
                          <a:solidFill>
                            <a:schemeClr val="dk1"/>
                          </a:solidFill>
                          <a:latin typeface="+mn-lt"/>
                          <a:ea typeface="+mn-ea"/>
                          <a:cs typeface="+mn-cs"/>
                        </a:rPr>
                        <a:t>Ø</a:t>
                      </a:r>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2981004419"/>
                  </a:ext>
                </a:extLst>
              </a:tr>
            </a:tbl>
          </a:graphicData>
        </a:graphic>
      </p:graphicFrame>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AF9CB107-7B09-43D5-A856-3E38C5328A99}"/>
                  </a:ext>
                </a:extLst>
              </p:cNvPr>
              <p:cNvSpPr>
                <a:spLocks noGrp="1"/>
              </p:cNvSpPr>
              <p:nvPr>
                <p:ph idx="1"/>
              </p:nvPr>
            </p:nvSpPr>
            <p:spPr>
              <a:xfrm>
                <a:off x="838200" y="1825626"/>
                <a:ext cx="6053514" cy="3843654"/>
              </a:xfrm>
            </p:spPr>
            <p:txBody>
              <a:bodyPr>
                <a:normAutofit lnSpcReduction="10000"/>
              </a:bodyPr>
              <a:lstStyle/>
              <a:p>
                <a:pPr marL="0" indent="0">
                  <a:buNone/>
                </a:pPr>
                <a:r>
                  <a:rPr lang="en-US" sz="1800" dirty="0">
                    <a:latin typeface="+mj-lt"/>
                  </a:rPr>
                  <a:t>2</a:t>
                </a:r>
                <a:r>
                  <a:rPr lang="en-US" sz="1800" baseline="30000" dirty="0">
                    <a:latin typeface="+mj-lt"/>
                  </a:rPr>
                  <a:t>st</a:t>
                </a:r>
                <a:r>
                  <a:rPr lang="en-US" sz="1800" dirty="0">
                    <a:latin typeface="+mj-lt"/>
                  </a:rPr>
                  <a:t> episode:</a:t>
                </a:r>
              </a:p>
              <a:p>
                <a:r>
                  <a:rPr lang="en-US" sz="1800" dirty="0">
                    <a:latin typeface="+mj-lt"/>
                  </a:rPr>
                  <a:t>Current state: [0,1,2]</a:t>
                </a:r>
              </a:p>
              <a:p>
                <a:r>
                  <a:rPr lang="en-US" sz="1800" i="0" dirty="0">
                    <a:solidFill>
                      <a:srgbClr val="000000"/>
                    </a:solidFill>
                    <a:effectLst/>
                    <a:latin typeface="+mj-lt"/>
                  </a:rPr>
                  <a:t>Base on </a:t>
                </a:r>
                <a:r>
                  <a:rPr lang="el-GR" sz="1800" b="1" i="0" dirty="0">
                    <a:solidFill>
                      <a:srgbClr val="000000"/>
                    </a:solidFill>
                    <a:effectLst/>
                    <a:latin typeface="+mj-lt"/>
                  </a:rPr>
                  <a:t>ε</a:t>
                </a:r>
                <a:r>
                  <a:rPr lang="en-US" sz="1800" b="1" dirty="0">
                    <a:solidFill>
                      <a:srgbClr val="000000"/>
                    </a:solidFill>
                    <a:latin typeface="+mj-lt"/>
                  </a:rPr>
                  <a:t>-</a:t>
                </a:r>
                <a:r>
                  <a:rPr lang="en-US" sz="1800" b="1" i="0" dirty="0">
                    <a:solidFill>
                      <a:srgbClr val="000000"/>
                    </a:solidFill>
                    <a:effectLst/>
                    <a:latin typeface="+mj-lt"/>
                  </a:rPr>
                  <a:t>greedy algorithm: </a:t>
                </a:r>
              </a:p>
              <a:p>
                <a:pPr lvl="1"/>
                <a:r>
                  <a:rPr lang="en-US" sz="1400" i="0" dirty="0">
                    <a:solidFill>
                      <a:srgbClr val="000000"/>
                    </a:solidFill>
                    <a:effectLst/>
                    <a:latin typeface="+mj-lt"/>
                  </a:rPr>
                  <a:t>Generate a random number r=0.3 &gt;</a:t>
                </a:r>
                <a:r>
                  <a:rPr lang="el-GR" sz="1400" i="0" dirty="0">
                    <a:solidFill>
                      <a:srgbClr val="000000"/>
                    </a:solidFill>
                    <a:effectLst/>
                    <a:latin typeface="+mj-lt"/>
                  </a:rPr>
                  <a:t> ε</a:t>
                </a:r>
                <a:r>
                  <a:rPr lang="en-US" sz="1400" i="0" dirty="0">
                    <a:solidFill>
                      <a:srgbClr val="000000"/>
                    </a:solidFill>
                    <a:effectLst/>
                    <a:latin typeface="+mj-lt"/>
                  </a:rPr>
                  <a:t> </a:t>
                </a:r>
              </a:p>
              <a:p>
                <a:pPr lvl="1"/>
                <a:r>
                  <a:rPr lang="en-US" sz="1400" dirty="0">
                    <a:solidFill>
                      <a:srgbClr val="000000"/>
                    </a:solidFill>
                    <a:latin typeface="+mj-lt"/>
                  </a:rPr>
                  <a:t>Choose the best action =&gt; </a:t>
                </a:r>
                <a:r>
                  <a:rPr lang="en-US" sz="1400" i="0" dirty="0">
                    <a:solidFill>
                      <a:srgbClr val="000000"/>
                    </a:solidFill>
                    <a:effectLst/>
                    <a:latin typeface="+mj-lt"/>
                  </a:rPr>
                  <a:t>choose job 1</a:t>
                </a:r>
                <a:endParaRPr lang="en-US" sz="1400" dirty="0">
                  <a:latin typeface="+mj-lt"/>
                </a:endParaRPr>
              </a:p>
              <a:p>
                <a:r>
                  <a:rPr lang="en-US" sz="1800" dirty="0">
                    <a:latin typeface="+mj-lt"/>
                  </a:rPr>
                  <a:t>Sequence: [1]</a:t>
                </a:r>
              </a:p>
              <a:p>
                <a:r>
                  <a:rPr lang="en-US" sz="1800" dirty="0">
                    <a:latin typeface="+mj-lt"/>
                  </a:rPr>
                  <a:t>Reward r = </a:t>
                </a:r>
                <a14:m>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smtClean="0">
                            <a:latin typeface="Cambria Math" panose="02040503050406030204" pitchFamily="18" charset="0"/>
                          </a:rPr>
                          <m:t>1</m:t>
                        </m:r>
                      </m:num>
                      <m:den>
                        <m:r>
                          <a:rPr lang="en-US" sz="1800" b="0" i="1" dirty="0" smtClean="0">
                            <a:latin typeface="Cambria Math" panose="02040503050406030204" pitchFamily="18" charset="0"/>
                          </a:rPr>
                          <m:t>𝑀𝑎𝑘𝑒𝑠𝑝𝑎𝑛</m:t>
                        </m:r>
                        <m:r>
                          <a:rPr lang="en-US" sz="1800" b="0" i="1" dirty="0" smtClean="0">
                            <a:latin typeface="Cambria Math" panose="02040503050406030204" pitchFamily="18" charset="0"/>
                          </a:rPr>
                          <m:t>(1)</m:t>
                        </m:r>
                      </m:den>
                    </m:f>
                  </m:oMath>
                </a14:m>
                <a:r>
                  <a:rPr lang="en-US" sz="1800" dirty="0">
                    <a:latin typeface="+mj-lt"/>
                  </a:rPr>
                  <a:t> = </a:t>
                </a:r>
                <a14:m>
                  <m:oMath xmlns:m="http://schemas.openxmlformats.org/officeDocument/2006/math">
                    <m:f>
                      <m:fPr>
                        <m:ctrlPr>
                          <a:rPr lang="en-US" sz="1800" i="1" dirty="0">
                            <a:solidFill>
                              <a:srgbClr val="836967"/>
                            </a:solidFill>
                            <a:latin typeface="Cambria Math" panose="02040503050406030204" pitchFamily="18" charset="0"/>
                          </a:rPr>
                        </m:ctrlPr>
                      </m:fPr>
                      <m:num>
                        <m:r>
                          <a:rPr lang="en-US" sz="1800" dirty="0">
                            <a:latin typeface="Cambria Math" panose="02040503050406030204" pitchFamily="18" charset="0"/>
                          </a:rPr>
                          <m:t>1</m:t>
                        </m:r>
                      </m:num>
                      <m:den>
                        <m:r>
                          <a:rPr lang="en-US" sz="1800" b="0" i="1" dirty="0" smtClean="0">
                            <a:latin typeface="Cambria Math" panose="02040503050406030204" pitchFamily="18" charset="0"/>
                          </a:rPr>
                          <m:t>10</m:t>
                        </m:r>
                      </m:den>
                    </m:f>
                    <m:r>
                      <a:rPr lang="en-US" sz="1800" b="0" i="1" dirty="0" smtClean="0">
                        <a:latin typeface="Cambria Math" panose="02040503050406030204" pitchFamily="18" charset="0"/>
                      </a:rPr>
                      <m:t>=</m:t>
                    </m:r>
                  </m:oMath>
                </a14:m>
                <a:r>
                  <a:rPr lang="en-US" sz="1800" dirty="0"/>
                  <a:t>0.1</a:t>
                </a:r>
              </a:p>
              <a:p>
                <a:r>
                  <a:rPr lang="en-US" sz="1600" dirty="0">
                    <a:latin typeface="+mj-lt"/>
                  </a:rPr>
                  <a:t>New_Q([0,1,2],[1]) </a:t>
                </a:r>
              </a:p>
              <a:p>
                <a:pPr marL="0" indent="0">
                  <a:buNone/>
                </a:pPr>
                <a:r>
                  <a:rPr lang="en-US" sz="1600" dirty="0">
                    <a:latin typeface="+mj-lt"/>
                  </a:rPr>
                  <a:t>= Q([0,1,2],[1]) + </a:t>
                </a:r>
                <a:r>
                  <a:rPr lang="el-GR" sz="1600" dirty="0">
                    <a:latin typeface="+mj-lt"/>
                  </a:rPr>
                  <a:t>α (</a:t>
                </a:r>
                <a:r>
                  <a:rPr lang="en-US" sz="1600" dirty="0">
                    <a:latin typeface="+mj-lt"/>
                  </a:rPr>
                  <a:t>r + 𝛾*max(Q([0,2],0),Q([0,2],2)) - Q([0,1,2],[1]) </a:t>
                </a:r>
              </a:p>
              <a:p>
                <a:pPr marL="0" indent="0">
                  <a:buNone/>
                </a:pPr>
                <a:r>
                  <a:rPr lang="en-US" sz="1600" dirty="0">
                    <a:latin typeface="+mj-lt"/>
                  </a:rPr>
                  <a:t>=        0.04               +0.4(0.1 + 0.8*max(0;0.0307) - 	0.04 )</a:t>
                </a:r>
              </a:p>
              <a:p>
                <a:pPr marL="0" indent="0">
                  <a:buNone/>
                </a:pPr>
                <a:r>
                  <a:rPr lang="en-US" sz="1600" dirty="0">
                    <a:latin typeface="+mj-lt"/>
                  </a:rPr>
                  <a:t>= </a:t>
                </a:r>
                <a:r>
                  <a:rPr lang="en-US" sz="1800" dirty="0">
                    <a:solidFill>
                      <a:srgbClr val="000000"/>
                    </a:solidFill>
                    <a:effectLst/>
                    <a:latin typeface="Courier New" panose="02070309020205020404" pitchFamily="49" charset="0"/>
                    <a:ea typeface="Times New Roman" panose="02020603050405020304" pitchFamily="18" charset="0"/>
                  </a:rPr>
                  <a:t>0.0738</a:t>
                </a:r>
                <a:endParaRPr lang="en-US" sz="1800" dirty="0">
                  <a:latin typeface="+mj-lt"/>
                </a:endParaRPr>
              </a:p>
            </p:txBody>
          </p:sp>
        </mc:Choice>
        <mc:Fallback xmlns="">
          <p:sp>
            <p:nvSpPr>
              <p:cNvPr id="13" name="Content Placeholder 2">
                <a:extLst>
                  <a:ext uri="{FF2B5EF4-FFF2-40B4-BE49-F238E27FC236}">
                    <a16:creationId xmlns:a16="http://schemas.microsoft.com/office/drawing/2014/main" id="{AF9CB107-7B09-43D5-A856-3E38C5328A99}"/>
                  </a:ext>
                </a:extLst>
              </p:cNvPr>
              <p:cNvSpPr>
                <a:spLocks noGrp="1" noRot="1" noChangeAspect="1" noMove="1" noResize="1" noEditPoints="1" noAdjustHandles="1" noChangeArrowheads="1" noChangeShapeType="1" noTextEdit="1"/>
              </p:cNvSpPr>
              <p:nvPr>
                <p:ph idx="1"/>
              </p:nvPr>
            </p:nvSpPr>
            <p:spPr>
              <a:xfrm>
                <a:off x="838200" y="1825626"/>
                <a:ext cx="6053514" cy="3843654"/>
              </a:xfrm>
              <a:blipFill>
                <a:blip r:embed="rId3"/>
                <a:stretch>
                  <a:fillRect l="-906" t="-2060"/>
                </a:stretch>
              </a:blipFill>
            </p:spPr>
            <p:txBody>
              <a:bodyPr/>
              <a:lstStyle/>
              <a:p>
                <a:r>
                  <a:rPr lang="en-US">
                    <a:noFill/>
                  </a:rPr>
                  <a:t> </a:t>
                </a:r>
              </a:p>
            </p:txBody>
          </p:sp>
        </mc:Fallback>
      </mc:AlternateContent>
      <p:graphicFrame>
        <p:nvGraphicFramePr>
          <p:cNvPr id="10" name="Table 9">
            <a:extLst>
              <a:ext uri="{FF2B5EF4-FFF2-40B4-BE49-F238E27FC236}">
                <a16:creationId xmlns:a16="http://schemas.microsoft.com/office/drawing/2014/main" id="{8E827C13-F759-4088-9B22-88B7ED1061FC}"/>
              </a:ext>
            </a:extLst>
          </p:cNvPr>
          <p:cNvGraphicFramePr>
            <a:graphicFrameLocks noGrp="1"/>
          </p:cNvGraphicFramePr>
          <p:nvPr/>
        </p:nvGraphicFramePr>
        <p:xfrm>
          <a:off x="8237507" y="994219"/>
          <a:ext cx="3445570" cy="1298618"/>
        </p:xfrm>
        <a:graphic>
          <a:graphicData uri="http://schemas.openxmlformats.org/drawingml/2006/table">
            <a:tbl>
              <a:tblPr firstRow="1" bandRow="1">
                <a:tableStyleId>{5C22544A-7EE6-4342-B048-85BDC9FD1C3A}</a:tableStyleId>
              </a:tblPr>
              <a:tblGrid>
                <a:gridCol w="622229">
                  <a:extLst>
                    <a:ext uri="{9D8B030D-6E8A-4147-A177-3AD203B41FA5}">
                      <a16:colId xmlns:a16="http://schemas.microsoft.com/office/drawing/2014/main" val="715271111"/>
                    </a:ext>
                  </a:extLst>
                </a:gridCol>
                <a:gridCol w="975531">
                  <a:extLst>
                    <a:ext uri="{9D8B030D-6E8A-4147-A177-3AD203B41FA5}">
                      <a16:colId xmlns:a16="http://schemas.microsoft.com/office/drawing/2014/main" val="1302366846"/>
                    </a:ext>
                  </a:extLst>
                </a:gridCol>
                <a:gridCol w="931981">
                  <a:extLst>
                    <a:ext uri="{9D8B030D-6E8A-4147-A177-3AD203B41FA5}">
                      <a16:colId xmlns:a16="http://schemas.microsoft.com/office/drawing/2014/main" val="2961849168"/>
                    </a:ext>
                  </a:extLst>
                </a:gridCol>
                <a:gridCol w="915829">
                  <a:extLst>
                    <a:ext uri="{9D8B030D-6E8A-4147-A177-3AD203B41FA5}">
                      <a16:colId xmlns:a16="http://schemas.microsoft.com/office/drawing/2014/main" val="3595358754"/>
                    </a:ext>
                  </a:extLst>
                </a:gridCol>
              </a:tblGrid>
              <a:tr h="384218">
                <a:tc>
                  <a:txBody>
                    <a:bodyPr/>
                    <a:lstStyle/>
                    <a:p>
                      <a:pPr algn="ctr"/>
                      <a:endParaRPr lang="en-US" sz="1400" dirty="0"/>
                    </a:p>
                  </a:txBody>
                  <a:tcPr/>
                </a:tc>
                <a:tc>
                  <a:txBody>
                    <a:bodyPr/>
                    <a:lstStyle/>
                    <a:p>
                      <a:pPr algn="ctr"/>
                      <a:r>
                        <a:rPr lang="en-US" sz="12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2</a:t>
                      </a:r>
                    </a:p>
                  </a:txBody>
                  <a:tcPr/>
                </a:tc>
                <a:extLst>
                  <a:ext uri="{0D108BD9-81ED-4DB2-BD59-A6C34878D82A}">
                    <a16:rowId xmlns:a16="http://schemas.microsoft.com/office/drawing/2014/main" val="1981933723"/>
                  </a:ext>
                </a:extLst>
              </a:tr>
              <a:tr h="294091">
                <a:tc>
                  <a:txBody>
                    <a:bodyPr/>
                    <a:lstStyle/>
                    <a:p>
                      <a:pPr algn="ctr"/>
                      <a:r>
                        <a:rPr lang="en-US" sz="1400" dirty="0"/>
                        <a:t>Job 0</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0</a:t>
                      </a:r>
                    </a:p>
                  </a:txBody>
                  <a:tcPr>
                    <a:solidFill>
                      <a:schemeClr val="accent1">
                        <a:lumMod val="20000"/>
                        <a:lumOff val="80000"/>
                      </a:schemeClr>
                    </a:solidFill>
                  </a:tcPr>
                </a:tc>
                <a:extLst>
                  <a:ext uri="{0D108BD9-81ED-4DB2-BD59-A6C34878D82A}">
                    <a16:rowId xmlns:a16="http://schemas.microsoft.com/office/drawing/2014/main" val="1139554900"/>
                  </a:ext>
                </a:extLst>
              </a:tr>
              <a:tr h="291043">
                <a:tc>
                  <a:txBody>
                    <a:bodyPr/>
                    <a:lstStyle/>
                    <a:p>
                      <a:pPr algn="ctr"/>
                      <a:r>
                        <a:rPr lang="en-US" sz="1400" dirty="0"/>
                        <a:t>Job 1</a:t>
                      </a:r>
                    </a:p>
                  </a:txBody>
                  <a:tcPr>
                    <a:solidFill>
                      <a:schemeClr val="accent1">
                        <a:lumMod val="60000"/>
                        <a:lumOff val="40000"/>
                      </a:schemeClr>
                    </a:solidFill>
                  </a:tcPr>
                </a:tc>
                <a:tc>
                  <a:txBody>
                    <a:bodyPr/>
                    <a:lstStyle/>
                    <a:p>
                      <a:pPr algn="ctr"/>
                      <a:r>
                        <a:rPr lang="en-US" sz="1400" dirty="0"/>
                        <a:t>2</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extLst>
                  <a:ext uri="{0D108BD9-81ED-4DB2-BD59-A6C34878D82A}">
                    <a16:rowId xmlns:a16="http://schemas.microsoft.com/office/drawing/2014/main" val="153539419"/>
                  </a:ext>
                </a:extLst>
              </a:tr>
              <a:tr h="297836">
                <a:tc>
                  <a:txBody>
                    <a:bodyPr/>
                    <a:lstStyle/>
                    <a:p>
                      <a:pPr algn="ctr"/>
                      <a:r>
                        <a:rPr lang="en-US" sz="1400" dirty="0"/>
                        <a:t>Job 2</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1</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extLst>
                  <a:ext uri="{0D108BD9-81ED-4DB2-BD59-A6C34878D82A}">
                    <a16:rowId xmlns:a16="http://schemas.microsoft.com/office/drawing/2014/main" val="3248838741"/>
                  </a:ext>
                </a:extLst>
              </a:tr>
            </a:tbl>
          </a:graphicData>
        </a:graphic>
      </p:graphicFrame>
      <p:sp>
        <p:nvSpPr>
          <p:cNvPr id="12" name="TextBox 11">
            <a:extLst>
              <a:ext uri="{FF2B5EF4-FFF2-40B4-BE49-F238E27FC236}">
                <a16:creationId xmlns:a16="http://schemas.microsoft.com/office/drawing/2014/main" id="{57EFE2CD-56FE-4D50-BA7D-C19855B08A61}"/>
              </a:ext>
            </a:extLst>
          </p:cNvPr>
          <p:cNvSpPr txBox="1"/>
          <p:nvPr/>
        </p:nvSpPr>
        <p:spPr>
          <a:xfrm>
            <a:off x="6990782" y="1181863"/>
            <a:ext cx="996695" cy="923330"/>
          </a:xfrm>
          <a:prstGeom prst="rect">
            <a:avLst/>
          </a:prstGeom>
          <a:noFill/>
        </p:spPr>
        <p:txBody>
          <a:bodyPr wrap="square">
            <a:spAutoFit/>
          </a:bodyPr>
          <a:lstStyle/>
          <a:p>
            <a:r>
              <a:rPr lang="el-GR" sz="1800" b="1" i="0" dirty="0">
                <a:solidFill>
                  <a:srgbClr val="000000"/>
                </a:solidFill>
                <a:effectLst/>
                <a:latin typeface="+mj-lt"/>
              </a:rPr>
              <a:t>ε</a:t>
            </a:r>
            <a:r>
              <a:rPr lang="en-US" sz="1800" dirty="0">
                <a:latin typeface="+mj-lt"/>
              </a:rPr>
              <a:t> = 0.2   </a:t>
            </a:r>
          </a:p>
          <a:p>
            <a:r>
              <a:rPr lang="en-US" sz="1800" i="0" dirty="0">
                <a:solidFill>
                  <a:srgbClr val="000000"/>
                </a:solidFill>
                <a:effectLst/>
                <a:latin typeface="+mj-lt"/>
              </a:rPr>
              <a:t>α</a:t>
            </a:r>
            <a:r>
              <a:rPr lang="en-US" sz="1800" dirty="0">
                <a:latin typeface="+mj-lt"/>
              </a:rPr>
              <a:t> = 0.4   </a:t>
            </a:r>
          </a:p>
          <a:p>
            <a:r>
              <a:rPr lang="en-US" sz="1800" b="0" i="0" dirty="0">
                <a:solidFill>
                  <a:srgbClr val="000000"/>
                </a:solidFill>
                <a:effectLst/>
                <a:latin typeface="+mj-lt"/>
              </a:rPr>
              <a:t>𝛾</a:t>
            </a:r>
            <a:r>
              <a:rPr lang="en-US" sz="1800" dirty="0">
                <a:latin typeface="+mj-lt"/>
              </a:rPr>
              <a:t> = 0.8</a:t>
            </a:r>
          </a:p>
        </p:txBody>
      </p:sp>
    </p:spTree>
    <p:extLst>
      <p:ext uri="{BB962C8B-B14F-4D97-AF65-F5344CB8AC3E}">
        <p14:creationId xmlns:p14="http://schemas.microsoft.com/office/powerpoint/2010/main" val="1087074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5C8243-9E0C-475B-AFDF-6DA462E7E131}"/>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r>
              <a:rPr lang="en-US" sz="4400" dirty="0"/>
              <a:t> </a:t>
            </a:r>
            <a:r>
              <a:rPr lang="en-US" sz="4400" dirty="0">
                <a:solidFill>
                  <a:schemeClr val="accent1"/>
                </a:solidFill>
              </a:rPr>
              <a:t>for P-FSSP</a:t>
            </a:r>
            <a:br>
              <a:rPr lang="en-US" dirty="0"/>
            </a:br>
            <a:r>
              <a:rPr lang="en-US" sz="3200" dirty="0"/>
              <a:t>Learning</a:t>
            </a:r>
          </a:p>
        </p:txBody>
      </p:sp>
      <p:sp>
        <p:nvSpPr>
          <p:cNvPr id="8" name="Slide Number Placeholder 7">
            <a:extLst>
              <a:ext uri="{FF2B5EF4-FFF2-40B4-BE49-F238E27FC236}">
                <a16:creationId xmlns:a16="http://schemas.microsoft.com/office/drawing/2014/main" id="{A859DB8B-45FC-49C3-857E-9EB1BAF683A9}"/>
              </a:ext>
            </a:extLst>
          </p:cNvPr>
          <p:cNvSpPr>
            <a:spLocks noGrp="1"/>
          </p:cNvSpPr>
          <p:nvPr>
            <p:ph type="sldNum" sz="quarter" idx="12"/>
          </p:nvPr>
        </p:nvSpPr>
        <p:spPr/>
        <p:txBody>
          <a:bodyPr/>
          <a:lstStyle/>
          <a:p>
            <a:fld id="{89590873-3428-46C7-A0C0-530AA58CF106}" type="slidenum">
              <a:rPr lang="en-US" smtClean="0"/>
              <a:t>23</a:t>
            </a:fld>
            <a:endParaRPr lang="en-US"/>
          </a:p>
        </p:txBody>
      </p:sp>
      <p:sp>
        <p:nvSpPr>
          <p:cNvPr id="9" name="Date Placeholder 8">
            <a:extLst>
              <a:ext uri="{FF2B5EF4-FFF2-40B4-BE49-F238E27FC236}">
                <a16:creationId xmlns:a16="http://schemas.microsoft.com/office/drawing/2014/main" id="{0AF8BBBB-1636-40E3-99FA-8BA9664DE974}"/>
              </a:ext>
            </a:extLst>
          </p:cNvPr>
          <p:cNvSpPr>
            <a:spLocks noGrp="1"/>
          </p:cNvSpPr>
          <p:nvPr>
            <p:ph type="dt" sz="half" idx="10"/>
          </p:nvPr>
        </p:nvSpPr>
        <p:spPr/>
        <p:txBody>
          <a:bodyPr/>
          <a:lstStyle/>
          <a:p>
            <a:fld id="{A5A26B7B-71A6-4483-8B75-936BED58CC97}" type="datetime1">
              <a:rPr lang="en-US" smtClean="0"/>
              <a:t>1/21/2021</a:t>
            </a:fld>
            <a:endParaRPr lang="en-US" dirty="0"/>
          </a:p>
        </p:txBody>
      </p:sp>
      <p:graphicFrame>
        <p:nvGraphicFramePr>
          <p:cNvPr id="11" name="Table 11">
            <a:extLst>
              <a:ext uri="{FF2B5EF4-FFF2-40B4-BE49-F238E27FC236}">
                <a16:creationId xmlns:a16="http://schemas.microsoft.com/office/drawing/2014/main" id="{2DB80FF4-DF3D-4EAA-98EE-EA701C2381D3}"/>
              </a:ext>
            </a:extLst>
          </p:cNvPr>
          <p:cNvGraphicFramePr>
            <a:graphicFrameLocks noGrp="1"/>
          </p:cNvGraphicFramePr>
          <p:nvPr>
            <p:extLst>
              <p:ext uri="{D42A27DB-BD31-4B8C-83A1-F6EECF244321}">
                <p14:modId xmlns:p14="http://schemas.microsoft.com/office/powerpoint/2010/main" val="303081791"/>
              </p:ext>
            </p:extLst>
          </p:nvPr>
        </p:nvGraphicFramePr>
        <p:xfrm>
          <a:off x="6891714" y="2424958"/>
          <a:ext cx="4791363" cy="3931392"/>
        </p:xfrm>
        <a:graphic>
          <a:graphicData uri="http://schemas.openxmlformats.org/drawingml/2006/table">
            <a:tbl>
              <a:tblPr firstRow="1" bandRow="1">
                <a:tableStyleId>{5C22544A-7EE6-4342-B048-85BDC9FD1C3A}</a:tableStyleId>
              </a:tblPr>
              <a:tblGrid>
                <a:gridCol w="1504072">
                  <a:extLst>
                    <a:ext uri="{9D8B030D-6E8A-4147-A177-3AD203B41FA5}">
                      <a16:colId xmlns:a16="http://schemas.microsoft.com/office/drawing/2014/main" val="739025511"/>
                    </a:ext>
                  </a:extLst>
                </a:gridCol>
                <a:gridCol w="1042730">
                  <a:extLst>
                    <a:ext uri="{9D8B030D-6E8A-4147-A177-3AD203B41FA5}">
                      <a16:colId xmlns:a16="http://schemas.microsoft.com/office/drawing/2014/main" val="3237522102"/>
                    </a:ext>
                  </a:extLst>
                </a:gridCol>
                <a:gridCol w="1049287">
                  <a:extLst>
                    <a:ext uri="{9D8B030D-6E8A-4147-A177-3AD203B41FA5}">
                      <a16:colId xmlns:a16="http://schemas.microsoft.com/office/drawing/2014/main" val="1407301308"/>
                    </a:ext>
                  </a:extLst>
                </a:gridCol>
                <a:gridCol w="1195274">
                  <a:extLst>
                    <a:ext uri="{9D8B030D-6E8A-4147-A177-3AD203B41FA5}">
                      <a16:colId xmlns:a16="http://schemas.microsoft.com/office/drawing/2014/main" val="3795154165"/>
                    </a:ext>
                  </a:extLst>
                </a:gridCol>
              </a:tblGrid>
              <a:tr h="624627">
                <a:tc>
                  <a:txBody>
                    <a:bodyPr/>
                    <a:lstStyle/>
                    <a:p>
                      <a:r>
                        <a:rPr lang="en-US" baseline="-62000" dirty="0"/>
                        <a:t>States </a:t>
                      </a:r>
                      <a:r>
                        <a:rPr lang="en-US" baseline="-25000" dirty="0"/>
                        <a:t>            </a:t>
                      </a:r>
                      <a:r>
                        <a:rPr lang="en-US" baseline="12000" dirty="0"/>
                        <a:t>Actions</a:t>
                      </a:r>
                      <a:r>
                        <a:rPr lang="en-US" baseline="30000" dirty="0"/>
                        <a:t>      </a:t>
                      </a:r>
                      <a:endParaRPr lang="en-US" baseline="-25000" dirty="0"/>
                    </a:p>
                  </a:txBody>
                  <a:tcPr>
                    <a:lnTlToBr w="12700" cap="flat" cmpd="sng" algn="ctr">
                      <a:solidFill>
                        <a:schemeClr val="tx1"/>
                      </a:solidFill>
                      <a:prstDash val="solid"/>
                      <a:round/>
                      <a:headEnd type="none" w="med" len="med"/>
                      <a:tailEnd type="none" w="med" len="med"/>
                    </a:lnTlToBr>
                  </a:tcPr>
                </a:tc>
                <a:tc>
                  <a:txBody>
                    <a:bodyPr/>
                    <a:lstStyle/>
                    <a:p>
                      <a:r>
                        <a:rPr lang="en-US" dirty="0"/>
                        <a:t>Take Job 0</a:t>
                      </a:r>
                    </a:p>
                  </a:txBody>
                  <a:tcPr/>
                </a:tc>
                <a:tc>
                  <a:txBody>
                    <a:bodyPr/>
                    <a:lstStyle/>
                    <a:p>
                      <a:r>
                        <a:rPr lang="en-US" dirty="0"/>
                        <a:t>Take Job 1</a:t>
                      </a:r>
                    </a:p>
                  </a:txBody>
                  <a:tcPr/>
                </a:tc>
                <a:tc>
                  <a:txBody>
                    <a:bodyPr/>
                    <a:lstStyle/>
                    <a:p>
                      <a:r>
                        <a:rPr lang="en-US" dirty="0"/>
                        <a:t>Take Job 2</a:t>
                      </a:r>
                    </a:p>
                  </a:txBody>
                  <a:tcPr/>
                </a:tc>
                <a:extLst>
                  <a:ext uri="{0D108BD9-81ED-4DB2-BD59-A6C34878D82A}">
                    <a16:rowId xmlns:a16="http://schemas.microsoft.com/office/drawing/2014/main" val="527093428"/>
                  </a:ext>
                </a:extLst>
              </a:tr>
              <a:tr h="411414">
                <a:tc>
                  <a:txBody>
                    <a:bodyPr/>
                    <a:lstStyle/>
                    <a:p>
                      <a:r>
                        <a:rPr lang="en-US" dirty="0"/>
                        <a:t>0,1,2</a:t>
                      </a:r>
                    </a:p>
                  </a:txBody>
                  <a:tcPr/>
                </a:tc>
                <a:tc>
                  <a:txBody>
                    <a:bodyPr/>
                    <a:lstStyle/>
                    <a:p>
                      <a:r>
                        <a:rPr lang="en-US" dirty="0"/>
                        <a:t>0</a:t>
                      </a:r>
                    </a:p>
                  </a:txBody>
                  <a:tcPr/>
                </a:tc>
                <a:tc>
                  <a:txBody>
                    <a:bodyPr/>
                    <a:lstStyle/>
                    <a:p>
                      <a:r>
                        <a:rPr lang="en-US" sz="1800" dirty="0">
                          <a:solidFill>
                            <a:srgbClr val="000000"/>
                          </a:solidFill>
                          <a:effectLst/>
                          <a:latin typeface="Courier New" panose="02070309020205020404" pitchFamily="49" charset="0"/>
                          <a:ea typeface="Times New Roman" panose="02020603050405020304" pitchFamily="18" charset="0"/>
                        </a:rPr>
                        <a:t>0.0738</a:t>
                      </a:r>
                      <a:endParaRPr lang="en-US" dirty="0"/>
                    </a:p>
                  </a:txBody>
                  <a:tcPr>
                    <a:solidFill>
                      <a:schemeClr val="accent2"/>
                    </a:solidFill>
                  </a:tcPr>
                </a:tc>
                <a:tc>
                  <a:txBody>
                    <a:bodyPr/>
                    <a:lstStyle/>
                    <a:p>
                      <a:r>
                        <a:rPr lang="en-US" dirty="0"/>
                        <a:t>0</a:t>
                      </a:r>
                    </a:p>
                  </a:txBody>
                  <a:tcPr/>
                </a:tc>
                <a:extLst>
                  <a:ext uri="{0D108BD9-81ED-4DB2-BD59-A6C34878D82A}">
                    <a16:rowId xmlns:a16="http://schemas.microsoft.com/office/drawing/2014/main" val="2494285854"/>
                  </a:ext>
                </a:extLst>
              </a:tr>
              <a:tr h="411414">
                <a:tc>
                  <a:txBody>
                    <a:bodyPr/>
                    <a:lstStyle/>
                    <a:p>
                      <a:r>
                        <a:rPr lang="en-US" dirty="0"/>
                        <a:t>0,1</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2260937280"/>
                  </a:ext>
                </a:extLst>
              </a:tr>
              <a:tr h="411414">
                <a:tc>
                  <a:txBody>
                    <a:bodyPr/>
                    <a:lstStyle/>
                    <a:p>
                      <a:r>
                        <a:rPr lang="en-US" dirty="0"/>
                        <a:t>0,2</a:t>
                      </a:r>
                    </a:p>
                  </a:txBody>
                  <a:tcPr/>
                </a:tc>
                <a:tc>
                  <a:txBody>
                    <a:bodyPr/>
                    <a:lstStyle/>
                    <a:p>
                      <a:r>
                        <a:rPr lang="en-US" dirty="0"/>
                        <a:t>0</a:t>
                      </a:r>
                    </a:p>
                  </a:txBody>
                  <a:tcPr/>
                </a:tc>
                <a:tc>
                  <a:txBody>
                    <a:bodyPr/>
                    <a:lstStyle/>
                    <a:p>
                      <a:endParaRPr lang="en-US" dirty="0"/>
                    </a:p>
                  </a:txBody>
                  <a:tcPr>
                    <a:solidFill>
                      <a:schemeClr val="tx1"/>
                    </a:solidFill>
                  </a:tcPr>
                </a:tc>
                <a:tc>
                  <a:txBody>
                    <a:bodyPr/>
                    <a:lstStyle/>
                    <a:p>
                      <a:pPr marL="0" indent="0">
                        <a:buNone/>
                      </a:pPr>
                      <a:r>
                        <a:rPr lang="en-US" sz="1800" kern="1200" dirty="0">
                          <a:solidFill>
                            <a:schemeClr val="dk1"/>
                          </a:solidFill>
                          <a:latin typeface="+mn-lt"/>
                          <a:ea typeface="+mn-ea"/>
                          <a:cs typeface="+mn-cs"/>
                        </a:rPr>
                        <a:t>0.0307</a:t>
                      </a:r>
                    </a:p>
                  </a:txBody>
                  <a:tcPr/>
                </a:tc>
                <a:extLst>
                  <a:ext uri="{0D108BD9-81ED-4DB2-BD59-A6C34878D82A}">
                    <a16:rowId xmlns:a16="http://schemas.microsoft.com/office/drawing/2014/main" val="2851288471"/>
                  </a:ext>
                </a:extLst>
              </a:tr>
              <a:tr h="411414">
                <a:tc>
                  <a:txBody>
                    <a:bodyPr/>
                    <a:lstStyle/>
                    <a:p>
                      <a:r>
                        <a:rPr lang="en-US" dirty="0"/>
                        <a:t>1,2</a:t>
                      </a:r>
                    </a:p>
                  </a:txBody>
                  <a:tcPr/>
                </a:tc>
                <a:tc>
                  <a:txBody>
                    <a:bodyPr/>
                    <a:lstStyle/>
                    <a:p>
                      <a:endParaRPr lang="en-US" dirty="0"/>
                    </a:p>
                  </a:txBody>
                  <a:tcPr>
                    <a:solidFill>
                      <a:schemeClr val="tx1"/>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99765642"/>
                  </a:ext>
                </a:extLst>
              </a:tr>
              <a:tr h="411414">
                <a:tc>
                  <a:txBody>
                    <a:bodyPr/>
                    <a:lstStyle/>
                    <a:p>
                      <a:r>
                        <a:rPr lang="en-US" dirty="0"/>
                        <a:t>0</a:t>
                      </a:r>
                    </a:p>
                  </a:txBody>
                  <a:tcPr/>
                </a:tc>
                <a:tc>
                  <a:txBody>
                    <a:bodyPr/>
                    <a:lstStyle/>
                    <a:p>
                      <a:pPr marL="0" indent="0">
                        <a:buNone/>
                      </a:pPr>
                      <a:r>
                        <a:rPr lang="en-US" sz="1800" kern="1200" dirty="0">
                          <a:solidFill>
                            <a:schemeClr val="dk1"/>
                          </a:solidFill>
                          <a:latin typeface="+mn-lt"/>
                          <a:ea typeface="+mn-ea"/>
                          <a:cs typeface="+mn-cs"/>
                        </a:rPr>
                        <a:t>0.0307</a:t>
                      </a:r>
                    </a:p>
                  </a:txBody>
                  <a:tcPr>
                    <a:solidFill>
                      <a:schemeClr val="accent1">
                        <a:lumMod val="20000"/>
                        <a:lumOff val="80000"/>
                      </a:schemeClr>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015587554"/>
                  </a:ext>
                </a:extLst>
              </a:tr>
              <a:tr h="411414">
                <a:tc>
                  <a:txBody>
                    <a:bodyPr/>
                    <a:lstStyle/>
                    <a:p>
                      <a:r>
                        <a:rPr lang="en-US" dirty="0"/>
                        <a:t>1</a:t>
                      </a:r>
                    </a:p>
                  </a:txBody>
                  <a:tcPr/>
                </a:tc>
                <a:tc>
                  <a:txBody>
                    <a:bodyPr/>
                    <a:lstStyle/>
                    <a:p>
                      <a:endParaRPr lang="en-US" dirty="0"/>
                    </a:p>
                  </a:txBody>
                  <a:tcPr>
                    <a:solidFill>
                      <a:schemeClr val="tx1"/>
                    </a:solidFill>
                  </a:tcPr>
                </a:tc>
                <a:tc>
                  <a:txBody>
                    <a:bodyPr/>
                    <a:lstStyle/>
                    <a:p>
                      <a:r>
                        <a:rPr lang="en-US" dirty="0"/>
                        <a:t>0</a:t>
                      </a:r>
                    </a:p>
                  </a:txBody>
                  <a:tcPr/>
                </a:tc>
                <a:tc>
                  <a:txBody>
                    <a:bodyPr/>
                    <a:lstStyle/>
                    <a:p>
                      <a:endParaRPr lang="en-US" dirty="0"/>
                    </a:p>
                  </a:txBody>
                  <a:tcPr>
                    <a:solidFill>
                      <a:schemeClr val="tx1"/>
                    </a:solidFill>
                  </a:tcPr>
                </a:tc>
                <a:extLst>
                  <a:ext uri="{0D108BD9-81ED-4DB2-BD59-A6C34878D82A}">
                    <a16:rowId xmlns:a16="http://schemas.microsoft.com/office/drawing/2014/main" val="3825727120"/>
                  </a:ext>
                </a:extLst>
              </a:tr>
              <a:tr h="411414">
                <a:tc>
                  <a:txBody>
                    <a:bodyPr/>
                    <a:lstStyle/>
                    <a:p>
                      <a:r>
                        <a:rPr lang="en-US" dirty="0"/>
                        <a:t>2</a:t>
                      </a:r>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r>
                        <a:rPr lang="en-US" dirty="0"/>
                        <a:t>0</a:t>
                      </a:r>
                    </a:p>
                  </a:txBody>
                  <a:tcPr/>
                </a:tc>
                <a:extLst>
                  <a:ext uri="{0D108BD9-81ED-4DB2-BD59-A6C34878D82A}">
                    <a16:rowId xmlns:a16="http://schemas.microsoft.com/office/drawing/2014/main" val="2689151526"/>
                  </a:ext>
                </a:extLst>
              </a:tr>
              <a:tr h="411414">
                <a:tc>
                  <a:txBody>
                    <a:bodyPr/>
                    <a:lstStyle/>
                    <a:p>
                      <a:r>
                        <a:rPr lang="en-US" sz="1800" kern="1200" dirty="0">
                          <a:solidFill>
                            <a:schemeClr val="dk1"/>
                          </a:solidFill>
                          <a:latin typeface="+mn-lt"/>
                          <a:ea typeface="+mn-ea"/>
                          <a:cs typeface="+mn-cs"/>
                        </a:rPr>
                        <a:t>Ø</a:t>
                      </a:r>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2981004419"/>
                  </a:ext>
                </a:extLst>
              </a:tr>
            </a:tbl>
          </a:graphicData>
        </a:graphic>
      </p:graphicFrame>
      <p:graphicFrame>
        <p:nvGraphicFramePr>
          <p:cNvPr id="10" name="Table 9">
            <a:extLst>
              <a:ext uri="{FF2B5EF4-FFF2-40B4-BE49-F238E27FC236}">
                <a16:creationId xmlns:a16="http://schemas.microsoft.com/office/drawing/2014/main" id="{8E827C13-F759-4088-9B22-88B7ED1061FC}"/>
              </a:ext>
            </a:extLst>
          </p:cNvPr>
          <p:cNvGraphicFramePr>
            <a:graphicFrameLocks noGrp="1"/>
          </p:cNvGraphicFramePr>
          <p:nvPr/>
        </p:nvGraphicFramePr>
        <p:xfrm>
          <a:off x="8237507" y="994219"/>
          <a:ext cx="3445570" cy="1298618"/>
        </p:xfrm>
        <a:graphic>
          <a:graphicData uri="http://schemas.openxmlformats.org/drawingml/2006/table">
            <a:tbl>
              <a:tblPr firstRow="1" bandRow="1">
                <a:tableStyleId>{5C22544A-7EE6-4342-B048-85BDC9FD1C3A}</a:tableStyleId>
              </a:tblPr>
              <a:tblGrid>
                <a:gridCol w="622229">
                  <a:extLst>
                    <a:ext uri="{9D8B030D-6E8A-4147-A177-3AD203B41FA5}">
                      <a16:colId xmlns:a16="http://schemas.microsoft.com/office/drawing/2014/main" val="715271111"/>
                    </a:ext>
                  </a:extLst>
                </a:gridCol>
                <a:gridCol w="975531">
                  <a:extLst>
                    <a:ext uri="{9D8B030D-6E8A-4147-A177-3AD203B41FA5}">
                      <a16:colId xmlns:a16="http://schemas.microsoft.com/office/drawing/2014/main" val="1302366846"/>
                    </a:ext>
                  </a:extLst>
                </a:gridCol>
                <a:gridCol w="931981">
                  <a:extLst>
                    <a:ext uri="{9D8B030D-6E8A-4147-A177-3AD203B41FA5}">
                      <a16:colId xmlns:a16="http://schemas.microsoft.com/office/drawing/2014/main" val="2961849168"/>
                    </a:ext>
                  </a:extLst>
                </a:gridCol>
                <a:gridCol w="915829">
                  <a:extLst>
                    <a:ext uri="{9D8B030D-6E8A-4147-A177-3AD203B41FA5}">
                      <a16:colId xmlns:a16="http://schemas.microsoft.com/office/drawing/2014/main" val="3595358754"/>
                    </a:ext>
                  </a:extLst>
                </a:gridCol>
              </a:tblGrid>
              <a:tr h="384218">
                <a:tc>
                  <a:txBody>
                    <a:bodyPr/>
                    <a:lstStyle/>
                    <a:p>
                      <a:pPr algn="ctr"/>
                      <a:endParaRPr lang="en-US" sz="1400" dirty="0"/>
                    </a:p>
                  </a:txBody>
                  <a:tcPr/>
                </a:tc>
                <a:tc>
                  <a:txBody>
                    <a:bodyPr/>
                    <a:lstStyle/>
                    <a:p>
                      <a:pPr algn="ctr"/>
                      <a:r>
                        <a:rPr lang="en-US" sz="12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2</a:t>
                      </a:r>
                    </a:p>
                  </a:txBody>
                  <a:tcPr/>
                </a:tc>
                <a:extLst>
                  <a:ext uri="{0D108BD9-81ED-4DB2-BD59-A6C34878D82A}">
                    <a16:rowId xmlns:a16="http://schemas.microsoft.com/office/drawing/2014/main" val="1981933723"/>
                  </a:ext>
                </a:extLst>
              </a:tr>
              <a:tr h="294091">
                <a:tc>
                  <a:txBody>
                    <a:bodyPr/>
                    <a:lstStyle/>
                    <a:p>
                      <a:pPr algn="ctr"/>
                      <a:r>
                        <a:rPr lang="en-US" sz="1400" dirty="0"/>
                        <a:t>Job 0</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0</a:t>
                      </a:r>
                    </a:p>
                  </a:txBody>
                  <a:tcPr>
                    <a:solidFill>
                      <a:schemeClr val="accent1">
                        <a:lumMod val="20000"/>
                        <a:lumOff val="80000"/>
                      </a:schemeClr>
                    </a:solidFill>
                  </a:tcPr>
                </a:tc>
                <a:extLst>
                  <a:ext uri="{0D108BD9-81ED-4DB2-BD59-A6C34878D82A}">
                    <a16:rowId xmlns:a16="http://schemas.microsoft.com/office/drawing/2014/main" val="1139554900"/>
                  </a:ext>
                </a:extLst>
              </a:tr>
              <a:tr h="291043">
                <a:tc>
                  <a:txBody>
                    <a:bodyPr/>
                    <a:lstStyle/>
                    <a:p>
                      <a:pPr algn="ctr"/>
                      <a:r>
                        <a:rPr lang="en-US" sz="1400" dirty="0"/>
                        <a:t>Job 1</a:t>
                      </a:r>
                    </a:p>
                  </a:txBody>
                  <a:tcPr>
                    <a:solidFill>
                      <a:schemeClr val="accent1">
                        <a:lumMod val="60000"/>
                        <a:lumOff val="40000"/>
                      </a:schemeClr>
                    </a:solidFill>
                  </a:tcPr>
                </a:tc>
                <a:tc>
                  <a:txBody>
                    <a:bodyPr/>
                    <a:lstStyle/>
                    <a:p>
                      <a:pPr algn="ctr"/>
                      <a:r>
                        <a:rPr lang="en-US" sz="1400" dirty="0"/>
                        <a:t>2</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extLst>
                  <a:ext uri="{0D108BD9-81ED-4DB2-BD59-A6C34878D82A}">
                    <a16:rowId xmlns:a16="http://schemas.microsoft.com/office/drawing/2014/main" val="153539419"/>
                  </a:ext>
                </a:extLst>
              </a:tr>
              <a:tr h="297836">
                <a:tc>
                  <a:txBody>
                    <a:bodyPr/>
                    <a:lstStyle/>
                    <a:p>
                      <a:pPr algn="ctr"/>
                      <a:r>
                        <a:rPr lang="en-US" sz="1400" dirty="0"/>
                        <a:t>Job 2</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1</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extLst>
                  <a:ext uri="{0D108BD9-81ED-4DB2-BD59-A6C34878D82A}">
                    <a16:rowId xmlns:a16="http://schemas.microsoft.com/office/drawing/2014/main" val="3248838741"/>
                  </a:ext>
                </a:extLst>
              </a:tr>
            </a:tbl>
          </a:graphicData>
        </a:graphic>
      </p:graphicFrame>
      <p:sp>
        <p:nvSpPr>
          <p:cNvPr id="12" name="TextBox 11">
            <a:extLst>
              <a:ext uri="{FF2B5EF4-FFF2-40B4-BE49-F238E27FC236}">
                <a16:creationId xmlns:a16="http://schemas.microsoft.com/office/drawing/2014/main" id="{57EFE2CD-56FE-4D50-BA7D-C19855B08A61}"/>
              </a:ext>
            </a:extLst>
          </p:cNvPr>
          <p:cNvSpPr txBox="1"/>
          <p:nvPr/>
        </p:nvSpPr>
        <p:spPr>
          <a:xfrm>
            <a:off x="6990782" y="1181863"/>
            <a:ext cx="996695" cy="923330"/>
          </a:xfrm>
          <a:prstGeom prst="rect">
            <a:avLst/>
          </a:prstGeom>
          <a:noFill/>
        </p:spPr>
        <p:txBody>
          <a:bodyPr wrap="square">
            <a:spAutoFit/>
          </a:bodyPr>
          <a:lstStyle/>
          <a:p>
            <a:r>
              <a:rPr lang="el-GR" sz="1800" b="1" i="0" dirty="0">
                <a:solidFill>
                  <a:srgbClr val="000000"/>
                </a:solidFill>
                <a:effectLst/>
                <a:latin typeface="+mj-lt"/>
              </a:rPr>
              <a:t>ε</a:t>
            </a:r>
            <a:r>
              <a:rPr lang="en-US" sz="1800" dirty="0">
                <a:latin typeface="+mj-lt"/>
              </a:rPr>
              <a:t> = 0.2   </a:t>
            </a:r>
          </a:p>
          <a:p>
            <a:r>
              <a:rPr lang="en-US" sz="1800" i="0" dirty="0">
                <a:solidFill>
                  <a:srgbClr val="000000"/>
                </a:solidFill>
                <a:effectLst/>
                <a:latin typeface="+mj-lt"/>
              </a:rPr>
              <a:t>α</a:t>
            </a:r>
            <a:r>
              <a:rPr lang="en-US" sz="1800" dirty="0">
                <a:latin typeface="+mj-lt"/>
              </a:rPr>
              <a:t> = 0.4   </a:t>
            </a:r>
          </a:p>
          <a:p>
            <a:r>
              <a:rPr lang="en-US" sz="1800" b="0" i="0" dirty="0">
                <a:solidFill>
                  <a:srgbClr val="000000"/>
                </a:solidFill>
                <a:effectLst/>
                <a:latin typeface="+mj-lt"/>
              </a:rPr>
              <a:t>𝛾</a:t>
            </a:r>
            <a:r>
              <a:rPr lang="en-US" sz="1800" dirty="0">
                <a:latin typeface="+mj-lt"/>
              </a:rPr>
              <a:t> = 0.8</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FF77E87-92C0-4ABF-B7C7-A729AEAD6205}"/>
                  </a:ext>
                </a:extLst>
              </p:cNvPr>
              <p:cNvSpPr>
                <a:spLocks noGrp="1"/>
              </p:cNvSpPr>
              <p:nvPr>
                <p:ph idx="1"/>
              </p:nvPr>
            </p:nvSpPr>
            <p:spPr>
              <a:xfrm>
                <a:off x="838200" y="1825626"/>
                <a:ext cx="5736336" cy="3843654"/>
              </a:xfrm>
            </p:spPr>
            <p:txBody>
              <a:bodyPr>
                <a:normAutofit lnSpcReduction="10000"/>
              </a:bodyPr>
              <a:lstStyle/>
              <a:p>
                <a:pPr marL="0" indent="0">
                  <a:buNone/>
                </a:pPr>
                <a:r>
                  <a:rPr lang="en-US" sz="1800" dirty="0">
                    <a:latin typeface="+mj-lt"/>
                  </a:rPr>
                  <a:t>2</a:t>
                </a:r>
                <a:r>
                  <a:rPr lang="en-US" sz="1800" baseline="30000" dirty="0">
                    <a:latin typeface="+mj-lt"/>
                  </a:rPr>
                  <a:t>st</a:t>
                </a:r>
                <a:r>
                  <a:rPr lang="en-US" sz="1800" dirty="0">
                    <a:latin typeface="+mj-lt"/>
                  </a:rPr>
                  <a:t> episode:</a:t>
                </a:r>
              </a:p>
              <a:p>
                <a:r>
                  <a:rPr lang="en-US" sz="1800" dirty="0">
                    <a:latin typeface="+mj-lt"/>
                  </a:rPr>
                  <a:t>Current state: [0,1,2]</a:t>
                </a:r>
              </a:p>
              <a:p>
                <a:r>
                  <a:rPr lang="en-US" sz="1800" i="0" dirty="0">
                    <a:solidFill>
                      <a:srgbClr val="000000"/>
                    </a:solidFill>
                    <a:effectLst/>
                    <a:latin typeface="+mj-lt"/>
                  </a:rPr>
                  <a:t>Base on </a:t>
                </a:r>
                <a:r>
                  <a:rPr lang="el-GR" sz="1800" b="1" i="0" dirty="0">
                    <a:solidFill>
                      <a:srgbClr val="000000"/>
                    </a:solidFill>
                    <a:effectLst/>
                    <a:latin typeface="+mj-lt"/>
                  </a:rPr>
                  <a:t>ε</a:t>
                </a:r>
                <a:r>
                  <a:rPr lang="en-US" sz="1800" b="1" dirty="0">
                    <a:solidFill>
                      <a:srgbClr val="000000"/>
                    </a:solidFill>
                    <a:latin typeface="+mj-lt"/>
                  </a:rPr>
                  <a:t>-</a:t>
                </a:r>
                <a:r>
                  <a:rPr lang="en-US" sz="1800" b="1" i="0" dirty="0">
                    <a:solidFill>
                      <a:srgbClr val="000000"/>
                    </a:solidFill>
                    <a:effectLst/>
                    <a:latin typeface="+mj-lt"/>
                  </a:rPr>
                  <a:t>greedy algorithm: </a:t>
                </a:r>
              </a:p>
              <a:p>
                <a:pPr lvl="1"/>
                <a:r>
                  <a:rPr lang="en-US" sz="1400" i="0" dirty="0">
                    <a:solidFill>
                      <a:srgbClr val="000000"/>
                    </a:solidFill>
                    <a:effectLst/>
                    <a:latin typeface="+mj-lt"/>
                  </a:rPr>
                  <a:t>Generate a random number r=0.3 &gt;</a:t>
                </a:r>
                <a:r>
                  <a:rPr lang="el-GR" sz="1400" i="0" dirty="0">
                    <a:solidFill>
                      <a:srgbClr val="000000"/>
                    </a:solidFill>
                    <a:effectLst/>
                    <a:latin typeface="+mj-lt"/>
                  </a:rPr>
                  <a:t> ε</a:t>
                </a:r>
                <a:r>
                  <a:rPr lang="en-US" sz="1400" i="0" dirty="0">
                    <a:solidFill>
                      <a:srgbClr val="000000"/>
                    </a:solidFill>
                    <a:effectLst/>
                    <a:latin typeface="+mj-lt"/>
                  </a:rPr>
                  <a:t> </a:t>
                </a:r>
              </a:p>
              <a:p>
                <a:pPr lvl="1"/>
                <a:r>
                  <a:rPr lang="en-US" sz="1400" dirty="0">
                    <a:solidFill>
                      <a:srgbClr val="000000"/>
                    </a:solidFill>
                    <a:latin typeface="+mj-lt"/>
                  </a:rPr>
                  <a:t>Choose the best action =&gt; </a:t>
                </a:r>
                <a:r>
                  <a:rPr lang="en-US" sz="1400" i="0" dirty="0">
                    <a:solidFill>
                      <a:srgbClr val="000000"/>
                    </a:solidFill>
                    <a:effectLst/>
                    <a:latin typeface="+mj-lt"/>
                  </a:rPr>
                  <a:t>choose job 1</a:t>
                </a:r>
                <a:endParaRPr lang="en-US" sz="1400" dirty="0">
                  <a:latin typeface="+mj-lt"/>
                </a:endParaRPr>
              </a:p>
              <a:p>
                <a:r>
                  <a:rPr lang="en-US" sz="1800" dirty="0">
                    <a:latin typeface="+mj-lt"/>
                  </a:rPr>
                  <a:t>Sequence: [1]</a:t>
                </a:r>
              </a:p>
              <a:p>
                <a:r>
                  <a:rPr lang="en-US" sz="1800" dirty="0">
                    <a:latin typeface="+mj-lt"/>
                  </a:rPr>
                  <a:t>Reward r = </a:t>
                </a:r>
                <a14:m>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smtClean="0">
                            <a:latin typeface="Cambria Math" panose="02040503050406030204" pitchFamily="18" charset="0"/>
                          </a:rPr>
                          <m:t>1</m:t>
                        </m:r>
                      </m:num>
                      <m:den>
                        <m:r>
                          <a:rPr lang="en-US" sz="1800" b="0" i="1" dirty="0" smtClean="0">
                            <a:latin typeface="Cambria Math" panose="02040503050406030204" pitchFamily="18" charset="0"/>
                          </a:rPr>
                          <m:t>𝑀𝑎𝑘𝑒𝑠𝑝𝑎𝑛</m:t>
                        </m:r>
                        <m:r>
                          <a:rPr lang="en-US" sz="1800" b="0" i="1" dirty="0" smtClean="0">
                            <a:latin typeface="Cambria Math" panose="02040503050406030204" pitchFamily="18" charset="0"/>
                          </a:rPr>
                          <m:t>(1)</m:t>
                        </m:r>
                      </m:den>
                    </m:f>
                  </m:oMath>
                </a14:m>
                <a:r>
                  <a:rPr lang="en-US" sz="1800" dirty="0">
                    <a:latin typeface="+mj-lt"/>
                  </a:rPr>
                  <a:t> = </a:t>
                </a:r>
                <a14:m>
                  <m:oMath xmlns:m="http://schemas.openxmlformats.org/officeDocument/2006/math">
                    <m:f>
                      <m:fPr>
                        <m:ctrlPr>
                          <a:rPr lang="en-US" sz="1800" i="1" dirty="0">
                            <a:solidFill>
                              <a:srgbClr val="836967"/>
                            </a:solidFill>
                            <a:latin typeface="Cambria Math" panose="02040503050406030204" pitchFamily="18" charset="0"/>
                          </a:rPr>
                        </m:ctrlPr>
                      </m:fPr>
                      <m:num>
                        <m:r>
                          <a:rPr lang="en-US" sz="1800" dirty="0">
                            <a:latin typeface="Cambria Math" panose="02040503050406030204" pitchFamily="18" charset="0"/>
                          </a:rPr>
                          <m:t>1</m:t>
                        </m:r>
                      </m:num>
                      <m:den>
                        <m:r>
                          <a:rPr lang="en-US" sz="1800" b="0" i="1" dirty="0" smtClean="0">
                            <a:latin typeface="Cambria Math" panose="02040503050406030204" pitchFamily="18" charset="0"/>
                          </a:rPr>
                          <m:t>10</m:t>
                        </m:r>
                      </m:den>
                    </m:f>
                    <m:r>
                      <a:rPr lang="en-US" sz="1800" b="0" i="1" dirty="0" smtClean="0">
                        <a:latin typeface="Cambria Math" panose="02040503050406030204" pitchFamily="18" charset="0"/>
                      </a:rPr>
                      <m:t>=</m:t>
                    </m:r>
                  </m:oMath>
                </a14:m>
                <a:r>
                  <a:rPr lang="en-US" sz="1800" dirty="0"/>
                  <a:t>0.1</a:t>
                </a:r>
              </a:p>
              <a:p>
                <a:r>
                  <a:rPr lang="en-US" sz="1600" dirty="0">
                    <a:latin typeface="+mj-lt"/>
                  </a:rPr>
                  <a:t>New_Q([0,1,2],[1]) </a:t>
                </a:r>
              </a:p>
              <a:p>
                <a:pPr marL="0" indent="0">
                  <a:buNone/>
                </a:pPr>
                <a:r>
                  <a:rPr lang="en-US" sz="1600" dirty="0">
                    <a:latin typeface="+mj-lt"/>
                  </a:rPr>
                  <a:t>= Q([0,1,2],[1]) + </a:t>
                </a:r>
                <a:r>
                  <a:rPr lang="el-GR" sz="1600" dirty="0">
                    <a:latin typeface="+mj-lt"/>
                  </a:rPr>
                  <a:t>α (</a:t>
                </a:r>
                <a:r>
                  <a:rPr lang="en-US" sz="1600" dirty="0">
                    <a:latin typeface="+mj-lt"/>
                  </a:rPr>
                  <a:t>r + 𝛾*max(Q([0,2],0),Q([0,2],2)) - Q([0,1,2],[1]) </a:t>
                </a:r>
              </a:p>
              <a:p>
                <a:pPr marL="0" indent="0">
                  <a:buNone/>
                </a:pPr>
                <a:r>
                  <a:rPr lang="en-US" sz="1600" dirty="0">
                    <a:latin typeface="+mj-lt"/>
                  </a:rPr>
                  <a:t>=        0.04               +0.4(0.1 + 0.8*max(0;0.0307) - 	0.04 )</a:t>
                </a:r>
              </a:p>
              <a:p>
                <a:pPr marL="0" indent="0">
                  <a:buNone/>
                </a:pPr>
                <a:r>
                  <a:rPr lang="en-US" sz="1600" dirty="0">
                    <a:latin typeface="+mj-lt"/>
                  </a:rPr>
                  <a:t>= </a:t>
                </a:r>
                <a:r>
                  <a:rPr lang="en-US" sz="1800" dirty="0">
                    <a:solidFill>
                      <a:srgbClr val="000000"/>
                    </a:solidFill>
                    <a:effectLst/>
                    <a:latin typeface="Courier New" panose="02070309020205020404" pitchFamily="49" charset="0"/>
                    <a:ea typeface="Times New Roman" panose="02020603050405020304" pitchFamily="18" charset="0"/>
                  </a:rPr>
                  <a:t>0.0738</a:t>
                </a:r>
                <a:endParaRPr lang="en-US" sz="1800" dirty="0">
                  <a:latin typeface="+mj-lt"/>
                </a:endParaRPr>
              </a:p>
            </p:txBody>
          </p:sp>
        </mc:Choice>
        <mc:Fallback xmlns="">
          <p:sp>
            <p:nvSpPr>
              <p:cNvPr id="14" name="Content Placeholder 2">
                <a:extLst>
                  <a:ext uri="{FF2B5EF4-FFF2-40B4-BE49-F238E27FC236}">
                    <a16:creationId xmlns:a16="http://schemas.microsoft.com/office/drawing/2014/main" id="{3FF77E87-92C0-4ABF-B7C7-A729AEAD6205}"/>
                  </a:ext>
                </a:extLst>
              </p:cNvPr>
              <p:cNvSpPr>
                <a:spLocks noGrp="1" noRot="1" noChangeAspect="1" noMove="1" noResize="1" noEditPoints="1" noAdjustHandles="1" noChangeArrowheads="1" noChangeShapeType="1" noTextEdit="1"/>
              </p:cNvSpPr>
              <p:nvPr>
                <p:ph idx="1"/>
              </p:nvPr>
            </p:nvSpPr>
            <p:spPr>
              <a:xfrm>
                <a:off x="838200" y="1825626"/>
                <a:ext cx="5736336" cy="3843654"/>
              </a:xfrm>
              <a:blipFill>
                <a:blip r:embed="rId3"/>
                <a:stretch>
                  <a:fillRect l="-956" t="-2060"/>
                </a:stretch>
              </a:blipFill>
            </p:spPr>
            <p:txBody>
              <a:bodyPr/>
              <a:lstStyle/>
              <a:p>
                <a:r>
                  <a:rPr lang="en-US">
                    <a:noFill/>
                  </a:rPr>
                  <a:t> </a:t>
                </a:r>
              </a:p>
            </p:txBody>
          </p:sp>
        </mc:Fallback>
      </mc:AlternateContent>
    </p:spTree>
    <p:extLst>
      <p:ext uri="{BB962C8B-B14F-4D97-AF65-F5344CB8AC3E}">
        <p14:creationId xmlns:p14="http://schemas.microsoft.com/office/powerpoint/2010/main" val="68917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5C8243-9E0C-475B-AFDF-6DA462E7E131}"/>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3. Q –Learning</a:t>
            </a:r>
            <a:r>
              <a:rPr lang="en-US" sz="4400" dirty="0"/>
              <a:t> </a:t>
            </a:r>
            <a:r>
              <a:rPr lang="en-US" sz="4400" dirty="0">
                <a:solidFill>
                  <a:schemeClr val="accent1"/>
                </a:solidFill>
              </a:rPr>
              <a:t>for P-FSSP</a:t>
            </a:r>
            <a:br>
              <a:rPr lang="en-US" dirty="0"/>
            </a:br>
            <a:r>
              <a:rPr lang="en-US" sz="3200" dirty="0"/>
              <a:t>Learning</a:t>
            </a:r>
          </a:p>
        </p:txBody>
      </p:sp>
      <p:sp>
        <p:nvSpPr>
          <p:cNvPr id="8" name="Slide Number Placeholder 7">
            <a:extLst>
              <a:ext uri="{FF2B5EF4-FFF2-40B4-BE49-F238E27FC236}">
                <a16:creationId xmlns:a16="http://schemas.microsoft.com/office/drawing/2014/main" id="{A859DB8B-45FC-49C3-857E-9EB1BAF683A9}"/>
              </a:ext>
            </a:extLst>
          </p:cNvPr>
          <p:cNvSpPr>
            <a:spLocks noGrp="1"/>
          </p:cNvSpPr>
          <p:nvPr>
            <p:ph type="sldNum" sz="quarter" idx="12"/>
          </p:nvPr>
        </p:nvSpPr>
        <p:spPr/>
        <p:txBody>
          <a:bodyPr/>
          <a:lstStyle/>
          <a:p>
            <a:fld id="{89590873-3428-46C7-A0C0-530AA58CF106}" type="slidenum">
              <a:rPr lang="en-US" smtClean="0"/>
              <a:t>24</a:t>
            </a:fld>
            <a:endParaRPr lang="en-US"/>
          </a:p>
        </p:txBody>
      </p:sp>
      <p:sp>
        <p:nvSpPr>
          <p:cNvPr id="9" name="Date Placeholder 8">
            <a:extLst>
              <a:ext uri="{FF2B5EF4-FFF2-40B4-BE49-F238E27FC236}">
                <a16:creationId xmlns:a16="http://schemas.microsoft.com/office/drawing/2014/main" id="{0AF8BBBB-1636-40E3-99FA-8BA9664DE974}"/>
              </a:ext>
            </a:extLst>
          </p:cNvPr>
          <p:cNvSpPr>
            <a:spLocks noGrp="1"/>
          </p:cNvSpPr>
          <p:nvPr>
            <p:ph type="dt" sz="half" idx="10"/>
          </p:nvPr>
        </p:nvSpPr>
        <p:spPr/>
        <p:txBody>
          <a:bodyPr/>
          <a:lstStyle/>
          <a:p>
            <a:fld id="{48B64DB6-E802-4D36-B4D1-54A615461415}" type="datetime1">
              <a:rPr lang="en-US" smtClean="0"/>
              <a:t>1/21/2021</a:t>
            </a:fld>
            <a:endParaRPr lang="en-US" dirty="0"/>
          </a:p>
        </p:txBody>
      </p:sp>
      <p:graphicFrame>
        <p:nvGraphicFramePr>
          <p:cNvPr id="10" name="Table 9">
            <a:extLst>
              <a:ext uri="{FF2B5EF4-FFF2-40B4-BE49-F238E27FC236}">
                <a16:creationId xmlns:a16="http://schemas.microsoft.com/office/drawing/2014/main" id="{8E827C13-F759-4088-9B22-88B7ED1061FC}"/>
              </a:ext>
            </a:extLst>
          </p:cNvPr>
          <p:cNvGraphicFramePr>
            <a:graphicFrameLocks noGrp="1"/>
          </p:cNvGraphicFramePr>
          <p:nvPr/>
        </p:nvGraphicFramePr>
        <p:xfrm>
          <a:off x="8237507" y="994219"/>
          <a:ext cx="3445570" cy="1298618"/>
        </p:xfrm>
        <a:graphic>
          <a:graphicData uri="http://schemas.openxmlformats.org/drawingml/2006/table">
            <a:tbl>
              <a:tblPr firstRow="1" bandRow="1">
                <a:tableStyleId>{5C22544A-7EE6-4342-B048-85BDC9FD1C3A}</a:tableStyleId>
              </a:tblPr>
              <a:tblGrid>
                <a:gridCol w="622229">
                  <a:extLst>
                    <a:ext uri="{9D8B030D-6E8A-4147-A177-3AD203B41FA5}">
                      <a16:colId xmlns:a16="http://schemas.microsoft.com/office/drawing/2014/main" val="715271111"/>
                    </a:ext>
                  </a:extLst>
                </a:gridCol>
                <a:gridCol w="975531">
                  <a:extLst>
                    <a:ext uri="{9D8B030D-6E8A-4147-A177-3AD203B41FA5}">
                      <a16:colId xmlns:a16="http://schemas.microsoft.com/office/drawing/2014/main" val="1302366846"/>
                    </a:ext>
                  </a:extLst>
                </a:gridCol>
                <a:gridCol w="931981">
                  <a:extLst>
                    <a:ext uri="{9D8B030D-6E8A-4147-A177-3AD203B41FA5}">
                      <a16:colId xmlns:a16="http://schemas.microsoft.com/office/drawing/2014/main" val="2961849168"/>
                    </a:ext>
                  </a:extLst>
                </a:gridCol>
                <a:gridCol w="915829">
                  <a:extLst>
                    <a:ext uri="{9D8B030D-6E8A-4147-A177-3AD203B41FA5}">
                      <a16:colId xmlns:a16="http://schemas.microsoft.com/office/drawing/2014/main" val="3595358754"/>
                    </a:ext>
                  </a:extLst>
                </a:gridCol>
              </a:tblGrid>
              <a:tr h="384218">
                <a:tc>
                  <a:txBody>
                    <a:bodyPr/>
                    <a:lstStyle/>
                    <a:p>
                      <a:pPr algn="ctr"/>
                      <a:endParaRPr lang="en-US" sz="1400" dirty="0"/>
                    </a:p>
                  </a:txBody>
                  <a:tcPr/>
                </a:tc>
                <a:tc>
                  <a:txBody>
                    <a:bodyPr/>
                    <a:lstStyle/>
                    <a:p>
                      <a:pPr algn="ctr"/>
                      <a:r>
                        <a:rPr lang="en-US" sz="12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Machine 2</a:t>
                      </a:r>
                    </a:p>
                  </a:txBody>
                  <a:tcPr/>
                </a:tc>
                <a:extLst>
                  <a:ext uri="{0D108BD9-81ED-4DB2-BD59-A6C34878D82A}">
                    <a16:rowId xmlns:a16="http://schemas.microsoft.com/office/drawing/2014/main" val="1981933723"/>
                  </a:ext>
                </a:extLst>
              </a:tr>
              <a:tr h="294091">
                <a:tc>
                  <a:txBody>
                    <a:bodyPr/>
                    <a:lstStyle/>
                    <a:p>
                      <a:pPr algn="ctr"/>
                      <a:r>
                        <a:rPr lang="en-US" sz="1400" dirty="0"/>
                        <a:t>Job 0</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0</a:t>
                      </a:r>
                    </a:p>
                  </a:txBody>
                  <a:tcPr>
                    <a:solidFill>
                      <a:schemeClr val="accent1">
                        <a:lumMod val="20000"/>
                        <a:lumOff val="80000"/>
                      </a:schemeClr>
                    </a:solidFill>
                  </a:tcPr>
                </a:tc>
                <a:extLst>
                  <a:ext uri="{0D108BD9-81ED-4DB2-BD59-A6C34878D82A}">
                    <a16:rowId xmlns:a16="http://schemas.microsoft.com/office/drawing/2014/main" val="1139554900"/>
                  </a:ext>
                </a:extLst>
              </a:tr>
              <a:tr h="291043">
                <a:tc>
                  <a:txBody>
                    <a:bodyPr/>
                    <a:lstStyle/>
                    <a:p>
                      <a:pPr algn="ctr"/>
                      <a:r>
                        <a:rPr lang="en-US" sz="1400" dirty="0"/>
                        <a:t>Job 1</a:t>
                      </a:r>
                    </a:p>
                  </a:txBody>
                  <a:tcPr>
                    <a:solidFill>
                      <a:schemeClr val="accent1">
                        <a:lumMod val="60000"/>
                        <a:lumOff val="40000"/>
                      </a:schemeClr>
                    </a:solidFill>
                  </a:tcPr>
                </a:tc>
                <a:tc>
                  <a:txBody>
                    <a:bodyPr/>
                    <a:lstStyle/>
                    <a:p>
                      <a:pPr algn="ctr"/>
                      <a:r>
                        <a:rPr lang="en-US" sz="1400" dirty="0"/>
                        <a:t>2</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tc>
                  <a:txBody>
                    <a:bodyPr/>
                    <a:lstStyle/>
                    <a:p>
                      <a:pPr algn="ctr"/>
                      <a:r>
                        <a:rPr lang="en-US" sz="1400" dirty="0"/>
                        <a:t>4</a:t>
                      </a:r>
                    </a:p>
                  </a:txBody>
                  <a:tcPr>
                    <a:solidFill>
                      <a:schemeClr val="accent1">
                        <a:lumMod val="60000"/>
                        <a:lumOff val="40000"/>
                      </a:schemeClr>
                    </a:solidFill>
                  </a:tcPr>
                </a:tc>
                <a:extLst>
                  <a:ext uri="{0D108BD9-81ED-4DB2-BD59-A6C34878D82A}">
                    <a16:rowId xmlns:a16="http://schemas.microsoft.com/office/drawing/2014/main" val="153539419"/>
                  </a:ext>
                </a:extLst>
              </a:tr>
              <a:tr h="297836">
                <a:tc>
                  <a:txBody>
                    <a:bodyPr/>
                    <a:lstStyle/>
                    <a:p>
                      <a:pPr algn="ctr"/>
                      <a:r>
                        <a:rPr lang="en-US" sz="1400" dirty="0"/>
                        <a:t>Job 2</a:t>
                      </a:r>
                    </a:p>
                  </a:txBody>
                  <a:tcPr>
                    <a:solidFill>
                      <a:schemeClr val="accent1">
                        <a:lumMod val="20000"/>
                        <a:lumOff val="80000"/>
                      </a:schemeClr>
                    </a:solidFill>
                  </a:tcPr>
                </a:tc>
                <a:tc>
                  <a:txBody>
                    <a:bodyPr/>
                    <a:lstStyle/>
                    <a:p>
                      <a:pPr algn="ctr"/>
                      <a:r>
                        <a:rPr lang="en-US" sz="1400" dirty="0"/>
                        <a:t>2</a:t>
                      </a:r>
                    </a:p>
                  </a:txBody>
                  <a:tcPr>
                    <a:solidFill>
                      <a:schemeClr val="accent1">
                        <a:lumMod val="20000"/>
                        <a:lumOff val="80000"/>
                      </a:schemeClr>
                    </a:solidFill>
                  </a:tcPr>
                </a:tc>
                <a:tc>
                  <a:txBody>
                    <a:bodyPr/>
                    <a:lstStyle/>
                    <a:p>
                      <a:pPr algn="ctr"/>
                      <a:r>
                        <a:rPr lang="en-US" sz="1400" dirty="0"/>
                        <a:t>1</a:t>
                      </a:r>
                    </a:p>
                  </a:txBody>
                  <a:tcPr>
                    <a:solidFill>
                      <a:schemeClr val="accent1">
                        <a:lumMod val="20000"/>
                        <a:lumOff val="80000"/>
                      </a:schemeClr>
                    </a:solidFill>
                  </a:tcPr>
                </a:tc>
                <a:tc>
                  <a:txBody>
                    <a:bodyPr/>
                    <a:lstStyle/>
                    <a:p>
                      <a:pPr algn="ctr"/>
                      <a:r>
                        <a:rPr lang="en-US" sz="1400" dirty="0"/>
                        <a:t>3</a:t>
                      </a:r>
                    </a:p>
                  </a:txBody>
                  <a:tcPr>
                    <a:solidFill>
                      <a:schemeClr val="accent1">
                        <a:lumMod val="20000"/>
                        <a:lumOff val="80000"/>
                      </a:schemeClr>
                    </a:solidFill>
                  </a:tcPr>
                </a:tc>
                <a:extLst>
                  <a:ext uri="{0D108BD9-81ED-4DB2-BD59-A6C34878D82A}">
                    <a16:rowId xmlns:a16="http://schemas.microsoft.com/office/drawing/2014/main" val="3248838741"/>
                  </a:ext>
                </a:extLst>
              </a:tr>
            </a:tbl>
          </a:graphicData>
        </a:graphic>
      </p:graphicFrame>
      <p:sp>
        <p:nvSpPr>
          <p:cNvPr id="12" name="TextBox 11">
            <a:extLst>
              <a:ext uri="{FF2B5EF4-FFF2-40B4-BE49-F238E27FC236}">
                <a16:creationId xmlns:a16="http://schemas.microsoft.com/office/drawing/2014/main" id="{57EFE2CD-56FE-4D50-BA7D-C19855B08A61}"/>
              </a:ext>
            </a:extLst>
          </p:cNvPr>
          <p:cNvSpPr txBox="1"/>
          <p:nvPr/>
        </p:nvSpPr>
        <p:spPr>
          <a:xfrm>
            <a:off x="6990782" y="1181863"/>
            <a:ext cx="996695" cy="923330"/>
          </a:xfrm>
          <a:prstGeom prst="rect">
            <a:avLst/>
          </a:prstGeom>
          <a:noFill/>
        </p:spPr>
        <p:txBody>
          <a:bodyPr wrap="square">
            <a:spAutoFit/>
          </a:bodyPr>
          <a:lstStyle/>
          <a:p>
            <a:r>
              <a:rPr lang="el-GR" sz="1800" b="1" i="0" dirty="0">
                <a:solidFill>
                  <a:srgbClr val="000000"/>
                </a:solidFill>
                <a:effectLst/>
                <a:latin typeface="+mj-lt"/>
              </a:rPr>
              <a:t>ε</a:t>
            </a:r>
            <a:r>
              <a:rPr lang="en-US" sz="1800" dirty="0">
                <a:latin typeface="+mj-lt"/>
              </a:rPr>
              <a:t> = 0.2   </a:t>
            </a:r>
          </a:p>
          <a:p>
            <a:r>
              <a:rPr lang="en-US" sz="1800" i="0" dirty="0">
                <a:solidFill>
                  <a:srgbClr val="000000"/>
                </a:solidFill>
                <a:effectLst/>
                <a:latin typeface="+mj-lt"/>
              </a:rPr>
              <a:t>α</a:t>
            </a:r>
            <a:r>
              <a:rPr lang="en-US" sz="1800" dirty="0">
                <a:latin typeface="+mj-lt"/>
              </a:rPr>
              <a:t> = 0.4   </a:t>
            </a:r>
          </a:p>
          <a:p>
            <a:r>
              <a:rPr lang="en-US" sz="1800" b="0" i="0" dirty="0">
                <a:solidFill>
                  <a:srgbClr val="000000"/>
                </a:solidFill>
                <a:effectLst/>
                <a:latin typeface="+mj-lt"/>
              </a:rPr>
              <a:t>𝛾</a:t>
            </a:r>
            <a:r>
              <a:rPr lang="en-US" sz="1800" dirty="0">
                <a:latin typeface="+mj-lt"/>
              </a:rPr>
              <a:t> = 0.8</a:t>
            </a:r>
          </a:p>
        </p:txBody>
      </p:sp>
      <p:pic>
        <p:nvPicPr>
          <p:cNvPr id="21506" name="Picture 2">
            <a:extLst>
              <a:ext uri="{FF2B5EF4-FFF2-40B4-BE49-F238E27FC236}">
                <a16:creationId xmlns:a16="http://schemas.microsoft.com/office/drawing/2014/main" id="{73DE9D81-2962-4AF3-AC2B-6AEF40F59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817" y="2662801"/>
            <a:ext cx="4577642" cy="30198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7FD211F-9105-4DF6-BCE8-95F7C20C45C8}"/>
              </a:ext>
            </a:extLst>
          </p:cNvPr>
          <p:cNvSpPr txBox="1"/>
          <p:nvPr/>
        </p:nvSpPr>
        <p:spPr>
          <a:xfrm rot="16200000">
            <a:off x="1095827" y="3940771"/>
            <a:ext cx="1148648" cy="369332"/>
          </a:xfrm>
          <a:prstGeom prst="rect">
            <a:avLst/>
          </a:prstGeom>
          <a:noFill/>
        </p:spPr>
        <p:txBody>
          <a:bodyPr wrap="none" rtlCol="0">
            <a:spAutoFit/>
          </a:bodyPr>
          <a:lstStyle/>
          <a:p>
            <a:r>
              <a:rPr lang="en-US" dirty="0"/>
              <a:t>Makespan</a:t>
            </a:r>
          </a:p>
        </p:txBody>
      </p:sp>
      <p:sp>
        <p:nvSpPr>
          <p:cNvPr id="16" name="TextBox 15">
            <a:extLst>
              <a:ext uri="{FF2B5EF4-FFF2-40B4-BE49-F238E27FC236}">
                <a16:creationId xmlns:a16="http://schemas.microsoft.com/office/drawing/2014/main" id="{15C5EC81-F8DB-4227-9942-946782DA1AE0}"/>
              </a:ext>
            </a:extLst>
          </p:cNvPr>
          <p:cNvSpPr txBox="1"/>
          <p:nvPr/>
        </p:nvSpPr>
        <p:spPr>
          <a:xfrm>
            <a:off x="3756431" y="5682607"/>
            <a:ext cx="920445" cy="369332"/>
          </a:xfrm>
          <a:prstGeom prst="rect">
            <a:avLst/>
          </a:prstGeom>
          <a:noFill/>
        </p:spPr>
        <p:txBody>
          <a:bodyPr wrap="none" rtlCol="0">
            <a:spAutoFit/>
          </a:bodyPr>
          <a:lstStyle/>
          <a:p>
            <a:r>
              <a:rPr lang="en-US" dirty="0"/>
              <a:t>Episode</a:t>
            </a:r>
          </a:p>
        </p:txBody>
      </p:sp>
      <p:sp>
        <p:nvSpPr>
          <p:cNvPr id="17" name="TextBox 16">
            <a:extLst>
              <a:ext uri="{FF2B5EF4-FFF2-40B4-BE49-F238E27FC236}">
                <a16:creationId xmlns:a16="http://schemas.microsoft.com/office/drawing/2014/main" id="{059AC8F6-C6A6-477E-B239-540334FD9FB6}"/>
              </a:ext>
            </a:extLst>
          </p:cNvPr>
          <p:cNvSpPr txBox="1"/>
          <p:nvPr/>
        </p:nvSpPr>
        <p:spPr>
          <a:xfrm>
            <a:off x="6615877" y="3849538"/>
            <a:ext cx="2743199" cy="646331"/>
          </a:xfrm>
          <a:prstGeom prst="rect">
            <a:avLst/>
          </a:prstGeom>
          <a:noFill/>
        </p:spPr>
        <p:txBody>
          <a:bodyPr wrap="square" rtlCol="0">
            <a:spAutoFit/>
          </a:bodyPr>
          <a:lstStyle/>
          <a:p>
            <a:r>
              <a:rPr lang="en-US" dirty="0"/>
              <a:t>Best sequence: 2-1-0</a:t>
            </a:r>
          </a:p>
          <a:p>
            <a:r>
              <a:rPr lang="en-US" dirty="0"/>
              <a:t>Best Makespan: 12</a:t>
            </a:r>
          </a:p>
        </p:txBody>
      </p:sp>
      <p:sp>
        <p:nvSpPr>
          <p:cNvPr id="18" name="TextBox 17">
            <a:extLst>
              <a:ext uri="{FF2B5EF4-FFF2-40B4-BE49-F238E27FC236}">
                <a16:creationId xmlns:a16="http://schemas.microsoft.com/office/drawing/2014/main" id="{D2150175-F8DA-4784-B485-50DFE2192B02}"/>
              </a:ext>
            </a:extLst>
          </p:cNvPr>
          <p:cNvSpPr txBox="1"/>
          <p:nvPr/>
        </p:nvSpPr>
        <p:spPr>
          <a:xfrm>
            <a:off x="2185201" y="2292836"/>
            <a:ext cx="4062907" cy="369332"/>
          </a:xfrm>
          <a:prstGeom prst="rect">
            <a:avLst/>
          </a:prstGeom>
          <a:noFill/>
        </p:spPr>
        <p:txBody>
          <a:bodyPr wrap="none" rtlCol="0">
            <a:spAutoFit/>
          </a:bodyPr>
          <a:lstStyle/>
          <a:p>
            <a:r>
              <a:rPr lang="en-US" dirty="0"/>
              <a:t>Makespan of each episode while learning</a:t>
            </a:r>
          </a:p>
        </p:txBody>
      </p:sp>
    </p:spTree>
    <p:extLst>
      <p:ext uri="{BB962C8B-B14F-4D97-AF65-F5344CB8AC3E}">
        <p14:creationId xmlns:p14="http://schemas.microsoft.com/office/powerpoint/2010/main" val="1694390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82B485-9E14-47A5-AFAC-B61E214178C6}"/>
                  </a:ext>
                </a:extLst>
              </p:cNvPr>
              <p:cNvSpPr>
                <a:spLocks noGrp="1"/>
              </p:cNvSpPr>
              <p:nvPr>
                <p:ph idx="1"/>
              </p:nvPr>
            </p:nvSpPr>
            <p:spPr>
              <a:xfrm>
                <a:off x="600456" y="1724070"/>
                <a:ext cx="7861373" cy="2088949"/>
              </a:xfrm>
            </p:spPr>
            <p:txBody>
              <a:bodyPr>
                <a:noAutofit/>
              </a:bodyPr>
              <a:lstStyle/>
              <a:p>
                <a:r>
                  <a:rPr lang="en-US" sz="1800" dirty="0">
                    <a:solidFill>
                      <a:srgbClr val="2E2E2E"/>
                    </a:solidFill>
                    <a:latin typeface="+mj-lt"/>
                  </a:rPr>
                  <a:t>The algorithm is tested on</a:t>
                </a:r>
                <a:r>
                  <a:rPr lang="en-US" sz="1800" b="0" i="0" dirty="0">
                    <a:solidFill>
                      <a:srgbClr val="2E2E2E"/>
                    </a:solidFill>
                    <a:effectLst/>
                    <a:latin typeface="+mj-lt"/>
                  </a:rPr>
                  <a:t> 30 small datasets with 10 jobs and up to 20 machines</a:t>
                </a:r>
              </a:p>
              <a:p>
                <a:pPr lvl="1"/>
                <a:r>
                  <a:rPr lang="en-US" sz="1400" dirty="0">
                    <a:solidFill>
                      <a:srgbClr val="2E2E2E"/>
                    </a:solidFill>
                    <a:latin typeface="+mj-lt"/>
                  </a:rPr>
                  <a:t>EPSILON = 0.2   # greedy police</a:t>
                </a:r>
              </a:p>
              <a:p>
                <a:pPr lvl="1"/>
                <a:r>
                  <a:rPr lang="en-US" sz="1400" dirty="0">
                    <a:solidFill>
                      <a:srgbClr val="2E2E2E"/>
                    </a:solidFill>
                    <a:latin typeface="+mj-lt"/>
                  </a:rPr>
                  <a:t>ALPHA = 0.4   # learning rate</a:t>
                </a:r>
              </a:p>
              <a:p>
                <a:pPr lvl="1"/>
                <a:r>
                  <a:rPr lang="en-US" sz="1400" dirty="0">
                    <a:solidFill>
                      <a:srgbClr val="2E2E2E"/>
                    </a:solidFill>
                    <a:latin typeface="+mj-lt"/>
                  </a:rPr>
                  <a:t>GAMMA = 0.8    # discount factor</a:t>
                </a:r>
              </a:p>
              <a:p>
                <a:pPr lvl="1"/>
                <a:r>
                  <a:rPr lang="en-US" sz="1400" dirty="0">
                    <a:solidFill>
                      <a:srgbClr val="2E2E2E"/>
                    </a:solidFill>
                    <a:latin typeface="+mj-lt"/>
                  </a:rPr>
                  <a:t>MAX_EPISODES = 3000</a:t>
                </a:r>
                <a:endParaRPr lang="en-US" sz="1400" b="0" i="0" dirty="0">
                  <a:solidFill>
                    <a:srgbClr val="2E2E2E"/>
                  </a:solidFill>
                  <a:effectLst/>
                  <a:latin typeface="+mj-lt"/>
                </a:endParaRPr>
              </a:p>
              <a:p>
                <a:r>
                  <a:rPr lang="en-US" sz="1800" b="0" i="0" dirty="0">
                    <a:solidFill>
                      <a:srgbClr val="2E2E2E"/>
                    </a:solidFill>
                    <a:effectLst/>
                    <a:latin typeface="+mj-lt"/>
                  </a:rPr>
                  <a:t>Percentage error = </a:t>
                </a:r>
                <a14:m>
                  <m:oMath xmlns:m="http://schemas.openxmlformats.org/officeDocument/2006/math">
                    <m:f>
                      <m:fPr>
                        <m:ctrlPr>
                          <a:rPr lang="en-US" sz="1600" i="1" dirty="0" smtClean="0">
                            <a:solidFill>
                              <a:srgbClr val="836967"/>
                            </a:solidFill>
                            <a:latin typeface="Cambria Math" panose="02040503050406030204" pitchFamily="18" charset="0"/>
                          </a:rPr>
                        </m:ctrlPr>
                      </m:fPr>
                      <m:num>
                        <m:r>
                          <m:rPr>
                            <m:nor/>
                          </m:rPr>
                          <a:rPr lang="en-US" sz="1600" b="0" i="0" dirty="0" smtClean="0">
                            <a:solidFill>
                              <a:srgbClr val="2E2E2E"/>
                            </a:solidFill>
                            <a:latin typeface="+mj-lt"/>
                          </a:rPr>
                          <m:t>Makespan</m:t>
                        </m:r>
                        <m:r>
                          <m:rPr>
                            <m:nor/>
                          </m:rPr>
                          <a:rPr lang="en-US" sz="1600" b="0" i="0" dirty="0" smtClean="0">
                            <a:solidFill>
                              <a:srgbClr val="2E2E2E"/>
                            </a:solidFill>
                            <a:latin typeface="+mj-lt"/>
                          </a:rPr>
                          <m:t> </m:t>
                        </m:r>
                        <m:r>
                          <m:rPr>
                            <m:nor/>
                          </m:rPr>
                          <a:rPr lang="en-US" sz="1600" b="0" i="0" baseline="-25000" dirty="0" smtClean="0">
                            <a:solidFill>
                              <a:srgbClr val="2E2E2E"/>
                            </a:solidFill>
                            <a:latin typeface="+mj-lt"/>
                          </a:rPr>
                          <m:t>Q</m:t>
                        </m:r>
                        <m:r>
                          <m:rPr>
                            <m:nor/>
                          </m:rPr>
                          <a:rPr lang="en-US" sz="1600" b="0" i="0" baseline="-25000" dirty="0" smtClean="0">
                            <a:solidFill>
                              <a:srgbClr val="2E2E2E"/>
                            </a:solidFill>
                            <a:latin typeface="+mj-lt"/>
                          </a:rPr>
                          <m:t> </m:t>
                        </m:r>
                        <m:r>
                          <m:rPr>
                            <m:nor/>
                          </m:rPr>
                          <a:rPr lang="en-US" sz="1600" b="0" i="0" baseline="-25000" dirty="0" smtClean="0">
                            <a:solidFill>
                              <a:srgbClr val="2E2E2E"/>
                            </a:solidFill>
                            <a:latin typeface="+mj-lt"/>
                          </a:rPr>
                          <m:t>learning</m:t>
                        </m:r>
                        <m:r>
                          <m:rPr>
                            <m:nor/>
                          </m:rPr>
                          <a:rPr lang="en-US" sz="1600" dirty="0">
                            <a:solidFill>
                              <a:srgbClr val="2E2E2E"/>
                            </a:solidFill>
                            <a:latin typeface="+mj-lt"/>
                          </a:rPr>
                          <m:t>− </m:t>
                        </m:r>
                        <m:r>
                          <m:rPr>
                            <m:nor/>
                          </m:rPr>
                          <a:rPr lang="en-US" sz="1600" b="0" i="0" dirty="0" smtClean="0">
                            <a:solidFill>
                              <a:srgbClr val="2E2E2E"/>
                            </a:solidFill>
                            <a:latin typeface="+mj-lt"/>
                          </a:rPr>
                          <m:t>M</m:t>
                        </m:r>
                        <m:r>
                          <m:rPr>
                            <m:nor/>
                          </m:rPr>
                          <a:rPr lang="en-US" sz="1600" dirty="0">
                            <a:solidFill>
                              <a:srgbClr val="2E2E2E"/>
                            </a:solidFill>
                            <a:latin typeface="+mj-lt"/>
                          </a:rPr>
                          <m:t>akespan</m:t>
                        </m:r>
                        <m:r>
                          <m:rPr>
                            <m:nor/>
                          </m:rPr>
                          <a:rPr lang="en-US" sz="1600" b="0" i="0" dirty="0" smtClean="0">
                            <a:solidFill>
                              <a:srgbClr val="2E2E2E"/>
                            </a:solidFill>
                            <a:latin typeface="+mj-lt"/>
                          </a:rPr>
                          <m:t> </m:t>
                        </m:r>
                        <m:r>
                          <m:rPr>
                            <m:nor/>
                          </m:rPr>
                          <a:rPr lang="en-US" sz="1600" baseline="-25000" dirty="0">
                            <a:solidFill>
                              <a:srgbClr val="2E2E2E"/>
                            </a:solidFill>
                            <a:latin typeface="+mj-lt"/>
                          </a:rPr>
                          <m:t>optimal</m:t>
                        </m:r>
                      </m:num>
                      <m:den>
                        <m:r>
                          <m:rPr>
                            <m:nor/>
                          </m:rPr>
                          <a:rPr lang="en-US" sz="1600" dirty="0">
                            <a:solidFill>
                              <a:srgbClr val="2E2E2E"/>
                            </a:solidFill>
                            <a:latin typeface="+mj-lt"/>
                          </a:rPr>
                          <m:t>Makespan</m:t>
                        </m:r>
                        <m:r>
                          <m:rPr>
                            <m:nor/>
                          </m:rPr>
                          <a:rPr lang="en-US" sz="1600" dirty="0">
                            <a:solidFill>
                              <a:srgbClr val="2E2E2E"/>
                            </a:solidFill>
                            <a:latin typeface="+mj-lt"/>
                          </a:rPr>
                          <m:t> </m:t>
                        </m:r>
                        <m:r>
                          <m:rPr>
                            <m:nor/>
                          </m:rPr>
                          <a:rPr lang="en-US" sz="1600" baseline="-25000" dirty="0">
                            <a:solidFill>
                              <a:srgbClr val="2E2E2E"/>
                            </a:solidFill>
                            <a:latin typeface="+mj-lt"/>
                          </a:rPr>
                          <m:t>optimal</m:t>
                        </m:r>
                      </m:den>
                    </m:f>
                  </m:oMath>
                </a14:m>
                <a:r>
                  <a:rPr lang="en-US" sz="1800" b="0" i="0" dirty="0">
                    <a:solidFill>
                      <a:srgbClr val="2E2E2E"/>
                    </a:solidFill>
                    <a:effectLst/>
                    <a:latin typeface="+mj-lt"/>
                  </a:rPr>
                  <a:t> x100%</a:t>
                </a:r>
              </a:p>
            </p:txBody>
          </p:sp>
        </mc:Choice>
        <mc:Fallback xmlns="">
          <p:sp>
            <p:nvSpPr>
              <p:cNvPr id="3" name="Content Placeholder 2">
                <a:extLst>
                  <a:ext uri="{FF2B5EF4-FFF2-40B4-BE49-F238E27FC236}">
                    <a16:creationId xmlns:a16="http://schemas.microsoft.com/office/drawing/2014/main" id="{5C82B485-9E14-47A5-AFAC-B61E214178C6}"/>
                  </a:ext>
                </a:extLst>
              </p:cNvPr>
              <p:cNvSpPr>
                <a:spLocks noGrp="1" noRot="1" noChangeAspect="1" noMove="1" noResize="1" noEditPoints="1" noAdjustHandles="1" noChangeArrowheads="1" noChangeShapeType="1" noTextEdit="1"/>
              </p:cNvSpPr>
              <p:nvPr>
                <p:ph idx="1"/>
              </p:nvPr>
            </p:nvSpPr>
            <p:spPr>
              <a:xfrm>
                <a:off x="600456" y="1724070"/>
                <a:ext cx="7861373" cy="2088949"/>
              </a:xfrm>
              <a:blipFill>
                <a:blip r:embed="rId3"/>
                <a:stretch>
                  <a:fillRect l="-543" t="-2924"/>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C0930A39-2294-423B-8EF8-F41B44380AB4}"/>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4. Experimental results</a:t>
            </a:r>
          </a:p>
        </p:txBody>
      </p:sp>
      <p:sp>
        <p:nvSpPr>
          <p:cNvPr id="5" name="Slide Number Placeholder 4">
            <a:extLst>
              <a:ext uri="{FF2B5EF4-FFF2-40B4-BE49-F238E27FC236}">
                <a16:creationId xmlns:a16="http://schemas.microsoft.com/office/drawing/2014/main" id="{307CE9FF-508D-4749-B883-10BFECDBABE8}"/>
              </a:ext>
            </a:extLst>
          </p:cNvPr>
          <p:cNvSpPr>
            <a:spLocks noGrp="1"/>
          </p:cNvSpPr>
          <p:nvPr>
            <p:ph type="sldNum" sz="quarter" idx="12"/>
          </p:nvPr>
        </p:nvSpPr>
        <p:spPr/>
        <p:txBody>
          <a:bodyPr/>
          <a:lstStyle/>
          <a:p>
            <a:fld id="{89590873-3428-46C7-A0C0-530AA58CF106}" type="slidenum">
              <a:rPr lang="en-US" smtClean="0"/>
              <a:t>25</a:t>
            </a:fld>
            <a:endParaRPr lang="en-US"/>
          </a:p>
        </p:txBody>
      </p:sp>
      <p:sp>
        <p:nvSpPr>
          <p:cNvPr id="6" name="Date Placeholder 5">
            <a:extLst>
              <a:ext uri="{FF2B5EF4-FFF2-40B4-BE49-F238E27FC236}">
                <a16:creationId xmlns:a16="http://schemas.microsoft.com/office/drawing/2014/main" id="{4CB970EE-03F6-4E51-81DE-441C657AD0A8}"/>
              </a:ext>
            </a:extLst>
          </p:cNvPr>
          <p:cNvSpPr>
            <a:spLocks noGrp="1"/>
          </p:cNvSpPr>
          <p:nvPr>
            <p:ph type="dt" sz="half" idx="10"/>
          </p:nvPr>
        </p:nvSpPr>
        <p:spPr/>
        <p:txBody>
          <a:bodyPr/>
          <a:lstStyle/>
          <a:p>
            <a:fld id="{73653368-E3A2-45C8-9573-1E6FD49EB208}" type="datetime1">
              <a:rPr lang="en-US" smtClean="0"/>
              <a:t>1/21/2021</a:t>
            </a:fld>
            <a:endParaRPr lang="en-US" dirty="0"/>
          </a:p>
        </p:txBody>
      </p:sp>
      <p:sp>
        <p:nvSpPr>
          <p:cNvPr id="11" name="TextBox 10">
            <a:extLst>
              <a:ext uri="{FF2B5EF4-FFF2-40B4-BE49-F238E27FC236}">
                <a16:creationId xmlns:a16="http://schemas.microsoft.com/office/drawing/2014/main" id="{443D6D52-70F3-4301-9C1D-3C6FC2D84BEF}"/>
              </a:ext>
            </a:extLst>
          </p:cNvPr>
          <p:cNvSpPr txBox="1"/>
          <p:nvPr/>
        </p:nvSpPr>
        <p:spPr>
          <a:xfrm rot="16200000">
            <a:off x="-637302" y="4561645"/>
            <a:ext cx="1805027" cy="307777"/>
          </a:xfrm>
          <a:prstGeom prst="rect">
            <a:avLst/>
          </a:prstGeom>
          <a:noFill/>
        </p:spPr>
        <p:txBody>
          <a:bodyPr wrap="square" rtlCol="0">
            <a:spAutoFit/>
          </a:bodyPr>
          <a:lstStyle/>
          <a:p>
            <a:r>
              <a:rPr lang="en-US" sz="1400" dirty="0"/>
              <a:t>Percentage error(%)</a:t>
            </a:r>
          </a:p>
        </p:txBody>
      </p:sp>
      <p:sp>
        <p:nvSpPr>
          <p:cNvPr id="2" name="TextBox 1">
            <a:extLst>
              <a:ext uri="{FF2B5EF4-FFF2-40B4-BE49-F238E27FC236}">
                <a16:creationId xmlns:a16="http://schemas.microsoft.com/office/drawing/2014/main" id="{78CAC6BF-E900-4CAC-B0C3-120A4372F7F5}"/>
              </a:ext>
            </a:extLst>
          </p:cNvPr>
          <p:cNvSpPr txBox="1"/>
          <p:nvPr/>
        </p:nvSpPr>
        <p:spPr>
          <a:xfrm>
            <a:off x="4374844" y="5875092"/>
            <a:ext cx="2604111" cy="369332"/>
          </a:xfrm>
          <a:prstGeom prst="rect">
            <a:avLst/>
          </a:prstGeom>
          <a:noFill/>
        </p:spPr>
        <p:txBody>
          <a:bodyPr wrap="none" rtlCol="0">
            <a:spAutoFit/>
          </a:bodyPr>
          <a:lstStyle/>
          <a:p>
            <a:r>
              <a:rPr lang="en-US" dirty="0"/>
              <a:t>Data set (increase by size)</a:t>
            </a:r>
          </a:p>
        </p:txBody>
      </p:sp>
      <p:pic>
        <p:nvPicPr>
          <p:cNvPr id="1028" name="Picture 4">
            <a:extLst>
              <a:ext uri="{FF2B5EF4-FFF2-40B4-BE49-F238E27FC236}">
                <a16:creationId xmlns:a16="http://schemas.microsoft.com/office/drawing/2014/main" id="{3E0F41E3-58B8-4710-BE96-4E57209E4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3813020"/>
            <a:ext cx="11619011" cy="20620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11">
            <a:extLst>
              <a:ext uri="{FF2B5EF4-FFF2-40B4-BE49-F238E27FC236}">
                <a16:creationId xmlns:a16="http://schemas.microsoft.com/office/drawing/2014/main" id="{2415949A-21CA-47AE-9D60-47E25F126E40}"/>
              </a:ext>
            </a:extLst>
          </p:cNvPr>
          <p:cNvGraphicFramePr>
            <a:graphicFrameLocks noGrp="1"/>
          </p:cNvGraphicFramePr>
          <p:nvPr>
            <p:extLst>
              <p:ext uri="{D42A27DB-BD31-4B8C-83A1-F6EECF244321}">
                <p14:modId xmlns:p14="http://schemas.microsoft.com/office/powerpoint/2010/main" val="3633556692"/>
              </p:ext>
            </p:extLst>
          </p:nvPr>
        </p:nvGraphicFramePr>
        <p:xfrm>
          <a:off x="7753350" y="2216721"/>
          <a:ext cx="4111625" cy="1483360"/>
        </p:xfrm>
        <a:graphic>
          <a:graphicData uri="http://schemas.openxmlformats.org/drawingml/2006/table">
            <a:tbl>
              <a:tblPr firstRow="1" bandRow="1">
                <a:tableStyleId>{5C22544A-7EE6-4342-B048-85BDC9FD1C3A}</a:tableStyleId>
              </a:tblPr>
              <a:tblGrid>
                <a:gridCol w="1064312">
                  <a:extLst>
                    <a:ext uri="{9D8B030D-6E8A-4147-A177-3AD203B41FA5}">
                      <a16:colId xmlns:a16="http://schemas.microsoft.com/office/drawing/2014/main" val="4005354531"/>
                    </a:ext>
                  </a:extLst>
                </a:gridCol>
                <a:gridCol w="1828800">
                  <a:extLst>
                    <a:ext uri="{9D8B030D-6E8A-4147-A177-3AD203B41FA5}">
                      <a16:colId xmlns:a16="http://schemas.microsoft.com/office/drawing/2014/main" val="843900053"/>
                    </a:ext>
                  </a:extLst>
                </a:gridCol>
                <a:gridCol w="1218513">
                  <a:extLst>
                    <a:ext uri="{9D8B030D-6E8A-4147-A177-3AD203B41FA5}">
                      <a16:colId xmlns:a16="http://schemas.microsoft.com/office/drawing/2014/main" val="2560543050"/>
                    </a:ext>
                  </a:extLst>
                </a:gridCol>
              </a:tblGrid>
              <a:tr h="370840">
                <a:tc>
                  <a:txBody>
                    <a:bodyPr/>
                    <a:lstStyle/>
                    <a:p>
                      <a:r>
                        <a:rPr lang="en-US" sz="1600" dirty="0"/>
                        <a:t>Instance</a:t>
                      </a:r>
                    </a:p>
                  </a:txBody>
                  <a:tcPr/>
                </a:tc>
                <a:tc>
                  <a:txBody>
                    <a:bodyPr/>
                    <a:lstStyle/>
                    <a:p>
                      <a:r>
                        <a:rPr lang="en-US" sz="1600" dirty="0"/>
                        <a:t>Optimal Solution</a:t>
                      </a:r>
                    </a:p>
                  </a:txBody>
                  <a:tcPr/>
                </a:tc>
                <a:tc>
                  <a:txBody>
                    <a:bodyPr/>
                    <a:lstStyle/>
                    <a:p>
                      <a:r>
                        <a:rPr lang="en-US" sz="1600" dirty="0"/>
                        <a:t>Q learning</a:t>
                      </a:r>
                    </a:p>
                  </a:txBody>
                  <a:tcPr/>
                </a:tc>
                <a:extLst>
                  <a:ext uri="{0D108BD9-81ED-4DB2-BD59-A6C34878D82A}">
                    <a16:rowId xmlns:a16="http://schemas.microsoft.com/office/drawing/2014/main" val="696901720"/>
                  </a:ext>
                </a:extLst>
              </a:tr>
              <a:tr h="370840">
                <a:tc>
                  <a:txBody>
                    <a:bodyPr/>
                    <a:lstStyle/>
                    <a:p>
                      <a:r>
                        <a:rPr lang="en-US" sz="1600" dirty="0"/>
                        <a:t>10x10</a:t>
                      </a:r>
                    </a:p>
                  </a:txBody>
                  <a:tcPr/>
                </a:tc>
                <a:tc>
                  <a:txBody>
                    <a:bodyPr/>
                    <a:lstStyle/>
                    <a:p>
                      <a:r>
                        <a:rPr lang="en-US" sz="1600" dirty="0"/>
                        <a:t>1097</a:t>
                      </a:r>
                    </a:p>
                  </a:txBody>
                  <a:tcPr/>
                </a:tc>
                <a:tc>
                  <a:txBody>
                    <a:bodyPr/>
                    <a:lstStyle/>
                    <a:p>
                      <a:r>
                        <a:rPr lang="en-US" sz="1600" dirty="0"/>
                        <a:t>1138</a:t>
                      </a:r>
                    </a:p>
                  </a:txBody>
                  <a:tcPr/>
                </a:tc>
                <a:extLst>
                  <a:ext uri="{0D108BD9-81ED-4DB2-BD59-A6C34878D82A}">
                    <a16:rowId xmlns:a16="http://schemas.microsoft.com/office/drawing/2014/main" val="1521166455"/>
                  </a:ext>
                </a:extLst>
              </a:tr>
              <a:tr h="370840">
                <a:tc>
                  <a:txBody>
                    <a:bodyPr/>
                    <a:lstStyle/>
                    <a:p>
                      <a:r>
                        <a:rPr lang="en-US" sz="1600" dirty="0"/>
                        <a:t>10x15</a:t>
                      </a:r>
                    </a:p>
                  </a:txBody>
                  <a:tcPr/>
                </a:tc>
                <a:tc>
                  <a:txBody>
                    <a:bodyPr/>
                    <a:lstStyle/>
                    <a:p>
                      <a:r>
                        <a:rPr lang="en-US" sz="1600" dirty="0"/>
                        <a:t>1307</a:t>
                      </a:r>
                    </a:p>
                  </a:txBody>
                  <a:tcPr/>
                </a:tc>
                <a:tc>
                  <a:txBody>
                    <a:bodyPr/>
                    <a:lstStyle/>
                    <a:p>
                      <a:r>
                        <a:rPr lang="en-US" sz="1600" dirty="0"/>
                        <a:t>1338</a:t>
                      </a:r>
                    </a:p>
                  </a:txBody>
                  <a:tcPr/>
                </a:tc>
                <a:extLst>
                  <a:ext uri="{0D108BD9-81ED-4DB2-BD59-A6C34878D82A}">
                    <a16:rowId xmlns:a16="http://schemas.microsoft.com/office/drawing/2014/main" val="3177468559"/>
                  </a:ext>
                </a:extLst>
              </a:tr>
              <a:tr h="370840">
                <a:tc>
                  <a:txBody>
                    <a:bodyPr/>
                    <a:lstStyle/>
                    <a:p>
                      <a:r>
                        <a:rPr lang="en-US" sz="1600" dirty="0"/>
                        <a:t>10x20</a:t>
                      </a:r>
                    </a:p>
                  </a:txBody>
                  <a:tcPr/>
                </a:tc>
                <a:tc>
                  <a:txBody>
                    <a:bodyPr/>
                    <a:lstStyle/>
                    <a:p>
                      <a:r>
                        <a:rPr lang="en-US" sz="1600" b="0" i="0" kern="1200" dirty="0">
                          <a:solidFill>
                            <a:schemeClr val="dk1"/>
                          </a:solidFill>
                          <a:effectLst/>
                          <a:latin typeface="+mn-lt"/>
                          <a:ea typeface="+mn-ea"/>
                          <a:cs typeface="+mn-cs"/>
                        </a:rPr>
                        <a:t>1652</a:t>
                      </a:r>
                      <a:endParaRPr lang="en-US" sz="1600" dirty="0"/>
                    </a:p>
                  </a:txBody>
                  <a:tcPr/>
                </a:tc>
                <a:tc>
                  <a:txBody>
                    <a:bodyPr/>
                    <a:lstStyle/>
                    <a:p>
                      <a:r>
                        <a:rPr lang="en-US" sz="1600" b="0" i="0" kern="1200" dirty="0">
                          <a:solidFill>
                            <a:schemeClr val="dk1"/>
                          </a:solidFill>
                          <a:effectLst/>
                          <a:latin typeface="+mn-lt"/>
                          <a:ea typeface="+mn-ea"/>
                          <a:cs typeface="+mn-cs"/>
                        </a:rPr>
                        <a:t>1683</a:t>
                      </a:r>
                      <a:endParaRPr lang="en-US" sz="1600" dirty="0"/>
                    </a:p>
                  </a:txBody>
                  <a:tcPr/>
                </a:tc>
                <a:extLst>
                  <a:ext uri="{0D108BD9-81ED-4DB2-BD59-A6C34878D82A}">
                    <a16:rowId xmlns:a16="http://schemas.microsoft.com/office/drawing/2014/main" val="2567367689"/>
                  </a:ext>
                </a:extLst>
              </a:tr>
            </a:tbl>
          </a:graphicData>
        </a:graphic>
      </p:graphicFrame>
    </p:spTree>
    <p:extLst>
      <p:ext uri="{BB962C8B-B14F-4D97-AF65-F5344CB8AC3E}">
        <p14:creationId xmlns:p14="http://schemas.microsoft.com/office/powerpoint/2010/main" val="1929629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AEDB88-0655-4B84-A99C-32F877E64057}"/>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5. Conclusion and Further research</a:t>
            </a:r>
            <a:endParaRPr lang="en-US" sz="3600" dirty="0"/>
          </a:p>
        </p:txBody>
      </p:sp>
      <p:sp>
        <p:nvSpPr>
          <p:cNvPr id="5" name="Slide Number Placeholder 4">
            <a:extLst>
              <a:ext uri="{FF2B5EF4-FFF2-40B4-BE49-F238E27FC236}">
                <a16:creationId xmlns:a16="http://schemas.microsoft.com/office/drawing/2014/main" id="{3FE07232-B74A-41C8-B7F9-0ACE03A6E08F}"/>
              </a:ext>
            </a:extLst>
          </p:cNvPr>
          <p:cNvSpPr>
            <a:spLocks noGrp="1"/>
          </p:cNvSpPr>
          <p:nvPr>
            <p:ph type="sldNum" sz="quarter" idx="12"/>
          </p:nvPr>
        </p:nvSpPr>
        <p:spPr/>
        <p:txBody>
          <a:bodyPr/>
          <a:lstStyle/>
          <a:p>
            <a:fld id="{89590873-3428-46C7-A0C0-530AA58CF106}" type="slidenum">
              <a:rPr lang="en-US" smtClean="0"/>
              <a:t>26</a:t>
            </a:fld>
            <a:endParaRPr lang="en-US"/>
          </a:p>
        </p:txBody>
      </p:sp>
      <p:sp>
        <p:nvSpPr>
          <p:cNvPr id="6" name="Date Placeholder 5">
            <a:extLst>
              <a:ext uri="{FF2B5EF4-FFF2-40B4-BE49-F238E27FC236}">
                <a16:creationId xmlns:a16="http://schemas.microsoft.com/office/drawing/2014/main" id="{8BB50C98-FA7C-4007-AD75-2BC350BB196F}"/>
              </a:ext>
            </a:extLst>
          </p:cNvPr>
          <p:cNvSpPr>
            <a:spLocks noGrp="1"/>
          </p:cNvSpPr>
          <p:nvPr>
            <p:ph type="dt" sz="half" idx="10"/>
          </p:nvPr>
        </p:nvSpPr>
        <p:spPr/>
        <p:txBody>
          <a:bodyPr/>
          <a:lstStyle/>
          <a:p>
            <a:fld id="{A6915A00-586F-4846-81A5-1FE830FC4C0C}" type="datetime1">
              <a:rPr lang="en-US" smtClean="0"/>
              <a:t>1/21/2021</a:t>
            </a:fld>
            <a:endParaRPr lang="en-US"/>
          </a:p>
        </p:txBody>
      </p:sp>
      <p:sp>
        <p:nvSpPr>
          <p:cNvPr id="7" name="Content Placeholder 2">
            <a:extLst>
              <a:ext uri="{FF2B5EF4-FFF2-40B4-BE49-F238E27FC236}">
                <a16:creationId xmlns:a16="http://schemas.microsoft.com/office/drawing/2014/main" id="{1DD08487-0FE8-4387-B0FC-50D58FA66DB6}"/>
              </a:ext>
            </a:extLst>
          </p:cNvPr>
          <p:cNvSpPr>
            <a:spLocks noGrp="1"/>
          </p:cNvSpPr>
          <p:nvPr>
            <p:ph idx="1"/>
          </p:nvPr>
        </p:nvSpPr>
        <p:spPr>
          <a:xfrm>
            <a:off x="838200" y="1825625"/>
            <a:ext cx="9421368" cy="4351338"/>
          </a:xfrm>
        </p:spPr>
        <p:txBody>
          <a:bodyPr>
            <a:normAutofit/>
          </a:bodyPr>
          <a:lstStyle/>
          <a:p>
            <a:r>
              <a:rPr lang="en-US" sz="1800" b="1" dirty="0">
                <a:solidFill>
                  <a:srgbClr val="202122"/>
                </a:solidFill>
                <a:latin typeface="+mj-lt"/>
              </a:rPr>
              <a:t>Conclusion</a:t>
            </a:r>
          </a:p>
          <a:p>
            <a:pPr lvl="1"/>
            <a:r>
              <a:rPr lang="en-US" sz="1600" dirty="0">
                <a:solidFill>
                  <a:srgbClr val="202122"/>
                </a:solidFill>
                <a:latin typeface="+mj-lt"/>
              </a:rPr>
              <a:t>The proposed method constitutes an interesting alternative to solve complex scheduling problems</a:t>
            </a:r>
          </a:p>
          <a:p>
            <a:pPr lvl="1"/>
            <a:r>
              <a:rPr lang="en-US" sz="1600" dirty="0">
                <a:solidFill>
                  <a:srgbClr val="202122"/>
                </a:solidFill>
                <a:latin typeface="+mj-lt"/>
              </a:rPr>
              <a:t>This new approach gives a satisfactory solution</a:t>
            </a:r>
          </a:p>
          <a:p>
            <a:endParaRPr lang="en-US" sz="1800" dirty="0">
              <a:solidFill>
                <a:srgbClr val="202122"/>
              </a:solidFill>
              <a:latin typeface="+mj-lt"/>
            </a:endParaRPr>
          </a:p>
          <a:p>
            <a:endParaRPr lang="en-US" sz="1800" dirty="0">
              <a:solidFill>
                <a:srgbClr val="202122"/>
              </a:solidFill>
              <a:latin typeface="+mj-lt"/>
            </a:endParaRPr>
          </a:p>
          <a:p>
            <a:r>
              <a:rPr lang="en-US" sz="1800" b="1" dirty="0">
                <a:solidFill>
                  <a:srgbClr val="202122"/>
                </a:solidFill>
                <a:latin typeface="+mj-lt"/>
              </a:rPr>
              <a:t>Further research</a:t>
            </a:r>
            <a:endParaRPr lang="en-US" sz="1400" b="1" dirty="0">
              <a:solidFill>
                <a:srgbClr val="202122"/>
              </a:solidFill>
              <a:latin typeface="+mj-lt"/>
            </a:endParaRPr>
          </a:p>
          <a:p>
            <a:pPr lvl="1"/>
            <a:r>
              <a:rPr lang="en-US" sz="1600" dirty="0">
                <a:solidFill>
                  <a:srgbClr val="202122"/>
                </a:solidFill>
                <a:latin typeface="+mj-lt"/>
              </a:rPr>
              <a:t>Application of the approach in other types of scheduling problems</a:t>
            </a:r>
          </a:p>
          <a:p>
            <a:pPr lvl="1"/>
            <a:r>
              <a:rPr lang="en-US" sz="1600" dirty="0">
                <a:solidFill>
                  <a:srgbClr val="202122"/>
                </a:solidFill>
                <a:latin typeface="+mj-lt"/>
              </a:rPr>
              <a:t>The effect of parameters to the result</a:t>
            </a:r>
          </a:p>
          <a:p>
            <a:pPr lvl="1"/>
            <a:r>
              <a:rPr lang="en-US" sz="1600" dirty="0">
                <a:solidFill>
                  <a:srgbClr val="202122"/>
                </a:solidFill>
                <a:latin typeface="+mj-lt"/>
              </a:rPr>
              <a:t>Apply the algorithm with bigger dataset</a:t>
            </a:r>
          </a:p>
          <a:p>
            <a:pPr lvl="1"/>
            <a:r>
              <a:rPr lang="en-US" sz="1600" dirty="0">
                <a:solidFill>
                  <a:srgbClr val="202122"/>
                </a:solidFill>
                <a:latin typeface="+mj-lt"/>
              </a:rPr>
              <a:t>Compare with metaheuristics in terms of computational time and result</a:t>
            </a:r>
            <a:endParaRPr lang="en-US" sz="1600" dirty="0">
              <a:latin typeface="+mj-lt"/>
            </a:endParaRPr>
          </a:p>
        </p:txBody>
      </p:sp>
    </p:spTree>
    <p:extLst>
      <p:ext uri="{BB962C8B-B14F-4D97-AF65-F5344CB8AC3E}">
        <p14:creationId xmlns:p14="http://schemas.microsoft.com/office/powerpoint/2010/main" val="3941701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EA9B60-2F40-4BFB-9703-E80E52A4D7EA}"/>
              </a:ext>
            </a:extLst>
          </p:cNvPr>
          <p:cNvSpPr>
            <a:spLocks noGrp="1"/>
          </p:cNvSpPr>
          <p:nvPr>
            <p:ph idx="1"/>
          </p:nvPr>
        </p:nvSpPr>
        <p:spPr/>
        <p:txBody>
          <a:bodyPr/>
          <a:lstStyle/>
          <a:p>
            <a:r>
              <a:rPr lang="en-US" sz="1800" b="0" i="0" dirty="0">
                <a:effectLst/>
                <a:latin typeface="SourceSansPro-Regular"/>
              </a:rPr>
              <a:t>Yunior César Fonseca-Reyna</a:t>
            </a:r>
            <a:r>
              <a:rPr lang="en-US" sz="1800" dirty="0"/>
              <a:t> (2019)- A reinforcement learning approach for scheduling problems (2015) </a:t>
            </a:r>
          </a:p>
          <a:p>
            <a:r>
              <a:rPr lang="en-US" sz="1800" b="0" i="0" dirty="0">
                <a:effectLst/>
                <a:latin typeface="SourceSansPro-Regular"/>
              </a:rPr>
              <a:t>Yunior César Fonseca-Reyna</a:t>
            </a:r>
            <a:r>
              <a:rPr lang="en-US" sz="1800" dirty="0"/>
              <a:t>(2017) </a:t>
            </a:r>
            <a:r>
              <a:rPr lang="en-US" sz="1800" b="0" i="0" dirty="0">
                <a:effectLst/>
                <a:latin typeface="Martel-Regular"/>
              </a:rPr>
              <a:t>An Improvement of Reinforcement Learning Approach for Permutation of</a:t>
            </a:r>
            <a:br>
              <a:rPr lang="en-US" sz="1800" b="0" i="0" dirty="0">
                <a:effectLst/>
                <a:latin typeface="Martel-Regular"/>
              </a:rPr>
            </a:br>
            <a:r>
              <a:rPr lang="en-US" sz="1800" b="0" i="0" dirty="0">
                <a:effectLst/>
                <a:latin typeface="Martel-Regular"/>
              </a:rPr>
              <a:t>Flow-Shop Scheduling Problems</a:t>
            </a:r>
            <a:r>
              <a:rPr lang="en-US" sz="1800" dirty="0"/>
              <a:t> </a:t>
            </a:r>
          </a:p>
          <a:p>
            <a:r>
              <a:rPr lang="en-US" sz="1800" b="0" i="0" dirty="0">
                <a:effectLst/>
                <a:latin typeface="SourceSansPro-Regular"/>
              </a:rPr>
              <a:t>Yunior César Fonseca-Reyna(2015)</a:t>
            </a:r>
            <a:r>
              <a:rPr lang="en-US" sz="1800" dirty="0"/>
              <a:t> </a:t>
            </a:r>
            <a:r>
              <a:rPr lang="en-US" sz="1800" b="0" i="0" dirty="0">
                <a:effectLst/>
                <a:latin typeface="Martel-Regular"/>
              </a:rPr>
              <a:t>Q-learning algorithm performance for m-machine, n-jobs flow shop scheduling problems to minimize </a:t>
            </a:r>
            <a:r>
              <a:rPr lang="en-US" sz="1800" b="0" i="0" dirty="0" err="1">
                <a:effectLst/>
                <a:latin typeface="Martel-Regular"/>
              </a:rPr>
              <a:t>makespan</a:t>
            </a:r>
            <a:r>
              <a:rPr lang="en-US" sz="1800" dirty="0"/>
              <a:t> </a:t>
            </a:r>
          </a:p>
          <a:p>
            <a:r>
              <a:rPr lang="en-US" sz="1800" dirty="0"/>
              <a:t>Frank Benda (2019) - A machine learning approach for flow shop scheduling problems with alternative resources, sequence-dependent setup times, and blocking</a:t>
            </a:r>
          </a:p>
          <a:p>
            <a:r>
              <a:rPr lang="en-US" sz="1800" dirty="0" err="1"/>
              <a:t>Haldun</a:t>
            </a:r>
            <a:r>
              <a:rPr lang="en-US" sz="1800" dirty="0"/>
              <a:t> </a:t>
            </a:r>
            <a:r>
              <a:rPr lang="en-US" sz="1800" dirty="0" err="1"/>
              <a:t>Aytug</a:t>
            </a:r>
            <a:r>
              <a:rPr lang="en-US" sz="1800" dirty="0"/>
              <a:t>, Bhattacharyya (1994)- A Review of Machine Learning in Scheduling</a:t>
            </a:r>
          </a:p>
          <a:p>
            <a:r>
              <a:rPr lang="en-US" sz="1800" dirty="0" err="1"/>
              <a:t>Yailen</a:t>
            </a:r>
            <a:r>
              <a:rPr lang="en-US" sz="1800" dirty="0"/>
              <a:t> Martínez Jiménez (2012)- A Generic Multi-Agent Reinforcement Learning Approach for Scheduling Problems</a:t>
            </a:r>
          </a:p>
          <a:p>
            <a:r>
              <a:rPr lang="en-US" sz="1800" dirty="0"/>
              <a:t>Tom Mitchell (1997) - Machine Learning</a:t>
            </a:r>
          </a:p>
        </p:txBody>
      </p:sp>
      <p:sp>
        <p:nvSpPr>
          <p:cNvPr id="4" name="Date Placeholder 3">
            <a:extLst>
              <a:ext uri="{FF2B5EF4-FFF2-40B4-BE49-F238E27FC236}">
                <a16:creationId xmlns:a16="http://schemas.microsoft.com/office/drawing/2014/main" id="{F74B84E9-2D49-4612-9E01-13AA3D38DD3A}"/>
              </a:ext>
            </a:extLst>
          </p:cNvPr>
          <p:cNvSpPr>
            <a:spLocks noGrp="1"/>
          </p:cNvSpPr>
          <p:nvPr>
            <p:ph type="dt" sz="half" idx="10"/>
          </p:nvPr>
        </p:nvSpPr>
        <p:spPr/>
        <p:txBody>
          <a:bodyPr/>
          <a:lstStyle/>
          <a:p>
            <a:fld id="{D774FBC3-9843-4245-8F3B-A05FB60EF88A}" type="datetime1">
              <a:rPr lang="en-US" smtClean="0"/>
              <a:t>1/21/2021</a:t>
            </a:fld>
            <a:endParaRPr lang="en-US"/>
          </a:p>
        </p:txBody>
      </p:sp>
      <p:sp>
        <p:nvSpPr>
          <p:cNvPr id="5" name="Slide Number Placeholder 4">
            <a:extLst>
              <a:ext uri="{FF2B5EF4-FFF2-40B4-BE49-F238E27FC236}">
                <a16:creationId xmlns:a16="http://schemas.microsoft.com/office/drawing/2014/main" id="{CE3F35BF-6CB8-4229-9EEF-8808E7F71BD5}"/>
              </a:ext>
            </a:extLst>
          </p:cNvPr>
          <p:cNvSpPr>
            <a:spLocks noGrp="1"/>
          </p:cNvSpPr>
          <p:nvPr>
            <p:ph type="sldNum" sz="quarter" idx="12"/>
          </p:nvPr>
        </p:nvSpPr>
        <p:spPr/>
        <p:txBody>
          <a:bodyPr/>
          <a:lstStyle/>
          <a:p>
            <a:fld id="{89590873-3428-46C7-A0C0-530AA58CF106}" type="slidenum">
              <a:rPr lang="en-US" smtClean="0"/>
              <a:t>27</a:t>
            </a:fld>
            <a:endParaRPr lang="en-US"/>
          </a:p>
        </p:txBody>
      </p:sp>
      <p:sp>
        <p:nvSpPr>
          <p:cNvPr id="6" name="Title 1">
            <a:extLst>
              <a:ext uri="{FF2B5EF4-FFF2-40B4-BE49-F238E27FC236}">
                <a16:creationId xmlns:a16="http://schemas.microsoft.com/office/drawing/2014/main" id="{D7689A70-4F7B-4833-B812-B95EDFFAF94C}"/>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5. References</a:t>
            </a:r>
            <a:endParaRPr lang="en-US" sz="3600" dirty="0"/>
          </a:p>
        </p:txBody>
      </p:sp>
    </p:spTree>
    <p:extLst>
      <p:ext uri="{BB962C8B-B14F-4D97-AF65-F5344CB8AC3E}">
        <p14:creationId xmlns:p14="http://schemas.microsoft.com/office/powerpoint/2010/main" val="2847108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6AD86-C91D-43DB-A037-74BCAD698E65}"/>
              </a:ext>
            </a:extLst>
          </p:cNvPr>
          <p:cNvSpPr>
            <a:spLocks noGrp="1"/>
          </p:cNvSpPr>
          <p:nvPr>
            <p:ph idx="1"/>
          </p:nvPr>
        </p:nvSpPr>
        <p:spPr>
          <a:xfrm>
            <a:off x="838200" y="2897641"/>
            <a:ext cx="10515600" cy="1062718"/>
          </a:xfrm>
        </p:spPr>
        <p:txBody>
          <a:bodyPr>
            <a:normAutofit/>
          </a:bodyPr>
          <a:lstStyle/>
          <a:p>
            <a:pPr marL="0" indent="0" algn="ctr">
              <a:buNone/>
            </a:pPr>
            <a:r>
              <a:rPr lang="en-US" sz="3600" dirty="0"/>
              <a:t>THANK YOU FOR YOUR ATTENTION</a:t>
            </a:r>
          </a:p>
        </p:txBody>
      </p:sp>
      <p:sp>
        <p:nvSpPr>
          <p:cNvPr id="4" name="Date Placeholder 3">
            <a:extLst>
              <a:ext uri="{FF2B5EF4-FFF2-40B4-BE49-F238E27FC236}">
                <a16:creationId xmlns:a16="http://schemas.microsoft.com/office/drawing/2014/main" id="{00889A50-9706-4159-9AA3-9AF9CC448A84}"/>
              </a:ext>
            </a:extLst>
          </p:cNvPr>
          <p:cNvSpPr>
            <a:spLocks noGrp="1"/>
          </p:cNvSpPr>
          <p:nvPr>
            <p:ph type="dt" sz="half" idx="10"/>
          </p:nvPr>
        </p:nvSpPr>
        <p:spPr/>
        <p:txBody>
          <a:bodyPr/>
          <a:lstStyle/>
          <a:p>
            <a:fld id="{D774FBC3-9843-4245-8F3B-A05FB60EF88A}" type="datetime1">
              <a:rPr lang="en-US" smtClean="0"/>
              <a:t>1/21/2021</a:t>
            </a:fld>
            <a:endParaRPr lang="en-US"/>
          </a:p>
        </p:txBody>
      </p:sp>
      <p:sp>
        <p:nvSpPr>
          <p:cNvPr id="5" name="Slide Number Placeholder 4">
            <a:extLst>
              <a:ext uri="{FF2B5EF4-FFF2-40B4-BE49-F238E27FC236}">
                <a16:creationId xmlns:a16="http://schemas.microsoft.com/office/drawing/2014/main" id="{53AF47F8-80AF-4E2B-AF2E-3244CEED81DE}"/>
              </a:ext>
            </a:extLst>
          </p:cNvPr>
          <p:cNvSpPr>
            <a:spLocks noGrp="1"/>
          </p:cNvSpPr>
          <p:nvPr>
            <p:ph type="sldNum" sz="quarter" idx="12"/>
          </p:nvPr>
        </p:nvSpPr>
        <p:spPr/>
        <p:txBody>
          <a:bodyPr/>
          <a:lstStyle/>
          <a:p>
            <a:fld id="{89590873-3428-46C7-A0C0-530AA58CF106}" type="slidenum">
              <a:rPr lang="en-US" smtClean="0"/>
              <a:t>28</a:t>
            </a:fld>
            <a:endParaRPr lang="en-US"/>
          </a:p>
        </p:txBody>
      </p:sp>
    </p:spTree>
    <p:extLst>
      <p:ext uri="{BB962C8B-B14F-4D97-AF65-F5344CB8AC3E}">
        <p14:creationId xmlns:p14="http://schemas.microsoft.com/office/powerpoint/2010/main" val="174567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24A70-48A1-4CBF-94EF-1E88ACE17209}"/>
              </a:ext>
            </a:extLst>
          </p:cNvPr>
          <p:cNvSpPr>
            <a:spLocks noGrp="1"/>
          </p:cNvSpPr>
          <p:nvPr>
            <p:ph idx="1"/>
          </p:nvPr>
        </p:nvSpPr>
        <p:spPr>
          <a:xfrm>
            <a:off x="838200" y="1825625"/>
            <a:ext cx="5021687" cy="4351338"/>
          </a:xfrm>
        </p:spPr>
        <p:txBody>
          <a:bodyPr>
            <a:normAutofit/>
          </a:bodyPr>
          <a:lstStyle/>
          <a:p>
            <a:r>
              <a:rPr lang="en-US" sz="1800" b="1" i="0" dirty="0">
                <a:solidFill>
                  <a:srgbClr val="202122"/>
                </a:solidFill>
                <a:effectLst/>
                <a:latin typeface="+mj-lt"/>
              </a:rPr>
              <a:t>Scheduling </a:t>
            </a:r>
            <a:r>
              <a:rPr lang="en-US" sz="1800" i="0" dirty="0">
                <a:solidFill>
                  <a:srgbClr val="202122"/>
                </a:solidFill>
                <a:effectLst/>
                <a:latin typeface="+mj-lt"/>
              </a:rPr>
              <a:t>is a decision-making process that is used on a regular basis in many manufacturing and service industries.</a:t>
            </a:r>
          </a:p>
          <a:p>
            <a:r>
              <a:rPr lang="en-US" sz="1800" dirty="0">
                <a:solidFill>
                  <a:srgbClr val="202122"/>
                </a:solidFill>
                <a:latin typeface="+mj-lt"/>
              </a:rPr>
              <a:t>It deals with the allocation of jobs(i.e. the tasks in which each job is divided) to resources over given time periods. The goal is to optimize one or more objectives.</a:t>
            </a:r>
          </a:p>
          <a:p>
            <a:r>
              <a:rPr lang="en-US" sz="1800" dirty="0">
                <a:solidFill>
                  <a:srgbClr val="202122"/>
                </a:solidFill>
                <a:latin typeface="+mj-lt"/>
              </a:rPr>
              <a:t>In manufacturing process:</a:t>
            </a:r>
          </a:p>
          <a:p>
            <a:pPr lvl="1"/>
            <a:r>
              <a:rPr lang="en-US" sz="1800" dirty="0">
                <a:solidFill>
                  <a:srgbClr val="202122"/>
                </a:solidFill>
                <a:latin typeface="+mj-lt"/>
              </a:rPr>
              <a:t>Job: the item you wish to manufacture</a:t>
            </a:r>
          </a:p>
          <a:p>
            <a:pPr lvl="1"/>
            <a:r>
              <a:rPr lang="en-US" sz="1800" dirty="0">
                <a:solidFill>
                  <a:srgbClr val="202122"/>
                </a:solidFill>
                <a:latin typeface="+mj-lt"/>
              </a:rPr>
              <a:t>Resources: Machines</a:t>
            </a:r>
          </a:p>
          <a:p>
            <a:r>
              <a:rPr lang="en-US" sz="1800" dirty="0">
                <a:latin typeface="+mj-lt"/>
              </a:rPr>
              <a:t>Minimize production time and costs, by deciding when to make, with which staff, on which equipment.</a:t>
            </a:r>
          </a:p>
        </p:txBody>
      </p:sp>
      <p:grpSp>
        <p:nvGrpSpPr>
          <p:cNvPr id="10" name="Group 9">
            <a:extLst>
              <a:ext uri="{FF2B5EF4-FFF2-40B4-BE49-F238E27FC236}">
                <a16:creationId xmlns:a16="http://schemas.microsoft.com/office/drawing/2014/main" id="{B16CC1CE-5B13-49B9-B6B7-E164489C16BD}"/>
              </a:ext>
            </a:extLst>
          </p:cNvPr>
          <p:cNvGrpSpPr/>
          <p:nvPr/>
        </p:nvGrpSpPr>
        <p:grpSpPr>
          <a:xfrm>
            <a:off x="6287904" y="3915569"/>
            <a:ext cx="5904096" cy="2460120"/>
            <a:chOff x="6096000" y="2928544"/>
            <a:chExt cx="5904096" cy="2460120"/>
          </a:xfrm>
        </p:grpSpPr>
        <p:pic>
          <p:nvPicPr>
            <p:cNvPr id="1026" name="Picture 2">
              <a:extLst>
                <a:ext uri="{FF2B5EF4-FFF2-40B4-BE49-F238E27FC236}">
                  <a16:creationId xmlns:a16="http://schemas.microsoft.com/office/drawing/2014/main" id="{DCD24241-C116-495C-BDD6-6B3B8A081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928544"/>
              <a:ext cx="5793286" cy="13510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E30F00-DEA5-45C8-B5BF-ED451201BBA6}"/>
                </a:ext>
              </a:extLst>
            </p:cNvPr>
            <p:cNvSpPr txBox="1"/>
            <p:nvPr/>
          </p:nvSpPr>
          <p:spPr>
            <a:xfrm>
              <a:off x="9543974" y="5019332"/>
              <a:ext cx="2456122" cy="369332"/>
            </a:xfrm>
            <a:prstGeom prst="rect">
              <a:avLst/>
            </a:prstGeom>
            <a:noFill/>
          </p:spPr>
          <p:txBody>
            <a:bodyPr wrap="none" rtlCol="0">
              <a:spAutoFit/>
            </a:bodyPr>
            <a:lstStyle/>
            <a:p>
              <a:r>
                <a:rPr lang="en-US" dirty="0"/>
                <a:t>Source: Google OR tools</a:t>
              </a:r>
            </a:p>
          </p:txBody>
        </p:sp>
      </p:grpSp>
      <p:sp>
        <p:nvSpPr>
          <p:cNvPr id="9" name="Title 1">
            <a:extLst>
              <a:ext uri="{FF2B5EF4-FFF2-40B4-BE49-F238E27FC236}">
                <a16:creationId xmlns:a16="http://schemas.microsoft.com/office/drawing/2014/main" id="{39C5B72B-8A87-4716-AE07-B89BA3F714CF}"/>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1. Introduction</a:t>
            </a:r>
            <a:br>
              <a:rPr lang="en-US" dirty="0"/>
            </a:br>
            <a:r>
              <a:rPr lang="en-US" sz="3600" dirty="0"/>
              <a:t>Scheduling Problems</a:t>
            </a:r>
          </a:p>
        </p:txBody>
      </p:sp>
      <p:graphicFrame>
        <p:nvGraphicFramePr>
          <p:cNvPr id="5" name="Table 9">
            <a:extLst>
              <a:ext uri="{FF2B5EF4-FFF2-40B4-BE49-F238E27FC236}">
                <a16:creationId xmlns:a16="http://schemas.microsoft.com/office/drawing/2014/main" id="{733C2231-260A-4920-B768-AB829F867D90}"/>
              </a:ext>
            </a:extLst>
          </p:cNvPr>
          <p:cNvGraphicFramePr>
            <a:graphicFrameLocks noGrp="1"/>
          </p:cNvGraphicFramePr>
          <p:nvPr>
            <p:extLst>
              <p:ext uri="{D42A27DB-BD31-4B8C-83A1-F6EECF244321}">
                <p14:modId xmlns:p14="http://schemas.microsoft.com/office/powerpoint/2010/main" val="1796328582"/>
              </p:ext>
            </p:extLst>
          </p:nvPr>
        </p:nvGraphicFramePr>
        <p:xfrm>
          <a:off x="7125744" y="1872324"/>
          <a:ext cx="4133848" cy="1775884"/>
        </p:xfrm>
        <a:graphic>
          <a:graphicData uri="http://schemas.openxmlformats.org/drawingml/2006/table">
            <a:tbl>
              <a:tblPr firstRow="1" bandRow="1">
                <a:tableStyleId>{5C22544A-7EE6-4342-B048-85BDC9FD1C3A}</a:tableStyleId>
              </a:tblPr>
              <a:tblGrid>
                <a:gridCol w="1033462">
                  <a:extLst>
                    <a:ext uri="{9D8B030D-6E8A-4147-A177-3AD203B41FA5}">
                      <a16:colId xmlns:a16="http://schemas.microsoft.com/office/drawing/2014/main" val="715271111"/>
                    </a:ext>
                  </a:extLst>
                </a:gridCol>
                <a:gridCol w="1033462">
                  <a:extLst>
                    <a:ext uri="{9D8B030D-6E8A-4147-A177-3AD203B41FA5}">
                      <a16:colId xmlns:a16="http://schemas.microsoft.com/office/drawing/2014/main" val="1302366846"/>
                    </a:ext>
                  </a:extLst>
                </a:gridCol>
                <a:gridCol w="1033462">
                  <a:extLst>
                    <a:ext uri="{9D8B030D-6E8A-4147-A177-3AD203B41FA5}">
                      <a16:colId xmlns:a16="http://schemas.microsoft.com/office/drawing/2014/main" val="2961849168"/>
                    </a:ext>
                  </a:extLst>
                </a:gridCol>
                <a:gridCol w="1033462">
                  <a:extLst>
                    <a:ext uri="{9D8B030D-6E8A-4147-A177-3AD203B41FA5}">
                      <a16:colId xmlns:a16="http://schemas.microsoft.com/office/drawing/2014/main" val="3595358754"/>
                    </a:ext>
                  </a:extLst>
                </a:gridCol>
              </a:tblGrid>
              <a:tr h="443971">
                <a:tc>
                  <a:txBody>
                    <a:bodyPr/>
                    <a:lstStyle/>
                    <a:p>
                      <a:pPr algn="ctr"/>
                      <a:endParaRPr lang="en-US" sz="1400" dirty="0"/>
                    </a:p>
                  </a:txBody>
                  <a:tcPr/>
                </a:tc>
                <a:tc>
                  <a:txBody>
                    <a:bodyPr/>
                    <a:lstStyle/>
                    <a:p>
                      <a:pPr algn="ctr"/>
                      <a:r>
                        <a:rPr lang="en-US" sz="14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Machine 2</a:t>
                      </a:r>
                    </a:p>
                  </a:txBody>
                  <a:tcPr/>
                </a:tc>
                <a:extLst>
                  <a:ext uri="{0D108BD9-81ED-4DB2-BD59-A6C34878D82A}">
                    <a16:rowId xmlns:a16="http://schemas.microsoft.com/office/drawing/2014/main" val="1981933723"/>
                  </a:ext>
                </a:extLst>
              </a:tr>
              <a:tr h="443971">
                <a:tc>
                  <a:txBody>
                    <a:bodyPr/>
                    <a:lstStyle/>
                    <a:p>
                      <a:pPr algn="ctr"/>
                      <a:r>
                        <a:rPr lang="en-US" sz="1400" dirty="0"/>
                        <a:t>Job 0</a:t>
                      </a:r>
                    </a:p>
                  </a:txBody>
                  <a:tcPr/>
                </a:tc>
                <a:tc>
                  <a:txBody>
                    <a:bodyPr/>
                    <a:lstStyle/>
                    <a:p>
                      <a:pPr algn="ctr"/>
                      <a:r>
                        <a:rPr lang="en-US" sz="1400" dirty="0"/>
                        <a:t>3</a:t>
                      </a:r>
                    </a:p>
                  </a:txBody>
                  <a:tcPr/>
                </a:tc>
                <a:tc>
                  <a:txBody>
                    <a:bodyPr/>
                    <a:lstStyle/>
                    <a:p>
                      <a:pPr algn="ctr"/>
                      <a:r>
                        <a:rPr lang="en-US" sz="1400" dirty="0"/>
                        <a:t>2</a:t>
                      </a:r>
                    </a:p>
                  </a:txBody>
                  <a:tcPr/>
                </a:tc>
                <a:tc>
                  <a:txBody>
                    <a:bodyPr/>
                    <a:lstStyle/>
                    <a:p>
                      <a:pPr algn="ctr"/>
                      <a:r>
                        <a:rPr lang="en-US" sz="1400" dirty="0"/>
                        <a:t>0</a:t>
                      </a:r>
                    </a:p>
                  </a:txBody>
                  <a:tcPr/>
                </a:tc>
                <a:extLst>
                  <a:ext uri="{0D108BD9-81ED-4DB2-BD59-A6C34878D82A}">
                    <a16:rowId xmlns:a16="http://schemas.microsoft.com/office/drawing/2014/main" val="1139554900"/>
                  </a:ext>
                </a:extLst>
              </a:tr>
              <a:tr h="443971">
                <a:tc>
                  <a:txBody>
                    <a:bodyPr/>
                    <a:lstStyle/>
                    <a:p>
                      <a:pPr algn="ctr"/>
                      <a:r>
                        <a:rPr lang="en-US" sz="1400" dirty="0"/>
                        <a:t>Job 1</a:t>
                      </a:r>
                    </a:p>
                  </a:txBody>
                  <a:tcPr/>
                </a:tc>
                <a:tc>
                  <a:txBody>
                    <a:bodyPr/>
                    <a:lstStyle/>
                    <a:p>
                      <a:pPr algn="ctr"/>
                      <a:r>
                        <a:rPr lang="en-US" sz="1400" dirty="0"/>
                        <a:t>2</a:t>
                      </a:r>
                    </a:p>
                  </a:txBody>
                  <a:tcPr/>
                </a:tc>
                <a:tc>
                  <a:txBody>
                    <a:bodyPr/>
                    <a:lstStyle/>
                    <a:p>
                      <a:pPr algn="ctr"/>
                      <a:r>
                        <a:rPr lang="en-US" sz="1400" dirty="0"/>
                        <a:t>4</a:t>
                      </a:r>
                    </a:p>
                  </a:txBody>
                  <a:tcPr/>
                </a:tc>
                <a:tc>
                  <a:txBody>
                    <a:bodyPr/>
                    <a:lstStyle/>
                    <a:p>
                      <a:pPr algn="ctr"/>
                      <a:r>
                        <a:rPr lang="en-US" sz="1400" dirty="0"/>
                        <a:t>4</a:t>
                      </a:r>
                    </a:p>
                  </a:txBody>
                  <a:tcPr/>
                </a:tc>
                <a:extLst>
                  <a:ext uri="{0D108BD9-81ED-4DB2-BD59-A6C34878D82A}">
                    <a16:rowId xmlns:a16="http://schemas.microsoft.com/office/drawing/2014/main" val="153539419"/>
                  </a:ext>
                </a:extLst>
              </a:tr>
              <a:tr h="443971">
                <a:tc>
                  <a:txBody>
                    <a:bodyPr/>
                    <a:lstStyle/>
                    <a:p>
                      <a:pPr algn="ctr"/>
                      <a:r>
                        <a:rPr lang="en-US" sz="1400" dirty="0"/>
                        <a:t>Job 2</a:t>
                      </a:r>
                    </a:p>
                  </a:txBody>
                  <a:tcPr/>
                </a:tc>
                <a:tc>
                  <a:txBody>
                    <a:bodyPr/>
                    <a:lstStyle/>
                    <a:p>
                      <a:pPr algn="ctr"/>
                      <a:r>
                        <a:rPr lang="en-US" sz="1400" dirty="0"/>
                        <a:t>2</a:t>
                      </a:r>
                    </a:p>
                  </a:txBody>
                  <a:tcPr/>
                </a:tc>
                <a:tc>
                  <a:txBody>
                    <a:bodyPr/>
                    <a:lstStyle/>
                    <a:p>
                      <a:pPr algn="ctr"/>
                      <a:r>
                        <a:rPr lang="en-US" sz="1400" dirty="0"/>
                        <a:t>1</a:t>
                      </a:r>
                    </a:p>
                  </a:txBody>
                  <a:tcPr/>
                </a:tc>
                <a:tc>
                  <a:txBody>
                    <a:bodyPr/>
                    <a:lstStyle/>
                    <a:p>
                      <a:pPr algn="ctr"/>
                      <a:r>
                        <a:rPr lang="en-US" sz="1400" dirty="0"/>
                        <a:t>3</a:t>
                      </a:r>
                    </a:p>
                  </a:txBody>
                  <a:tcPr/>
                </a:tc>
                <a:extLst>
                  <a:ext uri="{0D108BD9-81ED-4DB2-BD59-A6C34878D82A}">
                    <a16:rowId xmlns:a16="http://schemas.microsoft.com/office/drawing/2014/main" val="3248838741"/>
                  </a:ext>
                </a:extLst>
              </a:tr>
            </a:tbl>
          </a:graphicData>
        </a:graphic>
      </p:graphicFrame>
      <p:sp>
        <p:nvSpPr>
          <p:cNvPr id="12" name="TextBox 11">
            <a:extLst>
              <a:ext uri="{FF2B5EF4-FFF2-40B4-BE49-F238E27FC236}">
                <a16:creationId xmlns:a16="http://schemas.microsoft.com/office/drawing/2014/main" id="{78996DF5-A54E-4C0D-B267-7E9061F82EDC}"/>
              </a:ext>
            </a:extLst>
          </p:cNvPr>
          <p:cNvSpPr txBox="1"/>
          <p:nvPr/>
        </p:nvSpPr>
        <p:spPr>
          <a:xfrm>
            <a:off x="7062758" y="1450405"/>
            <a:ext cx="4259820" cy="369332"/>
          </a:xfrm>
          <a:prstGeom prst="rect">
            <a:avLst/>
          </a:prstGeom>
          <a:noFill/>
        </p:spPr>
        <p:txBody>
          <a:bodyPr wrap="none" rtlCol="0">
            <a:spAutoFit/>
          </a:bodyPr>
          <a:lstStyle/>
          <a:p>
            <a:r>
              <a:rPr lang="en-US" dirty="0"/>
              <a:t>Time required for each job in each machine</a:t>
            </a:r>
          </a:p>
        </p:txBody>
      </p:sp>
      <p:sp>
        <p:nvSpPr>
          <p:cNvPr id="14" name="Right Brace 13">
            <a:extLst>
              <a:ext uri="{FF2B5EF4-FFF2-40B4-BE49-F238E27FC236}">
                <a16:creationId xmlns:a16="http://schemas.microsoft.com/office/drawing/2014/main" id="{C2A580C8-645D-4D09-8C37-07368FABE493}"/>
              </a:ext>
            </a:extLst>
          </p:cNvPr>
          <p:cNvSpPr/>
          <p:nvPr/>
        </p:nvSpPr>
        <p:spPr>
          <a:xfrm rot="5400000">
            <a:off x="8725843" y="3706169"/>
            <a:ext cx="246807" cy="34470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F442803B-EFE5-485A-AEF0-E68769B6FE61}"/>
              </a:ext>
            </a:extLst>
          </p:cNvPr>
          <p:cNvSpPr txBox="1"/>
          <p:nvPr/>
        </p:nvSpPr>
        <p:spPr>
          <a:xfrm>
            <a:off x="8274922" y="5616282"/>
            <a:ext cx="1603901" cy="369332"/>
          </a:xfrm>
          <a:prstGeom prst="rect">
            <a:avLst/>
          </a:prstGeom>
          <a:noFill/>
        </p:spPr>
        <p:txBody>
          <a:bodyPr wrap="none" rtlCol="0">
            <a:spAutoFit/>
          </a:bodyPr>
          <a:lstStyle/>
          <a:p>
            <a:r>
              <a:rPr lang="en-US" dirty="0"/>
              <a:t>Makespan = 12</a:t>
            </a:r>
          </a:p>
        </p:txBody>
      </p:sp>
      <p:sp>
        <p:nvSpPr>
          <p:cNvPr id="16" name="Slide Number Placeholder 15">
            <a:extLst>
              <a:ext uri="{FF2B5EF4-FFF2-40B4-BE49-F238E27FC236}">
                <a16:creationId xmlns:a16="http://schemas.microsoft.com/office/drawing/2014/main" id="{CE123A9B-D97A-457A-9B4E-838D9D7883E5}"/>
              </a:ext>
            </a:extLst>
          </p:cNvPr>
          <p:cNvSpPr>
            <a:spLocks noGrp="1"/>
          </p:cNvSpPr>
          <p:nvPr>
            <p:ph type="sldNum" sz="quarter" idx="12"/>
          </p:nvPr>
        </p:nvSpPr>
        <p:spPr/>
        <p:txBody>
          <a:bodyPr/>
          <a:lstStyle/>
          <a:p>
            <a:fld id="{89590873-3428-46C7-A0C0-530AA58CF106}" type="slidenum">
              <a:rPr lang="en-US" smtClean="0"/>
              <a:t>3</a:t>
            </a:fld>
            <a:endParaRPr lang="en-US"/>
          </a:p>
        </p:txBody>
      </p:sp>
      <p:sp>
        <p:nvSpPr>
          <p:cNvPr id="17" name="Date Placeholder 16">
            <a:extLst>
              <a:ext uri="{FF2B5EF4-FFF2-40B4-BE49-F238E27FC236}">
                <a16:creationId xmlns:a16="http://schemas.microsoft.com/office/drawing/2014/main" id="{AE528892-21EE-4CEC-8F5C-FE1FEBD06CDB}"/>
              </a:ext>
            </a:extLst>
          </p:cNvPr>
          <p:cNvSpPr>
            <a:spLocks noGrp="1"/>
          </p:cNvSpPr>
          <p:nvPr>
            <p:ph type="dt" sz="half" idx="10"/>
          </p:nvPr>
        </p:nvSpPr>
        <p:spPr/>
        <p:txBody>
          <a:bodyPr/>
          <a:lstStyle/>
          <a:p>
            <a:fld id="{7342F51A-A79C-4CE4-9DB5-61BB68B88905}" type="datetime1">
              <a:rPr lang="en-US" smtClean="0"/>
              <a:t>1/21/2021</a:t>
            </a:fld>
            <a:endParaRPr lang="en-US"/>
          </a:p>
        </p:txBody>
      </p:sp>
    </p:spTree>
    <p:extLst>
      <p:ext uri="{BB962C8B-B14F-4D97-AF65-F5344CB8AC3E}">
        <p14:creationId xmlns:p14="http://schemas.microsoft.com/office/powerpoint/2010/main" val="155404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A02085-47E0-4630-9531-B7E01593EC17}"/>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1. Introduction</a:t>
            </a:r>
            <a:br>
              <a:rPr lang="en-US" dirty="0"/>
            </a:br>
            <a:r>
              <a:rPr lang="en-US" sz="3600" dirty="0"/>
              <a:t>Different types of scheduling</a:t>
            </a:r>
          </a:p>
        </p:txBody>
      </p:sp>
      <p:graphicFrame>
        <p:nvGraphicFramePr>
          <p:cNvPr id="7" name="Content Placeholder 6">
            <a:extLst>
              <a:ext uri="{FF2B5EF4-FFF2-40B4-BE49-F238E27FC236}">
                <a16:creationId xmlns:a16="http://schemas.microsoft.com/office/drawing/2014/main" id="{2F477A54-E24D-4323-BC33-A4B05B334984}"/>
              </a:ext>
            </a:extLst>
          </p:cNvPr>
          <p:cNvGraphicFramePr>
            <a:graphicFrameLocks noGrp="1"/>
          </p:cNvGraphicFramePr>
          <p:nvPr>
            <p:ph idx="1"/>
            <p:extLst>
              <p:ext uri="{D42A27DB-BD31-4B8C-83A1-F6EECF244321}">
                <p14:modId xmlns:p14="http://schemas.microsoft.com/office/powerpoint/2010/main" val="1682118795"/>
              </p:ext>
            </p:extLst>
          </p:nvPr>
        </p:nvGraphicFramePr>
        <p:xfrm>
          <a:off x="604837" y="1958181"/>
          <a:ext cx="10144125" cy="395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a:extLst>
              <a:ext uri="{FF2B5EF4-FFF2-40B4-BE49-F238E27FC236}">
                <a16:creationId xmlns:a16="http://schemas.microsoft.com/office/drawing/2014/main" id="{EF12E8FB-4B55-458E-96A2-F6277BD30CF7}"/>
              </a:ext>
            </a:extLst>
          </p:cNvPr>
          <p:cNvSpPr>
            <a:spLocks noGrp="1"/>
          </p:cNvSpPr>
          <p:nvPr>
            <p:ph type="sldNum" sz="quarter" idx="12"/>
          </p:nvPr>
        </p:nvSpPr>
        <p:spPr/>
        <p:txBody>
          <a:bodyPr/>
          <a:lstStyle/>
          <a:p>
            <a:fld id="{89590873-3428-46C7-A0C0-530AA58CF106}" type="slidenum">
              <a:rPr lang="en-US" smtClean="0"/>
              <a:t>4</a:t>
            </a:fld>
            <a:endParaRPr lang="en-US"/>
          </a:p>
        </p:txBody>
      </p:sp>
      <p:sp>
        <p:nvSpPr>
          <p:cNvPr id="11" name="Date Placeholder 10">
            <a:extLst>
              <a:ext uri="{FF2B5EF4-FFF2-40B4-BE49-F238E27FC236}">
                <a16:creationId xmlns:a16="http://schemas.microsoft.com/office/drawing/2014/main" id="{F95ED22F-1D7F-4E20-BE50-292243BB9543}"/>
              </a:ext>
            </a:extLst>
          </p:cNvPr>
          <p:cNvSpPr>
            <a:spLocks noGrp="1"/>
          </p:cNvSpPr>
          <p:nvPr>
            <p:ph type="dt" sz="half" idx="10"/>
          </p:nvPr>
        </p:nvSpPr>
        <p:spPr/>
        <p:txBody>
          <a:bodyPr/>
          <a:lstStyle/>
          <a:p>
            <a:fld id="{27EB3686-0F90-4847-9582-321B1F8F98E4}" type="datetime1">
              <a:rPr lang="en-US" smtClean="0"/>
              <a:t>1/21/2021</a:t>
            </a:fld>
            <a:endParaRPr lang="en-US"/>
          </a:p>
        </p:txBody>
      </p:sp>
    </p:spTree>
    <p:extLst>
      <p:ext uri="{BB962C8B-B14F-4D97-AF65-F5344CB8AC3E}">
        <p14:creationId xmlns:p14="http://schemas.microsoft.com/office/powerpoint/2010/main" val="234544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A02085-47E0-4630-9531-B7E01593EC17}"/>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1. Introduction</a:t>
            </a:r>
            <a:br>
              <a:rPr lang="en-US" dirty="0"/>
            </a:br>
            <a:r>
              <a:rPr lang="en-US" sz="3600" dirty="0"/>
              <a:t>Different types of scheduling</a:t>
            </a:r>
          </a:p>
        </p:txBody>
      </p:sp>
      <p:graphicFrame>
        <p:nvGraphicFramePr>
          <p:cNvPr id="8" name="Table 9">
            <a:extLst>
              <a:ext uri="{FF2B5EF4-FFF2-40B4-BE49-F238E27FC236}">
                <a16:creationId xmlns:a16="http://schemas.microsoft.com/office/drawing/2014/main" id="{E5FA0A77-7F54-4D1E-B59A-F6785FDBF466}"/>
              </a:ext>
            </a:extLst>
          </p:cNvPr>
          <p:cNvGraphicFramePr>
            <a:graphicFrameLocks noGrp="1"/>
          </p:cNvGraphicFramePr>
          <p:nvPr>
            <p:extLst>
              <p:ext uri="{D42A27DB-BD31-4B8C-83A1-F6EECF244321}">
                <p14:modId xmlns:p14="http://schemas.microsoft.com/office/powerpoint/2010/main" val="3237246631"/>
              </p:ext>
            </p:extLst>
          </p:nvPr>
        </p:nvGraphicFramePr>
        <p:xfrm>
          <a:off x="7773444" y="2862924"/>
          <a:ext cx="4133848" cy="1775884"/>
        </p:xfrm>
        <a:graphic>
          <a:graphicData uri="http://schemas.openxmlformats.org/drawingml/2006/table">
            <a:tbl>
              <a:tblPr firstRow="1" bandRow="1">
                <a:tableStyleId>{5C22544A-7EE6-4342-B048-85BDC9FD1C3A}</a:tableStyleId>
              </a:tblPr>
              <a:tblGrid>
                <a:gridCol w="1033462">
                  <a:extLst>
                    <a:ext uri="{9D8B030D-6E8A-4147-A177-3AD203B41FA5}">
                      <a16:colId xmlns:a16="http://schemas.microsoft.com/office/drawing/2014/main" val="715271111"/>
                    </a:ext>
                  </a:extLst>
                </a:gridCol>
                <a:gridCol w="1033462">
                  <a:extLst>
                    <a:ext uri="{9D8B030D-6E8A-4147-A177-3AD203B41FA5}">
                      <a16:colId xmlns:a16="http://schemas.microsoft.com/office/drawing/2014/main" val="1302366846"/>
                    </a:ext>
                  </a:extLst>
                </a:gridCol>
                <a:gridCol w="1033462">
                  <a:extLst>
                    <a:ext uri="{9D8B030D-6E8A-4147-A177-3AD203B41FA5}">
                      <a16:colId xmlns:a16="http://schemas.microsoft.com/office/drawing/2014/main" val="2961849168"/>
                    </a:ext>
                  </a:extLst>
                </a:gridCol>
                <a:gridCol w="1033462">
                  <a:extLst>
                    <a:ext uri="{9D8B030D-6E8A-4147-A177-3AD203B41FA5}">
                      <a16:colId xmlns:a16="http://schemas.microsoft.com/office/drawing/2014/main" val="3595358754"/>
                    </a:ext>
                  </a:extLst>
                </a:gridCol>
              </a:tblGrid>
              <a:tr h="443971">
                <a:tc>
                  <a:txBody>
                    <a:bodyPr/>
                    <a:lstStyle/>
                    <a:p>
                      <a:pPr algn="ctr"/>
                      <a:endParaRPr lang="en-US" sz="1400" dirty="0"/>
                    </a:p>
                  </a:txBody>
                  <a:tcPr/>
                </a:tc>
                <a:tc>
                  <a:txBody>
                    <a:bodyPr/>
                    <a:lstStyle/>
                    <a:p>
                      <a:pPr algn="ctr"/>
                      <a:r>
                        <a:rPr lang="en-US" sz="1400" dirty="0"/>
                        <a:t>Machine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Machine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Machine 2</a:t>
                      </a:r>
                    </a:p>
                  </a:txBody>
                  <a:tcPr/>
                </a:tc>
                <a:extLst>
                  <a:ext uri="{0D108BD9-81ED-4DB2-BD59-A6C34878D82A}">
                    <a16:rowId xmlns:a16="http://schemas.microsoft.com/office/drawing/2014/main" val="1981933723"/>
                  </a:ext>
                </a:extLst>
              </a:tr>
              <a:tr h="443971">
                <a:tc>
                  <a:txBody>
                    <a:bodyPr/>
                    <a:lstStyle/>
                    <a:p>
                      <a:pPr algn="ctr"/>
                      <a:r>
                        <a:rPr lang="en-US" sz="1400" dirty="0"/>
                        <a:t>Job 0</a:t>
                      </a:r>
                    </a:p>
                  </a:txBody>
                  <a:tcPr/>
                </a:tc>
                <a:tc>
                  <a:txBody>
                    <a:bodyPr/>
                    <a:lstStyle/>
                    <a:p>
                      <a:pPr algn="ctr"/>
                      <a:r>
                        <a:rPr lang="en-US" sz="1400" dirty="0"/>
                        <a:t>3</a:t>
                      </a:r>
                    </a:p>
                  </a:txBody>
                  <a:tcPr/>
                </a:tc>
                <a:tc>
                  <a:txBody>
                    <a:bodyPr/>
                    <a:lstStyle/>
                    <a:p>
                      <a:pPr algn="ctr"/>
                      <a:r>
                        <a:rPr lang="en-US" sz="1400" dirty="0"/>
                        <a:t>2</a:t>
                      </a:r>
                    </a:p>
                  </a:txBody>
                  <a:tcPr/>
                </a:tc>
                <a:tc>
                  <a:txBody>
                    <a:bodyPr/>
                    <a:lstStyle/>
                    <a:p>
                      <a:pPr algn="ctr"/>
                      <a:r>
                        <a:rPr lang="en-US" sz="1400" dirty="0"/>
                        <a:t>0</a:t>
                      </a:r>
                    </a:p>
                  </a:txBody>
                  <a:tcPr/>
                </a:tc>
                <a:extLst>
                  <a:ext uri="{0D108BD9-81ED-4DB2-BD59-A6C34878D82A}">
                    <a16:rowId xmlns:a16="http://schemas.microsoft.com/office/drawing/2014/main" val="1139554900"/>
                  </a:ext>
                </a:extLst>
              </a:tr>
              <a:tr h="443971">
                <a:tc>
                  <a:txBody>
                    <a:bodyPr/>
                    <a:lstStyle/>
                    <a:p>
                      <a:pPr algn="ctr"/>
                      <a:r>
                        <a:rPr lang="en-US" sz="1400" dirty="0"/>
                        <a:t>Job 1</a:t>
                      </a:r>
                    </a:p>
                  </a:txBody>
                  <a:tcPr/>
                </a:tc>
                <a:tc>
                  <a:txBody>
                    <a:bodyPr/>
                    <a:lstStyle/>
                    <a:p>
                      <a:pPr algn="ctr"/>
                      <a:r>
                        <a:rPr lang="en-US" sz="1400" dirty="0"/>
                        <a:t>2</a:t>
                      </a:r>
                    </a:p>
                  </a:txBody>
                  <a:tcPr/>
                </a:tc>
                <a:tc>
                  <a:txBody>
                    <a:bodyPr/>
                    <a:lstStyle/>
                    <a:p>
                      <a:pPr algn="ctr"/>
                      <a:r>
                        <a:rPr lang="en-US" sz="1400" dirty="0"/>
                        <a:t>4</a:t>
                      </a:r>
                    </a:p>
                  </a:txBody>
                  <a:tcPr/>
                </a:tc>
                <a:tc>
                  <a:txBody>
                    <a:bodyPr/>
                    <a:lstStyle/>
                    <a:p>
                      <a:pPr algn="ctr"/>
                      <a:r>
                        <a:rPr lang="en-US" sz="1400" dirty="0"/>
                        <a:t>4</a:t>
                      </a:r>
                    </a:p>
                  </a:txBody>
                  <a:tcPr/>
                </a:tc>
                <a:extLst>
                  <a:ext uri="{0D108BD9-81ED-4DB2-BD59-A6C34878D82A}">
                    <a16:rowId xmlns:a16="http://schemas.microsoft.com/office/drawing/2014/main" val="153539419"/>
                  </a:ext>
                </a:extLst>
              </a:tr>
              <a:tr h="443971">
                <a:tc>
                  <a:txBody>
                    <a:bodyPr/>
                    <a:lstStyle/>
                    <a:p>
                      <a:pPr algn="ctr"/>
                      <a:r>
                        <a:rPr lang="en-US" sz="1400" dirty="0"/>
                        <a:t>Job 2</a:t>
                      </a:r>
                    </a:p>
                  </a:txBody>
                  <a:tcPr/>
                </a:tc>
                <a:tc>
                  <a:txBody>
                    <a:bodyPr/>
                    <a:lstStyle/>
                    <a:p>
                      <a:pPr algn="ctr"/>
                      <a:r>
                        <a:rPr lang="en-US" sz="1400" dirty="0"/>
                        <a:t>2</a:t>
                      </a:r>
                    </a:p>
                  </a:txBody>
                  <a:tcPr/>
                </a:tc>
                <a:tc>
                  <a:txBody>
                    <a:bodyPr/>
                    <a:lstStyle/>
                    <a:p>
                      <a:pPr algn="ctr"/>
                      <a:r>
                        <a:rPr lang="en-US" sz="1400" dirty="0"/>
                        <a:t>1</a:t>
                      </a:r>
                    </a:p>
                  </a:txBody>
                  <a:tcPr/>
                </a:tc>
                <a:tc>
                  <a:txBody>
                    <a:bodyPr/>
                    <a:lstStyle/>
                    <a:p>
                      <a:pPr algn="ctr"/>
                      <a:r>
                        <a:rPr lang="en-US" sz="1400" dirty="0"/>
                        <a:t>3</a:t>
                      </a:r>
                    </a:p>
                  </a:txBody>
                  <a:tcPr/>
                </a:tc>
                <a:extLst>
                  <a:ext uri="{0D108BD9-81ED-4DB2-BD59-A6C34878D82A}">
                    <a16:rowId xmlns:a16="http://schemas.microsoft.com/office/drawing/2014/main" val="3248838741"/>
                  </a:ext>
                </a:extLst>
              </a:tr>
            </a:tbl>
          </a:graphicData>
        </a:graphic>
      </p:graphicFrame>
      <p:graphicFrame>
        <p:nvGraphicFramePr>
          <p:cNvPr id="11" name="Content Placeholder 6">
            <a:extLst>
              <a:ext uri="{FF2B5EF4-FFF2-40B4-BE49-F238E27FC236}">
                <a16:creationId xmlns:a16="http://schemas.microsoft.com/office/drawing/2014/main" id="{C55757AA-99CB-445E-AE40-ABCACFBF13DD}"/>
              </a:ext>
            </a:extLst>
          </p:cNvPr>
          <p:cNvGraphicFramePr>
            <a:graphicFrameLocks/>
          </p:cNvGraphicFramePr>
          <p:nvPr>
            <p:extLst>
              <p:ext uri="{D42A27DB-BD31-4B8C-83A1-F6EECF244321}">
                <p14:modId xmlns:p14="http://schemas.microsoft.com/office/powerpoint/2010/main" val="2335373515"/>
              </p:ext>
            </p:extLst>
          </p:nvPr>
        </p:nvGraphicFramePr>
        <p:xfrm>
          <a:off x="157164" y="2014537"/>
          <a:ext cx="7472362" cy="395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11">
            <a:extLst>
              <a:ext uri="{FF2B5EF4-FFF2-40B4-BE49-F238E27FC236}">
                <a16:creationId xmlns:a16="http://schemas.microsoft.com/office/drawing/2014/main" id="{4BE05844-FFE8-43D8-99BE-64594E8D5008}"/>
              </a:ext>
            </a:extLst>
          </p:cNvPr>
          <p:cNvSpPr>
            <a:spLocks noGrp="1"/>
          </p:cNvSpPr>
          <p:nvPr>
            <p:ph type="sldNum" sz="quarter" idx="12"/>
          </p:nvPr>
        </p:nvSpPr>
        <p:spPr/>
        <p:txBody>
          <a:bodyPr/>
          <a:lstStyle/>
          <a:p>
            <a:fld id="{89590873-3428-46C7-A0C0-530AA58CF106}" type="slidenum">
              <a:rPr lang="en-US" smtClean="0"/>
              <a:t>5</a:t>
            </a:fld>
            <a:endParaRPr lang="en-US"/>
          </a:p>
        </p:txBody>
      </p:sp>
      <p:sp>
        <p:nvSpPr>
          <p:cNvPr id="13" name="Date Placeholder 12">
            <a:extLst>
              <a:ext uri="{FF2B5EF4-FFF2-40B4-BE49-F238E27FC236}">
                <a16:creationId xmlns:a16="http://schemas.microsoft.com/office/drawing/2014/main" id="{BC7DA03E-8E38-4B6D-B54A-ADC09980D35D}"/>
              </a:ext>
            </a:extLst>
          </p:cNvPr>
          <p:cNvSpPr>
            <a:spLocks noGrp="1"/>
          </p:cNvSpPr>
          <p:nvPr>
            <p:ph type="dt" sz="half" idx="10"/>
          </p:nvPr>
        </p:nvSpPr>
        <p:spPr/>
        <p:txBody>
          <a:bodyPr/>
          <a:lstStyle/>
          <a:p>
            <a:fld id="{8754111D-7EEC-49A5-91BA-9E4D8578430F}" type="datetime1">
              <a:rPr lang="en-US" smtClean="0"/>
              <a:t>1/21/2021</a:t>
            </a:fld>
            <a:endParaRPr lang="en-US"/>
          </a:p>
        </p:txBody>
      </p:sp>
    </p:spTree>
    <p:extLst>
      <p:ext uri="{BB962C8B-B14F-4D97-AF65-F5344CB8AC3E}">
        <p14:creationId xmlns:p14="http://schemas.microsoft.com/office/powerpoint/2010/main" val="134642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A02085-47E0-4630-9531-B7E01593EC17}"/>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1. Introduction</a:t>
            </a:r>
            <a:br>
              <a:rPr lang="en-US" dirty="0"/>
            </a:br>
            <a:r>
              <a:rPr lang="en-US" sz="3600" dirty="0"/>
              <a:t>Scheduling Objectives</a:t>
            </a:r>
          </a:p>
        </p:txBody>
      </p:sp>
      <p:graphicFrame>
        <p:nvGraphicFramePr>
          <p:cNvPr id="8" name="Content Placeholder 6">
            <a:extLst>
              <a:ext uri="{FF2B5EF4-FFF2-40B4-BE49-F238E27FC236}">
                <a16:creationId xmlns:a16="http://schemas.microsoft.com/office/drawing/2014/main" id="{FFBC763D-4B1D-4662-8315-F031B6380686}"/>
              </a:ext>
            </a:extLst>
          </p:cNvPr>
          <p:cNvGraphicFramePr>
            <a:graphicFrameLocks/>
          </p:cNvGraphicFramePr>
          <p:nvPr>
            <p:extLst>
              <p:ext uri="{D42A27DB-BD31-4B8C-83A1-F6EECF244321}">
                <p14:modId xmlns:p14="http://schemas.microsoft.com/office/powerpoint/2010/main" val="4178027226"/>
              </p:ext>
            </p:extLst>
          </p:nvPr>
        </p:nvGraphicFramePr>
        <p:xfrm>
          <a:off x="536164" y="1757415"/>
          <a:ext cx="10398536" cy="4548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E7400C9-60D9-419A-8B69-4991DCFD40E7}"/>
              </a:ext>
            </a:extLst>
          </p:cNvPr>
          <p:cNvSpPr>
            <a:spLocks noGrp="1"/>
          </p:cNvSpPr>
          <p:nvPr>
            <p:ph type="sldNum" sz="quarter" idx="12"/>
          </p:nvPr>
        </p:nvSpPr>
        <p:spPr/>
        <p:txBody>
          <a:bodyPr/>
          <a:lstStyle/>
          <a:p>
            <a:fld id="{89590873-3428-46C7-A0C0-530AA58CF106}" type="slidenum">
              <a:rPr lang="en-US" smtClean="0"/>
              <a:t>6</a:t>
            </a:fld>
            <a:endParaRPr lang="en-US"/>
          </a:p>
        </p:txBody>
      </p:sp>
      <p:sp>
        <p:nvSpPr>
          <p:cNvPr id="5" name="Date Placeholder 4">
            <a:extLst>
              <a:ext uri="{FF2B5EF4-FFF2-40B4-BE49-F238E27FC236}">
                <a16:creationId xmlns:a16="http://schemas.microsoft.com/office/drawing/2014/main" id="{86F348EE-1DC6-49EB-8B95-468D4C0905BE}"/>
              </a:ext>
            </a:extLst>
          </p:cNvPr>
          <p:cNvSpPr>
            <a:spLocks noGrp="1"/>
          </p:cNvSpPr>
          <p:nvPr>
            <p:ph type="dt" sz="half" idx="10"/>
          </p:nvPr>
        </p:nvSpPr>
        <p:spPr/>
        <p:txBody>
          <a:bodyPr/>
          <a:lstStyle/>
          <a:p>
            <a:fld id="{C838264D-F940-4B8A-99E4-2A5338757657}" type="datetime1">
              <a:rPr lang="en-US" smtClean="0"/>
              <a:t>1/21/2021</a:t>
            </a:fld>
            <a:endParaRPr lang="en-US"/>
          </a:p>
        </p:txBody>
      </p:sp>
    </p:spTree>
    <p:extLst>
      <p:ext uri="{BB962C8B-B14F-4D97-AF65-F5344CB8AC3E}">
        <p14:creationId xmlns:p14="http://schemas.microsoft.com/office/powerpoint/2010/main" val="380282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CEFF78-884E-48F6-85F1-E2AF8B01FD3E}"/>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1. Introduction</a:t>
            </a:r>
            <a:br>
              <a:rPr lang="en-US" dirty="0"/>
            </a:br>
            <a:r>
              <a:rPr lang="en-US" sz="3600" dirty="0"/>
              <a:t>Machine learning</a:t>
            </a:r>
          </a:p>
        </p:txBody>
      </p:sp>
      <p:sp>
        <p:nvSpPr>
          <p:cNvPr id="8" name="Content Placeholder 2">
            <a:extLst>
              <a:ext uri="{FF2B5EF4-FFF2-40B4-BE49-F238E27FC236}">
                <a16:creationId xmlns:a16="http://schemas.microsoft.com/office/drawing/2014/main" id="{900B4A20-4584-4618-8786-4583B9337A54}"/>
              </a:ext>
            </a:extLst>
          </p:cNvPr>
          <p:cNvSpPr>
            <a:spLocks noGrp="1"/>
          </p:cNvSpPr>
          <p:nvPr>
            <p:ph idx="1"/>
          </p:nvPr>
        </p:nvSpPr>
        <p:spPr>
          <a:xfrm>
            <a:off x="838200" y="1825625"/>
            <a:ext cx="5915025" cy="4351338"/>
          </a:xfrm>
        </p:spPr>
        <p:txBody>
          <a:bodyPr>
            <a:normAutofit/>
          </a:bodyPr>
          <a:lstStyle/>
          <a:p>
            <a:pPr algn="just"/>
            <a:r>
              <a:rPr lang="en-US" sz="1800" dirty="0">
                <a:latin typeface="+mj-lt"/>
              </a:rPr>
              <a:t>“</a:t>
            </a:r>
            <a:r>
              <a:rPr lang="en-US" sz="1800" b="1" dirty="0">
                <a:latin typeface="+mj-lt"/>
              </a:rPr>
              <a:t>Machine Learning </a:t>
            </a:r>
            <a:r>
              <a:rPr lang="en-US" sz="1800" dirty="0">
                <a:latin typeface="+mj-lt"/>
              </a:rPr>
              <a:t>is the field of scientific study that concentrates on induction algorithms and on other algorithms that can be said to “learn.”” - Ron </a:t>
            </a:r>
            <a:r>
              <a:rPr lang="en-US" sz="1800" dirty="0" err="1">
                <a:latin typeface="+mj-lt"/>
              </a:rPr>
              <a:t>Kohavi</a:t>
            </a:r>
            <a:r>
              <a:rPr lang="en-US" sz="1800" dirty="0">
                <a:latin typeface="+mj-lt"/>
              </a:rPr>
              <a:t> (1998)</a:t>
            </a:r>
          </a:p>
          <a:p>
            <a:pPr algn="just"/>
            <a:r>
              <a:rPr lang="en-US" sz="1800" b="1" dirty="0">
                <a:latin typeface="+mj-lt"/>
              </a:rPr>
              <a:t>Machine learning </a:t>
            </a:r>
            <a:r>
              <a:rPr lang="en-US" sz="1800" dirty="0">
                <a:latin typeface="+mj-lt"/>
              </a:rPr>
              <a:t>algorithms build a model based on sample data, known as training data, in order to make predictions or decisions without explicitly programmed to do so -  Arthur Samuel(1959)</a:t>
            </a:r>
          </a:p>
          <a:p>
            <a:pPr algn="just"/>
            <a:r>
              <a:rPr lang="en-US" sz="1800" b="1" dirty="0">
                <a:latin typeface="+mj-lt"/>
              </a:rPr>
              <a:t>Machine learning </a:t>
            </a:r>
            <a:r>
              <a:rPr lang="en-US" sz="1800" dirty="0">
                <a:latin typeface="+mj-lt"/>
              </a:rPr>
              <a:t>is considered as an optimization. </a:t>
            </a:r>
          </a:p>
          <a:p>
            <a:pPr algn="just"/>
            <a:r>
              <a:rPr lang="en-US" sz="1800" dirty="0">
                <a:latin typeface="+mj-lt"/>
              </a:rPr>
              <a:t>Application: automatic recommendation, personalized advertisements, object detection in videos and pictures, etc. </a:t>
            </a:r>
          </a:p>
        </p:txBody>
      </p:sp>
      <p:pic>
        <p:nvPicPr>
          <p:cNvPr id="5122" name="Picture 2" descr="An Introduction to Machine Learning | by Anmol Behl | Becoming Human:  Artificial Intelligence Magazine">
            <a:extLst>
              <a:ext uri="{FF2B5EF4-FFF2-40B4-BE49-F238E27FC236}">
                <a16:creationId xmlns:a16="http://schemas.microsoft.com/office/drawing/2014/main" id="{ACC52A0C-0E91-4DC0-B9AB-0978A4089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528" y="2051968"/>
            <a:ext cx="4210147" cy="27540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50B6440-4724-4DDC-B444-9222E2A131D9}"/>
              </a:ext>
            </a:extLst>
          </p:cNvPr>
          <p:cNvSpPr>
            <a:spLocks noGrp="1"/>
          </p:cNvSpPr>
          <p:nvPr>
            <p:ph type="sldNum" sz="quarter" idx="12"/>
          </p:nvPr>
        </p:nvSpPr>
        <p:spPr/>
        <p:txBody>
          <a:bodyPr/>
          <a:lstStyle/>
          <a:p>
            <a:fld id="{89590873-3428-46C7-A0C0-530AA58CF106}" type="slidenum">
              <a:rPr lang="en-US" smtClean="0"/>
              <a:t>7</a:t>
            </a:fld>
            <a:endParaRPr lang="en-US"/>
          </a:p>
        </p:txBody>
      </p:sp>
      <p:sp>
        <p:nvSpPr>
          <p:cNvPr id="9" name="Date Placeholder 8">
            <a:extLst>
              <a:ext uri="{FF2B5EF4-FFF2-40B4-BE49-F238E27FC236}">
                <a16:creationId xmlns:a16="http://schemas.microsoft.com/office/drawing/2014/main" id="{12267965-15BF-4A6E-BB96-F3C3E8122433}"/>
              </a:ext>
            </a:extLst>
          </p:cNvPr>
          <p:cNvSpPr>
            <a:spLocks noGrp="1"/>
          </p:cNvSpPr>
          <p:nvPr>
            <p:ph type="dt" sz="half" idx="10"/>
          </p:nvPr>
        </p:nvSpPr>
        <p:spPr/>
        <p:txBody>
          <a:bodyPr/>
          <a:lstStyle/>
          <a:p>
            <a:fld id="{E7F55ED0-D38C-4F81-81A6-9BC7D4FC99FE}" type="datetime1">
              <a:rPr lang="en-US" smtClean="0"/>
              <a:t>1/21/2021</a:t>
            </a:fld>
            <a:endParaRPr lang="en-US"/>
          </a:p>
        </p:txBody>
      </p:sp>
    </p:spTree>
    <p:extLst>
      <p:ext uri="{BB962C8B-B14F-4D97-AF65-F5344CB8AC3E}">
        <p14:creationId xmlns:p14="http://schemas.microsoft.com/office/powerpoint/2010/main" val="171684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CEFF78-884E-48F6-85F1-E2AF8B01FD3E}"/>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1. Introduction</a:t>
            </a:r>
            <a:br>
              <a:rPr lang="en-US" dirty="0"/>
            </a:br>
            <a:r>
              <a:rPr lang="en-US" sz="3600" dirty="0"/>
              <a:t>Types of Machine learning</a:t>
            </a:r>
          </a:p>
        </p:txBody>
      </p:sp>
      <p:pic>
        <p:nvPicPr>
          <p:cNvPr id="9218" name="Picture 2" descr="Supervised, Unsupervised, &amp; Reinforcement Learning - AI Wiki">
            <a:extLst>
              <a:ext uri="{FF2B5EF4-FFF2-40B4-BE49-F238E27FC236}">
                <a16:creationId xmlns:a16="http://schemas.microsoft.com/office/drawing/2014/main" id="{0EB54F4B-1643-4B03-BCE8-418DB8245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4" y="1947620"/>
            <a:ext cx="8324851" cy="376264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78B410F-71B5-4E7A-94C1-CB8107E8AB4A}"/>
              </a:ext>
            </a:extLst>
          </p:cNvPr>
          <p:cNvSpPr>
            <a:spLocks noGrp="1"/>
          </p:cNvSpPr>
          <p:nvPr>
            <p:ph type="sldNum" sz="quarter" idx="12"/>
          </p:nvPr>
        </p:nvSpPr>
        <p:spPr/>
        <p:txBody>
          <a:bodyPr/>
          <a:lstStyle/>
          <a:p>
            <a:fld id="{89590873-3428-46C7-A0C0-530AA58CF106}" type="slidenum">
              <a:rPr lang="en-US" smtClean="0"/>
              <a:t>8</a:t>
            </a:fld>
            <a:endParaRPr lang="en-US"/>
          </a:p>
        </p:txBody>
      </p:sp>
      <p:sp>
        <p:nvSpPr>
          <p:cNvPr id="8" name="Date Placeholder 7">
            <a:extLst>
              <a:ext uri="{FF2B5EF4-FFF2-40B4-BE49-F238E27FC236}">
                <a16:creationId xmlns:a16="http://schemas.microsoft.com/office/drawing/2014/main" id="{97A48C30-E3C4-41C9-B933-E33583786871}"/>
              </a:ext>
            </a:extLst>
          </p:cNvPr>
          <p:cNvSpPr>
            <a:spLocks noGrp="1"/>
          </p:cNvSpPr>
          <p:nvPr>
            <p:ph type="dt" sz="half" idx="10"/>
          </p:nvPr>
        </p:nvSpPr>
        <p:spPr/>
        <p:txBody>
          <a:bodyPr/>
          <a:lstStyle/>
          <a:p>
            <a:fld id="{E20A7F29-2146-4075-AD04-B084EBDFC4EE}" type="datetime1">
              <a:rPr lang="en-US" smtClean="0"/>
              <a:t>1/21/2021</a:t>
            </a:fld>
            <a:endParaRPr lang="en-US"/>
          </a:p>
        </p:txBody>
      </p:sp>
    </p:spTree>
    <p:extLst>
      <p:ext uri="{BB962C8B-B14F-4D97-AF65-F5344CB8AC3E}">
        <p14:creationId xmlns:p14="http://schemas.microsoft.com/office/powerpoint/2010/main" val="186379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CEFF78-884E-48F6-85F1-E2AF8B01FD3E}"/>
              </a:ext>
            </a:extLst>
          </p:cNvPr>
          <p:cNvSpPr txBox="1">
            <a:spLocks/>
          </p:cNvSpPr>
          <p:nvPr/>
        </p:nvSpPr>
        <p:spPr>
          <a:xfrm>
            <a:off x="419100" y="193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Clr>
                <a:schemeClr val="accent1"/>
              </a:buClr>
              <a:buFont typeface="Wingdings 3" panose="05040102010807070707" pitchFamily="18" charset="2"/>
              <a:buChar char=""/>
            </a:pPr>
            <a:r>
              <a:rPr lang="en-US" dirty="0">
                <a:solidFill>
                  <a:schemeClr val="accent1"/>
                </a:solidFill>
              </a:rPr>
              <a:t>1. Introduction</a:t>
            </a:r>
            <a:br>
              <a:rPr lang="en-US" dirty="0"/>
            </a:br>
            <a:r>
              <a:rPr lang="en-US" sz="3600" dirty="0"/>
              <a:t>Literature review</a:t>
            </a:r>
          </a:p>
        </p:txBody>
      </p:sp>
      <p:sp>
        <p:nvSpPr>
          <p:cNvPr id="3" name="Content Placeholder 2">
            <a:extLst>
              <a:ext uri="{FF2B5EF4-FFF2-40B4-BE49-F238E27FC236}">
                <a16:creationId xmlns:a16="http://schemas.microsoft.com/office/drawing/2014/main" id="{CEA06A67-6CFF-4E56-B5E7-A5CD2B55F4EC}"/>
              </a:ext>
            </a:extLst>
          </p:cNvPr>
          <p:cNvSpPr>
            <a:spLocks noGrp="1"/>
          </p:cNvSpPr>
          <p:nvPr>
            <p:ph idx="1"/>
          </p:nvPr>
        </p:nvSpPr>
        <p:spPr>
          <a:xfrm>
            <a:off x="876300" y="1724819"/>
            <a:ext cx="10439400" cy="1125537"/>
          </a:xfrm>
        </p:spPr>
        <p:txBody>
          <a:bodyPr>
            <a:normAutofit/>
          </a:bodyPr>
          <a:lstStyle/>
          <a:p>
            <a:pPr algn="just"/>
            <a:r>
              <a:rPr lang="en-US" sz="1600" dirty="0">
                <a:effectLst/>
                <a:latin typeface="+mj-lt"/>
                <a:ea typeface="Times New Roman" panose="02020603050405020304" pitchFamily="18" charset="0"/>
                <a:cs typeface="Times New Roman" panose="02020603050405020304" pitchFamily="18" charset="0"/>
              </a:rPr>
              <a:t>The earliest work to be known used </a:t>
            </a:r>
            <a:r>
              <a:rPr lang="en-US" sz="1600" b="1" dirty="0">
                <a:effectLst/>
                <a:latin typeface="+mj-lt"/>
                <a:ea typeface="Times New Roman" panose="02020603050405020304" pitchFamily="18" charset="0"/>
                <a:cs typeface="Times New Roman" panose="02020603050405020304" pitchFamily="18" charset="0"/>
              </a:rPr>
              <a:t>expert systems </a:t>
            </a:r>
            <a:r>
              <a:rPr lang="en-US" sz="1600" dirty="0">
                <a:effectLst/>
                <a:latin typeface="+mj-lt"/>
                <a:ea typeface="Times New Roman" panose="02020603050405020304" pitchFamily="18" charset="0"/>
                <a:cs typeface="Times New Roman" panose="02020603050405020304" pitchFamily="18" charset="0"/>
              </a:rPr>
              <a:t>to solve scheduling problems (</a:t>
            </a:r>
            <a:r>
              <a:rPr lang="en-US" sz="1600" dirty="0" err="1">
                <a:effectLst/>
                <a:latin typeface="+mj-lt"/>
                <a:ea typeface="Times New Roman" panose="02020603050405020304" pitchFamily="18" charset="0"/>
                <a:cs typeface="Times New Roman" panose="02020603050405020304" pitchFamily="18" charset="0"/>
              </a:rPr>
              <a:t>Kanet</a:t>
            </a:r>
            <a:r>
              <a:rPr lang="en-US" sz="1600" dirty="0">
                <a:effectLst/>
                <a:latin typeface="+mj-lt"/>
                <a:ea typeface="Times New Roman" panose="02020603050405020304" pitchFamily="18" charset="0"/>
                <a:cs typeface="Times New Roman" panose="02020603050405020304" pitchFamily="18" charset="0"/>
              </a:rPr>
              <a:t> and </a:t>
            </a:r>
            <a:r>
              <a:rPr lang="en-US" sz="1600" dirty="0" err="1">
                <a:effectLst/>
                <a:latin typeface="+mj-lt"/>
                <a:ea typeface="Times New Roman" panose="02020603050405020304" pitchFamily="18" charset="0"/>
                <a:cs typeface="Times New Roman" panose="02020603050405020304" pitchFamily="18" charset="0"/>
              </a:rPr>
              <a:t>Adelsberger</a:t>
            </a:r>
            <a:r>
              <a:rPr lang="en-US" sz="1600" dirty="0">
                <a:effectLst/>
                <a:latin typeface="+mj-lt"/>
                <a:ea typeface="Times New Roman" panose="02020603050405020304" pitchFamily="18" charset="0"/>
                <a:cs typeface="Times New Roman" panose="02020603050405020304" pitchFamily="18" charset="0"/>
              </a:rPr>
              <a:t>, 1987). They proposed a </a:t>
            </a:r>
            <a:r>
              <a:rPr lang="en-US" sz="1600" dirty="0" err="1">
                <a:effectLst/>
                <a:latin typeface="+mj-lt"/>
                <a:ea typeface="Times New Roman" panose="02020603050405020304" pitchFamily="18" charset="0"/>
                <a:cs typeface="Times New Roman" panose="02020603050405020304" pitchFamily="18" charset="0"/>
              </a:rPr>
              <a:t>reformulative</a:t>
            </a:r>
            <a:r>
              <a:rPr lang="en-US" sz="1600" dirty="0">
                <a:effectLst/>
                <a:latin typeface="+mj-lt"/>
                <a:ea typeface="Times New Roman" panose="02020603050405020304" pitchFamily="18" charset="0"/>
                <a:cs typeface="Times New Roman" panose="02020603050405020304" pitchFamily="18" charset="0"/>
              </a:rPr>
              <a:t> approach, which focused on proactively restating the problem until a satisfactory solution is easy to be found</a:t>
            </a:r>
          </a:p>
          <a:p>
            <a:pPr algn="just"/>
            <a:r>
              <a:rPr lang="en-US" sz="1600" dirty="0" err="1">
                <a:latin typeface="+mj-lt"/>
              </a:rPr>
              <a:t>Haldun</a:t>
            </a:r>
            <a:r>
              <a:rPr lang="en-US" sz="1600" dirty="0">
                <a:latin typeface="+mj-lt"/>
              </a:rPr>
              <a:t> </a:t>
            </a:r>
            <a:r>
              <a:rPr lang="en-US" sz="1600" dirty="0" err="1">
                <a:latin typeface="+mj-lt"/>
              </a:rPr>
              <a:t>Aytug</a:t>
            </a:r>
            <a:r>
              <a:rPr lang="en-US" sz="1600" dirty="0">
                <a:latin typeface="+mj-lt"/>
              </a:rPr>
              <a:t> and Siddhartha (1994) presented a review of Machine Learning in Scheduling</a:t>
            </a:r>
          </a:p>
        </p:txBody>
      </p:sp>
      <p:graphicFrame>
        <p:nvGraphicFramePr>
          <p:cNvPr id="2" name="Table 3">
            <a:extLst>
              <a:ext uri="{FF2B5EF4-FFF2-40B4-BE49-F238E27FC236}">
                <a16:creationId xmlns:a16="http://schemas.microsoft.com/office/drawing/2014/main" id="{21A49154-A558-44C6-A540-408F65A8FCE5}"/>
              </a:ext>
            </a:extLst>
          </p:cNvPr>
          <p:cNvGraphicFramePr>
            <a:graphicFrameLocks noGrp="1"/>
          </p:cNvGraphicFramePr>
          <p:nvPr>
            <p:extLst>
              <p:ext uri="{D42A27DB-BD31-4B8C-83A1-F6EECF244321}">
                <p14:modId xmlns:p14="http://schemas.microsoft.com/office/powerpoint/2010/main" val="3410879660"/>
              </p:ext>
            </p:extLst>
          </p:nvPr>
        </p:nvGraphicFramePr>
        <p:xfrm>
          <a:off x="1104900" y="3150960"/>
          <a:ext cx="9829800" cy="2413900"/>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1133771160"/>
                    </a:ext>
                  </a:extLst>
                </a:gridCol>
                <a:gridCol w="4914900">
                  <a:extLst>
                    <a:ext uri="{9D8B030D-6E8A-4147-A177-3AD203B41FA5}">
                      <a16:colId xmlns:a16="http://schemas.microsoft.com/office/drawing/2014/main" val="364039625"/>
                    </a:ext>
                  </a:extLst>
                </a:gridCol>
              </a:tblGrid>
              <a:tr h="203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rPr>
                        <a:t>Supervised learning</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rPr>
                        <a:t>Reinforcement learning</a:t>
                      </a:r>
                      <a:endParaRPr lang="en-US" sz="1400" dirty="0"/>
                    </a:p>
                  </a:txBody>
                  <a:tcPr/>
                </a:tc>
                <a:extLst>
                  <a:ext uri="{0D108BD9-81ED-4DB2-BD59-A6C34878D82A}">
                    <a16:rowId xmlns:a16="http://schemas.microsoft.com/office/drawing/2014/main" val="1949469852"/>
                  </a:ext>
                </a:extLst>
              </a:tr>
              <a:tr h="524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rPr>
                        <a:t>Training examples must be generated from scheduling data. Then these examples are used to build a machine learning model. </a:t>
                      </a:r>
                      <a:endParaRPr lang="en-US" sz="1400" dirty="0"/>
                    </a:p>
                  </a:txBody>
                  <a:tcPr/>
                </a:tc>
                <a:tc>
                  <a:txBody>
                    <a:bodyPr/>
                    <a:lstStyle/>
                    <a:p>
                      <a:r>
                        <a:rPr lang="en-US" sz="1400" dirty="0"/>
                        <a:t>Construct the algorithm directly from scheduling data</a:t>
                      </a:r>
                      <a:endParaRPr lang="en-US" sz="1400" dirty="0">
                        <a:latin typeface="+mj-lt"/>
                      </a:endParaRPr>
                    </a:p>
                  </a:txBody>
                  <a:tcPr/>
                </a:tc>
                <a:extLst>
                  <a:ext uri="{0D108BD9-81ED-4DB2-BD59-A6C34878D82A}">
                    <a16:rowId xmlns:a16="http://schemas.microsoft.com/office/drawing/2014/main" val="1994013992"/>
                  </a:ext>
                </a:extLst>
              </a:tr>
              <a:tr h="524140">
                <a:tc>
                  <a:txBody>
                    <a:bodyPr/>
                    <a:lstStyle/>
                    <a:p>
                      <a:pPr marL="285750" lvl="0" indent="-285750">
                        <a:buFont typeface="Arial" panose="020B0604020202020204" pitchFamily="34" charset="0"/>
                        <a:buChar char="•"/>
                      </a:pPr>
                      <a:r>
                        <a:rPr lang="en-US" sz="1400" kern="1200" dirty="0">
                          <a:solidFill>
                            <a:schemeClr val="dk1"/>
                          </a:solidFill>
                          <a:effectLst/>
                        </a:rPr>
                        <a:t>Shahzad and </a:t>
                      </a:r>
                      <a:r>
                        <a:rPr lang="en-US" sz="1400" kern="1200" dirty="0" err="1">
                          <a:solidFill>
                            <a:schemeClr val="dk1"/>
                          </a:solidFill>
                          <a:effectLst/>
                        </a:rPr>
                        <a:t>Mebarki</a:t>
                      </a:r>
                      <a:r>
                        <a:rPr lang="en-US" sz="1400" kern="1200" dirty="0">
                          <a:solidFill>
                            <a:schemeClr val="dk1"/>
                          </a:solidFill>
                          <a:effectLst/>
                        </a:rPr>
                        <a:t> (2012) generated training examples with an optimization module which solves instances base on tabu search</a:t>
                      </a:r>
                    </a:p>
                    <a:p>
                      <a:pPr marL="285750" lvl="0" indent="-285750">
                        <a:buFont typeface="Arial" panose="020B0604020202020204" pitchFamily="34" charset="0"/>
                        <a:buChar char="•"/>
                      </a:pPr>
                      <a:r>
                        <a:rPr lang="en-US" sz="1400" kern="1200" dirty="0">
                          <a:solidFill>
                            <a:schemeClr val="dk1"/>
                          </a:solidFill>
                        </a:rPr>
                        <a:t>Frank Benda [2019] generated training samples including different feasible solutions using constraint programming and mixed-integer programming</a:t>
                      </a:r>
                      <a:endParaRPr lang="en-US" sz="1400" dirty="0"/>
                    </a:p>
                    <a:p>
                      <a:pPr marL="285750" indent="-285750">
                        <a:buFont typeface="Arial" panose="020B0604020202020204" pitchFamily="34" charset="0"/>
                        <a:buChar char="•"/>
                      </a:pPr>
                      <a:endParaRPr lang="en-US" sz="1400" dirty="0">
                        <a:latin typeface="+mj-lt"/>
                      </a:endParaRPr>
                    </a:p>
                  </a:txBody>
                  <a:tcPr/>
                </a:tc>
                <a:tc>
                  <a:txBody>
                    <a:bodyPr/>
                    <a:lstStyle/>
                    <a:p>
                      <a:pPr marL="285750" indent="-285750">
                        <a:buFont typeface="Arial" panose="020B0604020202020204" pitchFamily="34" charset="0"/>
                        <a:buChar char="•"/>
                      </a:pPr>
                      <a:r>
                        <a:rPr lang="en-US" sz="1400" dirty="0"/>
                        <a:t>Gabel and </a:t>
                      </a:r>
                      <a:r>
                        <a:rPr lang="en-US" sz="1400" dirty="0" err="1"/>
                        <a:t>Riedmiller</a:t>
                      </a:r>
                      <a:r>
                        <a:rPr lang="en-US" sz="1400" dirty="0"/>
                        <a:t> (2007) use Reinforcement Learning for scheduling problems, more specifically job shop scheduling.</a:t>
                      </a:r>
                    </a:p>
                    <a:p>
                      <a:pPr marL="285750" indent="-285750">
                        <a:buFont typeface="Arial" panose="020B0604020202020204" pitchFamily="34" charset="0"/>
                        <a:buChar char="•"/>
                      </a:pPr>
                      <a:r>
                        <a:rPr lang="en-US" sz="1400" dirty="0"/>
                        <a:t>Reyna, Jiménez, Cabrera and Hernández (2015,2017) followed the idea to solve JSSP and FSSP</a:t>
                      </a:r>
                    </a:p>
                    <a:p>
                      <a:pPr marL="285750" indent="-285750">
                        <a:buFont typeface="Arial" panose="020B0604020202020204" pitchFamily="34" charset="0"/>
                        <a:buChar char="•"/>
                      </a:pPr>
                      <a:r>
                        <a:rPr lang="en-US" sz="1400" kern="1200" dirty="0">
                          <a:solidFill>
                            <a:schemeClr val="dk1"/>
                          </a:solidFill>
                        </a:rPr>
                        <a:t>Reyna, Jiménez, Cabrera and Hernández (</a:t>
                      </a:r>
                      <a:r>
                        <a:rPr lang="en-US" sz="1400" kern="1200" dirty="0">
                          <a:solidFill>
                            <a:schemeClr val="dk1"/>
                          </a:solidFill>
                          <a:effectLst/>
                        </a:rPr>
                        <a:t>2019) proposed a new combination of RL, more specifically Q-Learning and a local search in order to give better solution.</a:t>
                      </a:r>
                      <a:endParaRPr lang="en-US" sz="1400" dirty="0">
                        <a:latin typeface="+mj-lt"/>
                      </a:endParaRPr>
                    </a:p>
                  </a:txBody>
                  <a:tcPr/>
                </a:tc>
                <a:extLst>
                  <a:ext uri="{0D108BD9-81ED-4DB2-BD59-A6C34878D82A}">
                    <a16:rowId xmlns:a16="http://schemas.microsoft.com/office/drawing/2014/main" val="1387847806"/>
                  </a:ext>
                </a:extLst>
              </a:tr>
            </a:tbl>
          </a:graphicData>
        </a:graphic>
      </p:graphicFrame>
      <p:sp>
        <p:nvSpPr>
          <p:cNvPr id="5" name="Slide Number Placeholder 4">
            <a:extLst>
              <a:ext uri="{FF2B5EF4-FFF2-40B4-BE49-F238E27FC236}">
                <a16:creationId xmlns:a16="http://schemas.microsoft.com/office/drawing/2014/main" id="{64BA438E-3000-44C1-94CF-B92B1AA497CF}"/>
              </a:ext>
            </a:extLst>
          </p:cNvPr>
          <p:cNvSpPr>
            <a:spLocks noGrp="1"/>
          </p:cNvSpPr>
          <p:nvPr>
            <p:ph type="sldNum" sz="quarter" idx="12"/>
          </p:nvPr>
        </p:nvSpPr>
        <p:spPr/>
        <p:txBody>
          <a:bodyPr/>
          <a:lstStyle/>
          <a:p>
            <a:fld id="{89590873-3428-46C7-A0C0-530AA58CF106}" type="slidenum">
              <a:rPr lang="en-US" smtClean="0"/>
              <a:t>9</a:t>
            </a:fld>
            <a:endParaRPr lang="en-US"/>
          </a:p>
        </p:txBody>
      </p:sp>
      <p:sp>
        <p:nvSpPr>
          <p:cNvPr id="6" name="Date Placeholder 5">
            <a:extLst>
              <a:ext uri="{FF2B5EF4-FFF2-40B4-BE49-F238E27FC236}">
                <a16:creationId xmlns:a16="http://schemas.microsoft.com/office/drawing/2014/main" id="{309B161B-5EE9-4DB9-897C-E1A5FAA3168C}"/>
              </a:ext>
            </a:extLst>
          </p:cNvPr>
          <p:cNvSpPr>
            <a:spLocks noGrp="1"/>
          </p:cNvSpPr>
          <p:nvPr>
            <p:ph type="dt" sz="half" idx="10"/>
          </p:nvPr>
        </p:nvSpPr>
        <p:spPr/>
        <p:txBody>
          <a:bodyPr/>
          <a:lstStyle/>
          <a:p>
            <a:fld id="{97AC1BFD-5F6D-4CBA-9D15-BF0DA44C04F2}" type="datetime1">
              <a:rPr lang="en-US" smtClean="0"/>
              <a:t>1/21/2021</a:t>
            </a:fld>
            <a:endParaRPr lang="en-US"/>
          </a:p>
        </p:txBody>
      </p:sp>
    </p:spTree>
    <p:extLst>
      <p:ext uri="{BB962C8B-B14F-4D97-AF65-F5344CB8AC3E}">
        <p14:creationId xmlns:p14="http://schemas.microsoft.com/office/powerpoint/2010/main" val="2240201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16972</TotalTime>
  <Words>6033</Words>
  <Application>Microsoft Office PowerPoint</Application>
  <PresentationFormat>Widescreen</PresentationFormat>
  <Paragraphs>944</Paragraphs>
  <Slides>28</Slides>
  <Notes>25</Notes>
  <HiddenSlides>1</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28</vt:i4>
      </vt:variant>
    </vt:vector>
  </HeadingPairs>
  <TitlesOfParts>
    <vt:vector size="45" baseType="lpstr">
      <vt:lpstr>arial</vt:lpstr>
      <vt:lpstr>arial</vt:lpstr>
      <vt:lpstr>Calibri</vt:lpstr>
      <vt:lpstr>Calibri Light</vt:lpstr>
      <vt:lpstr>Cambria</vt:lpstr>
      <vt:lpstr>Cambria Math</vt:lpstr>
      <vt:lpstr>Corbel</vt:lpstr>
      <vt:lpstr>Courier New</vt:lpstr>
      <vt:lpstr>Martel-Regular</vt:lpstr>
      <vt:lpstr>Roboto</vt:lpstr>
      <vt:lpstr>SourceSansPro-Regular</vt:lpstr>
      <vt:lpstr>Symbol</vt:lpstr>
      <vt:lpstr>Times New Roman</vt:lpstr>
      <vt:lpstr>Wingdings 2</vt:lpstr>
      <vt:lpstr>Wingdings 3</vt:lpstr>
      <vt:lpstr>Office Theme</vt:lpstr>
      <vt:lpstr>Frame</vt:lpstr>
      <vt:lpstr>Machine learning approaches for Scheduling problem</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 for Scheduling problem</dc:title>
  <dc:creator>Nguyen Nga</dc:creator>
  <cp:lastModifiedBy>Nguyen Nga</cp:lastModifiedBy>
  <cp:revision>137</cp:revision>
  <dcterms:created xsi:type="dcterms:W3CDTF">2020-12-03T15:32:39Z</dcterms:created>
  <dcterms:modified xsi:type="dcterms:W3CDTF">2021-01-21T12:19:50Z</dcterms:modified>
</cp:coreProperties>
</file>