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56" r:id="rId2"/>
    <p:sldId id="257" r:id="rId3"/>
    <p:sldId id="258" r:id="rId4"/>
    <p:sldId id="259" r:id="rId5"/>
    <p:sldId id="269" r:id="rId6"/>
    <p:sldId id="260" r:id="rId7"/>
    <p:sldId id="261" r:id="rId8"/>
    <p:sldId id="267" r:id="rId9"/>
    <p:sldId id="264" r:id="rId10"/>
    <p:sldId id="265" r:id="rId11"/>
    <p:sldId id="268" r:id="rId12"/>
    <p:sldId id="266" r:id="rId13"/>
    <p:sldId id="271" r:id="rId14"/>
    <p:sldId id="272" r:id="rId15"/>
    <p:sldId id="273" r:id="rId16"/>
    <p:sldId id="270" r:id="rId17"/>
    <p:sldId id="274" r:id="rId18"/>
    <p:sldId id="26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0D917E-D11F-4C64-B45F-6F957AC627AE}" type="datetimeFigureOut">
              <a:rPr lang="en-US" smtClean="0"/>
              <a:t>19-Oct-12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216928-0AC6-4804-A9D3-E3D90889815D}" type="slidenum">
              <a:rPr lang="en-US" smtClean="0"/>
              <a:t>‹#›</a:t>
            </a:fld>
            <a:endParaRPr lang="en-US"/>
          </a:p>
        </p:txBody>
      </p:sp>
    </p:spTree>
    <p:extLst>
      <p:ext uri="{BB962C8B-B14F-4D97-AF65-F5344CB8AC3E}">
        <p14:creationId xmlns:p14="http://schemas.microsoft.com/office/powerpoint/2010/main" val="338013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216928-0AC6-4804-A9D3-E3D90889815D}" type="slidenum">
              <a:rPr lang="en-US" smtClean="0"/>
              <a:t>17</a:t>
            </a:fld>
            <a:endParaRPr lang="en-US"/>
          </a:p>
        </p:txBody>
      </p:sp>
    </p:spTree>
    <p:extLst>
      <p:ext uri="{BB962C8B-B14F-4D97-AF65-F5344CB8AC3E}">
        <p14:creationId xmlns:p14="http://schemas.microsoft.com/office/powerpoint/2010/main" val="1873388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6F5C6D-E1C1-4CFB-AE07-C612ED82DC61}" type="datetimeFigureOut">
              <a:rPr lang="en-US" smtClean="0"/>
              <a:pPr/>
              <a:t>19-Oct-12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D3FC4-77D0-459B-A0F8-E493930FE129}" type="slidenum">
              <a:rPr lang="en-US" smtClean="0"/>
              <a:pPr/>
              <a:t>‹#›</a:t>
            </a:fld>
            <a:endParaRPr lang="en-US"/>
          </a:p>
        </p:txBody>
      </p:sp>
    </p:spTree>
    <p:extLst>
      <p:ext uri="{BB962C8B-B14F-4D97-AF65-F5344CB8AC3E}">
        <p14:creationId xmlns:p14="http://schemas.microsoft.com/office/powerpoint/2010/main" val="3949034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6F5C6D-E1C1-4CFB-AE07-C612ED82DC61}" type="datetimeFigureOut">
              <a:rPr lang="en-US" smtClean="0"/>
              <a:pPr/>
              <a:t>19-Oct-12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D3FC4-77D0-459B-A0F8-E493930FE129}" type="slidenum">
              <a:rPr lang="en-US" smtClean="0"/>
              <a:pPr/>
              <a:t>‹#›</a:t>
            </a:fld>
            <a:endParaRPr lang="en-US"/>
          </a:p>
        </p:txBody>
      </p:sp>
    </p:spTree>
    <p:extLst>
      <p:ext uri="{BB962C8B-B14F-4D97-AF65-F5344CB8AC3E}">
        <p14:creationId xmlns:p14="http://schemas.microsoft.com/office/powerpoint/2010/main" val="1313244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6F5C6D-E1C1-4CFB-AE07-C612ED82DC61}" type="datetimeFigureOut">
              <a:rPr lang="en-US" smtClean="0"/>
              <a:pPr/>
              <a:t>19-Oct-12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D3FC4-77D0-459B-A0F8-E493930FE129}" type="slidenum">
              <a:rPr lang="en-US" smtClean="0"/>
              <a:pPr/>
              <a:t>‹#›</a:t>
            </a:fld>
            <a:endParaRPr lang="en-US"/>
          </a:p>
        </p:txBody>
      </p:sp>
    </p:spTree>
    <p:extLst>
      <p:ext uri="{BB962C8B-B14F-4D97-AF65-F5344CB8AC3E}">
        <p14:creationId xmlns:p14="http://schemas.microsoft.com/office/powerpoint/2010/main" val="2005580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6F5C6D-E1C1-4CFB-AE07-C612ED82DC61}" type="datetimeFigureOut">
              <a:rPr lang="en-US" smtClean="0"/>
              <a:pPr/>
              <a:t>19-Oct-12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D3FC4-77D0-459B-A0F8-E493930FE129}" type="slidenum">
              <a:rPr lang="en-US" smtClean="0"/>
              <a:pPr/>
              <a:t>‹#›</a:t>
            </a:fld>
            <a:endParaRPr lang="en-US"/>
          </a:p>
        </p:txBody>
      </p:sp>
    </p:spTree>
    <p:extLst>
      <p:ext uri="{BB962C8B-B14F-4D97-AF65-F5344CB8AC3E}">
        <p14:creationId xmlns:p14="http://schemas.microsoft.com/office/powerpoint/2010/main" val="383874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6F5C6D-E1C1-4CFB-AE07-C612ED82DC61}" type="datetimeFigureOut">
              <a:rPr lang="en-US" smtClean="0"/>
              <a:pPr/>
              <a:t>19-Oct-12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D3FC4-77D0-459B-A0F8-E493930FE129}" type="slidenum">
              <a:rPr lang="en-US" smtClean="0"/>
              <a:pPr/>
              <a:t>‹#›</a:t>
            </a:fld>
            <a:endParaRPr lang="en-US"/>
          </a:p>
        </p:txBody>
      </p:sp>
    </p:spTree>
    <p:extLst>
      <p:ext uri="{BB962C8B-B14F-4D97-AF65-F5344CB8AC3E}">
        <p14:creationId xmlns:p14="http://schemas.microsoft.com/office/powerpoint/2010/main" val="2323574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6F5C6D-E1C1-4CFB-AE07-C612ED82DC61}" type="datetimeFigureOut">
              <a:rPr lang="en-US" smtClean="0"/>
              <a:pPr/>
              <a:t>19-Oct-12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5D3FC4-77D0-459B-A0F8-E493930FE129}" type="slidenum">
              <a:rPr lang="en-US" smtClean="0"/>
              <a:pPr/>
              <a:t>‹#›</a:t>
            </a:fld>
            <a:endParaRPr lang="en-US"/>
          </a:p>
        </p:txBody>
      </p:sp>
    </p:spTree>
    <p:extLst>
      <p:ext uri="{BB962C8B-B14F-4D97-AF65-F5344CB8AC3E}">
        <p14:creationId xmlns:p14="http://schemas.microsoft.com/office/powerpoint/2010/main" val="3051481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6F5C6D-E1C1-4CFB-AE07-C612ED82DC61}" type="datetimeFigureOut">
              <a:rPr lang="en-US" smtClean="0"/>
              <a:pPr/>
              <a:t>19-Oct-12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5D3FC4-77D0-459B-A0F8-E493930FE129}" type="slidenum">
              <a:rPr lang="en-US" smtClean="0"/>
              <a:pPr/>
              <a:t>‹#›</a:t>
            </a:fld>
            <a:endParaRPr lang="en-US"/>
          </a:p>
        </p:txBody>
      </p:sp>
    </p:spTree>
    <p:extLst>
      <p:ext uri="{BB962C8B-B14F-4D97-AF65-F5344CB8AC3E}">
        <p14:creationId xmlns:p14="http://schemas.microsoft.com/office/powerpoint/2010/main" val="970032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6F5C6D-E1C1-4CFB-AE07-C612ED82DC61}" type="datetimeFigureOut">
              <a:rPr lang="en-US" smtClean="0"/>
              <a:pPr/>
              <a:t>19-Oct-12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5D3FC4-77D0-459B-A0F8-E493930FE129}" type="slidenum">
              <a:rPr lang="en-US" smtClean="0"/>
              <a:pPr/>
              <a:t>‹#›</a:t>
            </a:fld>
            <a:endParaRPr lang="en-US"/>
          </a:p>
        </p:txBody>
      </p:sp>
    </p:spTree>
    <p:extLst>
      <p:ext uri="{BB962C8B-B14F-4D97-AF65-F5344CB8AC3E}">
        <p14:creationId xmlns:p14="http://schemas.microsoft.com/office/powerpoint/2010/main" val="4046827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F5C6D-E1C1-4CFB-AE07-C612ED82DC61}" type="datetimeFigureOut">
              <a:rPr lang="en-US" smtClean="0"/>
              <a:pPr/>
              <a:t>19-Oct-12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5D3FC4-77D0-459B-A0F8-E493930FE129}" type="slidenum">
              <a:rPr lang="en-US" smtClean="0"/>
              <a:pPr/>
              <a:t>‹#›</a:t>
            </a:fld>
            <a:endParaRPr lang="en-US"/>
          </a:p>
        </p:txBody>
      </p:sp>
    </p:spTree>
    <p:extLst>
      <p:ext uri="{BB962C8B-B14F-4D97-AF65-F5344CB8AC3E}">
        <p14:creationId xmlns:p14="http://schemas.microsoft.com/office/powerpoint/2010/main" val="3804734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6F5C6D-E1C1-4CFB-AE07-C612ED82DC61}" type="datetimeFigureOut">
              <a:rPr lang="en-US" smtClean="0"/>
              <a:pPr/>
              <a:t>19-Oct-12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5D3FC4-77D0-459B-A0F8-E493930FE129}" type="slidenum">
              <a:rPr lang="en-US" smtClean="0"/>
              <a:pPr/>
              <a:t>‹#›</a:t>
            </a:fld>
            <a:endParaRPr lang="en-US"/>
          </a:p>
        </p:txBody>
      </p:sp>
    </p:spTree>
    <p:extLst>
      <p:ext uri="{BB962C8B-B14F-4D97-AF65-F5344CB8AC3E}">
        <p14:creationId xmlns:p14="http://schemas.microsoft.com/office/powerpoint/2010/main" val="2197728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6F5C6D-E1C1-4CFB-AE07-C612ED82DC61}" type="datetimeFigureOut">
              <a:rPr lang="en-US" smtClean="0"/>
              <a:pPr/>
              <a:t>19-Oct-12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5D3FC4-77D0-459B-A0F8-E493930FE129}" type="slidenum">
              <a:rPr lang="en-US" smtClean="0"/>
              <a:pPr/>
              <a:t>‹#›</a:t>
            </a:fld>
            <a:endParaRPr lang="en-US"/>
          </a:p>
        </p:txBody>
      </p:sp>
    </p:spTree>
    <p:extLst>
      <p:ext uri="{BB962C8B-B14F-4D97-AF65-F5344CB8AC3E}">
        <p14:creationId xmlns:p14="http://schemas.microsoft.com/office/powerpoint/2010/main" val="3233945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6F5C6D-E1C1-4CFB-AE07-C612ED82DC61}" type="datetimeFigureOut">
              <a:rPr lang="en-US" smtClean="0"/>
              <a:pPr/>
              <a:t>19-Oct-12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5D3FC4-77D0-459B-A0F8-E493930FE129}" type="slidenum">
              <a:rPr lang="en-US" smtClean="0"/>
              <a:pPr/>
              <a:t>‹#›</a:t>
            </a:fld>
            <a:endParaRPr lang="en-US"/>
          </a:p>
        </p:txBody>
      </p:sp>
    </p:spTree>
    <p:extLst>
      <p:ext uri="{BB962C8B-B14F-4D97-AF65-F5344CB8AC3E}">
        <p14:creationId xmlns:p14="http://schemas.microsoft.com/office/powerpoint/2010/main" val="42011852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1470025"/>
          </a:xfrm>
        </p:spPr>
        <p:txBody>
          <a:bodyPr>
            <a:normAutofit fontScale="90000"/>
          </a:bodyPr>
          <a:lstStyle/>
          <a:p>
            <a:r>
              <a:rPr lang="en-US" b="1" dirty="0" smtClean="0">
                <a:latin typeface="Ubuntu" pitchFamily="34" charset="0"/>
              </a:rPr>
              <a:t>A Novel Machine Learnt Recommendation Algorithm Using Graphs</a:t>
            </a:r>
            <a:endParaRPr lang="en-US" b="1" dirty="0">
              <a:latin typeface="Ubuntu" pitchFamily="34" charset="0"/>
            </a:endParaRPr>
          </a:p>
        </p:txBody>
      </p:sp>
      <p:sp>
        <p:nvSpPr>
          <p:cNvPr id="3" name="Subtitle 2"/>
          <p:cNvSpPr>
            <a:spLocks noGrp="1"/>
          </p:cNvSpPr>
          <p:nvPr>
            <p:ph type="subTitle" idx="1"/>
          </p:nvPr>
        </p:nvSpPr>
        <p:spPr>
          <a:xfrm>
            <a:off x="4668982" y="4045527"/>
            <a:ext cx="4267200" cy="1600200"/>
          </a:xfrm>
        </p:spPr>
        <p:txBody>
          <a:bodyPr>
            <a:normAutofit/>
          </a:bodyPr>
          <a:lstStyle/>
          <a:p>
            <a:pPr algn="l"/>
            <a:r>
              <a:rPr lang="en-US" sz="2000" dirty="0" smtClean="0"/>
              <a:t>Team</a:t>
            </a:r>
          </a:p>
          <a:p>
            <a:pPr marL="342900" indent="-342900" algn="l">
              <a:buFont typeface="Arial" pitchFamily="34" charset="0"/>
              <a:buChar char="•"/>
            </a:pPr>
            <a:r>
              <a:rPr lang="en-US" sz="2000" dirty="0" err="1" smtClean="0"/>
              <a:t>Sandeep</a:t>
            </a:r>
            <a:r>
              <a:rPr lang="en-US" sz="2000" dirty="0" smtClean="0"/>
              <a:t> </a:t>
            </a:r>
            <a:r>
              <a:rPr lang="en-US" sz="2000" dirty="0" err="1" smtClean="0"/>
              <a:t>Raju</a:t>
            </a:r>
            <a:r>
              <a:rPr lang="en-US" sz="2000" dirty="0" smtClean="0"/>
              <a:t> P (1PI09CS081)</a:t>
            </a:r>
          </a:p>
          <a:p>
            <a:pPr marL="342900" indent="-342900" algn="l">
              <a:buFont typeface="Arial" pitchFamily="34" charset="0"/>
              <a:buChar char="•"/>
            </a:pPr>
            <a:r>
              <a:rPr lang="en-US" sz="2000" dirty="0" smtClean="0"/>
              <a:t>Vijay </a:t>
            </a:r>
            <a:r>
              <a:rPr lang="en-US" sz="2000" dirty="0" err="1" smtClean="0"/>
              <a:t>Mahantesh</a:t>
            </a:r>
            <a:r>
              <a:rPr lang="en-US" sz="2000" dirty="0" smtClean="0"/>
              <a:t> SM (1PI09CS118)</a:t>
            </a:r>
          </a:p>
          <a:p>
            <a:pPr marL="342900" indent="-342900" algn="l">
              <a:buFont typeface="Arial" pitchFamily="34" charset="0"/>
              <a:buChar char="•"/>
            </a:pPr>
            <a:r>
              <a:rPr lang="en-US" sz="2000" dirty="0" err="1" smtClean="0"/>
              <a:t>Vijesh</a:t>
            </a:r>
            <a:r>
              <a:rPr lang="en-US" sz="2000" dirty="0" smtClean="0"/>
              <a:t> M (1PI09CS119)</a:t>
            </a:r>
          </a:p>
        </p:txBody>
      </p:sp>
      <p:sp>
        <p:nvSpPr>
          <p:cNvPr id="6" name="Subtitle 2"/>
          <p:cNvSpPr txBox="1">
            <a:spLocks/>
          </p:cNvSpPr>
          <p:nvPr/>
        </p:nvSpPr>
        <p:spPr>
          <a:xfrm>
            <a:off x="228600" y="4038600"/>
            <a:ext cx="4419600" cy="2667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000" dirty="0" smtClean="0"/>
              <a:t>Under the guidance of</a:t>
            </a:r>
          </a:p>
          <a:p>
            <a:pPr algn="l"/>
            <a:r>
              <a:rPr lang="en-US" sz="2200" dirty="0" smtClean="0"/>
              <a:t>Ms. </a:t>
            </a:r>
            <a:r>
              <a:rPr lang="en-US" sz="2200" dirty="0" err="1" smtClean="0"/>
              <a:t>Pallavi</a:t>
            </a:r>
            <a:r>
              <a:rPr lang="en-US" sz="2200" dirty="0" smtClean="0"/>
              <a:t> </a:t>
            </a:r>
            <a:r>
              <a:rPr lang="en-US" sz="2200" dirty="0" err="1" smtClean="0"/>
              <a:t>Karanth</a:t>
            </a:r>
            <a:endParaRPr lang="en-US" sz="2200" dirty="0" smtClean="0"/>
          </a:p>
          <a:p>
            <a:pPr algn="l"/>
            <a:r>
              <a:rPr lang="en-US" sz="2200" dirty="0" smtClean="0"/>
              <a:t>Assistant Professor</a:t>
            </a:r>
          </a:p>
          <a:p>
            <a:pPr algn="l"/>
            <a:r>
              <a:rPr lang="en-US" sz="2200" dirty="0" smtClean="0"/>
              <a:t>Department of Computer Science</a:t>
            </a:r>
          </a:p>
          <a:p>
            <a:pPr algn="l"/>
            <a:r>
              <a:rPr lang="en-US" sz="2200" dirty="0" smtClean="0"/>
              <a:t>PES Institute of Technology</a:t>
            </a:r>
            <a:endParaRPr lang="en-US" sz="2200" dirty="0"/>
          </a:p>
        </p:txBody>
      </p:sp>
    </p:spTree>
    <p:extLst>
      <p:ext uri="{BB962C8B-B14F-4D97-AF65-F5344CB8AC3E}">
        <p14:creationId xmlns:p14="http://schemas.microsoft.com/office/powerpoint/2010/main" val="14191105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Algorithm</a:t>
            </a:r>
            <a:endParaRPr lang="en-US" dirty="0"/>
          </a:p>
        </p:txBody>
      </p:sp>
      <p:sp>
        <p:nvSpPr>
          <p:cNvPr id="3" name="Content Placeholder 2"/>
          <p:cNvSpPr>
            <a:spLocks noGrp="1"/>
          </p:cNvSpPr>
          <p:nvPr>
            <p:ph idx="1"/>
          </p:nvPr>
        </p:nvSpPr>
        <p:spPr>
          <a:xfrm>
            <a:off x="457200" y="1600200"/>
            <a:ext cx="8229600" cy="4953000"/>
          </a:xfrm>
        </p:spPr>
        <p:txBody>
          <a:bodyPr>
            <a:noAutofit/>
          </a:bodyPr>
          <a:lstStyle/>
          <a:p>
            <a:pPr lvl="0"/>
            <a:r>
              <a:rPr lang="en-US" sz="1500" dirty="0" smtClean="0"/>
              <a:t>Now, we use the User Training Data to deduce some of the parameters of the users and items. The user’s parameters include orientation of the user and the relative importance of attributes to the user. The item parameter includes the relative importance of the each attribute. These parameters can be used to perform dimensionality reduction of the attribute </a:t>
            </a:r>
            <a:r>
              <a:rPr lang="en-US" sz="1500" dirty="0" err="1" smtClean="0"/>
              <a:t>setfor</a:t>
            </a:r>
            <a:r>
              <a:rPr lang="en-US" sz="1500" dirty="0" smtClean="0"/>
              <a:t> the items.</a:t>
            </a:r>
          </a:p>
          <a:p>
            <a:pPr lvl="0"/>
            <a:r>
              <a:rPr lang="en-US" sz="1500" dirty="0" smtClean="0"/>
              <a:t>For every user in the User Training Data</a:t>
            </a:r>
          </a:p>
          <a:p>
            <a:pPr lvl="1"/>
            <a:r>
              <a:rPr lang="en-US" sz="1500" dirty="0" smtClean="0"/>
              <a:t>Initialize an empty dictionary D. It holds the attribute and the corresponding count.</a:t>
            </a:r>
          </a:p>
          <a:p>
            <a:pPr lvl="1"/>
            <a:r>
              <a:rPr lang="en-US" sz="1500" dirty="0" smtClean="0"/>
              <a:t>Construct an induced </a:t>
            </a:r>
            <a:r>
              <a:rPr lang="en-US" sz="1500" dirty="0" err="1" smtClean="0"/>
              <a:t>subgraph</a:t>
            </a:r>
            <a:r>
              <a:rPr lang="en-US" sz="1500" dirty="0" smtClean="0"/>
              <a:t> of all the items that the user is associated with.</a:t>
            </a:r>
          </a:p>
          <a:p>
            <a:pPr lvl="1"/>
            <a:r>
              <a:rPr lang="en-US" sz="1500" dirty="0" smtClean="0"/>
              <a:t>For each edge E in the induced </a:t>
            </a:r>
            <a:r>
              <a:rPr lang="en-US" sz="1500" dirty="0" err="1" smtClean="0"/>
              <a:t>subgraph</a:t>
            </a:r>
            <a:r>
              <a:rPr lang="en-US" sz="1500" dirty="0" smtClean="0"/>
              <a:t>,</a:t>
            </a:r>
          </a:p>
          <a:p>
            <a:pPr lvl="2"/>
            <a:r>
              <a:rPr lang="en-US" sz="1500" dirty="0" smtClean="0"/>
              <a:t>For each attribute A of the edge E,</a:t>
            </a:r>
          </a:p>
          <a:p>
            <a:pPr lvl="3"/>
            <a:r>
              <a:rPr lang="en-US" sz="1500" dirty="0" smtClean="0"/>
              <a:t>if D already contains the attribute</a:t>
            </a:r>
          </a:p>
          <a:p>
            <a:pPr lvl="4"/>
            <a:r>
              <a:rPr lang="en-US" sz="1500" dirty="0" smtClean="0"/>
              <a:t>Increment the count for the attribute</a:t>
            </a:r>
          </a:p>
          <a:p>
            <a:pPr lvl="3"/>
            <a:r>
              <a:rPr lang="en-US" sz="1500" dirty="0" smtClean="0"/>
              <a:t>Else</a:t>
            </a:r>
          </a:p>
          <a:p>
            <a:pPr lvl="4"/>
            <a:r>
              <a:rPr lang="en-US" sz="1500" dirty="0" smtClean="0"/>
              <a:t>Add the attribute to D and initialize it to 1</a:t>
            </a:r>
          </a:p>
          <a:p>
            <a:pPr lvl="1"/>
            <a:r>
              <a:rPr lang="en-US" sz="1500" dirty="0" smtClean="0"/>
              <a:t>Normalize the values for the attributes. The normalized values determine the relative importance of each attribute</a:t>
            </a:r>
          </a:p>
          <a:p>
            <a:pPr lvl="0"/>
            <a:r>
              <a:rPr lang="en-US" sz="1500" dirty="0" smtClean="0"/>
              <a:t>When we are training the system, we cannot determine the orientation of a user since we do not know the group's orientation. Hence, we set the orientation parameter(alpha) to 0.5. As alpha approaches 0, it means that the user is more oriented towards the group. As alpha approaches 1, it means that the user is more oriented towards himself.</a:t>
            </a:r>
            <a:endParaRPr lang="en-US" sz="1500" dirty="0"/>
          </a:p>
        </p:txBody>
      </p:sp>
    </p:spTree>
    <p:extLst>
      <p:ext uri="{BB962C8B-B14F-4D97-AF65-F5344CB8AC3E}">
        <p14:creationId xmlns:p14="http://schemas.microsoft.com/office/powerpoint/2010/main" val="39175080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Induced Sub Graph</a:t>
            </a:r>
            <a:endParaRPr lang="en-US" dirty="0"/>
          </a:p>
        </p:txBody>
      </p:sp>
      <p:sp>
        <p:nvSpPr>
          <p:cNvPr id="5" name="Oval 4"/>
          <p:cNvSpPr/>
          <p:nvPr/>
        </p:nvSpPr>
        <p:spPr>
          <a:xfrm>
            <a:off x="5493633" y="167639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876248" y="431455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33095" y="363935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8" idx="7"/>
            <a:endCxn id="5" idx="3"/>
          </p:cNvCxnSpPr>
          <p:nvPr/>
        </p:nvCxnSpPr>
        <p:spPr>
          <a:xfrm flipV="1">
            <a:off x="4358299" y="2001603"/>
            <a:ext cx="1191130" cy="1693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5"/>
            <a:endCxn id="7" idx="1"/>
          </p:cNvCxnSpPr>
          <p:nvPr/>
        </p:nvCxnSpPr>
        <p:spPr>
          <a:xfrm>
            <a:off x="4358299" y="3964557"/>
            <a:ext cx="1573745" cy="40579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5" idx="4"/>
            <a:endCxn id="7" idx="0"/>
          </p:cNvCxnSpPr>
          <p:nvPr/>
        </p:nvCxnSpPr>
        <p:spPr>
          <a:xfrm>
            <a:off x="5684133" y="2057399"/>
            <a:ext cx="382615" cy="2257152"/>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964403" y="2752635"/>
            <a:ext cx="1210352" cy="1077218"/>
          </a:xfrm>
          <a:prstGeom prst="rect">
            <a:avLst/>
          </a:prstGeom>
          <a:noFill/>
        </p:spPr>
        <p:txBody>
          <a:bodyPr wrap="square" rtlCol="0">
            <a:spAutoFit/>
          </a:bodyPr>
          <a:lstStyle/>
          <a:p>
            <a:endParaRPr lang="en-US" sz="1600" dirty="0" smtClean="0"/>
          </a:p>
          <a:p>
            <a:r>
              <a:rPr lang="en-US" sz="1600" dirty="0"/>
              <a:t> </a:t>
            </a:r>
            <a:r>
              <a:rPr lang="en-US" sz="1600" i="1" dirty="0" smtClean="0"/>
              <a:t>attr1: [</a:t>
            </a:r>
            <a:r>
              <a:rPr lang="en-US" sz="1600" i="1" dirty="0" err="1" smtClean="0"/>
              <a:t>a,c</a:t>
            </a:r>
            <a:r>
              <a:rPr lang="en-US" sz="1600" i="1" dirty="0" smtClean="0"/>
              <a:t>]</a:t>
            </a:r>
          </a:p>
          <a:p>
            <a:r>
              <a:rPr lang="en-US" sz="1600" i="1" dirty="0" smtClean="0"/>
              <a:t> attr2: [k]</a:t>
            </a:r>
          </a:p>
          <a:p>
            <a:endParaRPr lang="en-US" sz="1600" dirty="0"/>
          </a:p>
        </p:txBody>
      </p:sp>
      <p:sp>
        <p:nvSpPr>
          <p:cNvPr id="55" name="TextBox 54"/>
          <p:cNvSpPr txBox="1"/>
          <p:nvPr/>
        </p:nvSpPr>
        <p:spPr>
          <a:xfrm>
            <a:off x="6200135" y="4231018"/>
            <a:ext cx="2420704" cy="1200329"/>
          </a:xfrm>
          <a:prstGeom prst="rect">
            <a:avLst/>
          </a:prstGeom>
          <a:noFill/>
        </p:spPr>
        <p:txBody>
          <a:bodyPr wrap="square" rtlCol="0">
            <a:spAutoFit/>
          </a:bodyPr>
          <a:lstStyle/>
          <a:p>
            <a:endParaRPr lang="en-US" dirty="0" smtClean="0"/>
          </a:p>
          <a:p>
            <a:r>
              <a:rPr lang="en-US" dirty="0"/>
              <a:t> </a:t>
            </a:r>
            <a:r>
              <a:rPr lang="en-US" b="1" dirty="0" smtClean="0"/>
              <a:t>attr1: [</a:t>
            </a:r>
            <a:r>
              <a:rPr lang="en-US" b="1" dirty="0" err="1" smtClean="0"/>
              <a:t>a,c,d</a:t>
            </a:r>
            <a:r>
              <a:rPr lang="en-US" b="1" dirty="0" smtClean="0"/>
              <a:t>]</a:t>
            </a:r>
          </a:p>
          <a:p>
            <a:r>
              <a:rPr lang="en-US" b="1" dirty="0" smtClean="0"/>
              <a:t> attr2: [</a:t>
            </a:r>
            <a:r>
              <a:rPr lang="en-US" b="1" dirty="0" err="1" smtClean="0"/>
              <a:t>k,j</a:t>
            </a:r>
            <a:r>
              <a:rPr lang="en-US" b="1" dirty="0" smtClean="0"/>
              <a:t>]</a:t>
            </a:r>
          </a:p>
          <a:p>
            <a:endParaRPr lang="en-US" dirty="0"/>
          </a:p>
        </p:txBody>
      </p:sp>
      <p:sp>
        <p:nvSpPr>
          <p:cNvPr id="59" name="TextBox 58"/>
          <p:cNvSpPr txBox="1"/>
          <p:nvPr/>
        </p:nvSpPr>
        <p:spPr>
          <a:xfrm>
            <a:off x="1899496" y="3135710"/>
            <a:ext cx="2133599" cy="1200329"/>
          </a:xfrm>
          <a:prstGeom prst="rect">
            <a:avLst/>
          </a:prstGeom>
          <a:noFill/>
        </p:spPr>
        <p:txBody>
          <a:bodyPr wrap="square" rtlCol="0">
            <a:spAutoFit/>
          </a:bodyPr>
          <a:lstStyle/>
          <a:p>
            <a:endParaRPr lang="en-US" dirty="0" smtClean="0"/>
          </a:p>
          <a:p>
            <a:r>
              <a:rPr lang="en-US" b="1" dirty="0"/>
              <a:t> </a:t>
            </a:r>
            <a:r>
              <a:rPr lang="en-US" b="1" dirty="0" smtClean="0"/>
              <a:t>attr1: [</a:t>
            </a:r>
            <a:r>
              <a:rPr lang="en-US" b="1" dirty="0" err="1" smtClean="0"/>
              <a:t>a,b,c,d,g,e,f</a:t>
            </a:r>
            <a:r>
              <a:rPr lang="en-US" b="1" dirty="0" smtClean="0"/>
              <a:t>]</a:t>
            </a:r>
          </a:p>
          <a:p>
            <a:r>
              <a:rPr lang="en-US" b="1" dirty="0" smtClean="0"/>
              <a:t> attr2: [</a:t>
            </a:r>
            <a:r>
              <a:rPr lang="en-US" b="1" dirty="0" err="1" smtClean="0"/>
              <a:t>j,k,m</a:t>
            </a:r>
            <a:r>
              <a:rPr lang="en-US" b="1" dirty="0" smtClean="0"/>
              <a:t>]</a:t>
            </a:r>
          </a:p>
          <a:p>
            <a:endParaRPr lang="en-US" dirty="0"/>
          </a:p>
        </p:txBody>
      </p:sp>
      <p:sp>
        <p:nvSpPr>
          <p:cNvPr id="20" name="TextBox 19"/>
          <p:cNvSpPr txBox="1"/>
          <p:nvPr/>
        </p:nvSpPr>
        <p:spPr>
          <a:xfrm>
            <a:off x="5964403" y="1299787"/>
            <a:ext cx="2420704" cy="1200329"/>
          </a:xfrm>
          <a:prstGeom prst="rect">
            <a:avLst/>
          </a:prstGeom>
          <a:noFill/>
        </p:spPr>
        <p:txBody>
          <a:bodyPr wrap="square" rtlCol="0">
            <a:spAutoFit/>
          </a:bodyPr>
          <a:lstStyle/>
          <a:p>
            <a:endParaRPr lang="en-US" dirty="0" smtClean="0"/>
          </a:p>
          <a:p>
            <a:r>
              <a:rPr lang="en-US" b="1" dirty="0"/>
              <a:t> </a:t>
            </a:r>
            <a:r>
              <a:rPr lang="en-US" b="1" dirty="0" smtClean="0"/>
              <a:t>attr1: [</a:t>
            </a:r>
            <a:r>
              <a:rPr lang="en-US" b="1" dirty="0" err="1" smtClean="0"/>
              <a:t>a,b,c</a:t>
            </a:r>
            <a:r>
              <a:rPr lang="en-US" b="1" dirty="0" smtClean="0"/>
              <a:t>]</a:t>
            </a:r>
          </a:p>
          <a:p>
            <a:r>
              <a:rPr lang="en-US" b="1" dirty="0" smtClean="0"/>
              <a:t> attr2: [k]</a:t>
            </a:r>
          </a:p>
          <a:p>
            <a:endParaRPr lang="en-US" dirty="0"/>
          </a:p>
        </p:txBody>
      </p:sp>
      <p:sp>
        <p:nvSpPr>
          <p:cNvPr id="21" name="TextBox 20"/>
          <p:cNvSpPr txBox="1"/>
          <p:nvPr/>
        </p:nvSpPr>
        <p:spPr>
          <a:xfrm>
            <a:off x="4223595" y="3976418"/>
            <a:ext cx="1550618" cy="1077218"/>
          </a:xfrm>
          <a:prstGeom prst="rect">
            <a:avLst/>
          </a:prstGeom>
          <a:noFill/>
        </p:spPr>
        <p:txBody>
          <a:bodyPr wrap="square" rtlCol="0">
            <a:spAutoFit/>
          </a:bodyPr>
          <a:lstStyle/>
          <a:p>
            <a:endParaRPr lang="en-US" sz="1600" dirty="0" smtClean="0"/>
          </a:p>
          <a:p>
            <a:r>
              <a:rPr lang="en-US" sz="1600" dirty="0"/>
              <a:t> </a:t>
            </a:r>
            <a:r>
              <a:rPr lang="en-US" sz="1600" i="1" dirty="0" smtClean="0"/>
              <a:t>attr1: [</a:t>
            </a:r>
            <a:r>
              <a:rPr lang="en-US" sz="1600" i="1" dirty="0" err="1" smtClean="0"/>
              <a:t>a,c,d</a:t>
            </a:r>
            <a:r>
              <a:rPr lang="en-US" sz="1600" i="1" dirty="0" smtClean="0"/>
              <a:t>]</a:t>
            </a:r>
          </a:p>
          <a:p>
            <a:r>
              <a:rPr lang="en-US" sz="1600" i="1" dirty="0" smtClean="0"/>
              <a:t> attr2: [</a:t>
            </a:r>
            <a:r>
              <a:rPr lang="en-US" sz="1600" i="1" dirty="0" err="1" smtClean="0"/>
              <a:t>k,j</a:t>
            </a:r>
            <a:r>
              <a:rPr lang="en-US" sz="1600" i="1" dirty="0" smtClean="0"/>
              <a:t>]</a:t>
            </a:r>
          </a:p>
          <a:p>
            <a:endParaRPr lang="en-US" sz="1600" dirty="0"/>
          </a:p>
        </p:txBody>
      </p:sp>
      <p:sp>
        <p:nvSpPr>
          <p:cNvPr id="22" name="TextBox 21"/>
          <p:cNvSpPr txBox="1"/>
          <p:nvPr/>
        </p:nvSpPr>
        <p:spPr>
          <a:xfrm>
            <a:off x="3998811" y="2068457"/>
            <a:ext cx="1550618" cy="1077218"/>
          </a:xfrm>
          <a:prstGeom prst="rect">
            <a:avLst/>
          </a:prstGeom>
          <a:noFill/>
        </p:spPr>
        <p:txBody>
          <a:bodyPr wrap="square" rtlCol="0">
            <a:spAutoFit/>
          </a:bodyPr>
          <a:lstStyle/>
          <a:p>
            <a:endParaRPr lang="en-US" sz="1600" dirty="0" smtClean="0"/>
          </a:p>
          <a:p>
            <a:r>
              <a:rPr lang="en-US" sz="1600" i="1" dirty="0"/>
              <a:t> </a:t>
            </a:r>
            <a:r>
              <a:rPr lang="en-US" sz="1600" i="1" dirty="0" smtClean="0"/>
              <a:t>attr1: [</a:t>
            </a:r>
            <a:r>
              <a:rPr lang="en-US" sz="1600" i="1" dirty="0" err="1" smtClean="0"/>
              <a:t>a,c</a:t>
            </a:r>
            <a:r>
              <a:rPr lang="en-US" sz="1600" i="1" dirty="0" smtClean="0"/>
              <a:t>]</a:t>
            </a:r>
          </a:p>
          <a:p>
            <a:r>
              <a:rPr lang="en-US" sz="1600" i="1" dirty="0" smtClean="0"/>
              <a:t> attr2: [k]</a:t>
            </a:r>
          </a:p>
          <a:p>
            <a:endParaRPr lang="en-US" sz="1600" dirty="0"/>
          </a:p>
        </p:txBody>
      </p:sp>
    </p:spTree>
    <p:extLst>
      <p:ext uri="{BB962C8B-B14F-4D97-AF65-F5344CB8AC3E}">
        <p14:creationId xmlns:p14="http://schemas.microsoft.com/office/powerpoint/2010/main" val="4331943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Algorithm</a:t>
            </a:r>
            <a:endParaRPr lang="en-US" dirty="0"/>
          </a:p>
        </p:txBody>
      </p:sp>
      <p:sp>
        <p:nvSpPr>
          <p:cNvPr id="3" name="Content Placeholder 2"/>
          <p:cNvSpPr>
            <a:spLocks noGrp="1"/>
          </p:cNvSpPr>
          <p:nvPr>
            <p:ph idx="1"/>
          </p:nvPr>
        </p:nvSpPr>
        <p:spPr>
          <a:xfrm>
            <a:off x="457200" y="1600200"/>
            <a:ext cx="8229600" cy="4953000"/>
          </a:xfrm>
        </p:spPr>
        <p:txBody>
          <a:bodyPr>
            <a:noAutofit/>
          </a:bodyPr>
          <a:lstStyle/>
          <a:p>
            <a:pPr lvl="0"/>
            <a:r>
              <a:rPr lang="en-US" sz="1500" dirty="0" smtClean="0"/>
              <a:t>Providing recommendations for new users:</a:t>
            </a:r>
          </a:p>
          <a:p>
            <a:pPr lvl="1"/>
            <a:r>
              <a:rPr lang="en-US" sz="1500" dirty="0" smtClean="0"/>
              <a:t>content-based filtering</a:t>
            </a:r>
          </a:p>
          <a:p>
            <a:pPr lvl="2"/>
            <a:r>
              <a:rPr lang="en-US" sz="1500" dirty="0" smtClean="0"/>
              <a:t>initialize the scores of all the nodes in the graph to 0</a:t>
            </a:r>
          </a:p>
          <a:p>
            <a:pPr lvl="2"/>
            <a:r>
              <a:rPr lang="en-US" sz="1500" dirty="0" smtClean="0"/>
              <a:t>for each item in the user's history</a:t>
            </a:r>
          </a:p>
          <a:p>
            <a:pPr lvl="3"/>
            <a:r>
              <a:rPr lang="en-US" sz="1500" dirty="0" smtClean="0"/>
              <a:t>for each neighbor of the item in the items relations graph</a:t>
            </a:r>
          </a:p>
          <a:p>
            <a:pPr lvl="4"/>
            <a:r>
              <a:rPr lang="en-US" sz="1500" dirty="0" smtClean="0"/>
              <a:t>for each attribute of the edge</a:t>
            </a:r>
          </a:p>
          <a:p>
            <a:pPr lvl="5"/>
            <a:r>
              <a:rPr lang="en-US" sz="1500" dirty="0" smtClean="0"/>
              <a:t>increment the score of the neighbor according to the user's score for that particular attribute.</a:t>
            </a:r>
          </a:p>
          <a:p>
            <a:pPr lvl="1"/>
            <a:r>
              <a:rPr lang="en-US" sz="1500" dirty="0" smtClean="0"/>
              <a:t>collaborative filtering</a:t>
            </a:r>
            <a:br>
              <a:rPr lang="en-US" sz="1500" dirty="0" smtClean="0"/>
            </a:br>
            <a:r>
              <a:rPr lang="en-US" sz="1500" dirty="0" smtClean="0"/>
              <a:t>Yet to be built…</a:t>
            </a:r>
          </a:p>
          <a:p>
            <a:r>
              <a:rPr lang="en-US" sz="1500" dirty="0" smtClean="0"/>
              <a:t>combining both based on the user's alpha value</a:t>
            </a:r>
            <a:br>
              <a:rPr lang="en-US" sz="1500" dirty="0" smtClean="0"/>
            </a:br>
            <a:r>
              <a:rPr lang="en-US" sz="1500" dirty="0" smtClean="0"/>
              <a:t>There are two approaches to combine the collaborative and content based recommendation lists: score based weighted average and rank based weighted average for each item.</a:t>
            </a:r>
            <a:br>
              <a:rPr lang="en-US" sz="1500" dirty="0" smtClean="0"/>
            </a:br>
            <a:r>
              <a:rPr lang="en-US" sz="1500" dirty="0" smtClean="0"/>
              <a:t>we then sort the items based on the combined item scores.</a:t>
            </a:r>
            <a:endParaRPr lang="en-US" sz="1500" dirty="0"/>
          </a:p>
        </p:txBody>
      </p:sp>
    </p:spTree>
    <p:extLst>
      <p:ext uri="{BB962C8B-B14F-4D97-AF65-F5344CB8AC3E}">
        <p14:creationId xmlns:p14="http://schemas.microsoft.com/office/powerpoint/2010/main" val="39175080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 so far…</a:t>
            </a:r>
            <a:endParaRPr lang="en-US" dirty="0"/>
          </a:p>
        </p:txBody>
      </p:sp>
      <p:sp>
        <p:nvSpPr>
          <p:cNvPr id="5" name="TextBox 4"/>
          <p:cNvSpPr txBox="1"/>
          <p:nvPr/>
        </p:nvSpPr>
        <p:spPr>
          <a:xfrm>
            <a:off x="228600" y="1143000"/>
            <a:ext cx="8610600" cy="369332"/>
          </a:xfrm>
          <a:prstGeom prst="rect">
            <a:avLst/>
          </a:prstGeom>
          <a:noFill/>
        </p:spPr>
        <p:txBody>
          <a:bodyPr wrap="square" rtlCol="0">
            <a:spAutoFit/>
          </a:bodyPr>
          <a:lstStyle/>
          <a:p>
            <a:pPr algn="ctr"/>
            <a:r>
              <a:rPr lang="en-US" dirty="0" smtClean="0"/>
              <a:t>Attribute importance plot for user with id 81</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94934"/>
            <a:ext cx="8229600" cy="4136494"/>
          </a:xfrm>
        </p:spPr>
      </p:pic>
    </p:spTree>
    <p:extLst>
      <p:ext uri="{BB962C8B-B14F-4D97-AF65-F5344CB8AC3E}">
        <p14:creationId xmlns:p14="http://schemas.microsoft.com/office/powerpoint/2010/main" val="35325038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 so far…</a:t>
            </a:r>
            <a:endParaRPr lang="en-US" dirty="0"/>
          </a:p>
        </p:txBody>
      </p:sp>
      <p:sp>
        <p:nvSpPr>
          <p:cNvPr id="5" name="TextBox 4"/>
          <p:cNvSpPr txBox="1"/>
          <p:nvPr/>
        </p:nvSpPr>
        <p:spPr>
          <a:xfrm>
            <a:off x="228600" y="1143000"/>
            <a:ext cx="8610600" cy="369332"/>
          </a:xfrm>
          <a:prstGeom prst="rect">
            <a:avLst/>
          </a:prstGeom>
          <a:noFill/>
        </p:spPr>
        <p:txBody>
          <a:bodyPr wrap="square" rtlCol="0">
            <a:spAutoFit/>
          </a:bodyPr>
          <a:lstStyle/>
          <a:p>
            <a:pPr algn="ctr"/>
            <a:r>
              <a:rPr lang="en-US" dirty="0" smtClean="0"/>
              <a:t>Attribute importance plot for user with id 238</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94934"/>
            <a:ext cx="8229600" cy="4136494"/>
          </a:xfrm>
        </p:spPr>
      </p:pic>
    </p:spTree>
    <p:extLst>
      <p:ext uri="{BB962C8B-B14F-4D97-AF65-F5344CB8AC3E}">
        <p14:creationId xmlns:p14="http://schemas.microsoft.com/office/powerpoint/2010/main" val="39231837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 so far…</a:t>
            </a:r>
            <a:endParaRPr lang="en-US" dirty="0"/>
          </a:p>
        </p:txBody>
      </p:sp>
      <p:sp>
        <p:nvSpPr>
          <p:cNvPr id="5" name="TextBox 4"/>
          <p:cNvSpPr txBox="1"/>
          <p:nvPr/>
        </p:nvSpPr>
        <p:spPr>
          <a:xfrm>
            <a:off x="228600" y="1143000"/>
            <a:ext cx="8610600" cy="369332"/>
          </a:xfrm>
          <a:prstGeom prst="rect">
            <a:avLst/>
          </a:prstGeom>
          <a:noFill/>
        </p:spPr>
        <p:txBody>
          <a:bodyPr wrap="square" rtlCol="0">
            <a:spAutoFit/>
          </a:bodyPr>
          <a:lstStyle/>
          <a:p>
            <a:pPr algn="ctr"/>
            <a:r>
              <a:rPr lang="en-US" dirty="0" smtClean="0"/>
              <a:t>Attribute importance plot for user with id 2</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94934"/>
            <a:ext cx="8229600" cy="4136494"/>
          </a:xfrm>
        </p:spPr>
      </p:pic>
    </p:spTree>
    <p:extLst>
      <p:ext uri="{BB962C8B-B14F-4D97-AF65-F5344CB8AC3E}">
        <p14:creationId xmlns:p14="http://schemas.microsoft.com/office/powerpoint/2010/main" val="23977473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 so far…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365457"/>
            <a:ext cx="7287491" cy="5492543"/>
          </a:xfrm>
        </p:spPr>
      </p:pic>
      <p:sp>
        <p:nvSpPr>
          <p:cNvPr id="6" name="TextBox 5"/>
          <p:cNvSpPr txBox="1"/>
          <p:nvPr/>
        </p:nvSpPr>
        <p:spPr>
          <a:xfrm>
            <a:off x="0" y="1196048"/>
            <a:ext cx="9144000" cy="369332"/>
          </a:xfrm>
          <a:prstGeom prst="rect">
            <a:avLst/>
          </a:prstGeom>
          <a:noFill/>
        </p:spPr>
        <p:txBody>
          <a:bodyPr wrap="square" rtlCol="0">
            <a:spAutoFit/>
          </a:bodyPr>
          <a:lstStyle/>
          <a:p>
            <a:pPr algn="ctr"/>
            <a:r>
              <a:rPr lang="en-US" dirty="0" smtClean="0"/>
              <a:t>Attribute importance plot for item set</a:t>
            </a:r>
            <a:endParaRPr lang="en-US" dirty="0"/>
          </a:p>
        </p:txBody>
      </p:sp>
    </p:spTree>
    <p:extLst>
      <p:ext uri="{BB962C8B-B14F-4D97-AF65-F5344CB8AC3E}">
        <p14:creationId xmlns:p14="http://schemas.microsoft.com/office/powerpoint/2010/main" val="28576989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Progress so far…</a:t>
            </a:r>
            <a:endParaRPr lang="en-US" dirty="0"/>
          </a:p>
        </p:txBody>
      </p:sp>
      <p:sp>
        <p:nvSpPr>
          <p:cNvPr id="3" name="TextBox 2"/>
          <p:cNvSpPr txBox="1"/>
          <p:nvPr/>
        </p:nvSpPr>
        <p:spPr>
          <a:xfrm>
            <a:off x="6289964" y="990600"/>
            <a:ext cx="2168236" cy="369332"/>
          </a:xfrm>
          <a:prstGeom prst="rect">
            <a:avLst/>
          </a:prstGeom>
          <a:noFill/>
        </p:spPr>
        <p:txBody>
          <a:bodyPr wrap="square" rtlCol="0">
            <a:spAutoFit/>
          </a:bodyPr>
          <a:lstStyle/>
          <a:p>
            <a:pPr algn="ctr"/>
            <a:r>
              <a:rPr lang="en-US" dirty="0" smtClean="0"/>
              <a:t>Output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69001740"/>
              </p:ext>
            </p:extLst>
          </p:nvPr>
        </p:nvGraphicFramePr>
        <p:xfrm>
          <a:off x="6289964" y="1470952"/>
          <a:ext cx="2256946" cy="4525975"/>
        </p:xfrm>
        <a:graphic>
          <a:graphicData uri="http://schemas.openxmlformats.org/drawingml/2006/table">
            <a:tbl>
              <a:tblPr/>
              <a:tblGrid>
                <a:gridCol w="1677623"/>
                <a:gridCol w="579323"/>
              </a:tblGrid>
              <a:tr h="181039">
                <a:tc>
                  <a:txBody>
                    <a:bodyPr/>
                    <a:lstStyle/>
                    <a:p>
                      <a:pPr algn="l" fontAlgn="b"/>
                      <a:r>
                        <a:rPr lang="en-US" sz="1000" b="0" i="0" u="none" strike="noStrike">
                          <a:solidFill>
                            <a:srgbClr val="000000"/>
                          </a:solidFill>
                          <a:effectLst/>
                          <a:latin typeface="Calibri"/>
                        </a:rPr>
                        <a:t>Rowdy Rathore</a:t>
                      </a:r>
                    </a:p>
                  </a:txBody>
                  <a:tcPr marL="9052" marR="9052" marT="9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a:rPr>
                        <a:t>1</a:t>
                      </a:r>
                    </a:p>
                  </a:txBody>
                  <a:tcPr marL="9052" marR="9052" marT="9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1039">
                <a:tc>
                  <a:txBody>
                    <a:bodyPr/>
                    <a:lstStyle/>
                    <a:p>
                      <a:pPr algn="l" fontAlgn="b"/>
                      <a:r>
                        <a:rPr lang="en-US" sz="1000" b="0" i="0" u="none" strike="noStrike">
                          <a:solidFill>
                            <a:srgbClr val="000000"/>
                          </a:solidFill>
                          <a:effectLst/>
                          <a:latin typeface="Calibri"/>
                        </a:rPr>
                        <a:t>Om Shanti Om</a:t>
                      </a:r>
                    </a:p>
                  </a:txBody>
                  <a:tcPr marL="9052" marR="9052" marT="9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a:rPr>
                        <a:t>1</a:t>
                      </a:r>
                    </a:p>
                  </a:txBody>
                  <a:tcPr marL="9052" marR="9052" marT="9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1039">
                <a:tc>
                  <a:txBody>
                    <a:bodyPr/>
                    <a:lstStyle/>
                    <a:p>
                      <a:pPr algn="l" fontAlgn="b"/>
                      <a:r>
                        <a:rPr lang="en-US" sz="1000" b="0" i="0" u="none" strike="noStrike">
                          <a:solidFill>
                            <a:srgbClr val="000000"/>
                          </a:solidFill>
                          <a:effectLst/>
                          <a:latin typeface="Calibri"/>
                        </a:rPr>
                        <a:t>Agneepath</a:t>
                      </a:r>
                    </a:p>
                  </a:txBody>
                  <a:tcPr marL="9052" marR="9052" marT="9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a:rPr>
                        <a:t>1</a:t>
                      </a:r>
                    </a:p>
                  </a:txBody>
                  <a:tcPr marL="9052" marR="9052" marT="9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1039">
                <a:tc>
                  <a:txBody>
                    <a:bodyPr/>
                    <a:lstStyle/>
                    <a:p>
                      <a:pPr algn="l" fontAlgn="b"/>
                      <a:r>
                        <a:rPr lang="en-US" sz="1000" b="0" i="0" u="none" strike="noStrike">
                          <a:solidFill>
                            <a:srgbClr val="000000"/>
                          </a:solidFill>
                          <a:effectLst/>
                          <a:latin typeface="Calibri"/>
                        </a:rPr>
                        <a:t>Tezz</a:t>
                      </a:r>
                    </a:p>
                  </a:txBody>
                  <a:tcPr marL="9052" marR="9052" marT="9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a:rPr>
                        <a:t>0.958333</a:t>
                      </a:r>
                    </a:p>
                  </a:txBody>
                  <a:tcPr marL="9052" marR="9052" marT="9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1039">
                <a:tc>
                  <a:txBody>
                    <a:bodyPr/>
                    <a:lstStyle/>
                    <a:p>
                      <a:pPr algn="l" fontAlgn="b"/>
                      <a:r>
                        <a:rPr lang="en-US" sz="1000" b="0" i="0" u="none" strike="noStrike">
                          <a:solidFill>
                            <a:srgbClr val="000000"/>
                          </a:solidFill>
                          <a:effectLst/>
                          <a:latin typeface="Calibri"/>
                        </a:rPr>
                        <a:t>You Know Amrapali</a:t>
                      </a:r>
                    </a:p>
                  </a:txBody>
                  <a:tcPr marL="9052" marR="9052" marT="9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a:rPr>
                        <a:t>0.916667</a:t>
                      </a:r>
                    </a:p>
                  </a:txBody>
                  <a:tcPr marL="9052" marR="9052" marT="9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1039">
                <a:tc>
                  <a:txBody>
                    <a:bodyPr/>
                    <a:lstStyle/>
                    <a:p>
                      <a:pPr algn="l" fontAlgn="b"/>
                      <a:r>
                        <a:rPr lang="en-US" sz="1000" b="0" i="0" u="none" strike="noStrike">
                          <a:solidFill>
                            <a:srgbClr val="000000"/>
                          </a:solidFill>
                          <a:effectLst/>
                          <a:latin typeface="Calibri"/>
                        </a:rPr>
                        <a:t>Pyar To Hona Hi Tha</a:t>
                      </a:r>
                    </a:p>
                  </a:txBody>
                  <a:tcPr marL="9052" marR="9052" marT="9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a:rPr>
                        <a:t>0.916667</a:t>
                      </a:r>
                    </a:p>
                  </a:txBody>
                  <a:tcPr marL="9052" marR="9052" marT="9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1039">
                <a:tc>
                  <a:txBody>
                    <a:bodyPr/>
                    <a:lstStyle/>
                    <a:p>
                      <a:pPr algn="l" fontAlgn="b"/>
                      <a:r>
                        <a:rPr lang="en-US" sz="1000" b="0" i="0" u="none" strike="noStrike">
                          <a:solidFill>
                            <a:srgbClr val="000000"/>
                          </a:solidFill>
                          <a:effectLst/>
                          <a:latin typeface="Calibri"/>
                        </a:rPr>
                        <a:t>Housefull 2</a:t>
                      </a:r>
                    </a:p>
                  </a:txBody>
                  <a:tcPr marL="9052" marR="9052" marT="9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a:rPr>
                        <a:t>0.916667</a:t>
                      </a:r>
                    </a:p>
                  </a:txBody>
                  <a:tcPr marL="9052" marR="9052" marT="9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1039">
                <a:tc>
                  <a:txBody>
                    <a:bodyPr/>
                    <a:lstStyle/>
                    <a:p>
                      <a:pPr algn="l" fontAlgn="b"/>
                      <a:r>
                        <a:rPr lang="en-US" sz="1000" b="0" i="0" u="none" strike="noStrike">
                          <a:solidFill>
                            <a:srgbClr val="000000"/>
                          </a:solidFill>
                          <a:effectLst/>
                          <a:latin typeface="Calibri"/>
                        </a:rPr>
                        <a:t>Garam Masala</a:t>
                      </a:r>
                    </a:p>
                  </a:txBody>
                  <a:tcPr marL="9052" marR="9052" marT="9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a:rPr>
                        <a:t>0.916667</a:t>
                      </a:r>
                    </a:p>
                  </a:txBody>
                  <a:tcPr marL="9052" marR="9052" marT="9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1039">
                <a:tc>
                  <a:txBody>
                    <a:bodyPr/>
                    <a:lstStyle/>
                    <a:p>
                      <a:pPr algn="l" fontAlgn="b"/>
                      <a:r>
                        <a:rPr lang="en-US" sz="1000" b="0" i="0" u="none" strike="noStrike">
                          <a:solidFill>
                            <a:srgbClr val="000000"/>
                          </a:solidFill>
                          <a:effectLst/>
                          <a:latin typeface="Calibri"/>
                        </a:rPr>
                        <a:t>Bol Bachchan</a:t>
                      </a:r>
                    </a:p>
                  </a:txBody>
                  <a:tcPr marL="9052" marR="9052" marT="9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a:rPr>
                        <a:t>0.916667</a:t>
                      </a:r>
                    </a:p>
                  </a:txBody>
                  <a:tcPr marL="9052" marR="9052" marT="9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1039">
                <a:tc>
                  <a:txBody>
                    <a:bodyPr/>
                    <a:lstStyle/>
                    <a:p>
                      <a:pPr algn="l" fontAlgn="b"/>
                      <a:r>
                        <a:rPr lang="en-US" sz="1000" b="0" i="0" u="none" strike="noStrike">
                          <a:solidFill>
                            <a:srgbClr val="000000"/>
                          </a:solidFill>
                          <a:effectLst/>
                          <a:latin typeface="Calibri"/>
                        </a:rPr>
                        <a:t>Billu</a:t>
                      </a:r>
                    </a:p>
                  </a:txBody>
                  <a:tcPr marL="9052" marR="9052" marT="9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a:rPr>
                        <a:t>0.916667</a:t>
                      </a:r>
                    </a:p>
                  </a:txBody>
                  <a:tcPr marL="9052" marR="9052" marT="9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1039">
                <a:tc>
                  <a:txBody>
                    <a:bodyPr/>
                    <a:lstStyle/>
                    <a:p>
                      <a:pPr algn="l" fontAlgn="b"/>
                      <a:r>
                        <a:rPr lang="en-US" sz="1000" b="0" i="0" u="none" strike="noStrike">
                          <a:solidFill>
                            <a:srgbClr val="000000"/>
                          </a:solidFill>
                          <a:effectLst/>
                          <a:latin typeface="Calibri"/>
                        </a:rPr>
                        <a:t>Players</a:t>
                      </a:r>
                    </a:p>
                  </a:txBody>
                  <a:tcPr marL="9052" marR="9052" marT="9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a:rPr>
                        <a:t>0.875</a:t>
                      </a:r>
                    </a:p>
                  </a:txBody>
                  <a:tcPr marL="9052" marR="9052" marT="9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1039">
                <a:tc>
                  <a:txBody>
                    <a:bodyPr/>
                    <a:lstStyle/>
                    <a:p>
                      <a:pPr algn="l" fontAlgn="b"/>
                      <a:r>
                        <a:rPr lang="en-US" sz="1000" b="0" i="0" u="none" strike="noStrike">
                          <a:solidFill>
                            <a:srgbClr val="000000"/>
                          </a:solidFill>
                          <a:effectLst/>
                          <a:latin typeface="Calibri"/>
                        </a:rPr>
                        <a:t>No Entry</a:t>
                      </a:r>
                    </a:p>
                  </a:txBody>
                  <a:tcPr marL="9052" marR="9052" marT="9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a:rPr>
                        <a:t>0.875</a:t>
                      </a:r>
                    </a:p>
                  </a:txBody>
                  <a:tcPr marL="9052" marR="9052" marT="9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1039">
                <a:tc>
                  <a:txBody>
                    <a:bodyPr/>
                    <a:lstStyle/>
                    <a:p>
                      <a:pPr algn="l" fontAlgn="b"/>
                      <a:r>
                        <a:rPr lang="en-US" sz="1000" b="0" i="0" u="none" strike="noStrike">
                          <a:solidFill>
                            <a:srgbClr val="000000"/>
                          </a:solidFill>
                          <a:effectLst/>
                          <a:latin typeface="Calibri"/>
                        </a:rPr>
                        <a:t>Mere Baap Pehle Aap</a:t>
                      </a:r>
                    </a:p>
                  </a:txBody>
                  <a:tcPr marL="9052" marR="9052" marT="9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a:rPr>
                        <a:t>0.875</a:t>
                      </a:r>
                    </a:p>
                  </a:txBody>
                  <a:tcPr marL="9052" marR="9052" marT="9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1039">
                <a:tc>
                  <a:txBody>
                    <a:bodyPr/>
                    <a:lstStyle/>
                    <a:p>
                      <a:pPr algn="l" fontAlgn="b"/>
                      <a:r>
                        <a:rPr lang="en-US" sz="1000" b="0" i="0" u="none" strike="noStrike">
                          <a:solidFill>
                            <a:srgbClr val="000000"/>
                          </a:solidFill>
                          <a:effectLst/>
                          <a:latin typeface="Calibri"/>
                        </a:rPr>
                        <a:t>L.O.C. Kargil</a:t>
                      </a:r>
                    </a:p>
                  </a:txBody>
                  <a:tcPr marL="9052" marR="9052" marT="9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a:rPr>
                        <a:t>0.875</a:t>
                      </a:r>
                    </a:p>
                  </a:txBody>
                  <a:tcPr marL="9052" marR="9052" marT="9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1039">
                <a:tc>
                  <a:txBody>
                    <a:bodyPr/>
                    <a:lstStyle/>
                    <a:p>
                      <a:pPr algn="l" fontAlgn="b"/>
                      <a:r>
                        <a:rPr lang="en-US" sz="1000" b="0" i="0" u="none" strike="noStrike">
                          <a:solidFill>
                            <a:srgbClr val="000000"/>
                          </a:solidFill>
                          <a:effectLst/>
                          <a:latin typeface="Calibri"/>
                        </a:rPr>
                        <a:t>Hera Pheri</a:t>
                      </a:r>
                    </a:p>
                  </a:txBody>
                  <a:tcPr marL="9052" marR="9052" marT="9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a:rPr>
                        <a:t>0.875</a:t>
                      </a:r>
                    </a:p>
                  </a:txBody>
                  <a:tcPr marL="9052" marR="9052" marT="9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1039">
                <a:tc>
                  <a:txBody>
                    <a:bodyPr/>
                    <a:lstStyle/>
                    <a:p>
                      <a:pPr algn="l" fontAlgn="b"/>
                      <a:r>
                        <a:rPr lang="en-US" sz="1000" b="0" i="0" u="none" strike="noStrike">
                          <a:solidFill>
                            <a:srgbClr val="000000"/>
                          </a:solidFill>
                          <a:effectLst/>
                          <a:latin typeface="Calibri"/>
                        </a:rPr>
                        <a:t>Department</a:t>
                      </a:r>
                    </a:p>
                  </a:txBody>
                  <a:tcPr marL="9052" marR="9052" marT="9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a:rPr>
                        <a:t>0.875</a:t>
                      </a:r>
                    </a:p>
                  </a:txBody>
                  <a:tcPr marL="9052" marR="9052" marT="9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1039">
                <a:tc>
                  <a:txBody>
                    <a:bodyPr/>
                    <a:lstStyle/>
                    <a:p>
                      <a:pPr algn="l" fontAlgn="b"/>
                      <a:r>
                        <a:rPr lang="en-US" sz="1000" b="0" i="0" u="none" strike="noStrike">
                          <a:solidFill>
                            <a:srgbClr val="000000"/>
                          </a:solidFill>
                          <a:effectLst/>
                          <a:latin typeface="Calibri"/>
                        </a:rPr>
                        <a:t>Bhagam Bhag</a:t>
                      </a:r>
                    </a:p>
                  </a:txBody>
                  <a:tcPr marL="9052" marR="9052" marT="9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a:rPr>
                        <a:t>0.875</a:t>
                      </a:r>
                    </a:p>
                  </a:txBody>
                  <a:tcPr marL="9052" marR="9052" marT="9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1039">
                <a:tc>
                  <a:txBody>
                    <a:bodyPr/>
                    <a:lstStyle/>
                    <a:p>
                      <a:pPr algn="l" fontAlgn="b"/>
                      <a:r>
                        <a:rPr lang="en-US" sz="1000" b="0" i="0" u="none" strike="noStrike">
                          <a:solidFill>
                            <a:srgbClr val="000000"/>
                          </a:solidFill>
                          <a:effectLst/>
                          <a:latin typeface="Calibri"/>
                        </a:rPr>
                        <a:t>Yeh Jo Mohabbat Hai</a:t>
                      </a:r>
                    </a:p>
                  </a:txBody>
                  <a:tcPr marL="9052" marR="9052" marT="9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a:rPr>
                        <a:t>0.833333</a:t>
                      </a:r>
                    </a:p>
                  </a:txBody>
                  <a:tcPr marL="9052" marR="9052" marT="9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1039">
                <a:tc>
                  <a:txBody>
                    <a:bodyPr/>
                    <a:lstStyle/>
                    <a:p>
                      <a:pPr algn="l" fontAlgn="b"/>
                      <a:r>
                        <a:rPr lang="it-IT" sz="1000" b="0" i="0" u="none" strike="noStrike">
                          <a:solidFill>
                            <a:srgbClr val="000000"/>
                          </a:solidFill>
                          <a:effectLst/>
                          <a:latin typeface="Calibri"/>
                        </a:rPr>
                        <a:t>Vidhata Tere Khel Hai Nirale</a:t>
                      </a:r>
                    </a:p>
                  </a:txBody>
                  <a:tcPr marL="9052" marR="9052" marT="9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a:rPr>
                        <a:t>0.833333</a:t>
                      </a:r>
                    </a:p>
                  </a:txBody>
                  <a:tcPr marL="9052" marR="9052" marT="9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1039">
                <a:tc>
                  <a:txBody>
                    <a:bodyPr/>
                    <a:lstStyle/>
                    <a:p>
                      <a:pPr algn="l" fontAlgn="b"/>
                      <a:r>
                        <a:rPr lang="en-US" sz="1000" b="0" i="0" u="none" strike="noStrike">
                          <a:solidFill>
                            <a:srgbClr val="000000"/>
                          </a:solidFill>
                          <a:effectLst/>
                          <a:latin typeface="Calibri"/>
                        </a:rPr>
                        <a:t>Victoria No. 203</a:t>
                      </a:r>
                    </a:p>
                  </a:txBody>
                  <a:tcPr marL="9052" marR="9052" marT="9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a:rPr>
                        <a:t>0.833333</a:t>
                      </a:r>
                    </a:p>
                  </a:txBody>
                  <a:tcPr marL="9052" marR="9052" marT="9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1039">
                <a:tc>
                  <a:txBody>
                    <a:bodyPr/>
                    <a:lstStyle/>
                    <a:p>
                      <a:pPr algn="l" fontAlgn="b"/>
                      <a:r>
                        <a:rPr lang="en-US" sz="1000" b="0" i="0" u="none" strike="noStrike">
                          <a:solidFill>
                            <a:srgbClr val="000000"/>
                          </a:solidFill>
                          <a:effectLst/>
                          <a:latin typeface="Calibri"/>
                        </a:rPr>
                        <a:t>Tera Kya Hoga Johny</a:t>
                      </a:r>
                    </a:p>
                  </a:txBody>
                  <a:tcPr marL="9052" marR="9052" marT="9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a:rPr>
                        <a:t>0.833333</a:t>
                      </a:r>
                    </a:p>
                  </a:txBody>
                  <a:tcPr marL="9052" marR="9052" marT="9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1039">
                <a:tc>
                  <a:txBody>
                    <a:bodyPr/>
                    <a:lstStyle/>
                    <a:p>
                      <a:pPr algn="l" fontAlgn="b"/>
                      <a:r>
                        <a:rPr lang="en-US" sz="1000" b="0" i="0" u="none" strike="noStrike">
                          <a:solidFill>
                            <a:srgbClr val="000000"/>
                          </a:solidFill>
                          <a:effectLst/>
                          <a:latin typeface="Calibri"/>
                        </a:rPr>
                        <a:t>Taarzan - The Wonder Car</a:t>
                      </a:r>
                    </a:p>
                  </a:txBody>
                  <a:tcPr marL="9052" marR="9052" marT="9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a:rPr>
                        <a:t>0.833333</a:t>
                      </a:r>
                    </a:p>
                  </a:txBody>
                  <a:tcPr marL="9052" marR="9052" marT="9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1039">
                <a:tc>
                  <a:txBody>
                    <a:bodyPr/>
                    <a:lstStyle/>
                    <a:p>
                      <a:pPr algn="l" fontAlgn="b"/>
                      <a:r>
                        <a:rPr lang="en-US" sz="1000" b="0" i="0" u="none" strike="noStrike">
                          <a:solidFill>
                            <a:srgbClr val="000000"/>
                          </a:solidFill>
                          <a:effectLst/>
                          <a:latin typeface="Calibri"/>
                        </a:rPr>
                        <a:t>Salaam-E-Ishq</a:t>
                      </a:r>
                    </a:p>
                  </a:txBody>
                  <a:tcPr marL="9052" marR="9052" marT="9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a:rPr>
                        <a:t>0.833333</a:t>
                      </a:r>
                    </a:p>
                  </a:txBody>
                  <a:tcPr marL="9052" marR="9052" marT="9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1039">
                <a:tc>
                  <a:txBody>
                    <a:bodyPr/>
                    <a:lstStyle/>
                    <a:p>
                      <a:pPr algn="l" fontAlgn="b"/>
                      <a:r>
                        <a:rPr lang="en-US" sz="1000" b="0" i="0" u="none" strike="noStrike">
                          <a:solidFill>
                            <a:srgbClr val="000000"/>
                          </a:solidFill>
                          <a:effectLst/>
                          <a:latin typeface="Calibri"/>
                        </a:rPr>
                        <a:t>Power</a:t>
                      </a:r>
                    </a:p>
                  </a:txBody>
                  <a:tcPr marL="9052" marR="9052" marT="9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a:rPr>
                        <a:t>0.833333</a:t>
                      </a:r>
                    </a:p>
                  </a:txBody>
                  <a:tcPr marL="9052" marR="9052" marT="9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1039">
                <a:tc>
                  <a:txBody>
                    <a:bodyPr/>
                    <a:lstStyle/>
                    <a:p>
                      <a:pPr algn="l" fontAlgn="b"/>
                      <a:r>
                        <a:rPr lang="en-US" sz="1000" b="0" i="0" u="none" strike="noStrike">
                          <a:solidFill>
                            <a:srgbClr val="000000"/>
                          </a:solidFill>
                          <a:effectLst/>
                          <a:latin typeface="Calibri"/>
                        </a:rPr>
                        <a:t>Phir Hera-Pheri</a:t>
                      </a:r>
                    </a:p>
                  </a:txBody>
                  <a:tcPr marL="9052" marR="9052" marT="9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Calibri"/>
                        </a:rPr>
                        <a:t>0.833333</a:t>
                      </a:r>
                    </a:p>
                  </a:txBody>
                  <a:tcPr marL="9052" marR="9052" marT="9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2128102"/>
              </p:ext>
            </p:extLst>
          </p:nvPr>
        </p:nvGraphicFramePr>
        <p:xfrm>
          <a:off x="609600" y="1533124"/>
          <a:ext cx="1905000" cy="4897845"/>
        </p:xfrm>
        <a:graphic>
          <a:graphicData uri="http://schemas.openxmlformats.org/drawingml/2006/table">
            <a:tbl>
              <a:tblPr/>
              <a:tblGrid>
                <a:gridCol w="1905000"/>
              </a:tblGrid>
              <a:tr h="157995">
                <a:tc>
                  <a:txBody>
                    <a:bodyPr/>
                    <a:lstStyle/>
                    <a:p>
                      <a:pPr algn="l" fontAlgn="b"/>
                      <a:r>
                        <a:rPr lang="fi-FI" sz="800" b="0" i="0" u="none" strike="noStrike">
                          <a:solidFill>
                            <a:srgbClr val="000000"/>
                          </a:solidFill>
                          <a:effectLst/>
                          <a:latin typeface="Calibri"/>
                        </a:rPr>
                        <a:t>Hello Hum Lallan Bol Rahe Hain</a:t>
                      </a:r>
                    </a:p>
                  </a:txBody>
                  <a:tcPr marL="7300" marR="7300" marT="7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995">
                <a:tc>
                  <a:txBody>
                    <a:bodyPr/>
                    <a:lstStyle/>
                    <a:p>
                      <a:pPr algn="l" fontAlgn="b"/>
                      <a:r>
                        <a:rPr lang="en-US" sz="800" b="0" i="0" u="none" strike="noStrike">
                          <a:solidFill>
                            <a:srgbClr val="000000"/>
                          </a:solidFill>
                          <a:effectLst/>
                          <a:latin typeface="Calibri"/>
                        </a:rPr>
                        <a:t>Raajneeti</a:t>
                      </a:r>
                    </a:p>
                  </a:txBody>
                  <a:tcPr marL="7300" marR="7300" marT="7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995">
                <a:tc>
                  <a:txBody>
                    <a:bodyPr/>
                    <a:lstStyle/>
                    <a:p>
                      <a:pPr algn="l" fontAlgn="b"/>
                      <a:r>
                        <a:rPr lang="en-US" sz="800" b="0" i="0" u="none" strike="noStrike">
                          <a:solidFill>
                            <a:srgbClr val="000000"/>
                          </a:solidFill>
                          <a:effectLst/>
                          <a:latin typeface="Calibri"/>
                        </a:rPr>
                        <a:t>Yeh Jawani Hai Deewani</a:t>
                      </a:r>
                    </a:p>
                  </a:txBody>
                  <a:tcPr marL="7300" marR="7300" marT="7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995">
                <a:tc>
                  <a:txBody>
                    <a:bodyPr/>
                    <a:lstStyle/>
                    <a:p>
                      <a:pPr algn="l" fontAlgn="b"/>
                      <a:r>
                        <a:rPr lang="en-US" sz="800" b="0" i="0" u="none" strike="noStrike">
                          <a:solidFill>
                            <a:srgbClr val="000000"/>
                          </a:solidFill>
                          <a:effectLst/>
                          <a:latin typeface="Calibri"/>
                        </a:rPr>
                        <a:t>Ek Khiladi Ek Haseena</a:t>
                      </a:r>
                    </a:p>
                  </a:txBody>
                  <a:tcPr marL="7300" marR="7300" marT="7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995">
                <a:tc>
                  <a:txBody>
                    <a:bodyPr/>
                    <a:lstStyle/>
                    <a:p>
                      <a:pPr algn="l" fontAlgn="b"/>
                      <a:r>
                        <a:rPr lang="en-US" sz="800" b="0" i="0" u="none" strike="noStrike">
                          <a:solidFill>
                            <a:srgbClr val="000000"/>
                          </a:solidFill>
                          <a:effectLst/>
                          <a:latin typeface="Calibri"/>
                        </a:rPr>
                        <a:t>Aakrosh</a:t>
                      </a:r>
                    </a:p>
                  </a:txBody>
                  <a:tcPr marL="7300" marR="7300" marT="7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995">
                <a:tc>
                  <a:txBody>
                    <a:bodyPr/>
                    <a:lstStyle/>
                    <a:p>
                      <a:pPr algn="l" fontAlgn="b"/>
                      <a:r>
                        <a:rPr lang="en-US" sz="800" b="0" i="0" u="none" strike="noStrike">
                          <a:solidFill>
                            <a:srgbClr val="000000"/>
                          </a:solidFill>
                          <a:effectLst/>
                          <a:latin typeface="Calibri"/>
                        </a:rPr>
                        <a:t>Chamku</a:t>
                      </a:r>
                    </a:p>
                  </a:txBody>
                  <a:tcPr marL="7300" marR="7300" marT="7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995">
                <a:tc>
                  <a:txBody>
                    <a:bodyPr/>
                    <a:lstStyle/>
                    <a:p>
                      <a:pPr algn="l" fontAlgn="b"/>
                      <a:r>
                        <a:rPr lang="en-US" sz="800" b="0" i="0" u="none" strike="noStrike">
                          <a:solidFill>
                            <a:srgbClr val="000000"/>
                          </a:solidFill>
                          <a:effectLst/>
                          <a:latin typeface="Calibri"/>
                        </a:rPr>
                        <a:t>Raaz</a:t>
                      </a:r>
                    </a:p>
                  </a:txBody>
                  <a:tcPr marL="7300" marR="7300" marT="7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995">
                <a:tc>
                  <a:txBody>
                    <a:bodyPr/>
                    <a:lstStyle/>
                    <a:p>
                      <a:pPr algn="l" fontAlgn="b"/>
                      <a:r>
                        <a:rPr lang="en-US" sz="800" b="0" i="0" u="none" strike="noStrike">
                          <a:solidFill>
                            <a:srgbClr val="000000"/>
                          </a:solidFill>
                          <a:effectLst/>
                          <a:latin typeface="Calibri"/>
                        </a:rPr>
                        <a:t>Acid Factory</a:t>
                      </a:r>
                    </a:p>
                  </a:txBody>
                  <a:tcPr marL="7300" marR="7300" marT="7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995">
                <a:tc>
                  <a:txBody>
                    <a:bodyPr/>
                    <a:lstStyle/>
                    <a:p>
                      <a:pPr algn="l" fontAlgn="b"/>
                      <a:r>
                        <a:rPr lang="en-US" sz="800" b="0" i="0" u="none" strike="noStrike">
                          <a:solidFill>
                            <a:srgbClr val="000000"/>
                          </a:solidFill>
                          <a:effectLst/>
                          <a:latin typeface="Calibri"/>
                        </a:rPr>
                        <a:t>Fiza</a:t>
                      </a:r>
                    </a:p>
                  </a:txBody>
                  <a:tcPr marL="7300" marR="7300" marT="7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995">
                <a:tc>
                  <a:txBody>
                    <a:bodyPr/>
                    <a:lstStyle/>
                    <a:p>
                      <a:pPr algn="l" fontAlgn="b"/>
                      <a:r>
                        <a:rPr lang="en-US" sz="800" b="0" i="0" u="none" strike="noStrike">
                          <a:solidFill>
                            <a:srgbClr val="000000"/>
                          </a:solidFill>
                          <a:effectLst/>
                          <a:latin typeface="Calibri"/>
                        </a:rPr>
                        <a:t>Ek Tha Tiger</a:t>
                      </a:r>
                    </a:p>
                  </a:txBody>
                  <a:tcPr marL="7300" marR="7300" marT="7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995">
                <a:tc>
                  <a:txBody>
                    <a:bodyPr/>
                    <a:lstStyle/>
                    <a:p>
                      <a:pPr algn="l" fontAlgn="b"/>
                      <a:r>
                        <a:rPr lang="nl-NL" sz="800" b="0" i="0" u="none" strike="noStrike">
                          <a:solidFill>
                            <a:srgbClr val="000000"/>
                          </a:solidFill>
                          <a:effectLst/>
                          <a:latin typeface="Calibri"/>
                        </a:rPr>
                        <a:t>Is Pyaar Ko Kya Naam Doon</a:t>
                      </a:r>
                    </a:p>
                  </a:txBody>
                  <a:tcPr marL="7300" marR="7300" marT="7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995">
                <a:tc>
                  <a:txBody>
                    <a:bodyPr/>
                    <a:lstStyle/>
                    <a:p>
                      <a:pPr algn="l" fontAlgn="b"/>
                      <a:r>
                        <a:rPr lang="en-US" sz="800" b="0" i="0" u="none" strike="noStrike">
                          <a:solidFill>
                            <a:srgbClr val="000000"/>
                          </a:solidFill>
                          <a:effectLst/>
                          <a:latin typeface="Calibri"/>
                        </a:rPr>
                        <a:t>Shikshanacha Aaicha Gho (Remake)</a:t>
                      </a:r>
                    </a:p>
                  </a:txBody>
                  <a:tcPr marL="7300" marR="7300" marT="7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995">
                <a:tc>
                  <a:txBody>
                    <a:bodyPr/>
                    <a:lstStyle/>
                    <a:p>
                      <a:pPr algn="l" fontAlgn="b"/>
                      <a:r>
                        <a:rPr lang="en-US" sz="800" b="0" i="0" u="none" strike="noStrike">
                          <a:solidFill>
                            <a:srgbClr val="000000"/>
                          </a:solidFill>
                          <a:effectLst/>
                          <a:latin typeface="Calibri"/>
                        </a:rPr>
                        <a:t>Ishq Mein Pagal</a:t>
                      </a:r>
                    </a:p>
                  </a:txBody>
                  <a:tcPr marL="7300" marR="7300" marT="7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995">
                <a:tc>
                  <a:txBody>
                    <a:bodyPr/>
                    <a:lstStyle/>
                    <a:p>
                      <a:pPr algn="l" fontAlgn="b"/>
                      <a:r>
                        <a:rPr lang="en-US" sz="800" b="0" i="0" u="none" strike="noStrike">
                          <a:solidFill>
                            <a:srgbClr val="000000"/>
                          </a:solidFill>
                          <a:effectLst/>
                          <a:latin typeface="Calibri"/>
                        </a:rPr>
                        <a:t>Will You Marry Me?</a:t>
                      </a:r>
                    </a:p>
                  </a:txBody>
                  <a:tcPr marL="7300" marR="7300" marT="7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995">
                <a:tc>
                  <a:txBody>
                    <a:bodyPr/>
                    <a:lstStyle/>
                    <a:p>
                      <a:pPr algn="l" fontAlgn="b"/>
                      <a:r>
                        <a:rPr lang="en-US" sz="800" b="0" i="0" u="none" strike="noStrike">
                          <a:solidFill>
                            <a:srgbClr val="000000"/>
                          </a:solidFill>
                          <a:effectLst/>
                          <a:latin typeface="Calibri"/>
                        </a:rPr>
                        <a:t>Akadd</a:t>
                      </a:r>
                    </a:p>
                  </a:txBody>
                  <a:tcPr marL="7300" marR="7300" marT="7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995">
                <a:tc>
                  <a:txBody>
                    <a:bodyPr/>
                    <a:lstStyle/>
                    <a:p>
                      <a:pPr algn="l" fontAlgn="b"/>
                      <a:r>
                        <a:rPr lang="en-US" sz="800" b="0" i="0" u="none" strike="noStrike">
                          <a:solidFill>
                            <a:srgbClr val="000000"/>
                          </a:solidFill>
                          <a:effectLst/>
                          <a:latin typeface="Calibri"/>
                        </a:rPr>
                        <a:t>Jackpot</a:t>
                      </a:r>
                    </a:p>
                  </a:txBody>
                  <a:tcPr marL="7300" marR="7300" marT="7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995">
                <a:tc>
                  <a:txBody>
                    <a:bodyPr/>
                    <a:lstStyle/>
                    <a:p>
                      <a:pPr algn="l" fontAlgn="b"/>
                      <a:r>
                        <a:rPr lang="en-US" sz="800" b="0" i="0" u="none" strike="noStrike">
                          <a:solidFill>
                            <a:srgbClr val="000000"/>
                          </a:solidFill>
                          <a:effectLst/>
                          <a:latin typeface="Calibri"/>
                        </a:rPr>
                        <a:t>Issaq</a:t>
                      </a:r>
                    </a:p>
                  </a:txBody>
                  <a:tcPr marL="7300" marR="7300" marT="7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995">
                <a:tc>
                  <a:txBody>
                    <a:bodyPr/>
                    <a:lstStyle/>
                    <a:p>
                      <a:pPr algn="l" fontAlgn="b"/>
                      <a:r>
                        <a:rPr lang="en-US" sz="800" b="0" i="0" u="none" strike="noStrike">
                          <a:solidFill>
                            <a:srgbClr val="000000"/>
                          </a:solidFill>
                          <a:effectLst/>
                          <a:latin typeface="Calibri"/>
                        </a:rPr>
                        <a:t>Sargna</a:t>
                      </a:r>
                    </a:p>
                  </a:txBody>
                  <a:tcPr marL="7300" marR="7300" marT="7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995">
                <a:tc>
                  <a:txBody>
                    <a:bodyPr/>
                    <a:lstStyle/>
                    <a:p>
                      <a:pPr algn="l" fontAlgn="b"/>
                      <a:r>
                        <a:rPr lang="en-US" sz="800" b="0" i="0" u="none" strike="noStrike">
                          <a:solidFill>
                            <a:srgbClr val="000000"/>
                          </a:solidFill>
                          <a:effectLst/>
                          <a:latin typeface="Calibri"/>
                        </a:rPr>
                        <a:t>Dil</a:t>
                      </a:r>
                    </a:p>
                  </a:txBody>
                  <a:tcPr marL="7300" marR="7300" marT="7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995">
                <a:tc>
                  <a:txBody>
                    <a:bodyPr/>
                    <a:lstStyle/>
                    <a:p>
                      <a:pPr algn="l" fontAlgn="b"/>
                      <a:r>
                        <a:rPr lang="en-US" sz="800" b="0" i="0" u="none" strike="noStrike">
                          <a:solidFill>
                            <a:srgbClr val="000000"/>
                          </a:solidFill>
                          <a:effectLst/>
                          <a:latin typeface="Calibri"/>
                        </a:rPr>
                        <a:t>Roja</a:t>
                      </a:r>
                    </a:p>
                  </a:txBody>
                  <a:tcPr marL="7300" marR="7300" marT="7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995">
                <a:tc>
                  <a:txBody>
                    <a:bodyPr/>
                    <a:lstStyle/>
                    <a:p>
                      <a:pPr algn="l" fontAlgn="b"/>
                      <a:r>
                        <a:rPr lang="en-US" sz="800" b="0" i="0" u="none" strike="noStrike">
                          <a:solidFill>
                            <a:srgbClr val="000000"/>
                          </a:solidFill>
                          <a:effectLst/>
                          <a:latin typeface="Calibri"/>
                        </a:rPr>
                        <a:t>Yuva</a:t>
                      </a:r>
                    </a:p>
                  </a:txBody>
                  <a:tcPr marL="7300" marR="7300" marT="7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995">
                <a:tc>
                  <a:txBody>
                    <a:bodyPr/>
                    <a:lstStyle/>
                    <a:p>
                      <a:pPr algn="l" fontAlgn="b"/>
                      <a:r>
                        <a:rPr lang="en-US" sz="800" b="0" i="0" u="none" strike="noStrike">
                          <a:solidFill>
                            <a:srgbClr val="000000"/>
                          </a:solidFill>
                          <a:effectLst/>
                          <a:latin typeface="Calibri"/>
                        </a:rPr>
                        <a:t>Baghban</a:t>
                      </a:r>
                    </a:p>
                  </a:txBody>
                  <a:tcPr marL="7300" marR="7300" marT="7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995">
                <a:tc>
                  <a:txBody>
                    <a:bodyPr/>
                    <a:lstStyle/>
                    <a:p>
                      <a:pPr algn="l" fontAlgn="b"/>
                      <a:r>
                        <a:rPr lang="en-US" sz="800" b="0" i="0" u="none" strike="noStrike">
                          <a:solidFill>
                            <a:srgbClr val="000000"/>
                          </a:solidFill>
                          <a:effectLst/>
                          <a:latin typeface="Calibri"/>
                        </a:rPr>
                        <a:t>Virasat</a:t>
                      </a:r>
                    </a:p>
                  </a:txBody>
                  <a:tcPr marL="7300" marR="7300" marT="7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995">
                <a:tc>
                  <a:txBody>
                    <a:bodyPr/>
                    <a:lstStyle/>
                    <a:p>
                      <a:pPr algn="l" fontAlgn="b"/>
                      <a:r>
                        <a:rPr lang="en-US" sz="800" b="0" i="0" u="none" strike="noStrike">
                          <a:solidFill>
                            <a:srgbClr val="000000"/>
                          </a:solidFill>
                          <a:effectLst/>
                          <a:latin typeface="Calibri"/>
                        </a:rPr>
                        <a:t>Laawaris</a:t>
                      </a:r>
                    </a:p>
                  </a:txBody>
                  <a:tcPr marL="7300" marR="7300" marT="7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995">
                <a:tc>
                  <a:txBody>
                    <a:bodyPr/>
                    <a:lstStyle/>
                    <a:p>
                      <a:pPr algn="l" fontAlgn="b"/>
                      <a:r>
                        <a:rPr lang="en-US" sz="800" b="0" i="0" u="none" strike="noStrike">
                          <a:solidFill>
                            <a:srgbClr val="000000"/>
                          </a:solidFill>
                          <a:effectLst/>
                          <a:latin typeface="Calibri"/>
                        </a:rPr>
                        <a:t>Karma</a:t>
                      </a:r>
                    </a:p>
                  </a:txBody>
                  <a:tcPr marL="7300" marR="7300" marT="7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995">
                <a:tc>
                  <a:txBody>
                    <a:bodyPr/>
                    <a:lstStyle/>
                    <a:p>
                      <a:pPr algn="l" fontAlgn="b"/>
                      <a:r>
                        <a:rPr lang="en-US" sz="800" b="0" i="0" u="none" strike="noStrike">
                          <a:solidFill>
                            <a:srgbClr val="000000"/>
                          </a:solidFill>
                          <a:effectLst/>
                          <a:latin typeface="Calibri"/>
                        </a:rPr>
                        <a:t>Kuch Kuch Hota Hai</a:t>
                      </a:r>
                    </a:p>
                  </a:txBody>
                  <a:tcPr marL="7300" marR="7300" marT="7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995">
                <a:tc>
                  <a:txBody>
                    <a:bodyPr/>
                    <a:lstStyle/>
                    <a:p>
                      <a:pPr algn="l" fontAlgn="b"/>
                      <a:r>
                        <a:rPr lang="en-US" sz="800" b="0" i="0" u="none" strike="noStrike">
                          <a:solidFill>
                            <a:srgbClr val="000000"/>
                          </a:solidFill>
                          <a:effectLst/>
                          <a:latin typeface="Calibri"/>
                        </a:rPr>
                        <a:t>Ishq</a:t>
                      </a:r>
                    </a:p>
                  </a:txBody>
                  <a:tcPr marL="7300" marR="7300" marT="7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995">
                <a:tc>
                  <a:txBody>
                    <a:bodyPr/>
                    <a:lstStyle/>
                    <a:p>
                      <a:pPr algn="l" fontAlgn="b"/>
                      <a:r>
                        <a:rPr lang="en-US" sz="800" b="0" i="0" u="none" strike="noStrike">
                          <a:solidFill>
                            <a:srgbClr val="000000"/>
                          </a:solidFill>
                          <a:effectLst/>
                          <a:latin typeface="Calibri"/>
                        </a:rPr>
                        <a:t>Wahan Ke Log</a:t>
                      </a:r>
                    </a:p>
                  </a:txBody>
                  <a:tcPr marL="7300" marR="7300" marT="7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995">
                <a:tc>
                  <a:txBody>
                    <a:bodyPr/>
                    <a:lstStyle/>
                    <a:p>
                      <a:pPr algn="l" fontAlgn="b"/>
                      <a:r>
                        <a:rPr lang="en-US" sz="800" b="0" i="0" u="none" strike="noStrike">
                          <a:solidFill>
                            <a:srgbClr val="000000"/>
                          </a:solidFill>
                          <a:effectLst/>
                          <a:latin typeface="Calibri"/>
                        </a:rPr>
                        <a:t>Karma</a:t>
                      </a:r>
                    </a:p>
                  </a:txBody>
                  <a:tcPr marL="7300" marR="7300" marT="7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995">
                <a:tc>
                  <a:txBody>
                    <a:bodyPr/>
                    <a:lstStyle/>
                    <a:p>
                      <a:pPr algn="l" fontAlgn="b"/>
                      <a:r>
                        <a:rPr lang="en-US" sz="800" b="0" i="0" u="none" strike="noStrike">
                          <a:solidFill>
                            <a:srgbClr val="000000"/>
                          </a:solidFill>
                          <a:effectLst/>
                          <a:latin typeface="Calibri"/>
                        </a:rPr>
                        <a:t>Chameli</a:t>
                      </a:r>
                    </a:p>
                  </a:txBody>
                  <a:tcPr marL="7300" marR="7300" marT="7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995">
                <a:tc>
                  <a:txBody>
                    <a:bodyPr/>
                    <a:lstStyle/>
                    <a:p>
                      <a:pPr algn="l" fontAlgn="b"/>
                      <a:r>
                        <a:rPr lang="en-US" sz="800" b="0" i="0" u="none" strike="noStrike" dirty="0">
                          <a:solidFill>
                            <a:srgbClr val="000000"/>
                          </a:solidFill>
                          <a:effectLst/>
                          <a:latin typeface="Calibri"/>
                        </a:rPr>
                        <a:t>Go</a:t>
                      </a:r>
                    </a:p>
                  </a:txBody>
                  <a:tcPr marL="7300" marR="7300" marT="7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6" name="TextBox 5"/>
          <p:cNvSpPr txBox="1"/>
          <p:nvPr/>
        </p:nvSpPr>
        <p:spPr>
          <a:xfrm>
            <a:off x="595745" y="979116"/>
            <a:ext cx="1905000" cy="369332"/>
          </a:xfrm>
          <a:prstGeom prst="rect">
            <a:avLst/>
          </a:prstGeom>
          <a:noFill/>
        </p:spPr>
        <p:txBody>
          <a:bodyPr wrap="square" rtlCol="0">
            <a:spAutoFit/>
          </a:bodyPr>
          <a:lstStyle/>
          <a:p>
            <a:pPr algn="ctr"/>
            <a:r>
              <a:rPr lang="en-US" dirty="0" smtClean="0"/>
              <a:t>Input</a:t>
            </a:r>
            <a:endParaRPr lang="en-US" dirty="0"/>
          </a:p>
        </p:txBody>
      </p:sp>
    </p:spTree>
    <p:extLst>
      <p:ext uri="{BB962C8B-B14F-4D97-AF65-F5344CB8AC3E}">
        <p14:creationId xmlns:p14="http://schemas.microsoft.com/office/powerpoint/2010/main" val="15213965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Up Next…</a:t>
            </a:r>
            <a:endParaRPr lang="en-US" dirty="0"/>
          </a:p>
        </p:txBody>
      </p:sp>
      <p:sp>
        <p:nvSpPr>
          <p:cNvPr id="3" name="Content Placeholder 2"/>
          <p:cNvSpPr>
            <a:spLocks noGrp="1"/>
          </p:cNvSpPr>
          <p:nvPr>
            <p:ph idx="1"/>
          </p:nvPr>
        </p:nvSpPr>
        <p:spPr/>
        <p:txBody>
          <a:bodyPr>
            <a:normAutofit lnSpcReduction="10000"/>
          </a:bodyPr>
          <a:lstStyle/>
          <a:p>
            <a:r>
              <a:rPr lang="en-US" dirty="0" smtClean="0"/>
              <a:t>Design a collaborative filtering technique</a:t>
            </a:r>
          </a:p>
          <a:p>
            <a:r>
              <a:rPr lang="en-US" dirty="0" smtClean="0"/>
              <a:t>Machine Learning techniques that involves user feedback.</a:t>
            </a:r>
          </a:p>
          <a:p>
            <a:pPr lvl="1"/>
            <a:r>
              <a:rPr lang="en-US" dirty="0" smtClean="0"/>
              <a:t>Alpha tuning (there is only one function that needs to be decided)</a:t>
            </a:r>
          </a:p>
          <a:p>
            <a:pPr lvl="1"/>
            <a:r>
              <a:rPr lang="en-US" dirty="0" smtClean="0"/>
              <a:t>Adaptive clustering of users for localized recommendation.</a:t>
            </a:r>
          </a:p>
          <a:p>
            <a:r>
              <a:rPr lang="en-US" dirty="0" smtClean="0"/>
              <a:t>Evaluation of the performance and comparison with the existing techniques</a:t>
            </a:r>
          </a:p>
          <a:p>
            <a:endParaRPr lang="en-US" dirty="0" smtClean="0"/>
          </a:p>
          <a:p>
            <a:endParaRPr lang="en-US" dirty="0" smtClean="0"/>
          </a:p>
        </p:txBody>
      </p:sp>
    </p:spTree>
    <p:extLst>
      <p:ext uri="{BB962C8B-B14F-4D97-AF65-F5344CB8AC3E}">
        <p14:creationId xmlns:p14="http://schemas.microsoft.com/office/powerpoint/2010/main" val="14892662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20000"/>
          </a:bodyPr>
          <a:lstStyle/>
          <a:p>
            <a:pPr marL="0" indent="0" algn="ctr">
              <a:buNone/>
            </a:pPr>
            <a:r>
              <a:rPr lang="en-US" dirty="0"/>
              <a:t>Recommender systems or recommendation systems (sometimes replacing "system" with a synonym such as platform or engine) are a subclass of information filtering system that seek to predict the 'rating' or 'preference' that a user would give to an item (such as music, books, or movies) or social element (e.g. people or groups) they had not yet considered, using a model built from the characteristics of an item (content-based approaches) or the user's social environment (collaborative filtering approaches)</a:t>
            </a:r>
          </a:p>
        </p:txBody>
      </p:sp>
      <p:sp>
        <p:nvSpPr>
          <p:cNvPr id="4" name="TextBox 3"/>
          <p:cNvSpPr txBox="1"/>
          <p:nvPr/>
        </p:nvSpPr>
        <p:spPr>
          <a:xfrm>
            <a:off x="685800" y="6019800"/>
            <a:ext cx="7772400" cy="369332"/>
          </a:xfrm>
          <a:prstGeom prst="rect">
            <a:avLst/>
          </a:prstGeom>
          <a:noFill/>
        </p:spPr>
        <p:txBody>
          <a:bodyPr wrap="square" rtlCol="0">
            <a:spAutoFit/>
          </a:bodyPr>
          <a:lstStyle/>
          <a:p>
            <a:pPr algn="ctr"/>
            <a:r>
              <a:rPr lang="en-US" dirty="0" smtClean="0"/>
              <a:t>Source: </a:t>
            </a:r>
            <a:r>
              <a:rPr lang="en-US" dirty="0"/>
              <a:t>http://en.wikipedia.org/wiki/Recommendation_systems</a:t>
            </a:r>
          </a:p>
        </p:txBody>
      </p:sp>
    </p:spTree>
    <p:extLst>
      <p:ext uri="{BB962C8B-B14F-4D97-AF65-F5344CB8AC3E}">
        <p14:creationId xmlns:p14="http://schemas.microsoft.com/office/powerpoint/2010/main" val="27347577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Given a set of items, their attributes and the users’ Training data</a:t>
            </a:r>
          </a:p>
          <a:p>
            <a:pPr lvl="1"/>
            <a:r>
              <a:rPr lang="en-US" dirty="0" smtClean="0"/>
              <a:t>Determine how important each attribute of the item is. (Dimensionality Reduction for items)</a:t>
            </a:r>
          </a:p>
          <a:p>
            <a:pPr lvl="1"/>
            <a:r>
              <a:rPr lang="en-US" dirty="0" smtClean="0"/>
              <a:t>For each user, determine how important each attribute is.</a:t>
            </a:r>
          </a:p>
          <a:p>
            <a:pPr lvl="1"/>
            <a:r>
              <a:rPr lang="en-US" dirty="0" smtClean="0"/>
              <a:t>Determine the extent to which the user follows the group behavior.</a:t>
            </a:r>
          </a:p>
          <a:p>
            <a:pPr lvl="1"/>
            <a:r>
              <a:rPr lang="en-US" dirty="0" smtClean="0"/>
              <a:t>Recommend items to users based on collaborative and content based filtering.</a:t>
            </a:r>
          </a:p>
          <a:p>
            <a:pPr lvl="1"/>
            <a:r>
              <a:rPr lang="en-US" dirty="0" smtClean="0"/>
              <a:t>Develop an adaptive method to determine clusters of users using the concepts of Machine Learning.</a:t>
            </a:r>
          </a:p>
          <a:p>
            <a:pPr lvl="1"/>
            <a:endParaRPr lang="en-US" dirty="0" smtClean="0"/>
          </a:p>
          <a:p>
            <a:pPr lvl="1"/>
            <a:endParaRPr lang="en-US" dirty="0"/>
          </a:p>
        </p:txBody>
      </p:sp>
    </p:spTree>
    <p:extLst>
      <p:ext uri="{BB962C8B-B14F-4D97-AF65-F5344CB8AC3E}">
        <p14:creationId xmlns:p14="http://schemas.microsoft.com/office/powerpoint/2010/main" val="427827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Overview of the Solution</a:t>
            </a:r>
            <a:endParaRPr lang="en-US" dirty="0"/>
          </a:p>
        </p:txBody>
      </p:sp>
      <p:sp>
        <p:nvSpPr>
          <p:cNvPr id="3" name="Content Placeholder 2"/>
          <p:cNvSpPr>
            <a:spLocks noGrp="1"/>
          </p:cNvSpPr>
          <p:nvPr>
            <p:ph idx="1"/>
          </p:nvPr>
        </p:nvSpPr>
        <p:spPr/>
        <p:txBody>
          <a:bodyPr/>
          <a:lstStyle/>
          <a:p>
            <a:pPr lvl="0"/>
            <a:r>
              <a:rPr lang="en-US" dirty="0" smtClean="0"/>
              <a:t>Content Based Filtering</a:t>
            </a:r>
            <a:endParaRPr lang="en-US" dirty="0"/>
          </a:p>
          <a:p>
            <a:pPr lvl="0"/>
            <a:r>
              <a:rPr lang="en-US" dirty="0" smtClean="0"/>
              <a:t>Collaborative Based Filtering</a:t>
            </a:r>
          </a:p>
          <a:p>
            <a:pPr lvl="0"/>
            <a:r>
              <a:rPr lang="en-US" dirty="0" smtClean="0"/>
              <a:t>User Behavior</a:t>
            </a:r>
          </a:p>
          <a:p>
            <a:pPr lvl="0"/>
            <a:r>
              <a:rPr lang="en-US" dirty="0" smtClean="0"/>
              <a:t>Dimensionality Reduction Technique </a:t>
            </a:r>
            <a:r>
              <a:rPr lang="en-US" smtClean="0"/>
              <a:t>for Items</a:t>
            </a:r>
            <a:endParaRPr lang="en-US" dirty="0"/>
          </a:p>
        </p:txBody>
      </p:sp>
    </p:spTree>
    <p:extLst>
      <p:ext uri="{BB962C8B-B14F-4D97-AF65-F5344CB8AC3E}">
        <p14:creationId xmlns:p14="http://schemas.microsoft.com/office/powerpoint/2010/main" val="16010741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Block Diagram</a:t>
            </a:r>
            <a:endParaRPr lang="en-US" dirty="0"/>
          </a:p>
        </p:txBody>
      </p:sp>
      <p:sp>
        <p:nvSpPr>
          <p:cNvPr id="4" name="Rectangle 3"/>
          <p:cNvSpPr/>
          <p:nvPr/>
        </p:nvSpPr>
        <p:spPr>
          <a:xfrm>
            <a:off x="1600200" y="1590856"/>
            <a:ext cx="2971800" cy="487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990600" y="1819456"/>
            <a:ext cx="609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990600" y="5858056"/>
            <a:ext cx="609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4599709" y="1840283"/>
            <a:ext cx="609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599709" y="2925449"/>
            <a:ext cx="609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4599709" y="3997219"/>
            <a:ext cx="609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927" y="1510191"/>
            <a:ext cx="1371600" cy="923330"/>
          </a:xfrm>
          <a:prstGeom prst="rect">
            <a:avLst/>
          </a:prstGeom>
          <a:noFill/>
        </p:spPr>
        <p:txBody>
          <a:bodyPr wrap="square" rtlCol="0">
            <a:spAutoFit/>
          </a:bodyPr>
          <a:lstStyle/>
          <a:p>
            <a:r>
              <a:rPr lang="en-US" dirty="0" smtClean="0"/>
              <a:t>User Training Data</a:t>
            </a:r>
            <a:endParaRPr lang="en-US" dirty="0"/>
          </a:p>
        </p:txBody>
      </p:sp>
      <p:sp>
        <p:nvSpPr>
          <p:cNvPr id="13" name="TextBox 12"/>
          <p:cNvSpPr txBox="1"/>
          <p:nvPr/>
        </p:nvSpPr>
        <p:spPr>
          <a:xfrm>
            <a:off x="-6927" y="5687289"/>
            <a:ext cx="990600" cy="646331"/>
          </a:xfrm>
          <a:prstGeom prst="rect">
            <a:avLst/>
          </a:prstGeom>
          <a:noFill/>
        </p:spPr>
        <p:txBody>
          <a:bodyPr wrap="square" rtlCol="0">
            <a:spAutoFit/>
          </a:bodyPr>
          <a:lstStyle/>
          <a:p>
            <a:r>
              <a:rPr lang="en-US" dirty="0" smtClean="0"/>
              <a:t>Item Dataset</a:t>
            </a:r>
            <a:endParaRPr lang="en-US" dirty="0"/>
          </a:p>
        </p:txBody>
      </p:sp>
      <p:sp>
        <p:nvSpPr>
          <p:cNvPr id="3" name="TextBox 2"/>
          <p:cNvSpPr txBox="1"/>
          <p:nvPr/>
        </p:nvSpPr>
        <p:spPr>
          <a:xfrm>
            <a:off x="5264727" y="1521627"/>
            <a:ext cx="1600200" cy="1200329"/>
          </a:xfrm>
          <a:prstGeom prst="rect">
            <a:avLst/>
          </a:prstGeom>
          <a:noFill/>
        </p:spPr>
        <p:txBody>
          <a:bodyPr wrap="square" rtlCol="0">
            <a:spAutoFit/>
          </a:bodyPr>
          <a:lstStyle/>
          <a:p>
            <a:r>
              <a:rPr lang="en-US" dirty="0" smtClean="0"/>
              <a:t>Relative </a:t>
            </a:r>
            <a:r>
              <a:rPr lang="en-US" dirty="0"/>
              <a:t>a</a:t>
            </a:r>
            <a:r>
              <a:rPr lang="en-US" dirty="0" smtClean="0"/>
              <a:t>ttribute importance for items</a:t>
            </a:r>
            <a:endParaRPr lang="en-US" dirty="0"/>
          </a:p>
        </p:txBody>
      </p:sp>
      <p:sp>
        <p:nvSpPr>
          <p:cNvPr id="6" name="TextBox 5"/>
          <p:cNvSpPr txBox="1"/>
          <p:nvPr/>
        </p:nvSpPr>
        <p:spPr>
          <a:xfrm>
            <a:off x="5247409" y="2754683"/>
            <a:ext cx="1600200" cy="646331"/>
          </a:xfrm>
          <a:prstGeom prst="rect">
            <a:avLst/>
          </a:prstGeom>
          <a:noFill/>
        </p:spPr>
        <p:txBody>
          <a:bodyPr wrap="square" rtlCol="0">
            <a:spAutoFit/>
          </a:bodyPr>
          <a:lstStyle/>
          <a:p>
            <a:pPr lvl="0"/>
            <a:r>
              <a:rPr lang="en-US" dirty="0"/>
              <a:t>User </a:t>
            </a:r>
            <a:r>
              <a:rPr lang="en-US" dirty="0" smtClean="0"/>
              <a:t>orientation</a:t>
            </a:r>
            <a:endParaRPr lang="en-US" dirty="0"/>
          </a:p>
        </p:txBody>
      </p:sp>
      <p:sp>
        <p:nvSpPr>
          <p:cNvPr id="14" name="TextBox 13"/>
          <p:cNvSpPr txBox="1"/>
          <p:nvPr/>
        </p:nvSpPr>
        <p:spPr>
          <a:xfrm>
            <a:off x="5264727" y="3563355"/>
            <a:ext cx="1582882" cy="1477328"/>
          </a:xfrm>
          <a:prstGeom prst="rect">
            <a:avLst/>
          </a:prstGeom>
          <a:noFill/>
        </p:spPr>
        <p:txBody>
          <a:bodyPr wrap="square" rtlCol="0">
            <a:spAutoFit/>
          </a:bodyPr>
          <a:lstStyle/>
          <a:p>
            <a:r>
              <a:rPr lang="en-US" dirty="0" smtClean="0"/>
              <a:t>Relative attribute importance for individual users</a:t>
            </a:r>
            <a:endParaRPr lang="en-US" dirty="0"/>
          </a:p>
        </p:txBody>
      </p:sp>
      <p:sp>
        <p:nvSpPr>
          <p:cNvPr id="19" name="Rectangle 18"/>
          <p:cNvSpPr/>
          <p:nvPr/>
        </p:nvSpPr>
        <p:spPr>
          <a:xfrm>
            <a:off x="4572000" y="5771374"/>
            <a:ext cx="505691" cy="173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4904509" y="5181600"/>
            <a:ext cx="609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4915335" y="6248400"/>
            <a:ext cx="609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4919985" y="5715000"/>
            <a:ext cx="609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rot="5400000">
            <a:off x="4379700" y="5771375"/>
            <a:ext cx="1222618" cy="173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5472174" y="5117068"/>
            <a:ext cx="3538215" cy="369332"/>
          </a:xfrm>
          <a:prstGeom prst="rect">
            <a:avLst/>
          </a:prstGeom>
          <a:noFill/>
        </p:spPr>
        <p:txBody>
          <a:bodyPr wrap="square" rtlCol="0">
            <a:spAutoFit/>
          </a:bodyPr>
          <a:lstStyle/>
          <a:p>
            <a:r>
              <a:rPr lang="en-US" dirty="0" smtClean="0"/>
              <a:t>Content based recommendation list</a:t>
            </a:r>
            <a:endParaRPr lang="en-US" dirty="0"/>
          </a:p>
        </p:txBody>
      </p:sp>
      <p:sp>
        <p:nvSpPr>
          <p:cNvPr id="26" name="TextBox 25"/>
          <p:cNvSpPr txBox="1"/>
          <p:nvPr/>
        </p:nvSpPr>
        <p:spPr>
          <a:xfrm>
            <a:off x="5486400" y="5589730"/>
            <a:ext cx="3886200" cy="646331"/>
          </a:xfrm>
          <a:prstGeom prst="rect">
            <a:avLst/>
          </a:prstGeom>
          <a:noFill/>
        </p:spPr>
        <p:txBody>
          <a:bodyPr wrap="square" rtlCol="0">
            <a:spAutoFit/>
          </a:bodyPr>
          <a:lstStyle/>
          <a:p>
            <a:r>
              <a:rPr lang="en-US" dirty="0" smtClean="0"/>
              <a:t>Collaborative based recommendation list</a:t>
            </a:r>
            <a:endParaRPr lang="en-US" dirty="0"/>
          </a:p>
        </p:txBody>
      </p:sp>
      <p:sp>
        <p:nvSpPr>
          <p:cNvPr id="27" name="TextBox 26"/>
          <p:cNvSpPr txBox="1"/>
          <p:nvPr/>
        </p:nvSpPr>
        <p:spPr>
          <a:xfrm>
            <a:off x="5472174" y="6216134"/>
            <a:ext cx="3538215" cy="369332"/>
          </a:xfrm>
          <a:prstGeom prst="rect">
            <a:avLst/>
          </a:prstGeom>
          <a:noFill/>
        </p:spPr>
        <p:txBody>
          <a:bodyPr wrap="square" rtlCol="0">
            <a:spAutoFit/>
          </a:bodyPr>
          <a:lstStyle/>
          <a:p>
            <a:r>
              <a:rPr lang="en-US" dirty="0" smtClean="0"/>
              <a:t>Combined recommendation list</a:t>
            </a:r>
            <a:endParaRPr lang="en-US" dirty="0"/>
          </a:p>
        </p:txBody>
      </p:sp>
      <p:sp>
        <p:nvSpPr>
          <p:cNvPr id="9" name="TextBox 8"/>
          <p:cNvSpPr txBox="1"/>
          <p:nvPr/>
        </p:nvSpPr>
        <p:spPr>
          <a:xfrm>
            <a:off x="1905000" y="2433521"/>
            <a:ext cx="2286000" cy="646331"/>
          </a:xfrm>
          <a:prstGeom prst="rect">
            <a:avLst/>
          </a:prstGeom>
          <a:noFill/>
        </p:spPr>
        <p:txBody>
          <a:bodyPr wrap="square" rtlCol="0">
            <a:spAutoFit/>
          </a:bodyPr>
          <a:lstStyle/>
          <a:p>
            <a:pPr algn="ctr"/>
            <a:r>
              <a:rPr lang="en-US" dirty="0" smtClean="0">
                <a:solidFill>
                  <a:schemeClr val="bg1"/>
                </a:solidFill>
              </a:rPr>
              <a:t>Recommendation</a:t>
            </a:r>
          </a:p>
          <a:p>
            <a:pPr algn="ctr"/>
            <a:r>
              <a:rPr lang="en-US" dirty="0" smtClean="0">
                <a:solidFill>
                  <a:schemeClr val="bg1"/>
                </a:solidFill>
              </a:rPr>
              <a:t>System</a:t>
            </a:r>
            <a:endParaRPr lang="en-US" dirty="0">
              <a:solidFill>
                <a:schemeClr val="bg1"/>
              </a:solidFill>
            </a:endParaRPr>
          </a:p>
        </p:txBody>
      </p:sp>
    </p:spTree>
    <p:extLst>
      <p:ext uri="{BB962C8B-B14F-4D97-AF65-F5344CB8AC3E}">
        <p14:creationId xmlns:p14="http://schemas.microsoft.com/office/powerpoint/2010/main" val="112153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a:t>
            </a:r>
            <a:endParaRPr lang="en-US" dirty="0"/>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marL="0" indent="0">
              <a:buNone/>
            </a:pPr>
            <a:r>
              <a:rPr lang="en-US" dirty="0"/>
              <a:t>Two inputs</a:t>
            </a:r>
          </a:p>
          <a:p>
            <a:pPr lvl="0"/>
            <a:r>
              <a:rPr lang="en-US" dirty="0"/>
              <a:t>Item database (non-relational</a:t>
            </a:r>
            <a:r>
              <a:rPr lang="en-US" dirty="0" smtClean="0"/>
              <a:t>)</a:t>
            </a:r>
          </a:p>
          <a:p>
            <a:r>
              <a:rPr lang="en-US" dirty="0" smtClean="0"/>
              <a:t>User </a:t>
            </a:r>
            <a:r>
              <a:rPr lang="en-US" dirty="0"/>
              <a:t>training </a:t>
            </a:r>
            <a:r>
              <a:rPr lang="en-US" dirty="0" smtClean="0"/>
              <a:t>data</a:t>
            </a:r>
          </a:p>
          <a:p>
            <a:endParaRPr lang="en-US" dirty="0" smtClean="0"/>
          </a:p>
          <a:p>
            <a:pPr>
              <a:buNone/>
            </a:pPr>
            <a:r>
              <a:rPr lang="en-US" dirty="0" smtClean="0"/>
              <a:t>Outputs</a:t>
            </a:r>
          </a:p>
          <a:p>
            <a:pPr lvl="0"/>
            <a:r>
              <a:rPr lang="en-US" dirty="0" smtClean="0"/>
              <a:t>Attribute importance for items</a:t>
            </a:r>
            <a:endParaRPr lang="en-US" sz="4400" dirty="0" smtClean="0"/>
          </a:p>
          <a:p>
            <a:pPr lvl="0"/>
            <a:r>
              <a:rPr lang="en-US" dirty="0" smtClean="0"/>
              <a:t>User orientation (Group or himself)</a:t>
            </a:r>
            <a:endParaRPr lang="en-US" sz="4400" dirty="0" smtClean="0"/>
          </a:p>
          <a:p>
            <a:pPr lvl="0"/>
            <a:r>
              <a:rPr lang="en-US" dirty="0" smtClean="0"/>
              <a:t>How much importance does each user give to each attribute</a:t>
            </a:r>
            <a:endParaRPr lang="en-US" sz="4400" dirty="0" smtClean="0"/>
          </a:p>
          <a:p>
            <a:pPr lvl="0"/>
            <a:r>
              <a:rPr lang="en-US" dirty="0" smtClean="0"/>
              <a:t>Given an user,</a:t>
            </a:r>
            <a:endParaRPr lang="en-US" sz="4400" dirty="0" smtClean="0"/>
          </a:p>
          <a:p>
            <a:pPr lvl="1"/>
            <a:r>
              <a:rPr lang="en-US" dirty="0" smtClean="0"/>
              <a:t>Content based recommendation list</a:t>
            </a:r>
            <a:endParaRPr lang="en-US" sz="4000" dirty="0" smtClean="0"/>
          </a:p>
          <a:p>
            <a:pPr lvl="1"/>
            <a:r>
              <a:rPr lang="en-US" dirty="0" smtClean="0"/>
              <a:t>Collaborative recommendation list</a:t>
            </a:r>
            <a:endParaRPr lang="en-US" sz="4000" dirty="0" smtClean="0"/>
          </a:p>
          <a:p>
            <a:pPr lvl="1"/>
            <a:r>
              <a:rPr lang="en-US" dirty="0" smtClean="0"/>
              <a:t>Combined recommendation list based on user’s orientation</a:t>
            </a:r>
            <a:endParaRPr lang="en-US" sz="4000" dirty="0" smtClean="0"/>
          </a:p>
          <a:p>
            <a:pPr>
              <a:buNone/>
            </a:pPr>
            <a:endParaRPr lang="en-US" dirty="0"/>
          </a:p>
        </p:txBody>
      </p:sp>
    </p:spTree>
    <p:extLst>
      <p:ext uri="{BB962C8B-B14F-4D97-AF65-F5344CB8AC3E}">
        <p14:creationId xmlns:p14="http://schemas.microsoft.com/office/powerpoint/2010/main" val="26608904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Algorithm</a:t>
            </a:r>
            <a:endParaRPr lang="en-US" dirty="0"/>
          </a:p>
        </p:txBody>
      </p:sp>
      <p:sp>
        <p:nvSpPr>
          <p:cNvPr id="3" name="Content Placeholder 2"/>
          <p:cNvSpPr>
            <a:spLocks noGrp="1"/>
          </p:cNvSpPr>
          <p:nvPr>
            <p:ph idx="1"/>
          </p:nvPr>
        </p:nvSpPr>
        <p:spPr/>
        <p:txBody>
          <a:bodyPr>
            <a:noAutofit/>
          </a:bodyPr>
          <a:lstStyle/>
          <a:p>
            <a:pPr lvl="0"/>
            <a:r>
              <a:rPr lang="en-US" sz="1800" dirty="0" smtClean="0"/>
              <a:t>We’ll have ‘Item </a:t>
            </a:r>
            <a:r>
              <a:rPr lang="en-US" sz="1800" dirty="0" err="1" smtClean="0"/>
              <a:t>DataSet</a:t>
            </a:r>
            <a:r>
              <a:rPr lang="en-US" sz="1800" dirty="0" smtClean="0"/>
              <a:t>’ and ‘User Training Data’.</a:t>
            </a:r>
          </a:p>
          <a:p>
            <a:pPr lvl="0"/>
            <a:r>
              <a:rPr lang="en-US" sz="1800" dirty="0" smtClean="0"/>
              <a:t>The Item Dataset is a simple JSON file. Each line in the file represents an item and each item has a set of attributes associated with it. Items need not have the same set of attributes.</a:t>
            </a:r>
          </a:p>
          <a:p>
            <a:pPr lvl="0"/>
            <a:r>
              <a:rPr lang="en-US" sz="1800" dirty="0" smtClean="0"/>
              <a:t>The User Training Data is also a simple JSON file. Each line in the file represents a user. Each user is associated with a list of items. If there is a notion of rating associated with each item and user, then that information is also present in the list.</a:t>
            </a:r>
          </a:p>
          <a:p>
            <a:pPr lvl="0"/>
            <a:r>
              <a:rPr lang="en-US" sz="1800" dirty="0" smtClean="0"/>
              <a:t>We use the Graph Data Structure to represent the relation between the items. Every node in the Graph represents an item. The attributes of the items are mapped to the attributes of the nodes. An attribute is a key-value pair, in which each key can have a single value or a list of values. An edge between two nodes conveys that the two items are related. The attributes of the edges are the common attributes between the end nodes.</a:t>
            </a:r>
            <a:endParaRPr lang="en-US" sz="1800" dirty="0"/>
          </a:p>
        </p:txBody>
      </p:sp>
    </p:spTree>
    <p:extLst>
      <p:ext uri="{BB962C8B-B14F-4D97-AF65-F5344CB8AC3E}">
        <p14:creationId xmlns:p14="http://schemas.microsoft.com/office/powerpoint/2010/main" val="39175080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Item Graph</a:t>
            </a:r>
            <a:endParaRPr lang="en-US" dirty="0"/>
          </a:p>
        </p:txBody>
      </p:sp>
      <p:sp>
        <p:nvSpPr>
          <p:cNvPr id="4" name="Oval 3"/>
          <p:cNvSpPr/>
          <p:nvPr/>
        </p:nvSpPr>
        <p:spPr>
          <a:xfrm>
            <a:off x="2867038" y="177087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6079151" y="155171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067980" y="401078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600148" y="436588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267200" y="3352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8" idx="7"/>
            <a:endCxn id="5" idx="3"/>
          </p:cNvCxnSpPr>
          <p:nvPr/>
        </p:nvCxnSpPr>
        <p:spPr>
          <a:xfrm flipV="1">
            <a:off x="4592404" y="1876915"/>
            <a:ext cx="1542543" cy="1531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5"/>
            <a:endCxn id="7" idx="1"/>
          </p:cNvCxnSpPr>
          <p:nvPr/>
        </p:nvCxnSpPr>
        <p:spPr>
          <a:xfrm>
            <a:off x="4592404" y="3678004"/>
            <a:ext cx="2063540" cy="743673"/>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6"/>
            <a:endCxn id="5" idx="2"/>
          </p:cNvCxnSpPr>
          <p:nvPr/>
        </p:nvCxnSpPr>
        <p:spPr>
          <a:xfrm flipV="1">
            <a:off x="3248038" y="1742211"/>
            <a:ext cx="2831113" cy="2191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5" idx="4"/>
            <a:endCxn id="7" idx="0"/>
          </p:cNvCxnSpPr>
          <p:nvPr/>
        </p:nvCxnSpPr>
        <p:spPr>
          <a:xfrm>
            <a:off x="6269651" y="1932711"/>
            <a:ext cx="520997" cy="24331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 idx="1"/>
            <a:endCxn id="4" idx="5"/>
          </p:cNvCxnSpPr>
          <p:nvPr/>
        </p:nvCxnSpPr>
        <p:spPr>
          <a:xfrm flipH="1" flipV="1">
            <a:off x="3192242" y="2096079"/>
            <a:ext cx="1130754" cy="13125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8" idx="3"/>
            <a:endCxn id="6" idx="7"/>
          </p:cNvCxnSpPr>
          <p:nvPr/>
        </p:nvCxnSpPr>
        <p:spPr>
          <a:xfrm flipH="1">
            <a:off x="2393184" y="3678004"/>
            <a:ext cx="1929812" cy="388579"/>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532237" y="1170710"/>
            <a:ext cx="1430104" cy="1200329"/>
          </a:xfrm>
          <a:prstGeom prst="rect">
            <a:avLst/>
          </a:prstGeom>
          <a:noFill/>
        </p:spPr>
        <p:txBody>
          <a:bodyPr wrap="square" rtlCol="0">
            <a:spAutoFit/>
          </a:bodyPr>
          <a:lstStyle/>
          <a:p>
            <a:endParaRPr lang="en-US" dirty="0" smtClean="0"/>
          </a:p>
          <a:p>
            <a:r>
              <a:rPr lang="en-US" b="1" dirty="0"/>
              <a:t> </a:t>
            </a:r>
            <a:r>
              <a:rPr lang="en-US" b="1" dirty="0" smtClean="0"/>
              <a:t>attr1: [</a:t>
            </a:r>
            <a:r>
              <a:rPr lang="en-US" b="1" dirty="0" err="1" smtClean="0"/>
              <a:t>a,b,c</a:t>
            </a:r>
            <a:r>
              <a:rPr lang="en-US" b="1" dirty="0" smtClean="0"/>
              <a:t>]</a:t>
            </a:r>
          </a:p>
          <a:p>
            <a:r>
              <a:rPr lang="en-US" b="1" dirty="0" smtClean="0"/>
              <a:t> attr2: [k]</a:t>
            </a:r>
          </a:p>
          <a:p>
            <a:endParaRPr lang="en-US" dirty="0"/>
          </a:p>
        </p:txBody>
      </p:sp>
      <p:sp>
        <p:nvSpPr>
          <p:cNvPr id="55" name="TextBox 54"/>
          <p:cNvSpPr txBox="1"/>
          <p:nvPr/>
        </p:nvSpPr>
        <p:spPr>
          <a:xfrm>
            <a:off x="6548938" y="4515026"/>
            <a:ext cx="1430104" cy="1200329"/>
          </a:xfrm>
          <a:prstGeom prst="rect">
            <a:avLst/>
          </a:prstGeom>
          <a:noFill/>
        </p:spPr>
        <p:txBody>
          <a:bodyPr wrap="square" rtlCol="0">
            <a:spAutoFit/>
          </a:bodyPr>
          <a:lstStyle/>
          <a:p>
            <a:endParaRPr lang="en-US" b="1" dirty="0" smtClean="0"/>
          </a:p>
          <a:p>
            <a:r>
              <a:rPr lang="en-US" b="1" dirty="0"/>
              <a:t> </a:t>
            </a:r>
            <a:r>
              <a:rPr lang="en-US" b="1" dirty="0" smtClean="0"/>
              <a:t>attr1: [</a:t>
            </a:r>
            <a:r>
              <a:rPr lang="en-US" b="1" dirty="0" err="1" smtClean="0"/>
              <a:t>a,c,d</a:t>
            </a:r>
            <a:r>
              <a:rPr lang="en-US" b="1" dirty="0" smtClean="0"/>
              <a:t>]</a:t>
            </a:r>
          </a:p>
          <a:p>
            <a:r>
              <a:rPr lang="en-US" b="1" dirty="0" smtClean="0"/>
              <a:t> attr2: [</a:t>
            </a:r>
            <a:r>
              <a:rPr lang="en-US" b="1" dirty="0" err="1" smtClean="0"/>
              <a:t>k,j</a:t>
            </a:r>
            <a:r>
              <a:rPr lang="en-US" b="1" dirty="0" smtClean="0"/>
              <a:t>]</a:t>
            </a:r>
          </a:p>
          <a:p>
            <a:endParaRPr lang="en-US" b="1" dirty="0"/>
          </a:p>
        </p:txBody>
      </p:sp>
      <p:sp>
        <p:nvSpPr>
          <p:cNvPr id="56" name="TextBox 55"/>
          <p:cNvSpPr txBox="1"/>
          <p:nvPr/>
        </p:nvSpPr>
        <p:spPr>
          <a:xfrm>
            <a:off x="1176163" y="4146716"/>
            <a:ext cx="1281168" cy="1200329"/>
          </a:xfrm>
          <a:prstGeom prst="rect">
            <a:avLst/>
          </a:prstGeom>
          <a:noFill/>
        </p:spPr>
        <p:txBody>
          <a:bodyPr wrap="square" rtlCol="0">
            <a:spAutoFit/>
          </a:bodyPr>
          <a:lstStyle/>
          <a:p>
            <a:endParaRPr lang="en-US" dirty="0" smtClean="0"/>
          </a:p>
          <a:p>
            <a:r>
              <a:rPr lang="en-US" b="1" dirty="0"/>
              <a:t> </a:t>
            </a:r>
            <a:r>
              <a:rPr lang="en-US" b="1" dirty="0" smtClean="0"/>
              <a:t>attr1: [</a:t>
            </a:r>
            <a:r>
              <a:rPr lang="en-US" b="1" dirty="0" err="1" smtClean="0"/>
              <a:t>e,f</a:t>
            </a:r>
            <a:r>
              <a:rPr lang="en-US" b="1" dirty="0" smtClean="0"/>
              <a:t>]</a:t>
            </a:r>
          </a:p>
          <a:p>
            <a:r>
              <a:rPr lang="en-US" b="1" dirty="0" smtClean="0"/>
              <a:t> attr2: [m]</a:t>
            </a:r>
          </a:p>
          <a:p>
            <a:endParaRPr lang="en-US" dirty="0"/>
          </a:p>
        </p:txBody>
      </p:sp>
      <p:sp>
        <p:nvSpPr>
          <p:cNvPr id="57" name="TextBox 56"/>
          <p:cNvSpPr txBox="1"/>
          <p:nvPr/>
        </p:nvSpPr>
        <p:spPr>
          <a:xfrm>
            <a:off x="1752600" y="1551711"/>
            <a:ext cx="1146464" cy="1200329"/>
          </a:xfrm>
          <a:prstGeom prst="rect">
            <a:avLst/>
          </a:prstGeom>
          <a:noFill/>
        </p:spPr>
        <p:txBody>
          <a:bodyPr wrap="square" rtlCol="0">
            <a:spAutoFit/>
          </a:bodyPr>
          <a:lstStyle/>
          <a:p>
            <a:endParaRPr lang="en-US" dirty="0" smtClean="0"/>
          </a:p>
          <a:p>
            <a:r>
              <a:rPr lang="en-US" b="1" dirty="0"/>
              <a:t> </a:t>
            </a:r>
            <a:r>
              <a:rPr lang="en-US" b="1" dirty="0" smtClean="0"/>
              <a:t>attr1: [g]</a:t>
            </a:r>
          </a:p>
          <a:p>
            <a:r>
              <a:rPr lang="en-US" b="1" dirty="0" smtClean="0"/>
              <a:t> attr2: [k]</a:t>
            </a:r>
          </a:p>
          <a:p>
            <a:endParaRPr lang="en-US" dirty="0"/>
          </a:p>
        </p:txBody>
      </p:sp>
      <p:sp>
        <p:nvSpPr>
          <p:cNvPr id="59" name="TextBox 58"/>
          <p:cNvSpPr txBox="1"/>
          <p:nvPr/>
        </p:nvSpPr>
        <p:spPr>
          <a:xfrm>
            <a:off x="3324424" y="3692276"/>
            <a:ext cx="2133599" cy="1200329"/>
          </a:xfrm>
          <a:prstGeom prst="rect">
            <a:avLst/>
          </a:prstGeom>
          <a:noFill/>
        </p:spPr>
        <p:txBody>
          <a:bodyPr wrap="square" rtlCol="0">
            <a:spAutoFit/>
          </a:bodyPr>
          <a:lstStyle/>
          <a:p>
            <a:endParaRPr lang="en-US" b="1" dirty="0" smtClean="0"/>
          </a:p>
          <a:p>
            <a:r>
              <a:rPr lang="en-US" b="1" dirty="0"/>
              <a:t> </a:t>
            </a:r>
            <a:r>
              <a:rPr lang="en-US" b="1" dirty="0" smtClean="0"/>
              <a:t>attr1: [</a:t>
            </a:r>
            <a:r>
              <a:rPr lang="en-US" b="1" dirty="0" err="1" smtClean="0"/>
              <a:t>a,b,c,d,g,e,f</a:t>
            </a:r>
            <a:r>
              <a:rPr lang="en-US" b="1" dirty="0" smtClean="0"/>
              <a:t>]</a:t>
            </a:r>
          </a:p>
          <a:p>
            <a:r>
              <a:rPr lang="en-US" b="1" dirty="0" smtClean="0"/>
              <a:t> attr2: [</a:t>
            </a:r>
            <a:r>
              <a:rPr lang="en-US" b="1" dirty="0" err="1" smtClean="0"/>
              <a:t>j,k,m</a:t>
            </a:r>
            <a:r>
              <a:rPr lang="en-US" b="1" dirty="0" smtClean="0"/>
              <a:t>]</a:t>
            </a:r>
          </a:p>
          <a:p>
            <a:endParaRPr lang="en-US" dirty="0"/>
          </a:p>
        </p:txBody>
      </p:sp>
    </p:spTree>
    <p:extLst>
      <p:ext uri="{BB962C8B-B14F-4D97-AF65-F5344CB8AC3E}">
        <p14:creationId xmlns:p14="http://schemas.microsoft.com/office/powerpoint/2010/main" val="39298201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Algorithm</a:t>
            </a:r>
            <a:endParaRPr lang="en-US" dirty="0"/>
          </a:p>
        </p:txBody>
      </p:sp>
      <p:sp>
        <p:nvSpPr>
          <p:cNvPr id="3" name="Content Placeholder 2"/>
          <p:cNvSpPr>
            <a:spLocks noGrp="1"/>
          </p:cNvSpPr>
          <p:nvPr>
            <p:ph idx="1"/>
          </p:nvPr>
        </p:nvSpPr>
        <p:spPr/>
        <p:txBody>
          <a:bodyPr>
            <a:noAutofit/>
          </a:bodyPr>
          <a:lstStyle/>
          <a:p>
            <a:pPr lvl="0"/>
            <a:r>
              <a:rPr lang="en-US" sz="1800" dirty="0" smtClean="0"/>
              <a:t>We build the graph as follows:</a:t>
            </a:r>
          </a:p>
          <a:p>
            <a:pPr lvl="1"/>
            <a:r>
              <a:rPr lang="en-US" sz="1800" dirty="0" smtClean="0"/>
              <a:t>For each line in Item Dataset, we form a JSON object (item).</a:t>
            </a:r>
          </a:p>
          <a:p>
            <a:pPr lvl="1"/>
            <a:r>
              <a:rPr lang="en-US" sz="1800" dirty="0" smtClean="0"/>
              <a:t>We create a node n and assign a UID that is used to access the node.</a:t>
            </a:r>
          </a:p>
          <a:p>
            <a:pPr lvl="1"/>
            <a:r>
              <a:rPr lang="en-US" sz="1800" dirty="0" smtClean="0"/>
              <a:t>For every attribute of the item, we create the corresponding attribute for the newly formed node.</a:t>
            </a:r>
          </a:p>
          <a:p>
            <a:pPr lvl="1"/>
            <a:r>
              <a:rPr lang="en-US" sz="1800" dirty="0" smtClean="0"/>
              <a:t>At this point of time, we have one newly formed isolated node. We need to draw appropriate edges from this node to the existing graph. For every other node(</a:t>
            </a:r>
            <a:r>
              <a:rPr lang="en-US" sz="1800" dirty="0" err="1" smtClean="0"/>
              <a:t>n</a:t>
            </a:r>
            <a:r>
              <a:rPr lang="en-US" sz="1800" baseline="-25000" dirty="0" err="1" smtClean="0"/>
              <a:t>i</a:t>
            </a:r>
            <a:r>
              <a:rPr lang="en-US" sz="1800" dirty="0" smtClean="0"/>
              <a:t>) in the graph,</a:t>
            </a:r>
          </a:p>
          <a:p>
            <a:pPr lvl="2"/>
            <a:r>
              <a:rPr lang="en-US" sz="1800" dirty="0" smtClean="0"/>
              <a:t>Find out the common attributes between n and </a:t>
            </a:r>
            <a:r>
              <a:rPr lang="en-US" sz="1800" dirty="0" err="1" smtClean="0"/>
              <a:t>n</a:t>
            </a:r>
            <a:r>
              <a:rPr lang="en-US" sz="1800" baseline="-25000" dirty="0" err="1" smtClean="0"/>
              <a:t>i</a:t>
            </a:r>
            <a:endParaRPr lang="en-US" sz="1800" dirty="0" smtClean="0"/>
          </a:p>
          <a:p>
            <a:pPr lvl="2"/>
            <a:r>
              <a:rPr lang="en-US" sz="1800" dirty="0" smtClean="0"/>
              <a:t>If there is </a:t>
            </a:r>
            <a:r>
              <a:rPr lang="en-US" sz="1800" dirty="0" err="1" smtClean="0"/>
              <a:t>atleast</a:t>
            </a:r>
            <a:r>
              <a:rPr lang="en-US" sz="1800" dirty="0" smtClean="0"/>
              <a:t> one common attribute</a:t>
            </a:r>
          </a:p>
          <a:p>
            <a:pPr lvl="3"/>
            <a:r>
              <a:rPr lang="en-US" sz="1800" dirty="0" smtClean="0"/>
              <a:t>draw an edge between n and </a:t>
            </a:r>
            <a:r>
              <a:rPr lang="en-US" sz="1800" dirty="0" err="1" smtClean="0"/>
              <a:t>n</a:t>
            </a:r>
            <a:r>
              <a:rPr lang="en-US" sz="1800" baseline="-25000" dirty="0" err="1" smtClean="0"/>
              <a:t>i</a:t>
            </a:r>
            <a:r>
              <a:rPr lang="en-US" sz="1800" dirty="0" smtClean="0"/>
              <a:t>.</a:t>
            </a:r>
          </a:p>
          <a:p>
            <a:pPr lvl="3"/>
            <a:r>
              <a:rPr lang="en-US" sz="1800" dirty="0" smtClean="0"/>
              <a:t>the common set of attributes form the attributes of the edge.</a:t>
            </a:r>
          </a:p>
          <a:p>
            <a:pPr lvl="0"/>
            <a:r>
              <a:rPr lang="en-US" sz="1800" dirty="0" smtClean="0"/>
              <a:t>Although this is a O(n</a:t>
            </a:r>
            <a:r>
              <a:rPr lang="en-US" sz="1800" baseline="30000" dirty="0" smtClean="0"/>
              <a:t>2</a:t>
            </a:r>
            <a:r>
              <a:rPr lang="en-US" sz="1800" dirty="0" smtClean="0"/>
              <a:t>) algorithm (where n is the number of items), we can afford to have this algorithm since it is a one-time process. Addition of a new item involves just a single iteration of the above procedure.</a:t>
            </a:r>
          </a:p>
          <a:p>
            <a:pPr lvl="0"/>
            <a:endParaRPr lang="en-US" sz="1800" dirty="0"/>
          </a:p>
        </p:txBody>
      </p:sp>
    </p:spTree>
    <p:extLst>
      <p:ext uri="{BB962C8B-B14F-4D97-AF65-F5344CB8AC3E}">
        <p14:creationId xmlns:p14="http://schemas.microsoft.com/office/powerpoint/2010/main" val="39175080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787</TotalTime>
  <Words>1386</Words>
  <Application>Microsoft Office PowerPoint</Application>
  <PresentationFormat>On-screen Show (4:3)</PresentationFormat>
  <Paragraphs>222</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A Novel Machine Learnt Recommendation Algorithm Using Graphs</vt:lpstr>
      <vt:lpstr>Introduction</vt:lpstr>
      <vt:lpstr>Problem Statement</vt:lpstr>
      <vt:lpstr>Overview of the Solution</vt:lpstr>
      <vt:lpstr>Block Diagram</vt:lpstr>
      <vt:lpstr>System Design</vt:lpstr>
      <vt:lpstr>Algorithm</vt:lpstr>
      <vt:lpstr>The Item Graph</vt:lpstr>
      <vt:lpstr>Algorithm</vt:lpstr>
      <vt:lpstr>Algorithm</vt:lpstr>
      <vt:lpstr>The Induced Sub Graph</vt:lpstr>
      <vt:lpstr>Algorithm</vt:lpstr>
      <vt:lpstr>Progress so far…</vt:lpstr>
      <vt:lpstr>Progress so far…</vt:lpstr>
      <vt:lpstr>Progress so far…</vt:lpstr>
      <vt:lpstr>Progress so far…</vt:lpstr>
      <vt:lpstr>Progress so far…</vt:lpstr>
      <vt:lpstr>Up Next…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sandeep</dc:creator>
  <cp:lastModifiedBy>sandeep</cp:lastModifiedBy>
  <cp:revision>52</cp:revision>
  <dcterms:created xsi:type="dcterms:W3CDTF">2012-10-17T02:56:22Z</dcterms:created>
  <dcterms:modified xsi:type="dcterms:W3CDTF">2012-10-19T10:34:38Z</dcterms:modified>
</cp:coreProperties>
</file>