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37"/>
  </p:notesMasterIdLst>
  <p:sldIdLst>
    <p:sldId id="286" r:id="rId2"/>
    <p:sldId id="257" r:id="rId3"/>
    <p:sldId id="268" r:id="rId4"/>
    <p:sldId id="258" r:id="rId5"/>
    <p:sldId id="270" r:id="rId6"/>
    <p:sldId id="259" r:id="rId7"/>
    <p:sldId id="269" r:id="rId8"/>
    <p:sldId id="271" r:id="rId9"/>
    <p:sldId id="272" r:id="rId10"/>
    <p:sldId id="273" r:id="rId11"/>
    <p:sldId id="262" r:id="rId12"/>
    <p:sldId id="263" r:id="rId13"/>
    <p:sldId id="264" r:id="rId14"/>
    <p:sldId id="265" r:id="rId15"/>
    <p:sldId id="294" r:id="rId16"/>
    <p:sldId id="274" r:id="rId17"/>
    <p:sldId id="275" r:id="rId18"/>
    <p:sldId id="277" r:id="rId19"/>
    <p:sldId id="276" r:id="rId20"/>
    <p:sldId id="267" r:id="rId21"/>
    <p:sldId id="260" r:id="rId22"/>
    <p:sldId id="278" r:id="rId23"/>
    <p:sldId id="279" r:id="rId24"/>
    <p:sldId id="280" r:id="rId25"/>
    <p:sldId id="293" r:id="rId26"/>
    <p:sldId id="290" r:id="rId27"/>
    <p:sldId id="282" r:id="rId28"/>
    <p:sldId id="296" r:id="rId29"/>
    <p:sldId id="283" r:id="rId30"/>
    <p:sldId id="284" r:id="rId31"/>
    <p:sldId id="292" r:id="rId32"/>
    <p:sldId id="289" r:id="rId33"/>
    <p:sldId id="285" r:id="rId34"/>
    <p:sldId id="288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cile Guillot" userId="50959fec88400095" providerId="LiveId" clId="{472E6005-2B54-4B5A-A481-9ADD4F879A2D}"/>
    <pc:docChg chg="custSel modSld">
      <pc:chgData name="Cécile Guillot" userId="50959fec88400095" providerId="LiveId" clId="{472E6005-2B54-4B5A-A481-9ADD4F879A2D}" dt="2020-09-18T10:57:25.919" v="687" actId="20577"/>
      <pc:docMkLst>
        <pc:docMk/>
      </pc:docMkLst>
      <pc:sldChg chg="modSp mod modNotesTx">
        <pc:chgData name="Cécile Guillot" userId="50959fec88400095" providerId="LiveId" clId="{472E6005-2B54-4B5A-A481-9ADD4F879A2D}" dt="2020-09-18T10:49:23.773" v="264" actId="20577"/>
        <pc:sldMkLst>
          <pc:docMk/>
          <pc:sldMk cId="394150432" sldId="262"/>
        </pc:sldMkLst>
        <pc:spChg chg="mod">
          <ac:chgData name="Cécile Guillot" userId="50959fec88400095" providerId="LiveId" clId="{472E6005-2B54-4B5A-A481-9ADD4F879A2D}" dt="2020-09-18T10:49:23.773" v="264" actId="20577"/>
          <ac:spMkLst>
            <pc:docMk/>
            <pc:sldMk cId="394150432" sldId="262"/>
            <ac:spMk id="9" creationId="{2431A586-DB68-4296-B295-FED66D134AD0}"/>
          </ac:spMkLst>
        </pc:spChg>
      </pc:sldChg>
      <pc:sldChg chg="modNotesTx">
        <pc:chgData name="Cécile Guillot" userId="50959fec88400095" providerId="LiveId" clId="{472E6005-2B54-4B5A-A481-9ADD4F879A2D}" dt="2020-09-18T10:49:53.390" v="363" actId="20577"/>
        <pc:sldMkLst>
          <pc:docMk/>
          <pc:sldMk cId="1361607723" sldId="264"/>
        </pc:sldMkLst>
      </pc:sldChg>
      <pc:sldChg chg="modSp mod modNotesTx">
        <pc:chgData name="Cécile Guillot" userId="50959fec88400095" providerId="LiveId" clId="{472E6005-2B54-4B5A-A481-9ADD4F879A2D}" dt="2020-09-18T10:48:10.146" v="117" actId="20577"/>
        <pc:sldMkLst>
          <pc:docMk/>
          <pc:sldMk cId="100503095" sldId="268"/>
        </pc:sldMkLst>
        <pc:spChg chg="mod">
          <ac:chgData name="Cécile Guillot" userId="50959fec88400095" providerId="LiveId" clId="{472E6005-2B54-4B5A-A481-9ADD4F879A2D}" dt="2020-09-18T10:47:19.619" v="2" actId="20577"/>
          <ac:spMkLst>
            <pc:docMk/>
            <pc:sldMk cId="100503095" sldId="268"/>
            <ac:spMk id="3" creationId="{D7F033F9-7605-402F-AA0D-C2D59285D396}"/>
          </ac:spMkLst>
        </pc:spChg>
      </pc:sldChg>
      <pc:sldChg chg="modNotesTx">
        <pc:chgData name="Cécile Guillot" userId="50959fec88400095" providerId="LiveId" clId="{472E6005-2B54-4B5A-A481-9ADD4F879A2D}" dt="2020-09-18T10:48:38.394" v="151" actId="20577"/>
        <pc:sldMkLst>
          <pc:docMk/>
          <pc:sldMk cId="3323880495" sldId="269"/>
        </pc:sldMkLst>
      </pc:sldChg>
      <pc:sldChg chg="modNotesTx">
        <pc:chgData name="Cécile Guillot" userId="50959fec88400095" providerId="LiveId" clId="{472E6005-2B54-4B5A-A481-9ADD4F879A2D}" dt="2020-09-18T10:52:04.570" v="438" actId="20577"/>
        <pc:sldMkLst>
          <pc:docMk/>
          <pc:sldMk cId="1285682936" sldId="274"/>
        </pc:sldMkLst>
      </pc:sldChg>
      <pc:sldChg chg="modSp mod modNotesTx">
        <pc:chgData name="Cécile Guillot" userId="50959fec88400095" providerId="LiveId" clId="{472E6005-2B54-4B5A-A481-9ADD4F879A2D}" dt="2020-09-18T10:57:25.919" v="687" actId="20577"/>
        <pc:sldMkLst>
          <pc:docMk/>
          <pc:sldMk cId="3628486743" sldId="283"/>
        </pc:sldMkLst>
        <pc:graphicFrameChg chg="modGraphic">
          <ac:chgData name="Cécile Guillot" userId="50959fec88400095" providerId="LiveId" clId="{472E6005-2B54-4B5A-A481-9ADD4F879A2D}" dt="2020-09-18T10:56:04.542" v="633" actId="20577"/>
          <ac:graphicFrameMkLst>
            <pc:docMk/>
            <pc:sldMk cId="3628486743" sldId="283"/>
            <ac:graphicFrameMk id="4" creationId="{850178A4-99E0-489D-86C4-28081D38844B}"/>
          </ac:graphicFrameMkLst>
        </pc:graphicFrameChg>
      </pc:sldChg>
      <pc:sldChg chg="modNotesTx">
        <pc:chgData name="Cécile Guillot" userId="50959fec88400095" providerId="LiveId" clId="{472E6005-2B54-4B5A-A481-9ADD4F879A2D}" dt="2020-09-18T10:54:24.199" v="542" actId="20577"/>
        <pc:sldMkLst>
          <pc:docMk/>
          <pc:sldMk cId="2803247129" sldId="290"/>
        </pc:sldMkLst>
      </pc:sldChg>
      <pc:sldChg chg="modSp modNotesTx">
        <pc:chgData name="Cécile Guillot" userId="50959fec88400095" providerId="LiveId" clId="{472E6005-2B54-4B5A-A481-9ADD4F879A2D}" dt="2020-09-18T10:52:31.553" v="462" actId="20577"/>
        <pc:sldMkLst>
          <pc:docMk/>
          <pc:sldMk cId="2928193147" sldId="294"/>
        </pc:sldMkLst>
        <pc:graphicFrameChg chg="mod">
          <ac:chgData name="Cécile Guillot" userId="50959fec88400095" providerId="LiveId" clId="{472E6005-2B54-4B5A-A481-9ADD4F879A2D}" dt="2020-09-18T10:51:46.053" v="377" actId="20577"/>
          <ac:graphicFrameMkLst>
            <pc:docMk/>
            <pc:sldMk cId="2928193147" sldId="294"/>
            <ac:graphicFrameMk id="5" creationId="{854CA4A9-A8D0-4A13-9779-089786E346E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99AA3-2DED-4846-BD3E-923397DDB02C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03EC34-79DE-4D21-A1E7-3EF4663FA750}">
      <dgm:prSet phldrT="[Texte]"/>
      <dgm:spPr/>
      <dgm:t>
        <a:bodyPr/>
        <a:lstStyle/>
        <a:p>
          <a:r>
            <a:rPr lang="fr-FR" dirty="0"/>
            <a:t>Normale</a:t>
          </a:r>
        </a:p>
      </dgm:t>
    </dgm:pt>
    <dgm:pt modelId="{A3FAC8C7-581E-4061-A254-B189EAAEA4E4}" type="parTrans" cxnId="{B6010529-E867-4C08-8824-D798BDC978D8}">
      <dgm:prSet/>
      <dgm:spPr/>
      <dgm:t>
        <a:bodyPr/>
        <a:lstStyle/>
        <a:p>
          <a:endParaRPr lang="fr-FR"/>
        </a:p>
      </dgm:t>
    </dgm:pt>
    <dgm:pt modelId="{AE4F995A-EDA5-4794-A833-68AD23C94963}" type="sibTrans" cxnId="{B6010529-E867-4C08-8824-D798BDC978D8}">
      <dgm:prSet/>
      <dgm:spPr/>
      <dgm:t>
        <a:bodyPr/>
        <a:lstStyle/>
        <a:p>
          <a:endParaRPr lang="fr-FR"/>
        </a:p>
      </dgm:t>
    </dgm:pt>
    <dgm:pt modelId="{6AF641AE-01C0-42D4-9E16-DEC0E1A77096}">
      <dgm:prSet phldrT="[Texte]"/>
      <dgm:spPr/>
      <dgm:t>
        <a:bodyPr/>
        <a:lstStyle/>
        <a:p>
          <a:r>
            <a:rPr lang="fr-FR" dirty="0"/>
            <a:t>Non-Normale</a:t>
          </a:r>
        </a:p>
      </dgm:t>
    </dgm:pt>
    <dgm:pt modelId="{B5DE1D89-0DA8-46A0-BBC3-669BDBA65408}" type="parTrans" cxnId="{A4DBF9E4-5030-4A6E-8D96-E9A3E2CBB995}">
      <dgm:prSet/>
      <dgm:spPr/>
      <dgm:t>
        <a:bodyPr/>
        <a:lstStyle/>
        <a:p>
          <a:endParaRPr lang="fr-FR"/>
        </a:p>
      </dgm:t>
    </dgm:pt>
    <dgm:pt modelId="{31938B2F-53C5-4E24-A511-9B8B975B22C7}" type="sibTrans" cxnId="{A4DBF9E4-5030-4A6E-8D96-E9A3E2CBB995}">
      <dgm:prSet/>
      <dgm:spPr/>
      <dgm:t>
        <a:bodyPr/>
        <a:lstStyle/>
        <a:p>
          <a:endParaRPr lang="fr-FR"/>
        </a:p>
      </dgm:t>
    </dgm:pt>
    <dgm:pt modelId="{89A8F7ED-AD21-4B79-9695-72EF63812C39}">
      <dgm:prSet phldrT="[Texte]"/>
      <dgm:spPr/>
      <dgm:t>
        <a:bodyPr/>
        <a:lstStyle/>
        <a:p>
          <a:r>
            <a:rPr lang="fr-FR" dirty="0"/>
            <a:t>Test de Mann-Whitney</a:t>
          </a:r>
        </a:p>
      </dgm:t>
    </dgm:pt>
    <dgm:pt modelId="{A6495457-5669-4AA2-9340-30215432B0D3}" type="parTrans" cxnId="{8AD74B22-5263-4CC0-B2FF-23C88B478844}">
      <dgm:prSet/>
      <dgm:spPr/>
      <dgm:t>
        <a:bodyPr/>
        <a:lstStyle/>
        <a:p>
          <a:endParaRPr lang="fr-FR"/>
        </a:p>
      </dgm:t>
    </dgm:pt>
    <dgm:pt modelId="{CE18A490-5A9C-4EC9-8D29-A717123142F8}" type="sibTrans" cxnId="{8AD74B22-5263-4CC0-B2FF-23C88B478844}">
      <dgm:prSet/>
      <dgm:spPr/>
      <dgm:t>
        <a:bodyPr/>
        <a:lstStyle/>
        <a:p>
          <a:endParaRPr lang="fr-FR"/>
        </a:p>
      </dgm:t>
    </dgm:pt>
    <dgm:pt modelId="{24F146BA-DF69-4296-8F59-D8442B7AF406}">
      <dgm:prSet phldrT="[Texte]"/>
      <dgm:spPr/>
      <dgm:t>
        <a:bodyPr/>
        <a:lstStyle/>
        <a:p>
          <a:r>
            <a:rPr lang="fr-FR" dirty="0"/>
            <a:t>Test de Bartlett</a:t>
          </a:r>
        </a:p>
        <a:p>
          <a:r>
            <a:rPr lang="fr-FR" dirty="0"/>
            <a:t>(égalité des variances)</a:t>
          </a:r>
        </a:p>
      </dgm:t>
    </dgm:pt>
    <dgm:pt modelId="{2AC60F07-3CE8-4DEB-8429-72F47CFB0925}" type="parTrans" cxnId="{EE4A3F07-3520-448A-8FFD-AB33A77FC7A7}">
      <dgm:prSet/>
      <dgm:spPr/>
      <dgm:t>
        <a:bodyPr/>
        <a:lstStyle/>
        <a:p>
          <a:endParaRPr lang="fr-FR"/>
        </a:p>
      </dgm:t>
    </dgm:pt>
    <dgm:pt modelId="{D438E993-B9A5-4894-8E1A-4D6D75E6E5A1}" type="sibTrans" cxnId="{EE4A3F07-3520-448A-8FFD-AB33A77FC7A7}">
      <dgm:prSet/>
      <dgm:spPr/>
      <dgm:t>
        <a:bodyPr/>
        <a:lstStyle/>
        <a:p>
          <a:endParaRPr lang="fr-FR"/>
        </a:p>
      </dgm:t>
    </dgm:pt>
    <dgm:pt modelId="{31499C6A-3CC5-4190-A60D-60EDB8FF73B8}">
      <dgm:prSet phldrT="[Texte]"/>
      <dgm:spPr/>
      <dgm:t>
        <a:bodyPr/>
        <a:lstStyle/>
        <a:p>
          <a:r>
            <a:rPr lang="fr-FR" dirty="0"/>
            <a:t>Si oui: </a:t>
          </a:r>
        </a:p>
        <a:p>
          <a:r>
            <a:rPr lang="fr-FR" dirty="0"/>
            <a:t>Test de </a:t>
          </a:r>
          <a:r>
            <a:rPr lang="fr-FR" dirty="0" err="1"/>
            <a:t>Student</a:t>
          </a:r>
          <a:endParaRPr lang="fr-FR" dirty="0"/>
        </a:p>
      </dgm:t>
    </dgm:pt>
    <dgm:pt modelId="{A31B4115-8232-4146-ADDF-4D26EDA3F493}" type="parTrans" cxnId="{957023CA-1C8B-40EB-99EE-D27357DDD6C1}">
      <dgm:prSet/>
      <dgm:spPr/>
      <dgm:t>
        <a:bodyPr/>
        <a:lstStyle/>
        <a:p>
          <a:endParaRPr lang="fr-FR"/>
        </a:p>
      </dgm:t>
    </dgm:pt>
    <dgm:pt modelId="{33ADB52C-2C3C-4F6F-9284-7EB1F489A2FB}" type="sibTrans" cxnId="{957023CA-1C8B-40EB-99EE-D27357DDD6C1}">
      <dgm:prSet/>
      <dgm:spPr/>
      <dgm:t>
        <a:bodyPr/>
        <a:lstStyle/>
        <a:p>
          <a:endParaRPr lang="fr-FR"/>
        </a:p>
      </dgm:t>
    </dgm:pt>
    <dgm:pt modelId="{3ABBDFD8-7137-4C68-ADF8-5F3AFB22A4AF}">
      <dgm:prSet phldrT="[Texte]"/>
      <dgm:spPr/>
      <dgm:t>
        <a:bodyPr/>
        <a:lstStyle/>
        <a:p>
          <a:r>
            <a:rPr lang="fr-FR" dirty="0"/>
            <a:t>Si non :</a:t>
          </a:r>
        </a:p>
        <a:p>
          <a:r>
            <a:rPr lang="fr-FR" dirty="0"/>
            <a:t>Test de Welsch</a:t>
          </a:r>
        </a:p>
      </dgm:t>
    </dgm:pt>
    <dgm:pt modelId="{84D7653C-032C-4B65-9E55-067AE0EB0FEC}" type="parTrans" cxnId="{6C8DAB49-D62D-4C10-AD9E-99EFC82EDB1E}">
      <dgm:prSet/>
      <dgm:spPr/>
      <dgm:t>
        <a:bodyPr/>
        <a:lstStyle/>
        <a:p>
          <a:endParaRPr lang="fr-FR"/>
        </a:p>
      </dgm:t>
    </dgm:pt>
    <dgm:pt modelId="{AFF799E2-10B4-4F08-AB56-BB2713E5E9FE}" type="sibTrans" cxnId="{6C8DAB49-D62D-4C10-AD9E-99EFC82EDB1E}">
      <dgm:prSet/>
      <dgm:spPr/>
      <dgm:t>
        <a:bodyPr/>
        <a:lstStyle/>
        <a:p>
          <a:endParaRPr lang="fr-FR"/>
        </a:p>
      </dgm:t>
    </dgm:pt>
    <dgm:pt modelId="{11F2BEB7-0645-4E52-BD32-0EBC77C7C8FB}">
      <dgm:prSet phldrT="[Texte]"/>
      <dgm:spPr/>
      <dgm:t>
        <a:bodyPr/>
        <a:lstStyle/>
        <a:p>
          <a:r>
            <a:rPr lang="fr-FR" baseline="0" dirty="0">
              <a:latin typeface="Montserrat" panose="00000500000000000000" pitchFamily="2" charset="0"/>
            </a:rPr>
            <a:t>La distribution est…</a:t>
          </a:r>
        </a:p>
      </dgm:t>
    </dgm:pt>
    <dgm:pt modelId="{217B461D-F673-422A-B64F-F774BE752B81}" type="parTrans" cxnId="{CC237729-81B2-4304-AB59-A1174F26E571}">
      <dgm:prSet/>
      <dgm:spPr/>
      <dgm:t>
        <a:bodyPr/>
        <a:lstStyle/>
        <a:p>
          <a:endParaRPr lang="fr-FR"/>
        </a:p>
      </dgm:t>
    </dgm:pt>
    <dgm:pt modelId="{2BF19C02-06DB-4E21-9EAF-A317EE22B138}" type="sibTrans" cxnId="{CC237729-81B2-4304-AB59-A1174F26E571}">
      <dgm:prSet/>
      <dgm:spPr/>
      <dgm:t>
        <a:bodyPr/>
        <a:lstStyle/>
        <a:p>
          <a:endParaRPr lang="fr-FR"/>
        </a:p>
      </dgm:t>
    </dgm:pt>
    <dgm:pt modelId="{13526217-5FAF-4003-86B5-42432D870868}" type="pres">
      <dgm:prSet presAssocID="{3D299AA3-2DED-4846-BD3E-923397DDB0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71A5EF-0D3B-470A-A371-FA137EC07E6D}" type="pres">
      <dgm:prSet presAssocID="{11F2BEB7-0645-4E52-BD32-0EBC77C7C8FB}" presName="hierRoot1" presStyleCnt="0"/>
      <dgm:spPr/>
    </dgm:pt>
    <dgm:pt modelId="{7D1205D4-2DE9-4320-972D-2FA23371681F}" type="pres">
      <dgm:prSet presAssocID="{11F2BEB7-0645-4E52-BD32-0EBC77C7C8FB}" presName="composite" presStyleCnt="0"/>
      <dgm:spPr/>
    </dgm:pt>
    <dgm:pt modelId="{D07300D2-16D0-4CA9-8059-E5483941D0F9}" type="pres">
      <dgm:prSet presAssocID="{11F2BEB7-0645-4E52-BD32-0EBC77C7C8FB}" presName="background" presStyleLbl="node0" presStyleIdx="0" presStyleCnt="1"/>
      <dgm:spPr/>
    </dgm:pt>
    <dgm:pt modelId="{0ECBEDDC-BAA1-4323-BA48-305228A28374}" type="pres">
      <dgm:prSet presAssocID="{11F2BEB7-0645-4E52-BD32-0EBC77C7C8FB}" presName="text" presStyleLbl="fgAcc0" presStyleIdx="0" presStyleCnt="1">
        <dgm:presLayoutVars>
          <dgm:chPref val="3"/>
        </dgm:presLayoutVars>
      </dgm:prSet>
      <dgm:spPr/>
    </dgm:pt>
    <dgm:pt modelId="{C085A0EB-CB69-47B6-BA98-955AF0DC8A0F}" type="pres">
      <dgm:prSet presAssocID="{11F2BEB7-0645-4E52-BD32-0EBC77C7C8FB}" presName="hierChild2" presStyleCnt="0"/>
      <dgm:spPr/>
    </dgm:pt>
    <dgm:pt modelId="{BC5E90B7-5D6D-4042-A133-42D74AF221D3}" type="pres">
      <dgm:prSet presAssocID="{A3FAC8C7-581E-4061-A254-B189EAAEA4E4}" presName="Name10" presStyleLbl="parChTrans1D2" presStyleIdx="0" presStyleCnt="2"/>
      <dgm:spPr/>
    </dgm:pt>
    <dgm:pt modelId="{AB3A86A3-6BCF-4CFA-AF4D-E1694B8A8E5B}" type="pres">
      <dgm:prSet presAssocID="{1B03EC34-79DE-4D21-A1E7-3EF4663FA750}" presName="hierRoot2" presStyleCnt="0"/>
      <dgm:spPr/>
    </dgm:pt>
    <dgm:pt modelId="{D0462435-8BA3-43C0-BE65-1D8638316751}" type="pres">
      <dgm:prSet presAssocID="{1B03EC34-79DE-4D21-A1E7-3EF4663FA750}" presName="composite2" presStyleCnt="0"/>
      <dgm:spPr/>
    </dgm:pt>
    <dgm:pt modelId="{776EDB51-73CA-4C6F-AB00-16BB839974B4}" type="pres">
      <dgm:prSet presAssocID="{1B03EC34-79DE-4D21-A1E7-3EF4663FA750}" presName="background2" presStyleLbl="node2" presStyleIdx="0" presStyleCnt="2"/>
      <dgm:spPr/>
    </dgm:pt>
    <dgm:pt modelId="{B3BE79F0-DA4A-4696-A490-6C03827A4D67}" type="pres">
      <dgm:prSet presAssocID="{1B03EC34-79DE-4D21-A1E7-3EF4663FA750}" presName="text2" presStyleLbl="fgAcc2" presStyleIdx="0" presStyleCnt="2">
        <dgm:presLayoutVars>
          <dgm:chPref val="3"/>
        </dgm:presLayoutVars>
      </dgm:prSet>
      <dgm:spPr/>
    </dgm:pt>
    <dgm:pt modelId="{72CFA6D5-BFD9-4CF6-8523-755029953183}" type="pres">
      <dgm:prSet presAssocID="{1B03EC34-79DE-4D21-A1E7-3EF4663FA750}" presName="hierChild3" presStyleCnt="0"/>
      <dgm:spPr/>
    </dgm:pt>
    <dgm:pt modelId="{3907AE88-9647-477F-A9DF-ACFD71169410}" type="pres">
      <dgm:prSet presAssocID="{2AC60F07-3CE8-4DEB-8429-72F47CFB0925}" presName="Name17" presStyleLbl="parChTrans1D3" presStyleIdx="0" presStyleCnt="2"/>
      <dgm:spPr/>
    </dgm:pt>
    <dgm:pt modelId="{93781C52-3C28-4CE9-90CA-84C66C63C4C6}" type="pres">
      <dgm:prSet presAssocID="{24F146BA-DF69-4296-8F59-D8442B7AF406}" presName="hierRoot3" presStyleCnt="0"/>
      <dgm:spPr/>
    </dgm:pt>
    <dgm:pt modelId="{0B721791-8BCF-45B9-B8D2-2617B4A74D5F}" type="pres">
      <dgm:prSet presAssocID="{24F146BA-DF69-4296-8F59-D8442B7AF406}" presName="composite3" presStyleCnt="0"/>
      <dgm:spPr/>
    </dgm:pt>
    <dgm:pt modelId="{B083D40D-75E1-44F4-A946-605B7B71F745}" type="pres">
      <dgm:prSet presAssocID="{24F146BA-DF69-4296-8F59-D8442B7AF406}" presName="background3" presStyleLbl="node3" presStyleIdx="0" presStyleCnt="2"/>
      <dgm:spPr/>
    </dgm:pt>
    <dgm:pt modelId="{B596DCE8-87CA-4D7F-ADD1-B392D89C54BC}" type="pres">
      <dgm:prSet presAssocID="{24F146BA-DF69-4296-8F59-D8442B7AF406}" presName="text3" presStyleLbl="fgAcc3" presStyleIdx="0" presStyleCnt="2">
        <dgm:presLayoutVars>
          <dgm:chPref val="3"/>
        </dgm:presLayoutVars>
      </dgm:prSet>
      <dgm:spPr/>
    </dgm:pt>
    <dgm:pt modelId="{26AFC100-C2B9-4511-90E9-8AD0E3CA90E9}" type="pres">
      <dgm:prSet presAssocID="{24F146BA-DF69-4296-8F59-D8442B7AF406}" presName="hierChild4" presStyleCnt="0"/>
      <dgm:spPr/>
    </dgm:pt>
    <dgm:pt modelId="{7796BDAF-EABF-4780-9C22-CDE5F0F30E0D}" type="pres">
      <dgm:prSet presAssocID="{A31B4115-8232-4146-ADDF-4D26EDA3F493}" presName="Name23" presStyleLbl="parChTrans1D4" presStyleIdx="0" presStyleCnt="2"/>
      <dgm:spPr/>
    </dgm:pt>
    <dgm:pt modelId="{A7995829-CC51-4FEF-BE21-11E98B8D997E}" type="pres">
      <dgm:prSet presAssocID="{31499C6A-3CC5-4190-A60D-60EDB8FF73B8}" presName="hierRoot4" presStyleCnt="0"/>
      <dgm:spPr/>
    </dgm:pt>
    <dgm:pt modelId="{76B282D0-F52E-4A55-9383-BF56DC145B1D}" type="pres">
      <dgm:prSet presAssocID="{31499C6A-3CC5-4190-A60D-60EDB8FF73B8}" presName="composite4" presStyleCnt="0"/>
      <dgm:spPr/>
    </dgm:pt>
    <dgm:pt modelId="{FAD18077-92EB-4948-9D61-8EEAD285578F}" type="pres">
      <dgm:prSet presAssocID="{31499C6A-3CC5-4190-A60D-60EDB8FF73B8}" presName="background4" presStyleLbl="node4" presStyleIdx="0" presStyleCnt="2"/>
      <dgm:spPr/>
    </dgm:pt>
    <dgm:pt modelId="{891BF101-48ED-49F8-AB6B-96861FD12682}" type="pres">
      <dgm:prSet presAssocID="{31499C6A-3CC5-4190-A60D-60EDB8FF73B8}" presName="text4" presStyleLbl="fgAcc4" presStyleIdx="0" presStyleCnt="2">
        <dgm:presLayoutVars>
          <dgm:chPref val="3"/>
        </dgm:presLayoutVars>
      </dgm:prSet>
      <dgm:spPr/>
    </dgm:pt>
    <dgm:pt modelId="{8F473052-523C-421C-80EA-6BE6564B2275}" type="pres">
      <dgm:prSet presAssocID="{31499C6A-3CC5-4190-A60D-60EDB8FF73B8}" presName="hierChild5" presStyleCnt="0"/>
      <dgm:spPr/>
    </dgm:pt>
    <dgm:pt modelId="{6E48A45B-4156-4662-A348-B974C29EC67F}" type="pres">
      <dgm:prSet presAssocID="{84D7653C-032C-4B65-9E55-067AE0EB0FEC}" presName="Name23" presStyleLbl="parChTrans1D4" presStyleIdx="1" presStyleCnt="2"/>
      <dgm:spPr/>
    </dgm:pt>
    <dgm:pt modelId="{06EE9892-BE2D-4369-AEAA-86BA6B9BA160}" type="pres">
      <dgm:prSet presAssocID="{3ABBDFD8-7137-4C68-ADF8-5F3AFB22A4AF}" presName="hierRoot4" presStyleCnt="0"/>
      <dgm:spPr/>
    </dgm:pt>
    <dgm:pt modelId="{2D9A8F1D-C72A-47BA-B5C2-A5C1A5B11727}" type="pres">
      <dgm:prSet presAssocID="{3ABBDFD8-7137-4C68-ADF8-5F3AFB22A4AF}" presName="composite4" presStyleCnt="0"/>
      <dgm:spPr/>
    </dgm:pt>
    <dgm:pt modelId="{431BB120-C3A6-42A3-B849-A5F1447A91F9}" type="pres">
      <dgm:prSet presAssocID="{3ABBDFD8-7137-4C68-ADF8-5F3AFB22A4AF}" presName="background4" presStyleLbl="node4" presStyleIdx="1" presStyleCnt="2"/>
      <dgm:spPr/>
    </dgm:pt>
    <dgm:pt modelId="{E15AEC8A-E5ED-4A4B-95CB-AED3B38D5F73}" type="pres">
      <dgm:prSet presAssocID="{3ABBDFD8-7137-4C68-ADF8-5F3AFB22A4AF}" presName="text4" presStyleLbl="fgAcc4" presStyleIdx="1" presStyleCnt="2">
        <dgm:presLayoutVars>
          <dgm:chPref val="3"/>
        </dgm:presLayoutVars>
      </dgm:prSet>
      <dgm:spPr/>
    </dgm:pt>
    <dgm:pt modelId="{9041BACC-8290-43B9-837D-DF6DB0DA01E0}" type="pres">
      <dgm:prSet presAssocID="{3ABBDFD8-7137-4C68-ADF8-5F3AFB22A4AF}" presName="hierChild5" presStyleCnt="0"/>
      <dgm:spPr/>
    </dgm:pt>
    <dgm:pt modelId="{6D5859BB-EE00-4419-B264-0AAD13D77DB9}" type="pres">
      <dgm:prSet presAssocID="{B5DE1D89-0DA8-46A0-BBC3-669BDBA65408}" presName="Name10" presStyleLbl="parChTrans1D2" presStyleIdx="1" presStyleCnt="2"/>
      <dgm:spPr/>
    </dgm:pt>
    <dgm:pt modelId="{DAC85215-3993-4536-8F6D-4CCB36628D70}" type="pres">
      <dgm:prSet presAssocID="{6AF641AE-01C0-42D4-9E16-DEC0E1A77096}" presName="hierRoot2" presStyleCnt="0"/>
      <dgm:spPr/>
    </dgm:pt>
    <dgm:pt modelId="{B217B131-1CD5-4845-9B5F-829EA522EB4A}" type="pres">
      <dgm:prSet presAssocID="{6AF641AE-01C0-42D4-9E16-DEC0E1A77096}" presName="composite2" presStyleCnt="0"/>
      <dgm:spPr/>
    </dgm:pt>
    <dgm:pt modelId="{BAE8E718-06FA-4A47-A883-F23DCCEE3090}" type="pres">
      <dgm:prSet presAssocID="{6AF641AE-01C0-42D4-9E16-DEC0E1A77096}" presName="background2" presStyleLbl="node2" presStyleIdx="1" presStyleCnt="2"/>
      <dgm:spPr/>
    </dgm:pt>
    <dgm:pt modelId="{477DD7A4-E4D6-49D4-B793-25B751EA6429}" type="pres">
      <dgm:prSet presAssocID="{6AF641AE-01C0-42D4-9E16-DEC0E1A77096}" presName="text2" presStyleLbl="fgAcc2" presStyleIdx="1" presStyleCnt="2">
        <dgm:presLayoutVars>
          <dgm:chPref val="3"/>
        </dgm:presLayoutVars>
      </dgm:prSet>
      <dgm:spPr/>
    </dgm:pt>
    <dgm:pt modelId="{9EF5ADE2-5238-4B7B-A788-32AD665AA5DC}" type="pres">
      <dgm:prSet presAssocID="{6AF641AE-01C0-42D4-9E16-DEC0E1A77096}" presName="hierChild3" presStyleCnt="0"/>
      <dgm:spPr/>
    </dgm:pt>
    <dgm:pt modelId="{AC528325-540A-459D-ADA1-A13A01AEDBB1}" type="pres">
      <dgm:prSet presAssocID="{A6495457-5669-4AA2-9340-30215432B0D3}" presName="Name17" presStyleLbl="parChTrans1D3" presStyleIdx="1" presStyleCnt="2"/>
      <dgm:spPr/>
    </dgm:pt>
    <dgm:pt modelId="{630BF12B-6BEC-4E1B-B60D-ECFC23367F11}" type="pres">
      <dgm:prSet presAssocID="{89A8F7ED-AD21-4B79-9695-72EF63812C39}" presName="hierRoot3" presStyleCnt="0"/>
      <dgm:spPr/>
    </dgm:pt>
    <dgm:pt modelId="{67806DC5-EF88-4B93-9B22-D5EF192962BD}" type="pres">
      <dgm:prSet presAssocID="{89A8F7ED-AD21-4B79-9695-72EF63812C39}" presName="composite3" presStyleCnt="0"/>
      <dgm:spPr/>
    </dgm:pt>
    <dgm:pt modelId="{DC196510-2BB8-481D-897D-CA1503E63050}" type="pres">
      <dgm:prSet presAssocID="{89A8F7ED-AD21-4B79-9695-72EF63812C39}" presName="background3" presStyleLbl="node3" presStyleIdx="1" presStyleCnt="2"/>
      <dgm:spPr/>
    </dgm:pt>
    <dgm:pt modelId="{43CE934A-15A7-4CFE-97B8-8A17A1AFD942}" type="pres">
      <dgm:prSet presAssocID="{89A8F7ED-AD21-4B79-9695-72EF63812C39}" presName="text3" presStyleLbl="fgAcc3" presStyleIdx="1" presStyleCnt="2">
        <dgm:presLayoutVars>
          <dgm:chPref val="3"/>
        </dgm:presLayoutVars>
      </dgm:prSet>
      <dgm:spPr/>
    </dgm:pt>
    <dgm:pt modelId="{23745352-AD8C-4EBD-8356-35925723CFC7}" type="pres">
      <dgm:prSet presAssocID="{89A8F7ED-AD21-4B79-9695-72EF63812C39}" presName="hierChild4" presStyleCnt="0"/>
      <dgm:spPr/>
    </dgm:pt>
  </dgm:ptLst>
  <dgm:cxnLst>
    <dgm:cxn modelId="{EE4A3F07-3520-448A-8FFD-AB33A77FC7A7}" srcId="{1B03EC34-79DE-4D21-A1E7-3EF4663FA750}" destId="{24F146BA-DF69-4296-8F59-D8442B7AF406}" srcOrd="0" destOrd="0" parTransId="{2AC60F07-3CE8-4DEB-8429-72F47CFB0925}" sibTransId="{D438E993-B9A5-4894-8E1A-4D6D75E6E5A1}"/>
    <dgm:cxn modelId="{4AB8901D-E3FE-4BDC-9323-80AA2ADBF101}" type="presOf" srcId="{1B03EC34-79DE-4D21-A1E7-3EF4663FA750}" destId="{B3BE79F0-DA4A-4696-A490-6C03827A4D67}" srcOrd="0" destOrd="0" presId="urn:microsoft.com/office/officeart/2005/8/layout/hierarchy1"/>
    <dgm:cxn modelId="{8AD74B22-5263-4CC0-B2FF-23C88B478844}" srcId="{6AF641AE-01C0-42D4-9E16-DEC0E1A77096}" destId="{89A8F7ED-AD21-4B79-9695-72EF63812C39}" srcOrd="0" destOrd="0" parTransId="{A6495457-5669-4AA2-9340-30215432B0D3}" sibTransId="{CE18A490-5A9C-4EC9-8D29-A717123142F8}"/>
    <dgm:cxn modelId="{B6010529-E867-4C08-8824-D798BDC978D8}" srcId="{11F2BEB7-0645-4E52-BD32-0EBC77C7C8FB}" destId="{1B03EC34-79DE-4D21-A1E7-3EF4663FA750}" srcOrd="0" destOrd="0" parTransId="{A3FAC8C7-581E-4061-A254-B189EAAEA4E4}" sibTransId="{AE4F995A-EDA5-4794-A833-68AD23C94963}"/>
    <dgm:cxn modelId="{CC237729-81B2-4304-AB59-A1174F26E571}" srcId="{3D299AA3-2DED-4846-BD3E-923397DDB02C}" destId="{11F2BEB7-0645-4E52-BD32-0EBC77C7C8FB}" srcOrd="0" destOrd="0" parTransId="{217B461D-F673-422A-B64F-F774BE752B81}" sibTransId="{2BF19C02-06DB-4E21-9EAF-A317EE22B138}"/>
    <dgm:cxn modelId="{C938192F-35E2-455C-8623-5EE381DB1481}" type="presOf" srcId="{A3FAC8C7-581E-4061-A254-B189EAAEA4E4}" destId="{BC5E90B7-5D6D-4042-A133-42D74AF221D3}" srcOrd="0" destOrd="0" presId="urn:microsoft.com/office/officeart/2005/8/layout/hierarchy1"/>
    <dgm:cxn modelId="{1ED02537-F07E-4D8C-946D-5863F6C9DFDE}" type="presOf" srcId="{89A8F7ED-AD21-4B79-9695-72EF63812C39}" destId="{43CE934A-15A7-4CFE-97B8-8A17A1AFD942}" srcOrd="0" destOrd="0" presId="urn:microsoft.com/office/officeart/2005/8/layout/hierarchy1"/>
    <dgm:cxn modelId="{6C8DAB49-D62D-4C10-AD9E-99EFC82EDB1E}" srcId="{24F146BA-DF69-4296-8F59-D8442B7AF406}" destId="{3ABBDFD8-7137-4C68-ADF8-5F3AFB22A4AF}" srcOrd="1" destOrd="0" parTransId="{84D7653C-032C-4B65-9E55-067AE0EB0FEC}" sibTransId="{AFF799E2-10B4-4F08-AB56-BB2713E5E9FE}"/>
    <dgm:cxn modelId="{1A83CB49-454A-4048-9DE5-F34FF20280BE}" type="presOf" srcId="{A31B4115-8232-4146-ADDF-4D26EDA3F493}" destId="{7796BDAF-EABF-4780-9C22-CDE5F0F30E0D}" srcOrd="0" destOrd="0" presId="urn:microsoft.com/office/officeart/2005/8/layout/hierarchy1"/>
    <dgm:cxn modelId="{13827D57-05B0-4373-BFAC-1C8E5C2FFACE}" type="presOf" srcId="{84D7653C-032C-4B65-9E55-067AE0EB0FEC}" destId="{6E48A45B-4156-4662-A348-B974C29EC67F}" srcOrd="0" destOrd="0" presId="urn:microsoft.com/office/officeart/2005/8/layout/hierarchy1"/>
    <dgm:cxn modelId="{0EC1F27E-3AFC-4CB6-A64B-F2AD6F164851}" type="presOf" srcId="{31499C6A-3CC5-4190-A60D-60EDB8FF73B8}" destId="{891BF101-48ED-49F8-AB6B-96861FD12682}" srcOrd="0" destOrd="0" presId="urn:microsoft.com/office/officeart/2005/8/layout/hierarchy1"/>
    <dgm:cxn modelId="{EEAA178B-21D4-4049-A509-5BD34BDC6802}" type="presOf" srcId="{B5DE1D89-0DA8-46A0-BBC3-669BDBA65408}" destId="{6D5859BB-EE00-4419-B264-0AAD13D77DB9}" srcOrd="0" destOrd="0" presId="urn:microsoft.com/office/officeart/2005/8/layout/hierarchy1"/>
    <dgm:cxn modelId="{4137C98F-E04A-4FB7-BD63-9DA52453D06F}" type="presOf" srcId="{11F2BEB7-0645-4E52-BD32-0EBC77C7C8FB}" destId="{0ECBEDDC-BAA1-4323-BA48-305228A28374}" srcOrd="0" destOrd="0" presId="urn:microsoft.com/office/officeart/2005/8/layout/hierarchy1"/>
    <dgm:cxn modelId="{957023CA-1C8B-40EB-99EE-D27357DDD6C1}" srcId="{24F146BA-DF69-4296-8F59-D8442B7AF406}" destId="{31499C6A-3CC5-4190-A60D-60EDB8FF73B8}" srcOrd="0" destOrd="0" parTransId="{A31B4115-8232-4146-ADDF-4D26EDA3F493}" sibTransId="{33ADB52C-2C3C-4F6F-9284-7EB1F489A2FB}"/>
    <dgm:cxn modelId="{A5F334D4-E39F-4DB9-9E10-53A32557424C}" type="presOf" srcId="{24F146BA-DF69-4296-8F59-D8442B7AF406}" destId="{B596DCE8-87CA-4D7F-ADD1-B392D89C54BC}" srcOrd="0" destOrd="0" presId="urn:microsoft.com/office/officeart/2005/8/layout/hierarchy1"/>
    <dgm:cxn modelId="{638844DC-627E-4D49-98ED-82A55DCB0482}" type="presOf" srcId="{2AC60F07-3CE8-4DEB-8429-72F47CFB0925}" destId="{3907AE88-9647-477F-A9DF-ACFD71169410}" srcOrd="0" destOrd="0" presId="urn:microsoft.com/office/officeart/2005/8/layout/hierarchy1"/>
    <dgm:cxn modelId="{F1575EDE-B954-4BC3-911F-F19506FAA75D}" type="presOf" srcId="{A6495457-5669-4AA2-9340-30215432B0D3}" destId="{AC528325-540A-459D-ADA1-A13A01AEDBB1}" srcOrd="0" destOrd="0" presId="urn:microsoft.com/office/officeart/2005/8/layout/hierarchy1"/>
    <dgm:cxn modelId="{A4DBF9E4-5030-4A6E-8D96-E9A3E2CBB995}" srcId="{11F2BEB7-0645-4E52-BD32-0EBC77C7C8FB}" destId="{6AF641AE-01C0-42D4-9E16-DEC0E1A77096}" srcOrd="1" destOrd="0" parTransId="{B5DE1D89-0DA8-46A0-BBC3-669BDBA65408}" sibTransId="{31938B2F-53C5-4E24-A511-9B8B975B22C7}"/>
    <dgm:cxn modelId="{BB6578EC-5DA5-4C80-B27C-C4A1D82D4E82}" type="presOf" srcId="{3ABBDFD8-7137-4C68-ADF8-5F3AFB22A4AF}" destId="{E15AEC8A-E5ED-4A4B-95CB-AED3B38D5F73}" srcOrd="0" destOrd="0" presId="urn:microsoft.com/office/officeart/2005/8/layout/hierarchy1"/>
    <dgm:cxn modelId="{6C80E7F5-C00A-47CA-9674-A3AAB855F892}" type="presOf" srcId="{3D299AA3-2DED-4846-BD3E-923397DDB02C}" destId="{13526217-5FAF-4003-86B5-42432D870868}" srcOrd="0" destOrd="0" presId="urn:microsoft.com/office/officeart/2005/8/layout/hierarchy1"/>
    <dgm:cxn modelId="{B8E21CFD-7595-4DAD-AC65-4A5FA4272C4D}" type="presOf" srcId="{6AF641AE-01C0-42D4-9E16-DEC0E1A77096}" destId="{477DD7A4-E4D6-49D4-B793-25B751EA6429}" srcOrd="0" destOrd="0" presId="urn:microsoft.com/office/officeart/2005/8/layout/hierarchy1"/>
    <dgm:cxn modelId="{E97060A6-336E-4C9F-9FA9-87FA57B9DF4C}" type="presParOf" srcId="{13526217-5FAF-4003-86B5-42432D870868}" destId="{3571A5EF-0D3B-470A-A371-FA137EC07E6D}" srcOrd="0" destOrd="0" presId="urn:microsoft.com/office/officeart/2005/8/layout/hierarchy1"/>
    <dgm:cxn modelId="{5A6070C5-8802-4E8B-9DE2-09DF794EB272}" type="presParOf" srcId="{3571A5EF-0D3B-470A-A371-FA137EC07E6D}" destId="{7D1205D4-2DE9-4320-972D-2FA23371681F}" srcOrd="0" destOrd="0" presId="urn:microsoft.com/office/officeart/2005/8/layout/hierarchy1"/>
    <dgm:cxn modelId="{D72C57B0-6AAE-43FE-A032-2DBC06381DCD}" type="presParOf" srcId="{7D1205D4-2DE9-4320-972D-2FA23371681F}" destId="{D07300D2-16D0-4CA9-8059-E5483941D0F9}" srcOrd="0" destOrd="0" presId="urn:microsoft.com/office/officeart/2005/8/layout/hierarchy1"/>
    <dgm:cxn modelId="{EE7191A9-B717-4F44-B7C0-40368183F2A4}" type="presParOf" srcId="{7D1205D4-2DE9-4320-972D-2FA23371681F}" destId="{0ECBEDDC-BAA1-4323-BA48-305228A28374}" srcOrd="1" destOrd="0" presId="urn:microsoft.com/office/officeart/2005/8/layout/hierarchy1"/>
    <dgm:cxn modelId="{C53FE23E-ED93-463B-BDD5-963D8BCE1F28}" type="presParOf" srcId="{3571A5EF-0D3B-470A-A371-FA137EC07E6D}" destId="{C085A0EB-CB69-47B6-BA98-955AF0DC8A0F}" srcOrd="1" destOrd="0" presId="urn:microsoft.com/office/officeart/2005/8/layout/hierarchy1"/>
    <dgm:cxn modelId="{8476D258-CE71-41A4-904F-1EC23EFBD661}" type="presParOf" srcId="{C085A0EB-CB69-47B6-BA98-955AF0DC8A0F}" destId="{BC5E90B7-5D6D-4042-A133-42D74AF221D3}" srcOrd="0" destOrd="0" presId="urn:microsoft.com/office/officeart/2005/8/layout/hierarchy1"/>
    <dgm:cxn modelId="{FEBCA89A-BE41-4A45-A2C5-3AED7397BBE2}" type="presParOf" srcId="{C085A0EB-CB69-47B6-BA98-955AF0DC8A0F}" destId="{AB3A86A3-6BCF-4CFA-AF4D-E1694B8A8E5B}" srcOrd="1" destOrd="0" presId="urn:microsoft.com/office/officeart/2005/8/layout/hierarchy1"/>
    <dgm:cxn modelId="{A03ACFC5-D6B4-432B-8E91-51A4C807744B}" type="presParOf" srcId="{AB3A86A3-6BCF-4CFA-AF4D-E1694B8A8E5B}" destId="{D0462435-8BA3-43C0-BE65-1D8638316751}" srcOrd="0" destOrd="0" presId="urn:microsoft.com/office/officeart/2005/8/layout/hierarchy1"/>
    <dgm:cxn modelId="{B04EEDBE-EE46-4F1F-AE0A-1E779555DF3E}" type="presParOf" srcId="{D0462435-8BA3-43C0-BE65-1D8638316751}" destId="{776EDB51-73CA-4C6F-AB00-16BB839974B4}" srcOrd="0" destOrd="0" presId="urn:microsoft.com/office/officeart/2005/8/layout/hierarchy1"/>
    <dgm:cxn modelId="{77C9FC7F-732E-4E06-BC77-C050FD02AEDD}" type="presParOf" srcId="{D0462435-8BA3-43C0-BE65-1D8638316751}" destId="{B3BE79F0-DA4A-4696-A490-6C03827A4D67}" srcOrd="1" destOrd="0" presId="urn:microsoft.com/office/officeart/2005/8/layout/hierarchy1"/>
    <dgm:cxn modelId="{16D6D1D4-36C3-4C9D-9F11-50B14B779FEA}" type="presParOf" srcId="{AB3A86A3-6BCF-4CFA-AF4D-E1694B8A8E5B}" destId="{72CFA6D5-BFD9-4CF6-8523-755029953183}" srcOrd="1" destOrd="0" presId="urn:microsoft.com/office/officeart/2005/8/layout/hierarchy1"/>
    <dgm:cxn modelId="{1321B247-DC55-4600-A59B-19E1BBF3CEC7}" type="presParOf" srcId="{72CFA6D5-BFD9-4CF6-8523-755029953183}" destId="{3907AE88-9647-477F-A9DF-ACFD71169410}" srcOrd="0" destOrd="0" presId="urn:microsoft.com/office/officeart/2005/8/layout/hierarchy1"/>
    <dgm:cxn modelId="{28AF82A2-EFDC-4A7C-8C57-3DC1E55AD3B0}" type="presParOf" srcId="{72CFA6D5-BFD9-4CF6-8523-755029953183}" destId="{93781C52-3C28-4CE9-90CA-84C66C63C4C6}" srcOrd="1" destOrd="0" presId="urn:microsoft.com/office/officeart/2005/8/layout/hierarchy1"/>
    <dgm:cxn modelId="{B1B3045A-877A-4BCC-915B-CA34C38BF972}" type="presParOf" srcId="{93781C52-3C28-4CE9-90CA-84C66C63C4C6}" destId="{0B721791-8BCF-45B9-B8D2-2617B4A74D5F}" srcOrd="0" destOrd="0" presId="urn:microsoft.com/office/officeart/2005/8/layout/hierarchy1"/>
    <dgm:cxn modelId="{38E65C72-3B19-4F4B-A6BB-1446FDCE2300}" type="presParOf" srcId="{0B721791-8BCF-45B9-B8D2-2617B4A74D5F}" destId="{B083D40D-75E1-44F4-A946-605B7B71F745}" srcOrd="0" destOrd="0" presId="urn:microsoft.com/office/officeart/2005/8/layout/hierarchy1"/>
    <dgm:cxn modelId="{A281941E-CCE1-4578-981F-C79CEB15821E}" type="presParOf" srcId="{0B721791-8BCF-45B9-B8D2-2617B4A74D5F}" destId="{B596DCE8-87CA-4D7F-ADD1-B392D89C54BC}" srcOrd="1" destOrd="0" presId="urn:microsoft.com/office/officeart/2005/8/layout/hierarchy1"/>
    <dgm:cxn modelId="{4591BB38-4EF7-4656-80A8-DC47F96FE96D}" type="presParOf" srcId="{93781C52-3C28-4CE9-90CA-84C66C63C4C6}" destId="{26AFC100-C2B9-4511-90E9-8AD0E3CA90E9}" srcOrd="1" destOrd="0" presId="urn:microsoft.com/office/officeart/2005/8/layout/hierarchy1"/>
    <dgm:cxn modelId="{A5DDDDB3-9D39-4ECA-8CD9-07E868A49628}" type="presParOf" srcId="{26AFC100-C2B9-4511-90E9-8AD0E3CA90E9}" destId="{7796BDAF-EABF-4780-9C22-CDE5F0F30E0D}" srcOrd="0" destOrd="0" presId="urn:microsoft.com/office/officeart/2005/8/layout/hierarchy1"/>
    <dgm:cxn modelId="{E3632C3E-6F15-40FC-8A21-72901724E0A3}" type="presParOf" srcId="{26AFC100-C2B9-4511-90E9-8AD0E3CA90E9}" destId="{A7995829-CC51-4FEF-BE21-11E98B8D997E}" srcOrd="1" destOrd="0" presId="urn:microsoft.com/office/officeart/2005/8/layout/hierarchy1"/>
    <dgm:cxn modelId="{A4339744-539E-4581-AC2B-D03DE2D64235}" type="presParOf" srcId="{A7995829-CC51-4FEF-BE21-11E98B8D997E}" destId="{76B282D0-F52E-4A55-9383-BF56DC145B1D}" srcOrd="0" destOrd="0" presId="urn:microsoft.com/office/officeart/2005/8/layout/hierarchy1"/>
    <dgm:cxn modelId="{8767896C-2296-473E-9E5B-5BC6B222F261}" type="presParOf" srcId="{76B282D0-F52E-4A55-9383-BF56DC145B1D}" destId="{FAD18077-92EB-4948-9D61-8EEAD285578F}" srcOrd="0" destOrd="0" presId="urn:microsoft.com/office/officeart/2005/8/layout/hierarchy1"/>
    <dgm:cxn modelId="{63860DFF-8527-4E2C-AF43-C9E7A9CBE655}" type="presParOf" srcId="{76B282D0-F52E-4A55-9383-BF56DC145B1D}" destId="{891BF101-48ED-49F8-AB6B-96861FD12682}" srcOrd="1" destOrd="0" presId="urn:microsoft.com/office/officeart/2005/8/layout/hierarchy1"/>
    <dgm:cxn modelId="{10807426-D619-4634-971A-545F01D994E3}" type="presParOf" srcId="{A7995829-CC51-4FEF-BE21-11E98B8D997E}" destId="{8F473052-523C-421C-80EA-6BE6564B2275}" srcOrd="1" destOrd="0" presId="urn:microsoft.com/office/officeart/2005/8/layout/hierarchy1"/>
    <dgm:cxn modelId="{3AAC4FB8-AECE-4BE9-BE3D-E5FD373C25CA}" type="presParOf" srcId="{26AFC100-C2B9-4511-90E9-8AD0E3CA90E9}" destId="{6E48A45B-4156-4662-A348-B974C29EC67F}" srcOrd="2" destOrd="0" presId="urn:microsoft.com/office/officeart/2005/8/layout/hierarchy1"/>
    <dgm:cxn modelId="{9DD35F27-44DB-4028-BEDF-62B97CAAA3D8}" type="presParOf" srcId="{26AFC100-C2B9-4511-90E9-8AD0E3CA90E9}" destId="{06EE9892-BE2D-4369-AEAA-86BA6B9BA160}" srcOrd="3" destOrd="0" presId="urn:microsoft.com/office/officeart/2005/8/layout/hierarchy1"/>
    <dgm:cxn modelId="{F625195B-950A-48E3-B44D-D403D67DC5A1}" type="presParOf" srcId="{06EE9892-BE2D-4369-AEAA-86BA6B9BA160}" destId="{2D9A8F1D-C72A-47BA-B5C2-A5C1A5B11727}" srcOrd="0" destOrd="0" presId="urn:microsoft.com/office/officeart/2005/8/layout/hierarchy1"/>
    <dgm:cxn modelId="{B410728F-AF73-4141-81B3-14EA75955557}" type="presParOf" srcId="{2D9A8F1D-C72A-47BA-B5C2-A5C1A5B11727}" destId="{431BB120-C3A6-42A3-B849-A5F1447A91F9}" srcOrd="0" destOrd="0" presId="urn:microsoft.com/office/officeart/2005/8/layout/hierarchy1"/>
    <dgm:cxn modelId="{2FD31AEB-6884-4091-9F3C-007AA1966260}" type="presParOf" srcId="{2D9A8F1D-C72A-47BA-B5C2-A5C1A5B11727}" destId="{E15AEC8A-E5ED-4A4B-95CB-AED3B38D5F73}" srcOrd="1" destOrd="0" presId="urn:microsoft.com/office/officeart/2005/8/layout/hierarchy1"/>
    <dgm:cxn modelId="{CE8C8EA4-1E69-4CC4-AD94-AB022575A486}" type="presParOf" srcId="{06EE9892-BE2D-4369-AEAA-86BA6B9BA160}" destId="{9041BACC-8290-43B9-837D-DF6DB0DA01E0}" srcOrd="1" destOrd="0" presId="urn:microsoft.com/office/officeart/2005/8/layout/hierarchy1"/>
    <dgm:cxn modelId="{D5E54516-0DA8-4880-8726-EBB6AB1D5FC6}" type="presParOf" srcId="{C085A0EB-CB69-47B6-BA98-955AF0DC8A0F}" destId="{6D5859BB-EE00-4419-B264-0AAD13D77DB9}" srcOrd="2" destOrd="0" presId="urn:microsoft.com/office/officeart/2005/8/layout/hierarchy1"/>
    <dgm:cxn modelId="{CBCDC101-35C8-4FB7-BA04-467209569407}" type="presParOf" srcId="{C085A0EB-CB69-47B6-BA98-955AF0DC8A0F}" destId="{DAC85215-3993-4536-8F6D-4CCB36628D70}" srcOrd="3" destOrd="0" presId="urn:microsoft.com/office/officeart/2005/8/layout/hierarchy1"/>
    <dgm:cxn modelId="{FD202403-E0D9-47A8-874E-9F526B763E7B}" type="presParOf" srcId="{DAC85215-3993-4536-8F6D-4CCB36628D70}" destId="{B217B131-1CD5-4845-9B5F-829EA522EB4A}" srcOrd="0" destOrd="0" presId="urn:microsoft.com/office/officeart/2005/8/layout/hierarchy1"/>
    <dgm:cxn modelId="{A75FB8E7-92F7-4121-A8B7-8BC94A451859}" type="presParOf" srcId="{B217B131-1CD5-4845-9B5F-829EA522EB4A}" destId="{BAE8E718-06FA-4A47-A883-F23DCCEE3090}" srcOrd="0" destOrd="0" presId="urn:microsoft.com/office/officeart/2005/8/layout/hierarchy1"/>
    <dgm:cxn modelId="{34127BF5-2875-4519-B5E7-47986C16599A}" type="presParOf" srcId="{B217B131-1CD5-4845-9B5F-829EA522EB4A}" destId="{477DD7A4-E4D6-49D4-B793-25B751EA6429}" srcOrd="1" destOrd="0" presId="urn:microsoft.com/office/officeart/2005/8/layout/hierarchy1"/>
    <dgm:cxn modelId="{1D9651ED-CEEA-4A7A-9076-5342620CA186}" type="presParOf" srcId="{DAC85215-3993-4536-8F6D-4CCB36628D70}" destId="{9EF5ADE2-5238-4B7B-A788-32AD665AA5DC}" srcOrd="1" destOrd="0" presId="urn:microsoft.com/office/officeart/2005/8/layout/hierarchy1"/>
    <dgm:cxn modelId="{B6BB2509-BFB9-4046-8CF2-2F783B3CA423}" type="presParOf" srcId="{9EF5ADE2-5238-4B7B-A788-32AD665AA5DC}" destId="{AC528325-540A-459D-ADA1-A13A01AEDBB1}" srcOrd="0" destOrd="0" presId="urn:microsoft.com/office/officeart/2005/8/layout/hierarchy1"/>
    <dgm:cxn modelId="{2D7C4575-FD5B-46D8-A872-4CDEEC01DE9D}" type="presParOf" srcId="{9EF5ADE2-5238-4B7B-A788-32AD665AA5DC}" destId="{630BF12B-6BEC-4E1B-B60D-ECFC23367F11}" srcOrd="1" destOrd="0" presId="urn:microsoft.com/office/officeart/2005/8/layout/hierarchy1"/>
    <dgm:cxn modelId="{9F4EDE61-A0B3-4A99-86AF-4B0735E73AD4}" type="presParOf" srcId="{630BF12B-6BEC-4E1B-B60D-ECFC23367F11}" destId="{67806DC5-EF88-4B93-9B22-D5EF192962BD}" srcOrd="0" destOrd="0" presId="urn:microsoft.com/office/officeart/2005/8/layout/hierarchy1"/>
    <dgm:cxn modelId="{8172A023-12CF-4045-A223-AC0EB135CFB2}" type="presParOf" srcId="{67806DC5-EF88-4B93-9B22-D5EF192962BD}" destId="{DC196510-2BB8-481D-897D-CA1503E63050}" srcOrd="0" destOrd="0" presId="urn:microsoft.com/office/officeart/2005/8/layout/hierarchy1"/>
    <dgm:cxn modelId="{EF6B0E1B-49EC-4100-B89B-0091B86FDABB}" type="presParOf" srcId="{67806DC5-EF88-4B93-9B22-D5EF192962BD}" destId="{43CE934A-15A7-4CFE-97B8-8A17A1AFD942}" srcOrd="1" destOrd="0" presId="urn:microsoft.com/office/officeart/2005/8/layout/hierarchy1"/>
    <dgm:cxn modelId="{F5E3FA41-26D7-4AEF-8E69-D652BE3E401B}" type="presParOf" srcId="{630BF12B-6BEC-4E1B-B60D-ECFC23367F11}" destId="{23745352-AD8C-4EBD-8356-35925723CF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8325-540A-459D-ADA1-A13A01AEDBB1}">
      <dsp:nvSpPr>
        <dsp:cNvPr id="0" name=""/>
        <dsp:cNvSpPr/>
      </dsp:nvSpPr>
      <dsp:spPr>
        <a:xfrm>
          <a:off x="5110824" y="1974843"/>
          <a:ext cx="91440" cy="367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5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859BB-EE00-4419-B264-0AAD13D77DB9}">
      <dsp:nvSpPr>
        <dsp:cNvPr id="0" name=""/>
        <dsp:cNvSpPr/>
      </dsp:nvSpPr>
      <dsp:spPr>
        <a:xfrm>
          <a:off x="4384133" y="804640"/>
          <a:ext cx="772411" cy="367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07"/>
              </a:lnTo>
              <a:lnTo>
                <a:pt x="772411" y="250507"/>
              </a:lnTo>
              <a:lnTo>
                <a:pt x="772411" y="3675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8A45B-4156-4662-A348-B974C29EC67F}">
      <dsp:nvSpPr>
        <dsp:cNvPr id="0" name=""/>
        <dsp:cNvSpPr/>
      </dsp:nvSpPr>
      <dsp:spPr>
        <a:xfrm>
          <a:off x="3611721" y="3145047"/>
          <a:ext cx="772411" cy="367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07"/>
              </a:lnTo>
              <a:lnTo>
                <a:pt x="772411" y="250507"/>
              </a:lnTo>
              <a:lnTo>
                <a:pt x="772411" y="3675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6BDAF-EABF-4780-9C22-CDE5F0F30E0D}">
      <dsp:nvSpPr>
        <dsp:cNvPr id="0" name=""/>
        <dsp:cNvSpPr/>
      </dsp:nvSpPr>
      <dsp:spPr>
        <a:xfrm>
          <a:off x="2839310" y="3145047"/>
          <a:ext cx="772411" cy="367597"/>
        </a:xfrm>
        <a:custGeom>
          <a:avLst/>
          <a:gdLst/>
          <a:ahLst/>
          <a:cxnLst/>
          <a:rect l="0" t="0" r="0" b="0"/>
          <a:pathLst>
            <a:path>
              <a:moveTo>
                <a:pt x="772411" y="0"/>
              </a:moveTo>
              <a:lnTo>
                <a:pt x="772411" y="250507"/>
              </a:lnTo>
              <a:lnTo>
                <a:pt x="0" y="250507"/>
              </a:lnTo>
              <a:lnTo>
                <a:pt x="0" y="3675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7AE88-9647-477F-A9DF-ACFD71169410}">
      <dsp:nvSpPr>
        <dsp:cNvPr id="0" name=""/>
        <dsp:cNvSpPr/>
      </dsp:nvSpPr>
      <dsp:spPr>
        <a:xfrm>
          <a:off x="3566001" y="1974843"/>
          <a:ext cx="91440" cy="367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5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E90B7-5D6D-4042-A133-42D74AF221D3}">
      <dsp:nvSpPr>
        <dsp:cNvPr id="0" name=""/>
        <dsp:cNvSpPr/>
      </dsp:nvSpPr>
      <dsp:spPr>
        <a:xfrm>
          <a:off x="3611721" y="804640"/>
          <a:ext cx="772411" cy="367597"/>
        </a:xfrm>
        <a:custGeom>
          <a:avLst/>
          <a:gdLst/>
          <a:ahLst/>
          <a:cxnLst/>
          <a:rect l="0" t="0" r="0" b="0"/>
          <a:pathLst>
            <a:path>
              <a:moveTo>
                <a:pt x="772411" y="0"/>
              </a:moveTo>
              <a:lnTo>
                <a:pt x="772411" y="250507"/>
              </a:lnTo>
              <a:lnTo>
                <a:pt x="0" y="250507"/>
              </a:lnTo>
              <a:lnTo>
                <a:pt x="0" y="3675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300D2-16D0-4CA9-8059-E5483941D0F9}">
      <dsp:nvSpPr>
        <dsp:cNvPr id="0" name=""/>
        <dsp:cNvSpPr/>
      </dsp:nvSpPr>
      <dsp:spPr>
        <a:xfrm>
          <a:off x="3752159" y="2034"/>
          <a:ext cx="1263946" cy="802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CBEDDC-BAA1-4323-BA48-305228A28374}">
      <dsp:nvSpPr>
        <dsp:cNvPr id="0" name=""/>
        <dsp:cNvSpPr/>
      </dsp:nvSpPr>
      <dsp:spPr>
        <a:xfrm>
          <a:off x="3892598" y="135451"/>
          <a:ext cx="1263946" cy="8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baseline="0" dirty="0">
              <a:latin typeface="Montserrat" panose="00000500000000000000" pitchFamily="2" charset="0"/>
            </a:rPr>
            <a:t>La distribution est…</a:t>
          </a:r>
        </a:p>
      </dsp:txBody>
      <dsp:txXfrm>
        <a:off x="3916105" y="158958"/>
        <a:ext cx="1216932" cy="755591"/>
      </dsp:txXfrm>
    </dsp:sp>
    <dsp:sp modelId="{776EDB51-73CA-4C6F-AB00-16BB839974B4}">
      <dsp:nvSpPr>
        <dsp:cNvPr id="0" name=""/>
        <dsp:cNvSpPr/>
      </dsp:nvSpPr>
      <dsp:spPr>
        <a:xfrm>
          <a:off x="2979748" y="1172238"/>
          <a:ext cx="1263946" cy="802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BE79F0-DA4A-4696-A490-6C03827A4D67}">
      <dsp:nvSpPr>
        <dsp:cNvPr id="0" name=""/>
        <dsp:cNvSpPr/>
      </dsp:nvSpPr>
      <dsp:spPr>
        <a:xfrm>
          <a:off x="3120186" y="1305654"/>
          <a:ext cx="1263946" cy="8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Normale</a:t>
          </a:r>
        </a:p>
      </dsp:txBody>
      <dsp:txXfrm>
        <a:off x="3143693" y="1329161"/>
        <a:ext cx="1216932" cy="755591"/>
      </dsp:txXfrm>
    </dsp:sp>
    <dsp:sp modelId="{B083D40D-75E1-44F4-A946-605B7B71F745}">
      <dsp:nvSpPr>
        <dsp:cNvPr id="0" name=""/>
        <dsp:cNvSpPr/>
      </dsp:nvSpPr>
      <dsp:spPr>
        <a:xfrm>
          <a:off x="2979748" y="2342441"/>
          <a:ext cx="1263946" cy="802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6DCE8-87CA-4D7F-ADD1-B392D89C54BC}">
      <dsp:nvSpPr>
        <dsp:cNvPr id="0" name=""/>
        <dsp:cNvSpPr/>
      </dsp:nvSpPr>
      <dsp:spPr>
        <a:xfrm>
          <a:off x="3120186" y="2475858"/>
          <a:ext cx="1263946" cy="8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Test de Bartlett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(égalité des variances)</a:t>
          </a:r>
        </a:p>
      </dsp:txBody>
      <dsp:txXfrm>
        <a:off x="3143693" y="2499365"/>
        <a:ext cx="1216932" cy="755591"/>
      </dsp:txXfrm>
    </dsp:sp>
    <dsp:sp modelId="{FAD18077-92EB-4948-9D61-8EEAD285578F}">
      <dsp:nvSpPr>
        <dsp:cNvPr id="0" name=""/>
        <dsp:cNvSpPr/>
      </dsp:nvSpPr>
      <dsp:spPr>
        <a:xfrm>
          <a:off x="2207336" y="3512644"/>
          <a:ext cx="1263946" cy="802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1BF101-48ED-49F8-AB6B-96861FD12682}">
      <dsp:nvSpPr>
        <dsp:cNvPr id="0" name=""/>
        <dsp:cNvSpPr/>
      </dsp:nvSpPr>
      <dsp:spPr>
        <a:xfrm>
          <a:off x="2347775" y="3646061"/>
          <a:ext cx="1263946" cy="8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Si oui: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Test de </a:t>
          </a:r>
          <a:r>
            <a:rPr lang="fr-FR" sz="1300" kern="1200" dirty="0" err="1"/>
            <a:t>Student</a:t>
          </a:r>
          <a:endParaRPr lang="fr-FR" sz="1300" kern="1200" dirty="0"/>
        </a:p>
      </dsp:txBody>
      <dsp:txXfrm>
        <a:off x="2371282" y="3669568"/>
        <a:ext cx="1216932" cy="755591"/>
      </dsp:txXfrm>
    </dsp:sp>
    <dsp:sp modelId="{431BB120-C3A6-42A3-B849-A5F1447A91F9}">
      <dsp:nvSpPr>
        <dsp:cNvPr id="0" name=""/>
        <dsp:cNvSpPr/>
      </dsp:nvSpPr>
      <dsp:spPr>
        <a:xfrm>
          <a:off x="3752159" y="3512644"/>
          <a:ext cx="1263946" cy="802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5AEC8A-E5ED-4A4B-95CB-AED3B38D5F73}">
      <dsp:nvSpPr>
        <dsp:cNvPr id="0" name=""/>
        <dsp:cNvSpPr/>
      </dsp:nvSpPr>
      <dsp:spPr>
        <a:xfrm>
          <a:off x="3892598" y="3646061"/>
          <a:ext cx="1263946" cy="8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Si non 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Test de Welsch</a:t>
          </a:r>
        </a:p>
      </dsp:txBody>
      <dsp:txXfrm>
        <a:off x="3916105" y="3669568"/>
        <a:ext cx="1216932" cy="755591"/>
      </dsp:txXfrm>
    </dsp:sp>
    <dsp:sp modelId="{BAE8E718-06FA-4A47-A883-F23DCCEE3090}">
      <dsp:nvSpPr>
        <dsp:cNvPr id="0" name=""/>
        <dsp:cNvSpPr/>
      </dsp:nvSpPr>
      <dsp:spPr>
        <a:xfrm>
          <a:off x="4524571" y="1172238"/>
          <a:ext cx="1263946" cy="802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7DD7A4-E4D6-49D4-B793-25B751EA6429}">
      <dsp:nvSpPr>
        <dsp:cNvPr id="0" name=""/>
        <dsp:cNvSpPr/>
      </dsp:nvSpPr>
      <dsp:spPr>
        <a:xfrm>
          <a:off x="4665009" y="1305654"/>
          <a:ext cx="1263946" cy="8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Non-Normale</a:t>
          </a:r>
        </a:p>
      </dsp:txBody>
      <dsp:txXfrm>
        <a:off x="4688516" y="1329161"/>
        <a:ext cx="1216932" cy="755591"/>
      </dsp:txXfrm>
    </dsp:sp>
    <dsp:sp modelId="{DC196510-2BB8-481D-897D-CA1503E63050}">
      <dsp:nvSpPr>
        <dsp:cNvPr id="0" name=""/>
        <dsp:cNvSpPr/>
      </dsp:nvSpPr>
      <dsp:spPr>
        <a:xfrm>
          <a:off x="4524571" y="2342441"/>
          <a:ext cx="1263946" cy="802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CE934A-15A7-4CFE-97B8-8A17A1AFD942}">
      <dsp:nvSpPr>
        <dsp:cNvPr id="0" name=""/>
        <dsp:cNvSpPr/>
      </dsp:nvSpPr>
      <dsp:spPr>
        <a:xfrm>
          <a:off x="4665009" y="2475858"/>
          <a:ext cx="1263946" cy="802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Test de Mann-Whitney</a:t>
          </a:r>
        </a:p>
      </dsp:txBody>
      <dsp:txXfrm>
        <a:off x="4688516" y="2499365"/>
        <a:ext cx="1216932" cy="75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DC57-2701-45E3-B1BE-004ADAF25AF9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7E375-8F82-4109-B87D-5C3DCC810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33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 d’un certains nombres de critères </a:t>
            </a:r>
            <a:r>
              <a:rPr lang="fr-FR" dirty="0" err="1"/>
              <a:t>pr</a:t>
            </a:r>
            <a:r>
              <a:rPr lang="fr-FR" dirty="0"/>
              <a:t> optimiser les couts de prod et conso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09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5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Rappeler le % de F4 (plus faible) et reprise de variables déjà utilisées avant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82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6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Nuancer sur une consommation de viande et non une forte consommation de volaille ; cluster 4 : PIB faible (donner </a:t>
            </a:r>
            <a:r>
              <a:rPr lang="fr-FR"/>
              <a:t>raison d’exclusion)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3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3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113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0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une fois la méthodo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3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Choix de départ de l’étude ; utiliser clusters et non groupes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46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avec une autre méthode que </a:t>
            </a:r>
            <a:r>
              <a:rPr lang="fr-FR" dirty="0" err="1"/>
              <a:t>pivot_table</a:t>
            </a:r>
            <a:r>
              <a:rPr lang="fr-FR" dirty="0"/>
              <a:t> (si ok : afficher et sinon ne pas afficher)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01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73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p-value (0.05)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90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une fois la méthode et aller plus vite sur le reste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88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13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7E375-8F82-4109-B87D-5C3DCC81002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5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66C5A8-A0E6-4BD7-9AD6-6E8E3CF90FB9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EAEC-D6AA-4165-906B-0FFF965F660C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6B8F-1348-4D88-BE27-F221B7EA596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72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6548-71CC-44D0-A286-25D18EE69B2A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D0F6-D83C-46F7-94BE-A0A442205D8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0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ED21-30F2-4448-A0A3-25A960F687D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0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3FC-D01A-45AD-9842-C9AEDA8A3D8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3BC-B2EC-4B4E-B7CF-29D0BE607BA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986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91F2-CCFF-4C51-9B30-D4AC2E9EC59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2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157D-1CF0-4FBD-B775-4CEF791FFE85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4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1E7B-4339-439E-9998-80321EE3E4CE}" type="datetime1">
              <a:rPr lang="en-US" smtClean="0"/>
              <a:t>9/25/2020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5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4B44-AED9-46C4-882A-D1D48CC9069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3061-E043-4990-AFDA-73F4DF2166B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2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B94A-A36C-4E86-BBD6-E326E5198CE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34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A00F-8071-4D7C-B40A-D385145062F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4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BB13-CC7B-464E-AC15-2B130E572884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3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825-A33B-4E4E-B11F-A19AF851B304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2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8D0CA732-E8A8-44CC-BF18-5D02D25E5F4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FA2AC1-56CE-4CD7-8287-948C800B0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DE38C-E328-42B9-8D24-61BBC09EF654}"/>
              </a:ext>
            </a:extLst>
          </p:cNvPr>
          <p:cNvSpPr txBox="1">
            <a:spLocks/>
          </p:cNvSpPr>
          <p:nvPr/>
        </p:nvSpPr>
        <p:spPr>
          <a:xfrm>
            <a:off x="4225461" y="188551"/>
            <a:ext cx="4284057" cy="1239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Etude de marché :</a:t>
            </a:r>
            <a:br>
              <a:rPr lang="fr-FR"/>
            </a:br>
            <a:r>
              <a:rPr lang="fr-FR"/>
              <a:t>Choix de pays cibles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762EE4-DF2F-49F2-8395-A03A5DFE7075}"/>
              </a:ext>
            </a:extLst>
          </p:cNvPr>
          <p:cNvSpPr txBox="1">
            <a:spLocks/>
          </p:cNvSpPr>
          <p:nvPr/>
        </p:nvSpPr>
        <p:spPr>
          <a:xfrm>
            <a:off x="4626676" y="1259740"/>
            <a:ext cx="3481625" cy="513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Cécile Guillot, Data Analyst</a:t>
            </a:r>
          </a:p>
        </p:txBody>
      </p:sp>
    </p:spTree>
    <p:extLst>
      <p:ext uri="{BB962C8B-B14F-4D97-AF65-F5344CB8AC3E}">
        <p14:creationId xmlns:p14="http://schemas.microsoft.com/office/powerpoint/2010/main" val="2251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9D9C5-FE46-4E59-A1FA-8B20E779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4" y="522514"/>
            <a:ext cx="3554962" cy="1940768"/>
          </a:xfrm>
        </p:spPr>
        <p:txBody>
          <a:bodyPr>
            <a:normAutofit/>
          </a:bodyPr>
          <a:lstStyle/>
          <a:p>
            <a:pPr algn="ctr"/>
            <a:r>
              <a:rPr lang="fr-FR" b="1" cap="small" dirty="0"/>
              <a:t>Vérification de l’adéquation à une loi statistique : Disponibilité alimentaire en calories</a:t>
            </a:r>
            <a:br>
              <a:rPr lang="fr-FR" dirty="0"/>
            </a:br>
            <a:endParaRPr lang="fr-FR" dirty="0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6233DA2C-182C-44D2-8759-86F58BA31330}"/>
              </a:ext>
            </a:extLst>
          </p:cNvPr>
          <p:cNvSpPr/>
          <p:nvPr/>
        </p:nvSpPr>
        <p:spPr>
          <a:xfrm>
            <a:off x="1222311" y="3949243"/>
            <a:ext cx="227722" cy="697401"/>
          </a:xfrm>
          <a:prstGeom prst="leftBr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1B982D-C71D-4033-98CA-C9FDC75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9A64D8-D492-4722-83EA-EF0D83FFB3EB}"/>
              </a:ext>
            </a:extLst>
          </p:cNvPr>
          <p:cNvSpPr txBox="1"/>
          <p:nvPr/>
        </p:nvSpPr>
        <p:spPr>
          <a:xfrm>
            <a:off x="4357689" y="5471416"/>
            <a:ext cx="4379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</a:rPr>
              <a:t>Non-rejet de l’hypothèse nulle (H</a:t>
            </a:r>
            <a:r>
              <a:rPr lang="fr-FR" sz="1800" b="1" baseline="-25000" dirty="0">
                <a:solidFill>
                  <a:srgbClr val="C00000"/>
                </a:solidFill>
              </a:rPr>
              <a:t>0</a:t>
            </a:r>
            <a:r>
              <a:rPr lang="fr-FR" sz="1800" b="1" dirty="0">
                <a:solidFill>
                  <a:srgbClr val="C00000"/>
                </a:solidFill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Suivi de la loi normale</a:t>
            </a:r>
            <a:endParaRPr lang="fr-FR" sz="18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B4353B0B-652F-4242-A31D-ADBA10456D92}"/>
              </a:ext>
            </a:extLst>
          </p:cNvPr>
          <p:cNvSpPr txBox="1">
            <a:spLocks/>
          </p:cNvSpPr>
          <p:nvPr/>
        </p:nvSpPr>
        <p:spPr bwMode="gray">
          <a:xfrm>
            <a:off x="503854" y="2703286"/>
            <a:ext cx="3396343" cy="363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Choix du test: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Kolmogorov-Smirnov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Hypothèses testées : 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=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fr-FR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D = 0.0078 ; p = 0.32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CAD7003-3804-4A34-9BCF-725E5B2C8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2900"/>
            <a:ext cx="3632200" cy="3632200"/>
          </a:xfrm>
        </p:spPr>
      </p:pic>
    </p:spTree>
    <p:extLst>
      <p:ext uri="{BB962C8B-B14F-4D97-AF65-F5344CB8AC3E}">
        <p14:creationId xmlns:p14="http://schemas.microsoft.com/office/powerpoint/2010/main" val="233936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CF7AA-1C90-4C7D-A315-BDAA1019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927099"/>
            <a:ext cx="8070980" cy="709865"/>
          </a:xfrm>
        </p:spPr>
        <p:txBody>
          <a:bodyPr/>
          <a:lstStyle/>
          <a:p>
            <a:pPr algn="ctr"/>
            <a:r>
              <a:rPr lang="fr-FR" cap="small" dirty="0"/>
              <a:t>Classification hiérarchique : </a:t>
            </a:r>
            <a:br>
              <a:rPr lang="fr-FR" cap="small" dirty="0"/>
            </a:br>
            <a:r>
              <a:rPr lang="fr-FR" cap="small" dirty="0"/>
              <a:t>le dendrogramme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9B983A-AB82-4329-95E8-054603F8E944}"/>
              </a:ext>
            </a:extLst>
          </p:cNvPr>
          <p:cNvSpPr txBox="1"/>
          <p:nvPr/>
        </p:nvSpPr>
        <p:spPr>
          <a:xfrm>
            <a:off x="351880" y="5683414"/>
            <a:ext cx="8165107" cy="74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Quel groupe choisir pour une implantation ? 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Utilisation de l’analyse en composante principale</a:t>
            </a:r>
          </a:p>
          <a:p>
            <a:endParaRPr lang="fr-FR" sz="1013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CE2C5893-1834-43F2-B195-25249A43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58464"/>
              </p:ext>
            </p:extLst>
          </p:nvPr>
        </p:nvGraphicFramePr>
        <p:xfrm>
          <a:off x="2275849" y="3464557"/>
          <a:ext cx="2296151" cy="180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82">
                  <a:extLst>
                    <a:ext uri="{9D8B030D-6E8A-4147-A177-3AD203B41FA5}">
                      <a16:colId xmlns:a16="http://schemas.microsoft.com/office/drawing/2014/main" val="2785293808"/>
                    </a:ext>
                  </a:extLst>
                </a:gridCol>
                <a:gridCol w="1258369">
                  <a:extLst>
                    <a:ext uri="{9D8B030D-6E8A-4147-A177-3AD203B41FA5}">
                      <a16:colId xmlns:a16="http://schemas.microsoft.com/office/drawing/2014/main" val="195880413"/>
                    </a:ext>
                  </a:extLst>
                </a:gridCol>
              </a:tblGrid>
              <a:tr h="3657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Cluster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Nombres d’individus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69425966"/>
                  </a:ext>
                </a:extLst>
              </a:tr>
              <a:tr h="2362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35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521306846"/>
                  </a:ext>
                </a:extLst>
              </a:tr>
              <a:tr h="2362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95389485"/>
                  </a:ext>
                </a:extLst>
              </a:tr>
              <a:tr h="2362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8885537"/>
                  </a:ext>
                </a:extLst>
              </a:tr>
              <a:tr h="21472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601319558"/>
                  </a:ext>
                </a:extLst>
              </a:tr>
              <a:tr h="2362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1223686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431A586-DB68-4296-B295-FED66D134AD0}"/>
              </a:ext>
            </a:extLst>
          </p:cNvPr>
          <p:cNvSpPr txBox="1"/>
          <p:nvPr/>
        </p:nvSpPr>
        <p:spPr>
          <a:xfrm>
            <a:off x="398944" y="2286417"/>
            <a:ext cx="8070980" cy="114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Réalisation d’une classification hiérarchique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But : former 5 clusters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Méthode : Ward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1600" dirty="0"/>
              <a:t> Maximise l’inertie entre les groupes</a:t>
            </a:r>
          </a:p>
          <a:p>
            <a:endParaRPr lang="fr-FR" sz="1013" dirty="0"/>
          </a:p>
          <a:p>
            <a:endParaRPr lang="fr-FR" sz="1013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0176F2-F9DD-4233-9CC6-8D35710E4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11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6DFCAA8-2DB2-4C33-83C9-B4344557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75" y="2002880"/>
            <a:ext cx="1942048" cy="4855120"/>
          </a:xfrm>
        </p:spPr>
      </p:pic>
    </p:spTree>
    <p:extLst>
      <p:ext uri="{BB962C8B-B14F-4D97-AF65-F5344CB8AC3E}">
        <p14:creationId xmlns:p14="http://schemas.microsoft.com/office/powerpoint/2010/main" val="39415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6D770-1C21-4A22-8389-B46195A3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927099"/>
            <a:ext cx="8108302" cy="709865"/>
          </a:xfrm>
        </p:spPr>
        <p:txBody>
          <a:bodyPr>
            <a:normAutofit/>
          </a:bodyPr>
          <a:lstStyle/>
          <a:p>
            <a:pPr algn="ctr"/>
            <a:r>
              <a:rPr lang="fr-FR" cap="small" dirty="0"/>
              <a:t>Analyse en composante principale (1)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052D29-9653-429A-9169-507CBE528ED9}"/>
              </a:ext>
            </a:extLst>
          </p:cNvPr>
          <p:cNvSpPr txBox="1"/>
          <p:nvPr/>
        </p:nvSpPr>
        <p:spPr>
          <a:xfrm>
            <a:off x="522514" y="2745823"/>
            <a:ext cx="4049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Choix du nombre de composantes :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Analyse des éboulis des valeurs propres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Critère de Kaiser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Premier plan factoriel :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Deux composantes F1 et F2</a:t>
            </a:r>
          </a:p>
          <a:p>
            <a:endParaRPr lang="fr-FR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F1 (71.8%) = composante sur l’alimentation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1600" dirty="0"/>
              <a:t>F2 (15.6%) = composante sur la croissance de population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91DE66-314C-49A8-B6A1-3926CA72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12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B6C604E-92C6-4035-8B64-415F030A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06" y="2504017"/>
            <a:ext cx="3758380" cy="3530600"/>
          </a:xfrm>
        </p:spPr>
      </p:pic>
    </p:spTree>
    <p:extLst>
      <p:ext uri="{BB962C8B-B14F-4D97-AF65-F5344CB8AC3E}">
        <p14:creationId xmlns:p14="http://schemas.microsoft.com/office/powerpoint/2010/main" val="126464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A156E-EFBC-48F4-B251-AFE082D9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927099"/>
            <a:ext cx="8108302" cy="709865"/>
          </a:xfrm>
        </p:spPr>
        <p:txBody>
          <a:bodyPr/>
          <a:lstStyle/>
          <a:p>
            <a:pPr algn="ctr"/>
            <a:r>
              <a:rPr lang="fr-FR" cap="small" dirty="0"/>
              <a:t>Analyse en composante principale (2)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834DBA-178A-47BB-8202-2FB451E0E624}"/>
              </a:ext>
            </a:extLst>
          </p:cNvPr>
          <p:cNvSpPr txBox="1"/>
          <p:nvPr/>
        </p:nvSpPr>
        <p:spPr>
          <a:xfrm>
            <a:off x="361723" y="6064670"/>
            <a:ext cx="8358531" cy="74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Projection des 169 pays sur nos deux composantes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FR" sz="1600" dirty="0"/>
          </a:p>
          <a:p>
            <a:endParaRPr lang="fr-FR" sz="1013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48BD71-1ECA-4C62-957E-685C4765C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13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076B576-B223-4DFC-8E0A-BE8D45A04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3" y="2400301"/>
            <a:ext cx="3547472" cy="353060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6EB3AC-080B-485A-930C-97608B1A8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40" y="2493005"/>
            <a:ext cx="3454325" cy="34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0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C17BC-07AC-44C8-B62D-6697FCD8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927099"/>
            <a:ext cx="8117633" cy="709865"/>
          </a:xfrm>
        </p:spPr>
        <p:txBody>
          <a:bodyPr/>
          <a:lstStyle/>
          <a:p>
            <a:pPr algn="ctr"/>
            <a:r>
              <a:rPr lang="fr-FR" cap="small" dirty="0"/>
              <a:t>Caractéristiques descriptives des clusters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50178A4-99E0-489D-86C4-28081D388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98194"/>
              </p:ext>
            </p:extLst>
          </p:nvPr>
        </p:nvGraphicFramePr>
        <p:xfrm>
          <a:off x="755777" y="3307058"/>
          <a:ext cx="742010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4">
                  <a:extLst>
                    <a:ext uri="{9D8B030D-6E8A-4147-A177-3AD203B41FA5}">
                      <a16:colId xmlns:a16="http://schemas.microsoft.com/office/drawing/2014/main" val="4123968744"/>
                    </a:ext>
                  </a:extLst>
                </a:gridCol>
                <a:gridCol w="1791477">
                  <a:extLst>
                    <a:ext uri="{9D8B030D-6E8A-4147-A177-3AD203B41FA5}">
                      <a16:colId xmlns:a16="http://schemas.microsoft.com/office/drawing/2014/main" val="1867232210"/>
                    </a:ext>
                  </a:extLst>
                </a:gridCol>
                <a:gridCol w="1651519">
                  <a:extLst>
                    <a:ext uri="{9D8B030D-6E8A-4147-A177-3AD203B41FA5}">
                      <a16:colId xmlns:a16="http://schemas.microsoft.com/office/drawing/2014/main" val="4239466434"/>
                    </a:ext>
                  </a:extLst>
                </a:gridCol>
                <a:gridCol w="1474237">
                  <a:extLst>
                    <a:ext uri="{9D8B030D-6E8A-4147-A177-3AD203B41FA5}">
                      <a16:colId xmlns:a16="http://schemas.microsoft.com/office/drawing/2014/main" val="3454428967"/>
                    </a:ext>
                  </a:extLst>
                </a:gridCol>
                <a:gridCol w="1700439">
                  <a:extLst>
                    <a:ext uri="{9D8B030D-6E8A-4147-A177-3AD203B41FA5}">
                      <a16:colId xmlns:a16="http://schemas.microsoft.com/office/drawing/2014/main" val="1659578357"/>
                    </a:ext>
                  </a:extLst>
                </a:gridCol>
              </a:tblGrid>
              <a:tr h="70514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Cluster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Croissance de la population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% de protéines animales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Disponibilité alimentaire en protéines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Disponibilité alimentaire en calories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4246119"/>
                  </a:ext>
                </a:extLst>
              </a:tr>
              <a:tr h="4700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  <a:p>
                      <a:pPr algn="ctr"/>
                      <a:r>
                        <a:rPr lang="fr-FR" sz="1600" dirty="0"/>
                        <a:t>(N = 35)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1.59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31.94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22 928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914 325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2272026"/>
                  </a:ext>
                </a:extLst>
              </a:tr>
              <a:tr h="4700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  <a:p>
                      <a:pPr algn="ctr"/>
                      <a:r>
                        <a:rPr lang="fr-FR" sz="1600" dirty="0"/>
                        <a:t>(N = 28)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2.79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20.27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21 619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858 218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8689753"/>
                  </a:ext>
                </a:extLst>
              </a:tr>
              <a:tr h="4700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  <a:p>
                      <a:pPr algn="ctr"/>
                      <a:r>
                        <a:rPr lang="fr-FR" sz="1600" dirty="0"/>
                        <a:t>(N = 50)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0.38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57.52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38 187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1 225 597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238439"/>
                  </a:ext>
                </a:extLst>
              </a:tr>
              <a:tr h="4700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  <a:p>
                      <a:pPr algn="ctr"/>
                      <a:r>
                        <a:rPr lang="fr-FR" sz="1600" dirty="0"/>
                        <a:t>(N = 31)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0.37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52.81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28 540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1 001 548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311921"/>
                  </a:ext>
                </a:extLst>
              </a:tr>
              <a:tr h="4700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</a:t>
                      </a:r>
                    </a:p>
                    <a:p>
                      <a:pPr algn="ctr"/>
                      <a:r>
                        <a:rPr lang="fr-FR" sz="1600" dirty="0"/>
                        <a:t>(N = 26)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41.53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31 956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1 110 765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5563776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F6DFDA-516C-4CDB-AC57-D55B12CF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92B2AC-9CE8-48BD-A757-50C7D1B0D11E}"/>
              </a:ext>
            </a:extLst>
          </p:cNvPr>
          <p:cNvSpPr txBox="1"/>
          <p:nvPr/>
        </p:nvSpPr>
        <p:spPr>
          <a:xfrm>
            <a:off x="522512" y="2248678"/>
            <a:ext cx="765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Exclusion du cluster 3 :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Disponibilité alimentaire positive et croissance plutôt stable</a:t>
            </a:r>
          </a:p>
        </p:txBody>
      </p:sp>
    </p:spTree>
    <p:extLst>
      <p:ext uri="{BB962C8B-B14F-4D97-AF65-F5344CB8AC3E}">
        <p14:creationId xmlns:p14="http://schemas.microsoft.com/office/powerpoint/2010/main" val="131236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C7D90-F625-42B8-AA9B-142AD8C4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927099"/>
            <a:ext cx="8136293" cy="901701"/>
          </a:xfrm>
        </p:spPr>
        <p:txBody>
          <a:bodyPr/>
          <a:lstStyle/>
          <a:p>
            <a:pPr algn="ctr"/>
            <a:r>
              <a:rPr lang="fr-FR" cap="small" dirty="0"/>
              <a:t>Méthodologie pour les comparaisons de moyennes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54CA4A9-A8D0-4A13-9779-089786E34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06406"/>
              </p:ext>
            </p:extLst>
          </p:nvPr>
        </p:nvGraphicFramePr>
        <p:xfrm>
          <a:off x="503853" y="2220686"/>
          <a:ext cx="8136293" cy="4450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627C5D-6910-421C-AD43-B9829C0F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19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28209-B7FF-4E4C-90F8-78A309E2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69" y="519391"/>
            <a:ext cx="3369658" cy="1495588"/>
          </a:xfrm>
        </p:spPr>
        <p:txBody>
          <a:bodyPr>
            <a:normAutofit/>
          </a:bodyPr>
          <a:lstStyle/>
          <a:p>
            <a:pPr algn="ctr"/>
            <a:r>
              <a:rPr lang="fr-FR" cap="small" dirty="0"/>
              <a:t>Comparaison de moyennes : croissance de la population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3C7816-F8D8-4BDF-A210-5ACD7B19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869" y="2209767"/>
            <a:ext cx="3369658" cy="412884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Comparaison entre cluster 1 et 2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Non égalité des variances (Bartlett)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Réalisation d’un test</a:t>
            </a:r>
            <a:r>
              <a:rPr lang="fr-FR" sz="1500" i="1" dirty="0">
                <a:solidFill>
                  <a:schemeClr val="bg1">
                    <a:lumMod val="95000"/>
                  </a:schemeClr>
                </a:solidFill>
              </a:rPr>
              <a:t> de Welsch</a:t>
            </a:r>
            <a:endParaRPr lang="fr-FR" sz="15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bg1">
                    <a:lumMod val="95000"/>
                  </a:schemeClr>
                </a:solidFill>
              </a:rPr>
              <a:t>t = -9.38 ; p = 2.51×10</a:t>
            </a:r>
            <a:r>
              <a:rPr lang="fr-FR" sz="1600" baseline="30000" dirty="0">
                <a:solidFill>
                  <a:schemeClr val="bg1">
                    <a:lumMod val="95000"/>
                  </a:schemeClr>
                </a:solidFill>
              </a:rPr>
              <a:t>-13</a:t>
            </a:r>
          </a:p>
          <a:p>
            <a:pPr algn="just"/>
            <a:endParaRPr lang="fr-FR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4EE7FD-ABE0-4CE3-8AF3-8CF048F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16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D9F48-F3BD-44E2-8DC8-8BF7097E7461}"/>
              </a:ext>
            </a:extLst>
          </p:cNvPr>
          <p:cNvSpPr txBox="1"/>
          <p:nvPr/>
        </p:nvSpPr>
        <p:spPr>
          <a:xfrm>
            <a:off x="4572000" y="5887617"/>
            <a:ext cx="424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C00000"/>
                </a:solidFill>
              </a:rPr>
              <a:t>Différence significative</a:t>
            </a:r>
          </a:p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69C8682-1185-46C3-AD5B-4B213D88967B}"/>
              </a:ext>
            </a:extLst>
          </p:cNvPr>
          <p:cNvCxnSpPr/>
          <p:nvPr/>
        </p:nvCxnSpPr>
        <p:spPr>
          <a:xfrm flipH="1">
            <a:off x="5129939" y="2154264"/>
            <a:ext cx="7129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9717682-46AF-4A4D-B0CF-0F67D20835C8}"/>
              </a:ext>
            </a:extLst>
          </p:cNvPr>
          <p:cNvSpPr txBox="1"/>
          <p:nvPr/>
        </p:nvSpPr>
        <p:spPr>
          <a:xfrm>
            <a:off x="5125055" y="1914240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**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CC929C2-C864-4A3D-8EFA-892F674B7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09" y="1396923"/>
            <a:ext cx="4420994" cy="4420994"/>
          </a:xfrm>
        </p:spPr>
      </p:pic>
    </p:spTree>
    <p:extLst>
      <p:ext uri="{BB962C8B-B14F-4D97-AF65-F5344CB8AC3E}">
        <p14:creationId xmlns:p14="http://schemas.microsoft.com/office/powerpoint/2010/main" val="128568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28209-B7FF-4E4C-90F8-78A309E2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99" y="524540"/>
            <a:ext cx="3332336" cy="1495588"/>
          </a:xfrm>
        </p:spPr>
        <p:txBody>
          <a:bodyPr>
            <a:normAutofit/>
          </a:bodyPr>
          <a:lstStyle/>
          <a:p>
            <a:pPr algn="ctr"/>
            <a:r>
              <a:rPr lang="fr-FR" cap="small" dirty="0"/>
              <a:t>Comparaison de moyennes : proportion de protéines animales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FEB34B-7999-413D-9DBC-F48B479C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81DD0A-CF6C-4C01-8777-907669337F87}"/>
              </a:ext>
            </a:extLst>
          </p:cNvPr>
          <p:cNvSpPr txBox="1"/>
          <p:nvPr/>
        </p:nvSpPr>
        <p:spPr>
          <a:xfrm>
            <a:off x="4388659" y="5887617"/>
            <a:ext cx="424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C00000"/>
                </a:solidFill>
              </a:rPr>
              <a:t>Différence significative</a:t>
            </a:r>
          </a:p>
          <a:p>
            <a:endParaRPr lang="fr-FR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6CE8A82B-CCC9-4393-82D3-AC3151F9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198" y="2110743"/>
            <a:ext cx="3332335" cy="4222717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Comparaison entre cluster 1 et 2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Non égalité des variances (Bartlett)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Réalisation d’un test</a:t>
            </a:r>
            <a:r>
              <a:rPr lang="fr-FR" sz="1500" i="1" dirty="0">
                <a:solidFill>
                  <a:schemeClr val="bg1">
                    <a:lumMod val="95000"/>
                  </a:schemeClr>
                </a:solidFill>
              </a:rPr>
              <a:t> de Welsch</a:t>
            </a:r>
            <a:endParaRPr lang="fr-FR" sz="15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bg1">
                    <a:lumMod val="95000"/>
                  </a:schemeClr>
                </a:solidFill>
              </a:rPr>
              <a:t>t = 6.58 ; p = 1.54×10</a:t>
            </a:r>
            <a:r>
              <a:rPr lang="fr-FR" sz="1600" baseline="30000" dirty="0">
                <a:solidFill>
                  <a:schemeClr val="bg1">
                    <a:lumMod val="95000"/>
                  </a:schemeClr>
                </a:solidFill>
              </a:rPr>
              <a:t>-8</a:t>
            </a:r>
          </a:p>
          <a:p>
            <a:pPr algn="just"/>
            <a:endParaRPr lang="fr-FR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E224108-70FB-4C96-AB5B-3868B922C130}"/>
              </a:ext>
            </a:extLst>
          </p:cNvPr>
          <p:cNvCxnSpPr/>
          <p:nvPr/>
        </p:nvCxnSpPr>
        <p:spPr>
          <a:xfrm>
            <a:off x="5262467" y="3099661"/>
            <a:ext cx="74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E403A8F-265F-433E-A293-CC14BC5E10C8}"/>
              </a:ext>
            </a:extLst>
          </p:cNvPr>
          <p:cNvSpPr txBox="1"/>
          <p:nvPr/>
        </p:nvSpPr>
        <p:spPr>
          <a:xfrm>
            <a:off x="5261675" y="2851688"/>
            <a:ext cx="75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**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3A4DE3E-C552-4F16-9A6B-E83629214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93" y="1558309"/>
            <a:ext cx="4159608" cy="4159608"/>
          </a:xfrm>
        </p:spPr>
      </p:pic>
    </p:spTree>
    <p:extLst>
      <p:ext uri="{BB962C8B-B14F-4D97-AF65-F5344CB8AC3E}">
        <p14:creationId xmlns:p14="http://schemas.microsoft.com/office/powerpoint/2010/main" val="104025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28209-B7FF-4E4C-90F8-78A309E2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98" y="514738"/>
            <a:ext cx="3444304" cy="1596005"/>
          </a:xfrm>
        </p:spPr>
        <p:txBody>
          <a:bodyPr>
            <a:normAutofit/>
          </a:bodyPr>
          <a:lstStyle/>
          <a:p>
            <a:pPr algn="ctr"/>
            <a:r>
              <a:rPr lang="fr-FR" cap="small" dirty="0"/>
              <a:t>Comparaison de moyennes : disponibilité alimentaire en protéines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7E2661-3B74-478E-81E5-7E3CB971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18</a:t>
            </a:fld>
            <a:endParaRPr lang="fr-FR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0497477-74C8-4ABD-8043-79482E10E675}"/>
              </a:ext>
            </a:extLst>
          </p:cNvPr>
          <p:cNvSpPr txBox="1">
            <a:spLocks/>
          </p:cNvSpPr>
          <p:nvPr/>
        </p:nvSpPr>
        <p:spPr bwMode="gray">
          <a:xfrm>
            <a:off x="549198" y="2110743"/>
            <a:ext cx="3332335" cy="4222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Comparaison entre cluster 1 et 2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Egalité des variances (Bartlett)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Réalisation d’un test </a:t>
            </a:r>
            <a:r>
              <a:rPr lang="fr-FR" sz="1500" i="1" dirty="0">
                <a:solidFill>
                  <a:schemeClr val="bg1">
                    <a:lumMod val="95000"/>
                  </a:schemeClr>
                </a:solidFill>
              </a:rPr>
              <a:t>t de </a:t>
            </a:r>
            <a:r>
              <a:rPr lang="fr-FR" sz="1500" i="1" dirty="0" err="1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/>
            <a:r>
              <a:rPr lang="fr-FR" sz="1600" dirty="0">
                <a:solidFill>
                  <a:schemeClr val="bg1">
                    <a:lumMod val="95000"/>
                  </a:schemeClr>
                </a:solidFill>
              </a:rPr>
              <a:t>t = 1.77 ; p = 0.08</a:t>
            </a:r>
            <a:endParaRPr lang="fr-FR" sz="1600" baseline="300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fr-FR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D99BB1-BB50-4354-BBD7-126D1F716F91}"/>
              </a:ext>
            </a:extLst>
          </p:cNvPr>
          <p:cNvSpPr txBox="1"/>
          <p:nvPr/>
        </p:nvSpPr>
        <p:spPr>
          <a:xfrm>
            <a:off x="4649916" y="5687129"/>
            <a:ext cx="424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C00000"/>
                </a:solidFill>
              </a:rPr>
              <a:t>Différence non significative</a:t>
            </a:r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B93286-D4DA-497E-A23B-9395D0DB4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16" y="1661152"/>
            <a:ext cx="4025977" cy="4025977"/>
          </a:xfrm>
        </p:spPr>
      </p:pic>
    </p:spTree>
    <p:extLst>
      <p:ext uri="{BB962C8B-B14F-4D97-AF65-F5344CB8AC3E}">
        <p14:creationId xmlns:p14="http://schemas.microsoft.com/office/powerpoint/2010/main" val="29251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CDF05-04A3-4BBB-A7D7-C835D7F8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69" y="556549"/>
            <a:ext cx="3360327" cy="1533508"/>
          </a:xfrm>
        </p:spPr>
        <p:txBody>
          <a:bodyPr>
            <a:normAutofit/>
          </a:bodyPr>
          <a:lstStyle/>
          <a:p>
            <a:pPr algn="ctr"/>
            <a:r>
              <a:rPr lang="fr-FR" cap="small" dirty="0"/>
              <a:t>Comparaison de moyennes : disponibilité alimentaire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53DD0-BBD1-4AC8-8939-9C2330F8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869" y="2275080"/>
            <a:ext cx="3360327" cy="355254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Réalisation d’une régression linéaire pour voir si corrélation en kcal/</a:t>
            </a:r>
            <a:r>
              <a:rPr lang="fr-FR" sz="1600" dirty="0" err="1">
                <a:solidFill>
                  <a:schemeClr val="bg1">
                    <a:lumMod val="85000"/>
                  </a:schemeClr>
                </a:solidFill>
              </a:rPr>
              <a:t>hab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 et g de protéine/</a:t>
            </a:r>
            <a:r>
              <a:rPr lang="fr-FR" sz="1600" dirty="0" err="1">
                <a:solidFill>
                  <a:schemeClr val="bg1">
                    <a:lumMod val="85000"/>
                  </a:schemeClr>
                </a:solidFill>
              </a:rPr>
              <a:t>hab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Coefficient de Pearson : 0.87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R² : 0.77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26B4ED-5610-4D41-B4E9-7F5B81FD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19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021EAB-2D5F-4269-9D64-FFDA5B38F046}"/>
              </a:ext>
            </a:extLst>
          </p:cNvPr>
          <p:cNvSpPr txBox="1"/>
          <p:nvPr/>
        </p:nvSpPr>
        <p:spPr>
          <a:xfrm>
            <a:off x="4432041" y="5827628"/>
            <a:ext cx="39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Forte corrélation linéaire entre les deux variables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8E1DBD2-250F-40F8-95F7-3ED83BF3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59" y="1427627"/>
            <a:ext cx="4210902" cy="4210902"/>
          </a:xfrm>
        </p:spPr>
      </p:pic>
    </p:spTree>
    <p:extLst>
      <p:ext uri="{BB962C8B-B14F-4D97-AF65-F5344CB8AC3E}">
        <p14:creationId xmlns:p14="http://schemas.microsoft.com/office/powerpoint/2010/main" val="26368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0B29D-5714-41BA-985F-0275DBB1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927099"/>
            <a:ext cx="8072960" cy="709865"/>
          </a:xfrm>
        </p:spPr>
        <p:txBody>
          <a:bodyPr/>
          <a:lstStyle/>
          <a:p>
            <a:pPr algn="ctr"/>
            <a:r>
              <a:rPr lang="fr-FR" cap="small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94F6-FFF0-4AFE-8818-EB530DB7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23" y="2295332"/>
            <a:ext cx="8204751" cy="4124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Objectifs de l’étude de marché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Sélection des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Première analyse à 4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Présentation des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Analyses des variables (clustering + ACP)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Deuxième analyse à 6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Présentation des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Analyses des variables (clustering + ACP)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Conclusion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Recommandations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8E502-37F9-421F-A6FA-3866A26FA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90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A7177-54E6-4CD3-AD0D-B208C3A2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5" y="927099"/>
            <a:ext cx="8098970" cy="709865"/>
          </a:xfrm>
        </p:spPr>
        <p:txBody>
          <a:bodyPr/>
          <a:lstStyle/>
          <a:p>
            <a:pPr algn="ctr"/>
            <a:r>
              <a:rPr lang="fr-FR" cap="small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426B2-9883-4827-ACC1-C2D53DDC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5" y="2489200"/>
            <a:ext cx="8098970" cy="353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Exclusion d’un cluster sur 5 (cluster 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Faible croissance de population mais surtout bonne disponibilité alimentaire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Conservation de quatre clusters (clusters 1, 2, 4 et 5)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Complément de l’analyse avec d’autres données : données économiques ou habitudes de consommation de viande de volailles par ex.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F8C3A-EAFC-459C-9B9A-AC7499D30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27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D01E7-1D76-4720-A230-74580AB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/>
              <a:t>Deuxième analyse </a:t>
            </a:r>
            <a:br>
              <a:rPr lang="fr-FR" cap="small" dirty="0"/>
            </a:br>
            <a:r>
              <a:rPr lang="fr-FR" cap="small" dirty="0"/>
              <a:t>(6 variables)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86AA3-10A8-4D2E-8D4D-E36EDD0B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84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912C1-7608-45BA-B26E-97FBE747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927099"/>
            <a:ext cx="8089641" cy="709865"/>
          </a:xfrm>
        </p:spPr>
        <p:txBody>
          <a:bodyPr/>
          <a:lstStyle/>
          <a:p>
            <a:pPr algn="ctr"/>
            <a:r>
              <a:rPr lang="fr-FR" cap="small" dirty="0"/>
              <a:t>Variables de la deuxième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35B1B-EDF6-44C2-A51B-0C869BC0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2489200"/>
            <a:ext cx="8089641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4 variables vu précédemment +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Une variable sur l’économie des pays : PIB par habitant pour l’année 2017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Une variable sur les habitudes alimentaires : % de protéines issus de la viande de volaille parmi les protéines animales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Utilisation de 144 pays (clusters 1, 2, 4 et 5)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1CF24-8A3C-45A0-BBAD-5C4A6624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8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FF5C3-DD17-486D-AB92-9331D989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38" y="496077"/>
            <a:ext cx="3388319" cy="149558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cap="small" dirty="0"/>
              <a:t>Vérification de l’adéquation à une loi statistique : PIB par habitant</a:t>
            </a:r>
            <a:endParaRPr lang="fr-FR" cap="small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F1AEE3-91C9-485F-AE0F-B00CFA7E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C02FB2-5387-47BF-BCB8-8090179AA435}"/>
              </a:ext>
            </a:extLst>
          </p:cNvPr>
          <p:cNvSpPr txBox="1"/>
          <p:nvPr/>
        </p:nvSpPr>
        <p:spPr>
          <a:xfrm>
            <a:off x="4568825" y="5915939"/>
            <a:ext cx="3901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Rejet de l’hypothèse nulle (H</a:t>
            </a:r>
            <a:r>
              <a:rPr lang="fr-FR" b="1" baseline="-25000" dirty="0">
                <a:solidFill>
                  <a:srgbClr val="C00000"/>
                </a:solidFill>
              </a:rPr>
              <a:t>0</a:t>
            </a:r>
            <a:r>
              <a:rPr lang="fr-FR" b="1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Non suivi de la loi normale</a:t>
            </a:r>
          </a:p>
          <a:p>
            <a:endParaRPr lang="fr-FR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BF505739-6780-4D23-8C3F-EF9A8C6563EC}"/>
              </a:ext>
            </a:extLst>
          </p:cNvPr>
          <p:cNvSpPr txBox="1">
            <a:spLocks/>
          </p:cNvSpPr>
          <p:nvPr/>
        </p:nvSpPr>
        <p:spPr bwMode="gray">
          <a:xfrm>
            <a:off x="530538" y="2729723"/>
            <a:ext cx="3396343" cy="363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Choix du test: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Kolmogorov-Smirnov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Hypothèses testées : 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=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fr-FR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D = 0.198 ; p = 0.0001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34206AD5-2DC1-4F8B-8BDF-8E2CF7E72502}"/>
              </a:ext>
            </a:extLst>
          </p:cNvPr>
          <p:cNvSpPr/>
          <p:nvPr/>
        </p:nvSpPr>
        <p:spPr>
          <a:xfrm>
            <a:off x="1324948" y="4006651"/>
            <a:ext cx="144624" cy="669408"/>
          </a:xfrm>
          <a:prstGeom prst="leftBr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4399CC8-80C8-4A17-A1B9-1A56C3275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17" y="1555672"/>
            <a:ext cx="4106824" cy="4106824"/>
          </a:xfrm>
        </p:spPr>
      </p:pic>
    </p:spTree>
    <p:extLst>
      <p:ext uri="{BB962C8B-B14F-4D97-AF65-F5344CB8AC3E}">
        <p14:creationId xmlns:p14="http://schemas.microsoft.com/office/powerpoint/2010/main" val="388412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4BFFA-E59A-4D47-A983-D5764D89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62" y="503912"/>
            <a:ext cx="3543585" cy="2055093"/>
          </a:xfrm>
        </p:spPr>
        <p:txBody>
          <a:bodyPr>
            <a:normAutofit/>
          </a:bodyPr>
          <a:lstStyle/>
          <a:p>
            <a:pPr algn="ctr"/>
            <a:r>
              <a:rPr lang="fr-FR" b="1" cap="small" dirty="0"/>
              <a:t>Vérification de l’adéquation à une loi statistique : Pourcentage de protéines issus de la viande de volaille</a:t>
            </a:r>
            <a:endParaRPr lang="fr-FR" cap="small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8EBBD2-2CDC-46B3-A178-9C1B4FC3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6FE01B-396E-4DF5-8666-AE09E7959FDF}"/>
              </a:ext>
            </a:extLst>
          </p:cNvPr>
          <p:cNvSpPr txBox="1"/>
          <p:nvPr/>
        </p:nvSpPr>
        <p:spPr>
          <a:xfrm>
            <a:off x="4441371" y="5707757"/>
            <a:ext cx="444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Non rejet de l’hypothèse nulle (H</a:t>
            </a:r>
            <a:r>
              <a:rPr lang="fr-FR" b="1" baseline="-25000" dirty="0">
                <a:solidFill>
                  <a:srgbClr val="C00000"/>
                </a:solidFill>
              </a:rPr>
              <a:t>0</a:t>
            </a:r>
            <a:r>
              <a:rPr lang="fr-FR" b="1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Suivi de la loi normale</a:t>
            </a:r>
          </a:p>
          <a:p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5797CA52-E707-42E5-8310-E6F8A97246B3}"/>
              </a:ext>
            </a:extLst>
          </p:cNvPr>
          <p:cNvSpPr txBox="1">
            <a:spLocks/>
          </p:cNvSpPr>
          <p:nvPr/>
        </p:nvSpPr>
        <p:spPr bwMode="gray">
          <a:xfrm>
            <a:off x="524562" y="2943388"/>
            <a:ext cx="3396343" cy="3410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Choix du test: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Kolmogorov-Smirnov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Hypothèses testées : 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=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fr-FR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D = 0.101 ; p = 0.15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4958A8A0-77DC-4F6A-B252-2404FC58AFAF}"/>
              </a:ext>
            </a:extLst>
          </p:cNvPr>
          <p:cNvSpPr/>
          <p:nvPr/>
        </p:nvSpPr>
        <p:spPr>
          <a:xfrm>
            <a:off x="1306286" y="4230586"/>
            <a:ext cx="144625" cy="669408"/>
          </a:xfrm>
          <a:prstGeom prst="leftBr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8E85D9A-6738-4854-A643-683353160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03693"/>
            <a:ext cx="4050613" cy="4050613"/>
          </a:xfrm>
        </p:spPr>
      </p:pic>
    </p:spTree>
    <p:extLst>
      <p:ext uri="{BB962C8B-B14F-4D97-AF65-F5344CB8AC3E}">
        <p14:creationId xmlns:p14="http://schemas.microsoft.com/office/powerpoint/2010/main" val="70800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DA77D-424A-4721-8E79-5BBE292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28" y="927099"/>
            <a:ext cx="8018366" cy="709865"/>
          </a:xfrm>
        </p:spPr>
        <p:txBody>
          <a:bodyPr/>
          <a:lstStyle/>
          <a:p>
            <a:r>
              <a:rPr lang="fr-FR" cap="small" dirty="0"/>
              <a:t>Méthode de classification : K-</a:t>
            </a:r>
            <a:r>
              <a:rPr lang="fr-FR" cap="small" dirty="0" err="1"/>
              <a:t>Means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21919D-9C14-423C-AE42-FD56DBD75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972FBA-612A-4D2B-A15D-3F8922EE9929}"/>
              </a:ext>
            </a:extLst>
          </p:cNvPr>
          <p:cNvSpPr txBox="1"/>
          <p:nvPr/>
        </p:nvSpPr>
        <p:spPr>
          <a:xfrm>
            <a:off x="4572000" y="3789499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Méthode du ‘coude’ pour établir le nombre de clusters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Choix de 5 clusters allant de 0 à 4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D2FD27F-4B57-4B9B-B39A-D30A5BC3E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7" y="2340781"/>
            <a:ext cx="4097764" cy="4097764"/>
          </a:xfrm>
        </p:spPr>
      </p:pic>
    </p:spTree>
    <p:extLst>
      <p:ext uri="{BB962C8B-B14F-4D97-AF65-F5344CB8AC3E}">
        <p14:creationId xmlns:p14="http://schemas.microsoft.com/office/powerpoint/2010/main" val="39040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8C2B40-7638-4C36-B517-746C23AA7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C11A9D6-AFD2-4755-97F4-BC86B0A6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4" y="927100"/>
            <a:ext cx="8093741" cy="709613"/>
          </a:xfrm>
        </p:spPr>
        <p:txBody>
          <a:bodyPr/>
          <a:lstStyle/>
          <a:p>
            <a:pPr algn="ctr"/>
            <a:r>
              <a:rPr lang="fr-FR" cap="small" dirty="0"/>
              <a:t>Analyse en composante principale (1)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65DFFCD-069C-4843-A553-446400825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5" y="2169842"/>
            <a:ext cx="3758380" cy="353060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0404AB8-8979-4310-BE49-01250C162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77" y="2169842"/>
            <a:ext cx="3758380" cy="35305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8E02747-AC3E-49EE-98A4-AD943D0647C2}"/>
              </a:ext>
            </a:extLst>
          </p:cNvPr>
          <p:cNvSpPr txBox="1"/>
          <p:nvPr/>
        </p:nvSpPr>
        <p:spPr>
          <a:xfrm>
            <a:off x="721112" y="5721195"/>
            <a:ext cx="77488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Deux plans factoriels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F1 (66.1%) = Composante sur la disponibilité alimentaire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F2 (14.9%)  = Composante sur les habitudes alimentaires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F3 (9.8%) = Composante économique et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2803247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05D8-3EF1-4C28-8DA4-F431A8E4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927099"/>
            <a:ext cx="8102032" cy="709865"/>
          </a:xfrm>
        </p:spPr>
        <p:txBody>
          <a:bodyPr/>
          <a:lstStyle/>
          <a:p>
            <a:pPr algn="ctr"/>
            <a:r>
              <a:rPr lang="fr-FR" cap="small" dirty="0"/>
              <a:t>Analyse en composante principale (2)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2FB15A-982C-48D7-9897-C8BB0805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27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FB91333-A88D-40CC-9555-D736B2E4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2400301"/>
            <a:ext cx="3547472" cy="353060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645446-A6B4-4F4B-A49C-1C29FFF95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79" y="2400301"/>
            <a:ext cx="3547472" cy="35305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557716-361F-46BE-AFC7-91FA573CA78F}"/>
              </a:ext>
            </a:extLst>
          </p:cNvPr>
          <p:cNvSpPr txBox="1"/>
          <p:nvPr/>
        </p:nvSpPr>
        <p:spPr>
          <a:xfrm>
            <a:off x="721112" y="6006790"/>
            <a:ext cx="7603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Selon premier plan : clusters 1 et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Selon second plan : Difficile de distinguer des clusters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Regarder la position des centroïdes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752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59B05-23EC-465E-8200-DCE18DB7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927099"/>
            <a:ext cx="8132956" cy="709865"/>
          </a:xfrm>
        </p:spPr>
        <p:txBody>
          <a:bodyPr/>
          <a:lstStyle/>
          <a:p>
            <a:pPr algn="ctr"/>
            <a:r>
              <a:rPr lang="fr-FR" cap="small" dirty="0"/>
              <a:t>Analyse en composante principale (4)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4E22DCC-B631-401E-889F-73D63AB11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8" y="2578410"/>
            <a:ext cx="3547472" cy="35306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B7401B-88B8-466D-8FED-CABA08B8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F01CDA-048D-4E3E-9CEC-12D32E280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12" y="2578411"/>
            <a:ext cx="3547472" cy="34445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497AC75-2948-42C5-92A7-95391DBBDAFC}"/>
              </a:ext>
            </a:extLst>
          </p:cNvPr>
          <p:cNvSpPr txBox="1"/>
          <p:nvPr/>
        </p:nvSpPr>
        <p:spPr>
          <a:xfrm>
            <a:off x="758283" y="6109010"/>
            <a:ext cx="7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Projection des centroïdes : confirmation des clusters 1 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Cluster 1 : information socio-démographique faible =&gt; Cluster 2</a:t>
            </a:r>
          </a:p>
        </p:txBody>
      </p:sp>
    </p:spTree>
    <p:extLst>
      <p:ext uri="{BB962C8B-B14F-4D97-AF65-F5344CB8AC3E}">
        <p14:creationId xmlns:p14="http://schemas.microsoft.com/office/powerpoint/2010/main" val="16840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C17BC-07AC-44C8-B62D-6697FCD8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49" y="777521"/>
            <a:ext cx="8108301" cy="859443"/>
          </a:xfrm>
        </p:spPr>
        <p:txBody>
          <a:bodyPr/>
          <a:lstStyle/>
          <a:p>
            <a:pPr algn="ctr"/>
            <a:r>
              <a:rPr lang="fr-FR" cap="small" dirty="0"/>
              <a:t>Caractéristiques descriptives des clusters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50178A4-99E0-489D-86C4-28081D388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29473"/>
              </p:ext>
            </p:extLst>
          </p:nvPr>
        </p:nvGraphicFramePr>
        <p:xfrm>
          <a:off x="517849" y="2706053"/>
          <a:ext cx="7952075" cy="305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91">
                  <a:extLst>
                    <a:ext uri="{9D8B030D-6E8A-4147-A177-3AD203B41FA5}">
                      <a16:colId xmlns:a16="http://schemas.microsoft.com/office/drawing/2014/main" val="4123968744"/>
                    </a:ext>
                  </a:extLst>
                </a:gridCol>
                <a:gridCol w="1074852">
                  <a:extLst>
                    <a:ext uri="{9D8B030D-6E8A-4147-A177-3AD203B41FA5}">
                      <a16:colId xmlns:a16="http://schemas.microsoft.com/office/drawing/2014/main" val="1725125546"/>
                    </a:ext>
                  </a:extLst>
                </a:gridCol>
                <a:gridCol w="1074852">
                  <a:extLst>
                    <a:ext uri="{9D8B030D-6E8A-4147-A177-3AD203B41FA5}">
                      <a16:colId xmlns:a16="http://schemas.microsoft.com/office/drawing/2014/main" val="16294918"/>
                    </a:ext>
                  </a:extLst>
                </a:gridCol>
                <a:gridCol w="1074852">
                  <a:extLst>
                    <a:ext uri="{9D8B030D-6E8A-4147-A177-3AD203B41FA5}">
                      <a16:colId xmlns:a16="http://schemas.microsoft.com/office/drawing/2014/main" val="3365070826"/>
                    </a:ext>
                  </a:extLst>
                </a:gridCol>
                <a:gridCol w="1420990">
                  <a:extLst>
                    <a:ext uri="{9D8B030D-6E8A-4147-A177-3AD203B41FA5}">
                      <a16:colId xmlns:a16="http://schemas.microsoft.com/office/drawing/2014/main" val="1542802501"/>
                    </a:ext>
                  </a:extLst>
                </a:gridCol>
                <a:gridCol w="1247919">
                  <a:extLst>
                    <a:ext uri="{9D8B030D-6E8A-4147-A177-3AD203B41FA5}">
                      <a16:colId xmlns:a16="http://schemas.microsoft.com/office/drawing/2014/main" val="1659578357"/>
                    </a:ext>
                  </a:extLst>
                </a:gridCol>
                <a:gridCol w="1247919">
                  <a:extLst>
                    <a:ext uri="{9D8B030D-6E8A-4147-A177-3AD203B41FA5}">
                      <a16:colId xmlns:a16="http://schemas.microsoft.com/office/drawing/2014/main" val="2555978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49199" marR="49199" marT="25718" marB="2571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F1</a:t>
                      </a:r>
                    </a:p>
                  </a:txBody>
                  <a:tcPr marL="49199" marR="49199" marT="25718" marB="25718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49199" marR="49199" marT="25718" marB="25718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F2</a:t>
                      </a:r>
                    </a:p>
                  </a:txBody>
                  <a:tcPr marL="49199" marR="49199" marT="25718" marB="25718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F3</a:t>
                      </a:r>
                    </a:p>
                  </a:txBody>
                  <a:tcPr marL="49199" marR="49199" marT="25718" marB="25718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49199" marR="49199" marT="25718" marB="25718"/>
                </a:tc>
                <a:extLst>
                  <a:ext uri="{0D108BD9-81ED-4DB2-BD59-A6C34878D82A}">
                    <a16:rowId xmlns:a16="http://schemas.microsoft.com/office/drawing/2014/main" val="2364246119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% de protéines animales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Disponibilité alimentaire en protéines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Disponibilité alimentaire en calories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% de protéines issus de la viande de volaille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Croissance de la population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PIB par habitant</a:t>
                      </a:r>
                    </a:p>
                  </a:txBody>
                  <a:tcPr marL="49199" marR="49199" marT="25718" marB="25718"/>
                </a:tc>
                <a:extLst>
                  <a:ext uri="{0D108BD9-81ED-4DB2-BD59-A6C34878D82A}">
                    <a16:rowId xmlns:a16="http://schemas.microsoft.com/office/drawing/2014/main" val="1168014003"/>
                  </a:ext>
                </a:extLst>
              </a:tr>
              <a:tr h="4198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0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59.19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40 592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1 273 782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9.55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0.41%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47 114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2026"/>
                  </a:ext>
                </a:extLst>
              </a:tr>
              <a:tr h="4198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36.44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26 067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995 152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7.81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1.34%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11 262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259211"/>
                  </a:ext>
                </a:extLst>
              </a:tr>
              <a:tr h="4198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2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33.67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23 022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879 698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6.63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7 237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689753"/>
                  </a:ext>
                </a:extLst>
              </a:tr>
              <a:tr h="4198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3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53.34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33 687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1 148 667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0.40%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28 163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11921"/>
                  </a:ext>
                </a:extLst>
              </a:tr>
              <a:tr h="4198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4</a:t>
                      </a:r>
                    </a:p>
                  </a:txBody>
                  <a:tcPr marL="49199" marR="4919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27.37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19 836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755 315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2.31%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Montserrat (Corps)"/>
                        </a:rPr>
                        <a:t>4 696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33154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7D70B7-ABB6-455D-AAB5-63E2017F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48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7DC75-75B4-4399-997C-5C0C5FEE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927099"/>
            <a:ext cx="8108302" cy="709865"/>
          </a:xfrm>
        </p:spPr>
        <p:txBody>
          <a:bodyPr/>
          <a:lstStyle/>
          <a:p>
            <a:pPr algn="ctr"/>
            <a:r>
              <a:rPr lang="fr-FR" cap="small" dirty="0"/>
              <a:t>Enjeux de l’étude de marché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033F9-7605-402F-AA0D-C2D59285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2489200"/>
            <a:ext cx="8108302" cy="353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Entreprise agroalimentaire bien implanté en France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Avec envie d’étendre son marché à l’étranger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Exportation uniquement et pas d’implantation pour le moment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Problématique 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/>
              <a:t>Quels pays choisir pour s’implanter à l’étranger ?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dirty="0"/>
              <a:t>Trouver des données pour répondre à nos questions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18A7A8-2FA7-4447-B9BF-63297810B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0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84AC6-9620-4B48-823A-2DB020B9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524069"/>
            <a:ext cx="3508309" cy="1995196"/>
          </a:xfrm>
        </p:spPr>
        <p:txBody>
          <a:bodyPr>
            <a:normAutofit/>
          </a:bodyPr>
          <a:lstStyle/>
          <a:p>
            <a:pPr algn="ctr"/>
            <a:r>
              <a:rPr lang="fr-FR" cap="small" dirty="0"/>
              <a:t>Comparaison de moyennes : proportion de protéines issus de viande de volaille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40DAE8-FC9E-431C-B9F1-01C04870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30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BF9A4E-5A2A-4B78-911C-5F2751BDF032}"/>
              </a:ext>
            </a:extLst>
          </p:cNvPr>
          <p:cNvSpPr txBox="1"/>
          <p:nvPr/>
        </p:nvSpPr>
        <p:spPr>
          <a:xfrm>
            <a:off x="4372882" y="5553301"/>
            <a:ext cx="424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C00000"/>
                </a:solidFill>
              </a:rPr>
              <a:t>Différence non significative</a:t>
            </a:r>
          </a:p>
          <a:p>
            <a:endParaRPr lang="fr-FR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DD61AC66-DCB7-45E7-9865-1E63618693A3}"/>
              </a:ext>
            </a:extLst>
          </p:cNvPr>
          <p:cNvSpPr txBox="1">
            <a:spLocks/>
          </p:cNvSpPr>
          <p:nvPr/>
        </p:nvSpPr>
        <p:spPr bwMode="gray">
          <a:xfrm>
            <a:off x="522514" y="2519265"/>
            <a:ext cx="3332335" cy="4222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Comparaison entre cluster 1 et 3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Egalité des variances (Bartlett)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Réalisation d’un test </a:t>
            </a:r>
            <a:r>
              <a:rPr lang="fr-FR" sz="1500" i="1" dirty="0">
                <a:solidFill>
                  <a:schemeClr val="bg1">
                    <a:lumMod val="95000"/>
                  </a:schemeClr>
                </a:solidFill>
              </a:rPr>
              <a:t>t de </a:t>
            </a:r>
            <a:r>
              <a:rPr lang="fr-FR" sz="1500" i="1" dirty="0" err="1">
                <a:solidFill>
                  <a:schemeClr val="bg1">
                    <a:lumMod val="95000"/>
                  </a:schemeClr>
                </a:solidFill>
              </a:rPr>
              <a:t>Student</a:t>
            </a:r>
            <a:endParaRPr lang="fr-FR" sz="15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bg1">
                    <a:lumMod val="95000"/>
                  </a:schemeClr>
                </a:solidFill>
              </a:rPr>
              <a:t>t = -1.22 ; p = 0.22</a:t>
            </a:r>
            <a:endParaRPr lang="fr-FR" sz="1600" baseline="300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fr-FR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57CFB45-8B4E-4280-A518-08187ADBCF3B}"/>
              </a:ext>
            </a:extLst>
          </p:cNvPr>
          <p:cNvCxnSpPr/>
          <p:nvPr/>
        </p:nvCxnSpPr>
        <p:spPr>
          <a:xfrm flipH="1">
            <a:off x="6044339" y="2611464"/>
            <a:ext cx="743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32C67DE-04E4-4355-95D9-AC222DDF5065}"/>
              </a:ext>
            </a:extLst>
          </p:cNvPr>
          <p:cNvSpPr txBox="1"/>
          <p:nvPr/>
        </p:nvSpPr>
        <p:spPr>
          <a:xfrm>
            <a:off x="6044339" y="2394488"/>
            <a:ext cx="75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**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30C9E82-0C64-442A-A1D2-8B25AC76B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5" y="1911350"/>
            <a:ext cx="3632200" cy="3632200"/>
          </a:xfrm>
        </p:spPr>
      </p:pic>
    </p:spTree>
    <p:extLst>
      <p:ext uri="{BB962C8B-B14F-4D97-AF65-F5344CB8AC3E}">
        <p14:creationId xmlns:p14="http://schemas.microsoft.com/office/powerpoint/2010/main" val="291702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1F1B3-8438-4943-BB95-552623BB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68" y="554166"/>
            <a:ext cx="3406981" cy="1273208"/>
          </a:xfrm>
        </p:spPr>
        <p:txBody>
          <a:bodyPr/>
          <a:lstStyle/>
          <a:p>
            <a:pPr algn="ctr"/>
            <a:r>
              <a:rPr lang="fr-FR" cap="small" dirty="0"/>
              <a:t>Comparaison de moyennes : PIB par habitant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796F5-E623-49BB-92B6-5AD24B13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31</a:t>
            </a:fld>
            <a:endParaRPr lang="fr-FR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845624D0-91D2-4CF2-B6EA-C5543CC49693}"/>
              </a:ext>
            </a:extLst>
          </p:cNvPr>
          <p:cNvSpPr txBox="1">
            <a:spLocks/>
          </p:cNvSpPr>
          <p:nvPr/>
        </p:nvSpPr>
        <p:spPr bwMode="gray">
          <a:xfrm>
            <a:off x="549198" y="2110743"/>
            <a:ext cx="3332335" cy="4222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Comparaison entre cluster 1 et 3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Non normalité de la distribution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Réalisation d’un U de Mann-Whitney</a:t>
            </a:r>
          </a:p>
          <a:p>
            <a:pPr algn="ctr"/>
            <a:r>
              <a:rPr lang="fr-FR" sz="1600" dirty="0">
                <a:solidFill>
                  <a:schemeClr val="bg1">
                    <a:lumMod val="95000"/>
                  </a:schemeClr>
                </a:solidFill>
              </a:rPr>
              <a:t>U = 0.0 ; p = 8.38</a:t>
            </a:r>
            <a:r>
              <a:rPr lang="fr-FR" sz="1600" baseline="30000" dirty="0">
                <a:solidFill>
                  <a:schemeClr val="bg1">
                    <a:lumMod val="95000"/>
                  </a:schemeClr>
                </a:solidFill>
              </a:rPr>
              <a:t>-13</a:t>
            </a:r>
            <a:endParaRPr lang="fr-FR" sz="1500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77473F-F52F-4F67-8BCF-3C3174B3ECD8}"/>
              </a:ext>
            </a:extLst>
          </p:cNvPr>
          <p:cNvSpPr txBox="1"/>
          <p:nvPr/>
        </p:nvSpPr>
        <p:spPr>
          <a:xfrm>
            <a:off x="4372882" y="5553301"/>
            <a:ext cx="424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C00000"/>
                </a:solidFill>
              </a:rPr>
              <a:t>Différence significative</a:t>
            </a:r>
          </a:p>
          <a:p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855B24A-38FB-4A9C-9BD2-DE097E9B210E}"/>
              </a:ext>
            </a:extLst>
          </p:cNvPr>
          <p:cNvCxnSpPr/>
          <p:nvPr/>
        </p:nvCxnSpPr>
        <p:spPr>
          <a:xfrm>
            <a:off x="6067586" y="2704454"/>
            <a:ext cx="6741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A916D4E-15C5-4E3A-A717-9D01DC6B3AB7}"/>
              </a:ext>
            </a:extLst>
          </p:cNvPr>
          <p:cNvSpPr txBox="1"/>
          <p:nvPr/>
        </p:nvSpPr>
        <p:spPr>
          <a:xfrm>
            <a:off x="6036213" y="2454479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**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BDB2665-B30C-4314-9C31-BD39DAAC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5" y="1911350"/>
            <a:ext cx="3632200" cy="3632200"/>
          </a:xfrm>
        </p:spPr>
      </p:pic>
    </p:spTree>
    <p:extLst>
      <p:ext uri="{BB962C8B-B14F-4D97-AF65-F5344CB8AC3E}">
        <p14:creationId xmlns:p14="http://schemas.microsoft.com/office/powerpoint/2010/main" val="1341521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1EC0B-BB6A-4266-AFCB-E41D0F2F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927099"/>
            <a:ext cx="8126964" cy="709865"/>
          </a:xfrm>
        </p:spPr>
        <p:txBody>
          <a:bodyPr/>
          <a:lstStyle/>
          <a:p>
            <a:pPr algn="ctr"/>
            <a:r>
              <a:rPr lang="fr-FR" cap="small" dirty="0"/>
              <a:t>Choix de pays après cette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968869-417E-4391-9836-405F8368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199"/>
            <a:ext cx="7783037" cy="4228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Restriction aux pays du cluster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Cluster avec une disponibilité alimentaire faible, une consommation de viande de volaille moyenne et des indicateurs socio-démographiques plutôt intéressants pour une implantation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Top 5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Jordanie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Equateur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Liban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Paraguay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Indonésie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F0980-ADCF-427F-985F-E9FD9FD6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534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26C96-D4DE-4648-A423-4AB553C3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7" y="927099"/>
            <a:ext cx="8080310" cy="709865"/>
          </a:xfrm>
        </p:spPr>
        <p:txBody>
          <a:bodyPr/>
          <a:lstStyle/>
          <a:p>
            <a:pPr algn="ctr"/>
            <a:r>
              <a:rPr lang="fr-FR" cap="small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C04F3-25CC-4DD2-A077-5D78E4F3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7" y="2489200"/>
            <a:ext cx="8080310" cy="3530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Ajout de variables économiques et d’habitudes alimentaires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Rend l’interprétation de l’ACP plus complexe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Nécessite d’ajouter le second plan factoriel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Importance de la composante F1, F2 et F3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Faible score sur la composante F1 (pays où la disponibilité alimentaire est faible)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Fort score sur la composante F2 (pays où la consommation de viande de volaille est importante)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Fort score sur la composante F3 (pays pouvant consommer et acheter un produit importé)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B2891-ACE9-46F7-A434-58BB16775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450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153F0-D5EF-43B6-90A1-C1D89454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927099"/>
            <a:ext cx="8117633" cy="709865"/>
          </a:xfrm>
        </p:spPr>
        <p:txBody>
          <a:bodyPr/>
          <a:lstStyle/>
          <a:p>
            <a:pPr algn="ctr"/>
            <a:r>
              <a:rPr lang="fr-FR" cap="small" dirty="0"/>
              <a:t>Recommandations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9D66C2-B9B8-4D2C-A4DB-C460B90CE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34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F3BE7C-D878-4DC3-89BA-26884529CC5B}"/>
              </a:ext>
            </a:extLst>
          </p:cNvPr>
          <p:cNvSpPr txBox="1"/>
          <p:nvPr/>
        </p:nvSpPr>
        <p:spPr>
          <a:xfrm>
            <a:off x="513183" y="2333685"/>
            <a:ext cx="8117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Pays cibles : pays avec un PIB moyen, une croissance de population positive et une disponibilité alimentaire faible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/>
              <a:t>Possibilité de marché sur d’autres pays avec des PIB moins importants (</a:t>
            </a:r>
            <a:r>
              <a:rPr lang="fr-FR"/>
              <a:t>cluster 1 </a:t>
            </a:r>
            <a:r>
              <a:rPr lang="fr-FR" dirty="0"/>
              <a:t>par exemple) : production sur place au lieu de l’importation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d’emploi sur place et diminution des coûts de production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Augmentation du PIB donc plus consommateur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951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8943082-35E3-4B47-83FD-6F686A9637D6}"/>
              </a:ext>
            </a:extLst>
          </p:cNvPr>
          <p:cNvSpPr txBox="1"/>
          <p:nvPr/>
        </p:nvSpPr>
        <p:spPr>
          <a:xfrm>
            <a:off x="5001208" y="1101012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 questions ?</a:t>
            </a:r>
          </a:p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1609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9B171-20CF-4B0B-9E26-B1780F45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927099"/>
            <a:ext cx="8117632" cy="709865"/>
          </a:xfrm>
        </p:spPr>
        <p:txBody>
          <a:bodyPr/>
          <a:lstStyle/>
          <a:p>
            <a:pPr algn="ctr"/>
            <a:r>
              <a:rPr lang="fr-FR" cap="small" dirty="0"/>
              <a:t>Choix des données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96D09-BC32-4555-8B66-804271C2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2489200"/>
            <a:ext cx="8117632" cy="353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Source choisie : FAO Stats (http://www.fao.org/faostat/fr/#data)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analyse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Croissance démographique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Proportion de protéines d’origine animale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Disponibilité alimentaire en protéines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Disponibilité alimentaire en calories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analyse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Restriction aux pays des clusters choisis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Même variable que dans la première analyse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+ PIB par habitant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+ Proportion de protéines issus de viande de volaille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CFBE8D-BF3E-4F4C-BD3D-5BCFFD42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49DC-951D-4A27-AC0D-8D18378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927099"/>
            <a:ext cx="8108302" cy="709865"/>
          </a:xfrm>
        </p:spPr>
        <p:txBody>
          <a:bodyPr/>
          <a:lstStyle/>
          <a:p>
            <a:pPr algn="ctr"/>
            <a:r>
              <a:rPr lang="fr-FR" cap="small" dirty="0"/>
              <a:t>Création des variables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2181-2259-4C32-AEE1-AAA9CC27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2489200"/>
            <a:ext cx="8108301" cy="353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Croissance de population</a:t>
            </a:r>
            <a:r>
              <a:rPr lang="fr-FR" dirty="0"/>
              <a:t> : Différence entre nombre d’habitants 2017 et 2016 (exprimée en %)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Proportion de protéines animales</a:t>
            </a:r>
            <a:r>
              <a:rPr lang="fr-FR" dirty="0"/>
              <a:t> : Proportion de protéines animales par rapport au protéines totales disponibles (</a:t>
            </a:r>
            <a:r>
              <a:rPr lang="fr-FR" i="1" dirty="0"/>
              <a:t>exprimée en %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Disponibilité alimentaire en protéines</a:t>
            </a:r>
            <a:r>
              <a:rPr lang="fr-FR" dirty="0"/>
              <a:t> : Quantité de protéines disponibles par habitant pour chaque pays (</a:t>
            </a:r>
            <a:r>
              <a:rPr lang="fr-FR" i="1" dirty="0"/>
              <a:t>exprimée en g/habitant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Disponibilité alimentaire en calories</a:t>
            </a:r>
            <a:r>
              <a:rPr lang="fr-FR" dirty="0"/>
              <a:t> : Quantité de calories disponibles par habitant pour chaque pays (</a:t>
            </a:r>
            <a:r>
              <a:rPr lang="fr-FR" i="1" dirty="0"/>
              <a:t>exprimée en kcal/habitant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1F64F-3042-483C-988B-5389BBD8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3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82C0F-EB6A-4521-BDEA-B46E48A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39" y="2042984"/>
            <a:ext cx="4041461" cy="3020343"/>
          </a:xfrm>
        </p:spPr>
        <p:txBody>
          <a:bodyPr/>
          <a:lstStyle/>
          <a:p>
            <a:pPr algn="ctr"/>
            <a:r>
              <a:rPr lang="fr-FR" cap="small" dirty="0"/>
              <a:t>Première analyse (4 variables)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111E6-2E4C-4254-921D-080C3BBBD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1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9D9C5-FE46-4E59-A1FA-8B20E779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538354"/>
            <a:ext cx="3494314" cy="173831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cap="small" dirty="0">
                <a:solidFill>
                  <a:schemeClr val="bg1">
                    <a:lumMod val="95000"/>
                  </a:schemeClr>
                </a:solidFill>
              </a:rPr>
              <a:t>Vérification de l’adéquation à une loi statistique : Croissance de population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0B1CB8-016C-4E17-BC2F-B7EA9427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522" y="2169176"/>
            <a:ext cx="3750907" cy="4483583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Choix du test: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Kolmogorov-Smirnov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Hypothèses testées : 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=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fr-FR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D = 0,06 ; p = 0,37</a:t>
            </a:r>
          </a:p>
          <a:p>
            <a:endParaRPr lang="fr-FR" sz="18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6233DA2C-182C-44D2-8759-86F58BA31330}"/>
              </a:ext>
            </a:extLst>
          </p:cNvPr>
          <p:cNvSpPr/>
          <p:nvPr/>
        </p:nvSpPr>
        <p:spPr>
          <a:xfrm>
            <a:off x="1208339" y="3847674"/>
            <a:ext cx="228575" cy="617040"/>
          </a:xfrm>
          <a:prstGeom prst="leftBr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CA91F65-E859-475F-89DF-4A1A8CD3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45715A-CE2F-4016-8286-93A28FB72DC9}"/>
              </a:ext>
            </a:extLst>
          </p:cNvPr>
          <p:cNvSpPr txBox="1"/>
          <p:nvPr/>
        </p:nvSpPr>
        <p:spPr>
          <a:xfrm>
            <a:off x="4385388" y="5803641"/>
            <a:ext cx="443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</a:rPr>
              <a:t>Non-rejet de l’hypothèse nulle (H</a:t>
            </a:r>
            <a:r>
              <a:rPr lang="fr-FR" sz="1800" b="1" baseline="-25000" dirty="0">
                <a:solidFill>
                  <a:srgbClr val="C00000"/>
                </a:solidFill>
              </a:rPr>
              <a:t>0</a:t>
            </a:r>
            <a:r>
              <a:rPr lang="fr-FR" sz="1800" b="1" dirty="0">
                <a:solidFill>
                  <a:srgbClr val="C00000"/>
                </a:solidFill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Suivi de la loi normale</a:t>
            </a:r>
            <a:endParaRPr lang="fr-FR" sz="1800" b="1" dirty="0">
              <a:solidFill>
                <a:srgbClr val="C00000"/>
              </a:solidFill>
            </a:endParaRPr>
          </a:p>
          <a:p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FB3F049-926F-4689-815B-4D90478E6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5" y="1911350"/>
            <a:ext cx="3632200" cy="3632200"/>
          </a:xfrm>
        </p:spPr>
      </p:pic>
    </p:spTree>
    <p:extLst>
      <p:ext uri="{BB962C8B-B14F-4D97-AF65-F5344CB8AC3E}">
        <p14:creationId xmlns:p14="http://schemas.microsoft.com/office/powerpoint/2010/main" val="332388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9D9C5-FE46-4E59-A1FA-8B20E779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3" y="503855"/>
            <a:ext cx="3427836" cy="18287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cap="small" dirty="0"/>
              <a:t>Vérification de l’adéquation à une loi statistique : Proportion de protéines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0B1CB8-016C-4E17-BC2F-B7EA9427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024" y="2313991"/>
            <a:ext cx="3427834" cy="4040155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Choix du test: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Kolmogorov-Smirnov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Hypothèses testées : 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=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fr-FR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D = 0.09 ; p = 0.16</a:t>
            </a:r>
          </a:p>
          <a:p>
            <a:endParaRPr lang="fr-FR" sz="1800" dirty="0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6233DA2C-182C-44D2-8759-86F58BA31330}"/>
              </a:ext>
            </a:extLst>
          </p:cNvPr>
          <p:cNvSpPr/>
          <p:nvPr/>
        </p:nvSpPr>
        <p:spPr>
          <a:xfrm>
            <a:off x="1209481" y="4013361"/>
            <a:ext cx="196938" cy="660077"/>
          </a:xfrm>
          <a:prstGeom prst="leftBr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3E7ED1-D971-4E2A-9C7D-9C796EDC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DF3AF4-321E-4413-9017-13206E1E9031}"/>
              </a:ext>
            </a:extLst>
          </p:cNvPr>
          <p:cNvSpPr txBox="1"/>
          <p:nvPr/>
        </p:nvSpPr>
        <p:spPr>
          <a:xfrm>
            <a:off x="4568823" y="5402424"/>
            <a:ext cx="4379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</a:rPr>
              <a:t>Non-rejet de l’hypothèse nulle (H</a:t>
            </a:r>
            <a:r>
              <a:rPr lang="fr-FR" sz="1800" b="1" baseline="-25000" dirty="0">
                <a:solidFill>
                  <a:srgbClr val="C00000"/>
                </a:solidFill>
              </a:rPr>
              <a:t>0</a:t>
            </a:r>
            <a:r>
              <a:rPr lang="fr-FR" sz="1800" b="1" dirty="0">
                <a:solidFill>
                  <a:srgbClr val="C00000"/>
                </a:solidFill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Suivi de la loi normale</a:t>
            </a:r>
            <a:endParaRPr lang="fr-FR" sz="18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DB495F9-B65F-43C8-97FD-FFEBB60C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3" y="1770224"/>
            <a:ext cx="3632200" cy="3632200"/>
          </a:xfrm>
        </p:spPr>
      </p:pic>
    </p:spTree>
    <p:extLst>
      <p:ext uri="{BB962C8B-B14F-4D97-AF65-F5344CB8AC3E}">
        <p14:creationId xmlns:p14="http://schemas.microsoft.com/office/powerpoint/2010/main" val="429359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9D9C5-FE46-4E59-A1FA-8B20E779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522514"/>
            <a:ext cx="3526971" cy="2263549"/>
          </a:xfrm>
        </p:spPr>
        <p:txBody>
          <a:bodyPr>
            <a:normAutofit/>
          </a:bodyPr>
          <a:lstStyle/>
          <a:p>
            <a:pPr algn="ctr"/>
            <a:r>
              <a:rPr lang="fr-FR" b="1" cap="small" dirty="0"/>
              <a:t>Vérification de l’adéquation à une loi statistique : Disponibilité alimentaire en protéines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0B1CB8-016C-4E17-BC2F-B7EA9427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184" y="2597954"/>
            <a:ext cx="3396343" cy="36322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/>
              <a:t>Choix du test: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Kolmogorov-Smirnov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Hypothèses testées : 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=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 lvl="2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: F 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F</a:t>
            </a:r>
            <a:r>
              <a:rPr lang="fr-FR" sz="1800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fr-FR" sz="1800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D = 0.09 ; p = 0.12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6233DA2C-182C-44D2-8759-86F58BA31330}"/>
              </a:ext>
            </a:extLst>
          </p:cNvPr>
          <p:cNvSpPr/>
          <p:nvPr/>
        </p:nvSpPr>
        <p:spPr>
          <a:xfrm>
            <a:off x="1296956" y="3838700"/>
            <a:ext cx="144624" cy="669408"/>
          </a:xfrm>
          <a:prstGeom prst="leftBr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6DF4C5A-64E9-4548-8B37-1052EB69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AC1-56CE-4CD7-8287-948C800B0AD6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9F6424-70F8-43AD-8033-8B6C083A9087}"/>
              </a:ext>
            </a:extLst>
          </p:cNvPr>
          <p:cNvSpPr txBox="1"/>
          <p:nvPr/>
        </p:nvSpPr>
        <p:spPr>
          <a:xfrm>
            <a:off x="4568823" y="5402424"/>
            <a:ext cx="4379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</a:rPr>
              <a:t>Non-rejet de l’hypothèse nulle (H</a:t>
            </a:r>
            <a:r>
              <a:rPr lang="fr-FR" sz="1800" b="1" baseline="-25000" dirty="0">
                <a:solidFill>
                  <a:srgbClr val="C00000"/>
                </a:solidFill>
              </a:rPr>
              <a:t>0</a:t>
            </a:r>
            <a:r>
              <a:rPr lang="fr-FR" sz="1800" b="1" dirty="0">
                <a:solidFill>
                  <a:srgbClr val="C00000"/>
                </a:solidFill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</a:rPr>
              <a:t>Suivi de la loi normale</a:t>
            </a:r>
            <a:endParaRPr lang="fr-FR" sz="18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C5FB8D7-AB79-435A-B079-77BB4BCC5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34" y="1612900"/>
            <a:ext cx="3632200" cy="3632200"/>
          </a:xfrm>
        </p:spPr>
      </p:pic>
    </p:spTree>
    <p:extLst>
      <p:ext uri="{BB962C8B-B14F-4D97-AF65-F5344CB8AC3E}">
        <p14:creationId xmlns:p14="http://schemas.microsoft.com/office/powerpoint/2010/main" val="1015140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Personnalisé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8C088"/>
      </a:accent1>
      <a:accent2>
        <a:srgbClr val="BFB3CF"/>
      </a:accent2>
      <a:accent3>
        <a:srgbClr val="EEC095"/>
      </a:accent3>
      <a:accent4>
        <a:srgbClr val="F2F2A6"/>
      </a:accent4>
      <a:accent5>
        <a:srgbClr val="476EA1"/>
      </a:accent5>
      <a:accent6>
        <a:srgbClr val="B22600"/>
      </a:accent6>
      <a:hlink>
        <a:srgbClr val="CC9900"/>
      </a:hlink>
      <a:folHlink>
        <a:srgbClr val="666699"/>
      </a:folHlink>
    </a:clrScheme>
    <a:fontScheme name="Personnalisé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3219</TotalTime>
  <Words>1709</Words>
  <Application>Microsoft Office PowerPoint</Application>
  <PresentationFormat>Affichage à l'écran (4:3)</PresentationFormat>
  <Paragraphs>383</Paragraphs>
  <Slides>35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Montserrat</vt:lpstr>
      <vt:lpstr>Montserrat (Corps)</vt:lpstr>
      <vt:lpstr>Wingdings</vt:lpstr>
      <vt:lpstr>Wingdings 3</vt:lpstr>
      <vt:lpstr>Salle d’ions</vt:lpstr>
      <vt:lpstr>Présentation PowerPoint</vt:lpstr>
      <vt:lpstr>Sommaire</vt:lpstr>
      <vt:lpstr>Enjeux de l’étude de marché</vt:lpstr>
      <vt:lpstr>Choix des données et méthodes</vt:lpstr>
      <vt:lpstr>Création des variables de l’étude</vt:lpstr>
      <vt:lpstr>Première analyse (4 variables)</vt:lpstr>
      <vt:lpstr>Vérification de l’adéquation à une loi statistique : Croissance de population </vt:lpstr>
      <vt:lpstr>Vérification de l’adéquation à une loi statistique : Proportion de protéines </vt:lpstr>
      <vt:lpstr>Vérification de l’adéquation à une loi statistique : Disponibilité alimentaire en protéines </vt:lpstr>
      <vt:lpstr>Vérification de l’adéquation à une loi statistique : Disponibilité alimentaire en calories </vt:lpstr>
      <vt:lpstr>Classification hiérarchique :  le dendrogramme</vt:lpstr>
      <vt:lpstr>Analyse en composante principale (1)</vt:lpstr>
      <vt:lpstr>Analyse en composante principale (2)</vt:lpstr>
      <vt:lpstr>Caractéristiques descriptives des clusters</vt:lpstr>
      <vt:lpstr>Méthodologie pour les comparaisons de moyennes</vt:lpstr>
      <vt:lpstr>Comparaison de moyennes : croissance de la population</vt:lpstr>
      <vt:lpstr>Comparaison de moyennes : proportion de protéines animales</vt:lpstr>
      <vt:lpstr>Comparaison de moyennes : disponibilité alimentaire en protéines</vt:lpstr>
      <vt:lpstr>Comparaison de moyennes : disponibilité alimentaire</vt:lpstr>
      <vt:lpstr>Conclusion</vt:lpstr>
      <vt:lpstr>Deuxième analyse  (6 variables)</vt:lpstr>
      <vt:lpstr>Variables de la deuxième analyse</vt:lpstr>
      <vt:lpstr>Vérification de l’adéquation à une loi statistique : PIB par habitant</vt:lpstr>
      <vt:lpstr>Vérification de l’adéquation à une loi statistique : Pourcentage de protéines issus de la viande de volaille</vt:lpstr>
      <vt:lpstr>Méthode de classification : K-Means</vt:lpstr>
      <vt:lpstr>Analyse en composante principale (1)</vt:lpstr>
      <vt:lpstr>Analyse en composante principale (2)</vt:lpstr>
      <vt:lpstr>Analyse en composante principale (4)</vt:lpstr>
      <vt:lpstr>Caractéristiques descriptives des clusters</vt:lpstr>
      <vt:lpstr>Comparaison de moyennes : proportion de protéines issus de viande de volaille</vt:lpstr>
      <vt:lpstr>Comparaison de moyennes : PIB par habitant</vt:lpstr>
      <vt:lpstr>Choix de pays après cette analyse</vt:lpstr>
      <vt:lpstr>Conclusions</vt:lpstr>
      <vt:lpstr>Recommandations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marché : Quels pays choisir pour le commerce de la viande de poulet. </dc:title>
  <dc:creator>Cécile</dc:creator>
  <cp:lastModifiedBy>Cécile Guillot</cp:lastModifiedBy>
  <cp:revision>139</cp:revision>
  <dcterms:created xsi:type="dcterms:W3CDTF">2020-08-21T10:04:11Z</dcterms:created>
  <dcterms:modified xsi:type="dcterms:W3CDTF">2020-09-25T10:21:11Z</dcterms:modified>
</cp:coreProperties>
</file>