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62" r:id="rId14"/>
    <p:sldId id="263" r:id="rId15"/>
    <p:sldId id="274" r:id="rId16"/>
    <p:sldId id="275" r:id="rId17"/>
    <p:sldId id="276" r:id="rId18"/>
    <p:sldId id="277" r:id="rId19"/>
    <p:sldId id="278" r:id="rId20"/>
    <p:sldId id="264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E3EBF-CE8D-4C0F-933A-F47DF62FBA0F}" type="datetimeFigureOut">
              <a:rPr lang="fr-FR" smtClean="0"/>
              <a:t>22/08/2021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E56C5-ECBA-4F25-A432-DC9C18AD7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1F08-9763-400A-AB0D-7716F180409A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5D55-B24A-42D0-8A98-2BF308BC3E2A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5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045E7-9CBC-4027-8460-32B106145B5B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0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F172-3978-4410-A2C5-48D6B8510F71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0F4F-84B7-454C-9D34-76CA0B439495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5266-AD43-4B1E-BB28-8EBC42742BD1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0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F609-BBFC-41D0-87AF-32998FE71E1F}" type="datetime1">
              <a:rPr lang="fr-FR" smtClean="0"/>
              <a:t>22/08/2021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7B8-C284-4F45-A026-7DEF38313D23}" type="datetime1">
              <a:rPr lang="fr-FR" smtClean="0"/>
              <a:t>22/08/2021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2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CFE-BC5D-478C-AD01-5D6C80BDD15C}" type="datetime1">
              <a:rPr lang="fr-FR" smtClean="0"/>
              <a:t>22/08/2021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15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BFE134-C44F-47E7-8364-0A3D9C976D77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6418-5505-4B57-B37F-FAC59DD88CBF}" type="datetime1">
              <a:rPr lang="fr-FR" smtClean="0"/>
              <a:t>22/08/2021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5A1370-B847-49C3-8C2A-5DAC018B4A07}" type="datetime1">
              <a:rPr lang="fr-FR" smtClean="0"/>
              <a:t>22/08/2021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40ABFB-4A49-4D23-901C-52068A849F4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3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61BB8-F501-4C75-9550-004A89A21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Montserrat" panose="00000500000000000000" pitchFamily="2" charset="0"/>
              </a:rPr>
              <a:t>Segmentation de la clientèle d’</a:t>
            </a:r>
            <a:r>
              <a:rPr lang="fr-FR" dirty="0" err="1">
                <a:latin typeface="Montserrat" panose="00000500000000000000" pitchFamily="2" charset="0"/>
              </a:rPr>
              <a:t>Olist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45999B-1585-4EC9-A649-9804C1DCE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BB3C58-444A-43A0-AB00-B8C2F890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727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D5EE9-84D0-49AB-8672-8EA42295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(3)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335940-994A-451D-BCF7-E2B99F63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15" y="2052747"/>
            <a:ext cx="9525825" cy="368077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30B267-2ECA-4F5D-AB6C-70D350D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A9A44-AE07-4E01-9D26-34A6EA8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produits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0D14695-F55B-4E21-B2F0-C7215B30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68" y="1961672"/>
            <a:ext cx="9111120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9825C-E30D-48F3-803E-CFCE434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F9AF2-8E3D-4CFD-B495-762F0D25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 des vendeurs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F748D2-6853-4D65-AD19-16D892CD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16" y="1837386"/>
            <a:ext cx="6341949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BA991-3A22-47F9-9AD5-1B53ADA2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12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B8671B-4331-4C5E-BB7F-9E7A3BE5D6A0}"/>
              </a:ext>
            </a:extLst>
          </p:cNvPr>
          <p:cNvSpPr txBox="1"/>
          <p:nvPr/>
        </p:nvSpPr>
        <p:spPr>
          <a:xfrm>
            <a:off x="1097280" y="1970843"/>
            <a:ext cx="387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3095 vendeurs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611 villes</a:t>
            </a:r>
          </a:p>
        </p:txBody>
      </p:sp>
    </p:spTree>
    <p:extLst>
      <p:ext uri="{BB962C8B-B14F-4D97-AF65-F5344CB8AC3E}">
        <p14:creationId xmlns:p14="http://schemas.microsoft.com/office/powerpoint/2010/main" val="272864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0E30-1CAF-4865-AE04-EB07D2C0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Plusieurs segmentations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0FDCB1-D0C4-4312-A3BA-E84B07E7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RFM, 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et K-Prototypes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89532B-71AD-4F1E-A238-A977E4C5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66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D2511-9E79-41DD-903D-4D7AFEC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Segmentation RFM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7AE5BC5-3D45-4002-A2C1-033105DB7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86174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045">
                  <a:extLst>
                    <a:ext uri="{9D8B030D-6E8A-4147-A177-3AD203B41FA5}">
                      <a16:colId xmlns:a16="http://schemas.microsoft.com/office/drawing/2014/main" val="1773261106"/>
                    </a:ext>
                  </a:extLst>
                </a:gridCol>
                <a:gridCol w="1012054">
                  <a:extLst>
                    <a:ext uri="{9D8B030D-6E8A-4147-A177-3AD203B41FA5}">
                      <a16:colId xmlns:a16="http://schemas.microsoft.com/office/drawing/2014/main" val="3082534163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503363669"/>
                    </a:ext>
                  </a:extLst>
                </a:gridCol>
                <a:gridCol w="1820493">
                  <a:extLst>
                    <a:ext uri="{9D8B030D-6E8A-4147-A177-3AD203B41FA5}">
                      <a16:colId xmlns:a16="http://schemas.microsoft.com/office/drawing/2014/main" val="12412188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13651011"/>
                    </a:ext>
                  </a:extLst>
                </a:gridCol>
                <a:gridCol w="1005935">
                  <a:extLst>
                    <a:ext uri="{9D8B030D-6E8A-4147-A177-3AD203B41FA5}">
                      <a16:colId xmlns:a16="http://schemas.microsoft.com/office/drawing/2014/main" val="2780000499"/>
                    </a:ext>
                  </a:extLst>
                </a:gridCol>
                <a:gridCol w="1508665">
                  <a:extLst>
                    <a:ext uri="{9D8B030D-6E8A-4147-A177-3AD203B41FA5}">
                      <a16:colId xmlns:a16="http://schemas.microsoft.com/office/drawing/2014/main" val="39120974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19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Recency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MonetaryValue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r_quartile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f_bins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m_quartiles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RFM_Score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1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4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5895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C7D00-3F34-4274-91AC-53D1D17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E53B7D-0B03-4527-A4F4-E2861ACC3A51}"/>
              </a:ext>
            </a:extLst>
          </p:cNvPr>
          <p:cNvSpPr txBox="1"/>
          <p:nvPr/>
        </p:nvSpPr>
        <p:spPr>
          <a:xfrm>
            <a:off x="1096963" y="393280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32 segments (4 x 2 x 4)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Fréquence à 1 essentiellement</a:t>
            </a:r>
          </a:p>
        </p:txBody>
      </p:sp>
    </p:spTree>
    <p:extLst>
      <p:ext uri="{BB962C8B-B14F-4D97-AF65-F5344CB8AC3E}">
        <p14:creationId xmlns:p14="http://schemas.microsoft.com/office/powerpoint/2010/main" val="34441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999FC-4F39-4DEA-BB44-C0E9B3B3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5)(1)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C0B2E89-5FB6-428A-AF5A-04DEE88B2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14395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B2EEC8-3AB5-4C4B-956B-57AC3B8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0B27D-6E5C-4B21-98C6-A06BF24B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42" y="2214395"/>
            <a:ext cx="3900415" cy="35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B0D1E-D001-43FD-8322-A07DF35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Means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(avec K = 5) (2)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275B6C-18EF-4839-823E-C1D3A42DA8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38793"/>
            <a:ext cx="4938712" cy="2637664"/>
          </a:xfr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5DD9B29-CB42-449F-876B-0C056C36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539217"/>
            <a:ext cx="4937125" cy="263681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4AF7A9-603A-4692-8C1D-6D85F8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0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4BD6B-0B88-4DEF-8D89-75494BC9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5)(1)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B99E83-EC94-4C55-A700-022D2E31C3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6841888"/>
              </p:ext>
            </p:extLst>
          </p:nvPr>
        </p:nvGraphicFramePr>
        <p:xfrm>
          <a:off x="330839" y="1955076"/>
          <a:ext cx="5765161" cy="348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21">
                  <a:extLst>
                    <a:ext uri="{9D8B030D-6E8A-4147-A177-3AD203B41FA5}">
                      <a16:colId xmlns:a16="http://schemas.microsoft.com/office/drawing/2014/main" val="2104935004"/>
                    </a:ext>
                  </a:extLst>
                </a:gridCol>
                <a:gridCol w="2322667">
                  <a:extLst>
                    <a:ext uri="{9D8B030D-6E8A-4147-A177-3AD203B41FA5}">
                      <a16:colId xmlns:a16="http://schemas.microsoft.com/office/drawing/2014/main" val="1939603944"/>
                    </a:ext>
                  </a:extLst>
                </a:gridCol>
                <a:gridCol w="1520773">
                  <a:extLst>
                    <a:ext uri="{9D8B030D-6E8A-4147-A177-3AD203B41FA5}">
                      <a16:colId xmlns:a16="http://schemas.microsoft.com/office/drawing/2014/main" val="133554794"/>
                    </a:ext>
                  </a:extLst>
                </a:gridCol>
              </a:tblGrid>
              <a:tr h="47388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00180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1678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Produit de beauté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548857"/>
                  </a:ext>
                </a:extLst>
              </a:tr>
              <a:tr h="492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Montres/Cadeaux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Rio de Janeiro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864681"/>
                  </a:ext>
                </a:extLst>
              </a:tr>
              <a:tr h="35231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Linge de maison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315969"/>
                  </a:ext>
                </a:extLst>
              </a:tr>
              <a:tr h="8179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Linge de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Sao Paolo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410878"/>
                  </a:ext>
                </a:extLst>
              </a:tr>
            </a:tbl>
          </a:graphicData>
        </a:graphic>
      </p:graphicFrame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EE6DD5A-6F99-4368-9374-6BBE2822B9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05" y="2174092"/>
            <a:ext cx="5473653" cy="2923364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A087A6-1E0A-4D89-AE60-DF15E083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2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71AB9-78A2-460B-8E3F-8A99367E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K-Prototypes (avec K = 5) (2)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D3A580-C593-4588-ABD1-21BAA042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35" y="2087210"/>
            <a:ext cx="7532073" cy="40227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C411E-0EB3-497E-A903-14D45E55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7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A2942-9A01-40BD-BE1B-CA26CF5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Personae du K-Prototypes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86745-43E0-4D87-AA4A-CB678118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A35ABC-7F47-4955-A19A-13C1B04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EBA0-B566-42A1-BCDD-30FEAA3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DEC0E-3201-423D-A07A-795233A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>
                <a:latin typeface="Montserrat" panose="00000500000000000000" pitchFamily="2" charset="0"/>
              </a:rPr>
              <a:t>Définition de la problématique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latin typeface="Montserrat" panose="00000500000000000000" pitchFamily="2" charset="0"/>
              </a:rPr>
              <a:t>Analyses descriptives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latin typeface="Montserrat" panose="00000500000000000000" pitchFamily="2" charset="0"/>
              </a:rPr>
              <a:t>Différents essais de segmentation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0D812D-1903-4E40-B9D5-01C9867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CEE54-983B-4EFF-AEF3-8CFB9B0CB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B04C3-0692-41D1-9017-8A37F9A50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Quel segmentation choisir et perspectives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8DE5CD-B280-406D-8ACD-23F15D7D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1ADEF-C2EE-4A17-95E2-F262823C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BA035-0DAB-48E2-BCF6-F3CE534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94765-CF3E-441B-8E4A-9E2A521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2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A3D8-BE84-4045-AF4D-7F1AE8FF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31975-8F0C-4C1B-BA87-46E9DC40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292E09-1579-48D5-A78F-FEDF46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19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F9E1D1-91A0-46CE-8368-8158CD7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63710-79D0-44DF-B285-F3BDA44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8C4AD9-AAAB-4DA2-A8A6-16C233C84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Passer d’une base de données non organisés à des segments actionnables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7061DC-8AA2-477A-8462-BC2F7C63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5A21B-E3A9-4532-9C0C-F56D0F2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Intérêt de la 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A7942-05C3-4B24-8309-1069613C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Etude des comportements de consommation des clients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Meilleure ciblage des campagnes marketing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Existence de méthodes « classiques » : Segmentation RFM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Utilisation du Machine Learning : apport supplémentaire ?</a:t>
            </a:r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EBFAB-BD5D-47E1-AA27-4E13298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7700-F0C7-4A13-AC03-DE248B1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et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40632-3D4E-4658-8EF5-491587FE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4046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Utilisation de plusieurs fichiers pour extraire des données pertinentes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Quelles sont les habitudes de consommation des clients 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Comment organiser les campagnes marketing en fonction des profils de clients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02C9E9-0804-4868-80A6-6381101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BEA9DC-D263-4F0F-A341-3ADD5BDD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4" y="2246050"/>
            <a:ext cx="5248389" cy="31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2F652-11B3-4723-A158-39B3628D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Descriptions des données utilisées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88EED-29E6-4B7C-84E2-29663649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Mieux comprendre les comportements clients pour mieux les regrouper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04E85-EFAE-4C36-BFE8-F43D5F8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95A64-4D94-4D6E-A07E-6CF45F0D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2A8E9-3CF3-4458-AD5E-AFCCCAF2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96 096 clients selon unique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99 441 clients selon 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>
                <a:latin typeface="Montserrat" panose="00000500000000000000" pitchFamily="2" charset="0"/>
              </a:rPr>
              <a:t>Conservation des id uniques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85670-EED0-41CF-9F40-C6752393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243A91-8F2E-4EEF-A913-C5B5B685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14" y="2058724"/>
            <a:ext cx="6524516" cy="3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64BC-FD0A-457F-82C4-46E444D9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(1)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5314F1-47E6-44B7-855D-2FD4F768D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021" y="2785891"/>
            <a:ext cx="4938712" cy="333307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E3D1501-BE66-4BBF-8843-862F431298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340" y="2785891"/>
            <a:ext cx="4659143" cy="3333600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83912F-33F6-45CA-958F-6E42705B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0382-8EFF-49FD-B48B-9695D8D5E73C}"/>
              </a:ext>
            </a:extLst>
          </p:cNvPr>
          <p:cNvSpPr txBox="1"/>
          <p:nvPr/>
        </p:nvSpPr>
        <p:spPr>
          <a:xfrm>
            <a:off x="1097280" y="1845735"/>
            <a:ext cx="51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Statuts des commandes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B0C756-B9D3-4702-BB8B-CF989500A41F}"/>
              </a:ext>
            </a:extLst>
          </p:cNvPr>
          <p:cNvSpPr txBox="1"/>
          <p:nvPr/>
        </p:nvSpPr>
        <p:spPr>
          <a:xfrm>
            <a:off x="6096000" y="1845735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ontserrat" panose="00000500000000000000" pitchFamily="2" charset="0"/>
              </a:rPr>
              <a:t>Avis des clients</a:t>
            </a:r>
          </a:p>
        </p:txBody>
      </p:sp>
    </p:spTree>
    <p:extLst>
      <p:ext uri="{BB962C8B-B14F-4D97-AF65-F5344CB8AC3E}">
        <p14:creationId xmlns:p14="http://schemas.microsoft.com/office/powerpoint/2010/main" val="322184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6128C-1A1B-412F-AF41-215B913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Analyses des commandes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B2483F-E28E-4984-8EB9-D7FA7A5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ABFB-4A49-4D23-901C-52068A849F45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91C2CF-E381-43F4-BB46-3DABFC7F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98" y="1915827"/>
            <a:ext cx="950296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39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E91B7"/>
      </a:accent1>
      <a:accent2>
        <a:srgbClr val="FADAB5"/>
      </a:accent2>
      <a:accent3>
        <a:srgbClr val="F0D67E"/>
      </a:accent3>
      <a:accent4>
        <a:srgbClr val="E2BDCA"/>
      </a:accent4>
      <a:accent5>
        <a:srgbClr val="C3B5D9"/>
      </a:accent5>
      <a:accent6>
        <a:srgbClr val="B2C4DA"/>
      </a:accent6>
      <a:hlink>
        <a:srgbClr val="BB9AD3"/>
      </a:hlink>
      <a:folHlink>
        <a:srgbClr val="B2A7A7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338</Words>
  <Application>Microsoft Office PowerPoint</Application>
  <PresentationFormat>Grand écran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Roboto</vt:lpstr>
      <vt:lpstr>Rétrospective</vt:lpstr>
      <vt:lpstr>Segmentation de la clientèle d’Olist</vt:lpstr>
      <vt:lpstr>Sommaire</vt:lpstr>
      <vt:lpstr>Introduction</vt:lpstr>
      <vt:lpstr>Intérêt de la segmentation</vt:lpstr>
      <vt:lpstr>Données et problématique</vt:lpstr>
      <vt:lpstr>Descriptions des données utilisées</vt:lpstr>
      <vt:lpstr>Analyses des clients</vt:lpstr>
      <vt:lpstr>Analyses des commandes (1)</vt:lpstr>
      <vt:lpstr>Analyses des commandes (2)</vt:lpstr>
      <vt:lpstr>Analyses des commandes (3)</vt:lpstr>
      <vt:lpstr>Analyses des produits</vt:lpstr>
      <vt:lpstr>Analyse des vendeurs</vt:lpstr>
      <vt:lpstr>Plusieurs segmentations</vt:lpstr>
      <vt:lpstr>Segmentation RFM</vt:lpstr>
      <vt:lpstr>K-Means (avec K = 5)(1)</vt:lpstr>
      <vt:lpstr>K-Means (avec K = 5) (2)</vt:lpstr>
      <vt:lpstr>K-Prototypes (Avec K = 5)(1)</vt:lpstr>
      <vt:lpstr>K-Prototypes (avec K = 5) (2)</vt:lpstr>
      <vt:lpstr>Personae du K-Prototypes</vt:lpstr>
      <vt:lpstr>Conclusion</vt:lpstr>
      <vt:lpstr>Conclusion</vt:lpstr>
      <vt:lpstr>Perspectives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 la clientèle d’Olist</dc:title>
  <dc:creator>Cécile Guillot</dc:creator>
  <cp:lastModifiedBy>Cécile Guillot</cp:lastModifiedBy>
  <cp:revision>27</cp:revision>
  <dcterms:created xsi:type="dcterms:W3CDTF">2021-08-22T14:54:09Z</dcterms:created>
  <dcterms:modified xsi:type="dcterms:W3CDTF">2021-08-22T16:11:59Z</dcterms:modified>
</cp:coreProperties>
</file>