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7" r:id="rId9"/>
    <p:sldId id="269" r:id="rId10"/>
    <p:sldId id="270" r:id="rId11"/>
    <p:sldId id="271" r:id="rId12"/>
    <p:sldId id="272" r:id="rId13"/>
    <p:sldId id="262" r:id="rId14"/>
    <p:sldId id="263" r:id="rId15"/>
    <p:sldId id="274" r:id="rId16"/>
    <p:sldId id="275" r:id="rId17"/>
    <p:sldId id="276" r:id="rId18"/>
    <p:sldId id="277" r:id="rId19"/>
    <p:sldId id="264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E3EBF-CE8D-4C0F-933A-F47DF62FBA0F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E56C5-ECBA-4F25-A432-DC9C18AD7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F08-9763-400A-AB0D-7716F180409A}" type="datetime1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78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5D55-B24A-42D0-8A98-2BF308BC3E2A}" type="datetime1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45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45E7-9CBC-4027-8460-32B106145B5B}" type="datetime1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06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F172-3978-4410-A2C5-48D6B8510F71}" type="datetime1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0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F4F-84B7-454C-9D34-76CA0B439495}" type="datetime1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8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5266-AD43-4B1E-BB28-8EBC42742BD1}" type="datetime1">
              <a:rPr lang="fr-FR" smtClean="0"/>
              <a:t>24/08/2021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0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F609-BBFC-41D0-87AF-32998FE71E1F}" type="datetime1">
              <a:rPr lang="fr-FR" smtClean="0"/>
              <a:t>24/08/2021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01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D7B8-C284-4F45-A026-7DEF38313D23}" type="datetime1">
              <a:rPr lang="fr-FR" smtClean="0"/>
              <a:t>24/08/2021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21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CFE-BC5D-478C-AD01-5D6C80BDD15C}" type="datetime1">
              <a:rPr lang="fr-FR" smtClean="0"/>
              <a:t>24/08/2021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15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BFE134-C44F-47E7-8364-0A3D9C976D77}" type="datetime1">
              <a:rPr lang="fr-FR" smtClean="0"/>
              <a:t>24/08/2021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6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6418-5505-4B57-B37F-FAC59DD88CBF}" type="datetime1">
              <a:rPr lang="fr-FR" smtClean="0"/>
              <a:t>24/08/2021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31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5A1370-B847-49C3-8C2A-5DAC018B4A07}" type="datetime1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3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61BB8-F501-4C75-9550-004A89A21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3090"/>
            <a:ext cx="6374130" cy="1595685"/>
          </a:xfrm>
        </p:spPr>
        <p:txBody>
          <a:bodyPr>
            <a:noAutofit/>
          </a:bodyPr>
          <a:lstStyle/>
          <a:p>
            <a:r>
              <a:rPr lang="fr-FR" sz="6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Segmentation de la clientèle d’</a:t>
            </a:r>
            <a:r>
              <a:rPr lang="fr-FR" sz="6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Olist</a:t>
            </a:r>
            <a:endParaRPr lang="fr-FR" sz="60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45999B-1585-4EC9-A649-9804C1DCE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75" y="6103145"/>
            <a:ext cx="12192000" cy="459580"/>
          </a:xfrm>
        </p:spPr>
        <p:txBody>
          <a:bodyPr>
            <a:normAutofit/>
          </a:bodyPr>
          <a:lstStyle/>
          <a:p>
            <a:r>
              <a:rPr lang="fr-FR" sz="1200" i="1" cap="none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Cécile Guillot, Ingénieure Machine Learning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BB3C58-444A-43A0-AB00-B8C2F890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727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D5EE9-84D0-49AB-8672-8EA42295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Analyses des commandes (3)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B335940-994A-451D-BCF7-E2B99F63F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415" y="2052747"/>
            <a:ext cx="9525825" cy="368077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30B267-2ECA-4F5D-AB6C-70D350D1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A9A44-AE07-4E01-9D26-34A6EA84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Analyses des produits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0D14695-F55B-4E21-B2F0-C7215B302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768" y="1961672"/>
            <a:ext cx="9111120" cy="402272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69825C-E30D-48F3-803E-CFCE4347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88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F9AF2-8E3D-4CFD-B495-762F0D25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 des vendeurs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DF748D2-6853-4D65-AD19-16D892CD0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116" y="1837386"/>
            <a:ext cx="6341949" cy="402272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DBA991-3A22-47F9-9AD5-1B53ADA2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12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B8671B-4331-4C5E-BB7F-9E7A3BE5D6A0}"/>
              </a:ext>
            </a:extLst>
          </p:cNvPr>
          <p:cNvSpPr txBox="1"/>
          <p:nvPr/>
        </p:nvSpPr>
        <p:spPr>
          <a:xfrm>
            <a:off x="1097280" y="1970843"/>
            <a:ext cx="387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3095 vendeurs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611 villes</a:t>
            </a:r>
          </a:p>
        </p:txBody>
      </p:sp>
    </p:spTree>
    <p:extLst>
      <p:ext uri="{BB962C8B-B14F-4D97-AF65-F5344CB8AC3E}">
        <p14:creationId xmlns:p14="http://schemas.microsoft.com/office/powerpoint/2010/main" val="272864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E0E30-1CAF-4865-AE04-EB07D2C0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Plusieurs segmentations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0FDCB1-D0C4-4312-A3BA-E84B07E7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Segmentation RFM, K-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Means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et K-Prototypes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89532B-71AD-4F1E-A238-A977E4C5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66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D2511-9E79-41DD-903D-4D7AFECF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Segmentation RFM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7AE5BC5-3D45-4002-A2C1-033105DB7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886174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045">
                  <a:extLst>
                    <a:ext uri="{9D8B030D-6E8A-4147-A177-3AD203B41FA5}">
                      <a16:colId xmlns:a16="http://schemas.microsoft.com/office/drawing/2014/main" val="1773261106"/>
                    </a:ext>
                  </a:extLst>
                </a:gridCol>
                <a:gridCol w="1012054">
                  <a:extLst>
                    <a:ext uri="{9D8B030D-6E8A-4147-A177-3AD203B41FA5}">
                      <a16:colId xmlns:a16="http://schemas.microsoft.com/office/drawing/2014/main" val="3082534163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2503363669"/>
                    </a:ext>
                  </a:extLst>
                </a:gridCol>
                <a:gridCol w="1820493">
                  <a:extLst>
                    <a:ext uri="{9D8B030D-6E8A-4147-A177-3AD203B41FA5}">
                      <a16:colId xmlns:a16="http://schemas.microsoft.com/office/drawing/2014/main" val="124121889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013651011"/>
                    </a:ext>
                  </a:extLst>
                </a:gridCol>
                <a:gridCol w="1005935">
                  <a:extLst>
                    <a:ext uri="{9D8B030D-6E8A-4147-A177-3AD203B41FA5}">
                      <a16:colId xmlns:a16="http://schemas.microsoft.com/office/drawing/2014/main" val="2780000499"/>
                    </a:ext>
                  </a:extLst>
                </a:gridCol>
                <a:gridCol w="1508665">
                  <a:extLst>
                    <a:ext uri="{9D8B030D-6E8A-4147-A177-3AD203B41FA5}">
                      <a16:colId xmlns:a16="http://schemas.microsoft.com/office/drawing/2014/main" val="39120974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192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Id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Recency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MonetaryValue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r_quartile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f_bins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m_quartiles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RFM_Score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1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1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5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5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918.16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58955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4C7D00-3F34-4274-91AC-53D1D179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E53B7D-0B03-4527-A4F4-E2861ACC3A51}"/>
              </a:ext>
            </a:extLst>
          </p:cNvPr>
          <p:cNvSpPr txBox="1"/>
          <p:nvPr/>
        </p:nvSpPr>
        <p:spPr>
          <a:xfrm>
            <a:off x="1096963" y="3932808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32 segments (4 x 2 x 4)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Fréquence à 1 essentiellement</a:t>
            </a:r>
          </a:p>
        </p:txBody>
      </p:sp>
    </p:spTree>
    <p:extLst>
      <p:ext uri="{BB962C8B-B14F-4D97-AF65-F5344CB8AC3E}">
        <p14:creationId xmlns:p14="http://schemas.microsoft.com/office/powerpoint/2010/main" val="34441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999FC-4F39-4DEA-BB44-C0E9B3B3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K-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Means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(avec K = 5)(1)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B2EEC8-3AB5-4C4B-956B-57AC3B8D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F0B27D-6E5C-4B21-98C6-A06BF24B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42" y="2214395"/>
            <a:ext cx="3900415" cy="3513688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9E9CD97-15FB-46D7-A75C-57602D1A85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539217"/>
            <a:ext cx="4937125" cy="2636816"/>
          </a:xfrm>
        </p:spPr>
      </p:pic>
    </p:spTree>
    <p:extLst>
      <p:ext uri="{BB962C8B-B14F-4D97-AF65-F5344CB8AC3E}">
        <p14:creationId xmlns:p14="http://schemas.microsoft.com/office/powerpoint/2010/main" val="339309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B0D1E-D001-43FD-8322-A07DF350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K-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Means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(avec K = 5) (2)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5DD9B29-CB42-449F-876B-0C056C364B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539217"/>
            <a:ext cx="4937125" cy="2636816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4AF7A9-603A-4692-8C1D-6D85F8DB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16</a:t>
            </a:fld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9E03EAB-EAD6-4B15-9223-B7AB4686FB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538793"/>
            <a:ext cx="4938712" cy="2637664"/>
          </a:xfrm>
        </p:spPr>
      </p:pic>
    </p:spTree>
    <p:extLst>
      <p:ext uri="{BB962C8B-B14F-4D97-AF65-F5344CB8AC3E}">
        <p14:creationId xmlns:p14="http://schemas.microsoft.com/office/powerpoint/2010/main" val="987031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4BD6B-0B88-4DEF-8D89-75494BC9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K-Prototypes (Avec K = 5)(1)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3CB99E83-EC94-4C55-A700-022D2E31C36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86841888"/>
              </p:ext>
            </p:extLst>
          </p:nvPr>
        </p:nvGraphicFramePr>
        <p:xfrm>
          <a:off x="330839" y="1955076"/>
          <a:ext cx="5765161" cy="348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21">
                  <a:extLst>
                    <a:ext uri="{9D8B030D-6E8A-4147-A177-3AD203B41FA5}">
                      <a16:colId xmlns:a16="http://schemas.microsoft.com/office/drawing/2014/main" val="2104935004"/>
                    </a:ext>
                  </a:extLst>
                </a:gridCol>
                <a:gridCol w="2322667">
                  <a:extLst>
                    <a:ext uri="{9D8B030D-6E8A-4147-A177-3AD203B41FA5}">
                      <a16:colId xmlns:a16="http://schemas.microsoft.com/office/drawing/2014/main" val="1939603944"/>
                    </a:ext>
                  </a:extLst>
                </a:gridCol>
                <a:gridCol w="1520773">
                  <a:extLst>
                    <a:ext uri="{9D8B030D-6E8A-4147-A177-3AD203B41FA5}">
                      <a16:colId xmlns:a16="http://schemas.microsoft.com/office/drawing/2014/main" val="133554794"/>
                    </a:ext>
                  </a:extLst>
                </a:gridCol>
              </a:tblGrid>
              <a:tr h="4738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Ville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400180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Linge de maison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Sao Paolo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016782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Produit de beauté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Sao Paolo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548857"/>
                  </a:ext>
                </a:extLst>
              </a:tr>
              <a:tr h="4929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Montres/Cadeaux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Rio de Janeiro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864681"/>
                  </a:ext>
                </a:extLst>
              </a:tr>
              <a:tr h="35231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Linge de maison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Sao Paolo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315969"/>
                  </a:ext>
                </a:extLst>
              </a:tr>
              <a:tr h="81793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Linge de maison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Sao Paolo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410878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A087A6-1E0A-4D89-AE60-DF15E083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17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06546D4-393E-4BAC-A786-510008B144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539217"/>
            <a:ext cx="4937125" cy="2636816"/>
          </a:xfrm>
        </p:spPr>
      </p:pic>
    </p:spTree>
    <p:extLst>
      <p:ext uri="{BB962C8B-B14F-4D97-AF65-F5344CB8AC3E}">
        <p14:creationId xmlns:p14="http://schemas.microsoft.com/office/powerpoint/2010/main" val="3113220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71AB9-78A2-460B-8E3F-8A99367E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K-Prototypes (avec K = 5) (2)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8C411E-0EB3-497E-A903-14D45E55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18</a:t>
            </a:fld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F9C36FD-B58F-4134-B9EE-6BF73B9C6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26" y="1846263"/>
            <a:ext cx="7532073" cy="4022725"/>
          </a:xfrm>
        </p:spPr>
      </p:pic>
    </p:spTree>
    <p:extLst>
      <p:ext uri="{BB962C8B-B14F-4D97-AF65-F5344CB8AC3E}">
        <p14:creationId xmlns:p14="http://schemas.microsoft.com/office/powerpoint/2010/main" val="3286378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CEE54-983B-4EFF-AEF3-8CFB9B0CB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FB04C3-0692-41D1-9017-8A37F9A50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Quel segmentation choisir et perspectives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8DE5CD-B280-406D-8ACD-23F15D7D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8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FEBA0-B566-42A1-BCDD-30FEAA38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DEC0E-3201-423D-A07A-795233A2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sz="2800" dirty="0">
                <a:latin typeface="Montserrat" panose="00000500000000000000" pitchFamily="2" charset="0"/>
              </a:rPr>
              <a:t>Définition de la problématique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800" dirty="0">
                <a:latin typeface="Montserrat" panose="00000500000000000000" pitchFamily="2" charset="0"/>
              </a:rPr>
              <a:t>Analyses descriptives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800" dirty="0">
                <a:latin typeface="Montserrat" panose="00000500000000000000" pitchFamily="2" charset="0"/>
              </a:rPr>
              <a:t>Différents essais de segmentation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800" dirty="0">
                <a:latin typeface="Montserrat" panose="00000500000000000000" pitchFamily="2" charset="0"/>
              </a:rPr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0D812D-1903-4E40-B9D5-01C9867B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4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A2942-9A01-40BD-BE1B-CA26CF5B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02500"/>
          </a:xfrm>
        </p:spPr>
        <p:txBody>
          <a:bodyPr/>
          <a:lstStyle/>
          <a:p>
            <a:pPr algn="ctr"/>
            <a:r>
              <a:rPr lang="fr-FR" i="1" dirty="0">
                <a:latin typeface="Roboto" panose="02000000000000000000" pitchFamily="2" charset="0"/>
                <a:ea typeface="Roboto" panose="02000000000000000000" pitchFamily="2" charset="0"/>
              </a:rPr>
              <a:t>Personae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du K-Prototype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C742CAB-50EC-46DF-8209-EA7314DB3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06" y="2011653"/>
            <a:ext cx="1985059" cy="18463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A35ABC-7F47-4955-A19A-13C1B046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20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04A2A2C-F21A-4852-ABF5-87B6C476E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893" y="2011171"/>
            <a:ext cx="2039175" cy="184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B48F4B7-D99B-4E6E-B6BF-68A7179D2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996" y="2011171"/>
            <a:ext cx="1878369" cy="184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E3A970A-BFC2-468B-BA5F-201837338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293" y="2011171"/>
            <a:ext cx="1863339" cy="184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05C758-141A-4CDC-B773-2FB5CDC31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8478" y="2011171"/>
            <a:ext cx="1732091" cy="184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40B4D12-3183-498F-8B9B-88B00BD0864B}"/>
              </a:ext>
            </a:extLst>
          </p:cNvPr>
          <p:cNvSpPr txBox="1"/>
          <p:nvPr/>
        </p:nvSpPr>
        <p:spPr>
          <a:xfrm>
            <a:off x="195308" y="4625266"/>
            <a:ext cx="2237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>
                <a:latin typeface="Montserrat" panose="00000500000000000000" pitchFamily="2" charset="0"/>
              </a:rPr>
              <a:t>Le client moyen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Commande unique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116 Réaux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4.22/5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676FE0-10D4-45AA-A811-D1BD5C0E4018}"/>
              </a:ext>
            </a:extLst>
          </p:cNvPr>
          <p:cNvSpPr txBox="1"/>
          <p:nvPr/>
        </p:nvSpPr>
        <p:spPr>
          <a:xfrm>
            <a:off x="2585893" y="4626746"/>
            <a:ext cx="2237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>
                <a:latin typeface="Montserrat" panose="00000500000000000000" pitchFamily="2" charset="0"/>
              </a:rPr>
              <a:t>Le satisfait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Commande unique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112 Réaux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Faible délai de livraison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4.34/5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4F4AC0-84A6-412A-9EA9-A7D2188AE2B8}"/>
              </a:ext>
            </a:extLst>
          </p:cNvPr>
          <p:cNvSpPr txBox="1"/>
          <p:nvPr/>
        </p:nvSpPr>
        <p:spPr>
          <a:xfrm>
            <a:off x="4903593" y="4625266"/>
            <a:ext cx="22371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>
                <a:latin typeface="Montserrat" panose="00000500000000000000" pitchFamily="2" charset="0"/>
              </a:rPr>
              <a:t>L’exigent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Commande unique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350 Réaux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Produits de valeur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3.81/5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3B32D5F-4013-49D5-B51E-5C184957953A}"/>
              </a:ext>
            </a:extLst>
          </p:cNvPr>
          <p:cNvSpPr txBox="1"/>
          <p:nvPr/>
        </p:nvSpPr>
        <p:spPr>
          <a:xfrm>
            <a:off x="7294178" y="4625264"/>
            <a:ext cx="24586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>
                <a:latin typeface="Montserrat" panose="00000500000000000000" pitchFamily="2" charset="0"/>
              </a:rPr>
              <a:t>Le fidèle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Plusieurs commandes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92 Réaux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4.03/5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40AE7C-5B17-4478-811B-0BC8502E76C9}"/>
              </a:ext>
            </a:extLst>
          </p:cNvPr>
          <p:cNvSpPr txBox="1"/>
          <p:nvPr/>
        </p:nvSpPr>
        <p:spPr>
          <a:xfrm>
            <a:off x="9452932" y="4625264"/>
            <a:ext cx="2458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>
                <a:latin typeface="Montserrat" panose="00000500000000000000" pitchFamily="2" charset="0"/>
              </a:rPr>
              <a:t>Le frileux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Commande unique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>
                <a:latin typeface="Montserrat" panose="00000500000000000000" pitchFamily="2" charset="0"/>
              </a:rPr>
              <a:t>88 </a:t>
            </a:r>
            <a:r>
              <a:rPr lang="fr-FR" sz="1400" dirty="0">
                <a:latin typeface="Montserrat" panose="00000500000000000000" pitchFamily="2" charset="0"/>
              </a:rPr>
              <a:t>Réaux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4.19/5</a:t>
            </a:r>
          </a:p>
        </p:txBody>
      </p:sp>
    </p:spTree>
    <p:extLst>
      <p:ext uri="{BB962C8B-B14F-4D97-AF65-F5344CB8AC3E}">
        <p14:creationId xmlns:p14="http://schemas.microsoft.com/office/powerpoint/2010/main" val="778907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1ADEF-C2EE-4A17-95E2-F262823C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BA035-0DAB-48E2-BCF6-F3CE5349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Montserrat" panose="00000500000000000000" pitchFamily="2" charset="0"/>
              </a:rPr>
              <a:t>K-Prototype 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1600" dirty="0">
                <a:latin typeface="Montserrat" panose="00000500000000000000" pitchFamily="2" charset="0"/>
              </a:rPr>
              <a:t>Utilisation de différents types de variables (quantitatives et catégorielles)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1600" dirty="0">
                <a:latin typeface="Montserrat" panose="00000500000000000000" pitchFamily="2" charset="0"/>
              </a:rPr>
              <a:t>Modèle stable sur 6 mois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fr-FR" sz="1600" dirty="0">
                <a:latin typeface="Montserrat" panose="00000500000000000000" pitchFamily="2" charset="0"/>
              </a:rPr>
              <a:t>Ne nécessite pas beaucoup de maintenance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u="sng" dirty="0">
                <a:latin typeface="Montserrat" panose="00000500000000000000" pitchFamily="2" charset="0"/>
              </a:rPr>
              <a:t>5 profils d’usagers</a:t>
            </a:r>
            <a:r>
              <a:rPr lang="fr-FR" sz="2000" dirty="0">
                <a:latin typeface="Montserrat" panose="00000500000000000000" pitchFamily="2" charset="0"/>
              </a:rPr>
              <a:t> : Client Moyen, Client Satisfait, Client Exigent, Client Fidèle et Client Frileux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Montserrat" panose="00000500000000000000" pitchFamily="2" charset="0"/>
              </a:rPr>
              <a:t>Possibilité de mettre en place des stratégies différentes : </a:t>
            </a:r>
          </a:p>
          <a:p>
            <a:pPr lvl="2"/>
            <a:r>
              <a:rPr lang="fr-FR" sz="1800" dirty="0">
                <a:latin typeface="Montserrat" panose="00000500000000000000" pitchFamily="2" charset="0"/>
              </a:rPr>
              <a:t>Fidéliser le client moyen</a:t>
            </a:r>
          </a:p>
          <a:p>
            <a:pPr lvl="2"/>
            <a:r>
              <a:rPr lang="fr-FR" sz="1800" dirty="0">
                <a:latin typeface="Montserrat" panose="00000500000000000000" pitchFamily="2" charset="0"/>
              </a:rPr>
              <a:t>Récompenser le client fidèle</a:t>
            </a:r>
          </a:p>
          <a:p>
            <a:pPr lvl="2"/>
            <a:r>
              <a:rPr lang="fr-FR" sz="1800" dirty="0">
                <a:latin typeface="Montserrat" panose="00000500000000000000" pitchFamily="2" charset="0"/>
              </a:rPr>
              <a:t>Faire passer le client frileux au stade de client moyen ou fidèle</a:t>
            </a:r>
          </a:p>
          <a:p>
            <a:pPr lvl="2"/>
            <a:r>
              <a:rPr lang="fr-FR" sz="1800" dirty="0">
                <a:latin typeface="Montserrat" panose="00000500000000000000" pitchFamily="2" charset="0"/>
              </a:rPr>
              <a:t>Faire passer le client exigent au stade de client satisfait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A94765-CF3E-441B-8E4A-9E2A5218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720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8A3D8-BE84-4045-AF4D-7F1AE8FF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631975-8F0C-4C1B-BA87-46E9DC40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200" dirty="0">
                <a:latin typeface="Montserrat" panose="00000500000000000000" pitchFamily="2" charset="0"/>
              </a:rPr>
              <a:t>Beaucoup de clients avec commande unique</a:t>
            </a:r>
          </a:p>
          <a:p>
            <a:pPr lvl="2"/>
            <a:r>
              <a:rPr lang="fr-FR" sz="1600" dirty="0">
                <a:latin typeface="Montserrat" panose="00000500000000000000" pitchFamily="2" charset="0"/>
              </a:rPr>
              <a:t>Trouver une méthode pour « traquer » les clients pour avoir une meilleure estimation de la fréquence d’achat et de la récence</a:t>
            </a:r>
          </a:p>
          <a:p>
            <a:pPr lvl="3"/>
            <a:r>
              <a:rPr lang="fr-FR" sz="1600" dirty="0">
                <a:latin typeface="Montserrat" panose="00000500000000000000" pitchFamily="2" charset="0"/>
              </a:rPr>
              <a:t>Utilisation de cookies</a:t>
            </a:r>
          </a:p>
          <a:p>
            <a:pPr lvl="3"/>
            <a:r>
              <a:rPr lang="fr-FR" sz="1600" dirty="0">
                <a:latin typeface="Montserrat" panose="00000500000000000000" pitchFamily="2" charset="0"/>
              </a:rPr>
              <a:t>Création de compte</a:t>
            </a:r>
          </a:p>
          <a:p>
            <a:pPr lvl="3"/>
            <a:endParaRPr lang="fr-FR" sz="16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>
                <a:latin typeface="Montserrat" panose="00000500000000000000" pitchFamily="2" charset="0"/>
              </a:rPr>
              <a:t>Peu d’informations démographiques</a:t>
            </a:r>
          </a:p>
          <a:p>
            <a:pPr lvl="2"/>
            <a:r>
              <a:rPr lang="fr-FR" sz="1600" dirty="0">
                <a:latin typeface="Montserrat" panose="00000500000000000000" pitchFamily="2" charset="0"/>
              </a:rPr>
              <a:t>Utilisation la création de compte pour obtenir des informations comme le sexe et l’âge des clients</a:t>
            </a:r>
          </a:p>
          <a:p>
            <a:pPr marL="384048" lvl="2" indent="0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>
                <a:latin typeface="Montserrat" panose="00000500000000000000" pitchFamily="2" charset="0"/>
              </a:rPr>
              <a:t>Possibilité de faire du NLP sur les commandes</a:t>
            </a:r>
          </a:p>
          <a:p>
            <a:pPr lvl="2"/>
            <a:r>
              <a:rPr lang="fr-FR" sz="1600" dirty="0">
                <a:latin typeface="Montserrat" panose="00000500000000000000" pitchFamily="2" charset="0"/>
              </a:rPr>
              <a:t>Affiner le score de satisfaction</a:t>
            </a:r>
          </a:p>
          <a:p>
            <a:pPr lvl="2"/>
            <a:r>
              <a:rPr lang="fr-FR" sz="1600" dirty="0">
                <a:latin typeface="Montserrat" panose="00000500000000000000" pitchFamily="2" charset="0"/>
              </a:rPr>
              <a:t>Récompenser les clients qui donnent un avis (pour augmenter le nombre d’avis)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292E09-1579-48D5-A78F-FEDF46F3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19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0F9E1D1-91A0-46CE-8368-8158CD78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23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FA5AEC-FA0B-49D3-869F-D9B4C1A6FD1F}"/>
              </a:ext>
            </a:extLst>
          </p:cNvPr>
          <p:cNvSpPr txBox="1"/>
          <p:nvPr/>
        </p:nvSpPr>
        <p:spPr>
          <a:xfrm flipH="1">
            <a:off x="3615727" y="5201298"/>
            <a:ext cx="533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Montserrat" panose="00000500000000000000" pitchFamily="2" charset="0"/>
              </a:rPr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85712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63710-79D0-44DF-B285-F3BDA44E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8C4AD9-AAAB-4DA2-A8A6-16C233C84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Passer d’une base de données non organisés à des segments actionnables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7061DC-8AA2-477A-8462-BC2F7C63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54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5A21B-E3A9-4532-9C0C-F56D0F21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Intérêt de la segmentation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FA7942-05C3-4B24-8309-1069613C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 panose="00000500000000000000" pitchFamily="2" charset="0"/>
              </a:rPr>
              <a:t>Etude des comportements de consommation des clients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 panose="00000500000000000000" pitchFamily="2" charset="0"/>
              </a:rPr>
              <a:t>Meilleure ciblage des campagnes marketing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 panose="00000500000000000000" pitchFamily="2" charset="0"/>
              </a:rPr>
              <a:t>Existence de méthodes « classiques » : Segmentation RFM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 panose="00000500000000000000" pitchFamily="2" charset="0"/>
              </a:rPr>
              <a:t>Utilisation du Machine Learning : apport supplémentaire ?</a:t>
            </a:r>
          </a:p>
          <a:p>
            <a:pPr algn="just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9EBFAB-BD5D-47E1-AA27-4E132983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67700-F0C7-4A13-AC03-DE248B18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Données et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C40632-3D4E-4658-8EF5-491587FE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4046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Utilisation de plusieurs fichiers pour extraire des données pertinentes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Quelles sont les habitudes de consommation des clients 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Comment organiser les campagnes marketing en fonction des profils de clients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02C9E9-0804-4868-80A6-63811012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BEA9DC-D263-4F0F-A341-3ADD5BDD8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64" y="2246050"/>
            <a:ext cx="5248389" cy="31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0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2F652-11B3-4723-A158-39B3628D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Descriptions des données utilisées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F88EED-29E6-4B7C-84E2-29663649B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Mieux comprendre les comportements clients pour mieux les regrouper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204E85-EFAE-4C36-BFE8-F43D5F83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36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95A64-4D94-4D6E-A07E-6CF45F0D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Analyses des 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2A8E9-3CF3-4458-AD5E-AFCCCAF23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Montserrat" panose="00000500000000000000" pitchFamily="2" charset="0"/>
              </a:rPr>
              <a:t>96 096 clients selon unique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Montserrat" panose="00000500000000000000" pitchFamily="2" charset="0"/>
              </a:rPr>
              <a:t>99 441 clients selon id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Montserrat" panose="00000500000000000000" pitchFamily="2" charset="0"/>
              </a:rPr>
              <a:t>Conservation des id uniques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285670-EED0-41CF-9F40-C6752393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243A91-8F2E-4EEF-A913-C5B5B685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914" y="2058724"/>
            <a:ext cx="6524516" cy="38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4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964BC-FD0A-457F-82C4-46E444D9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Analyses des commandes (1)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55314F1-47E6-44B7-855D-2FD4F768D8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5021" y="2785891"/>
            <a:ext cx="4938712" cy="3333077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CE3D1501-BE66-4BBF-8843-862F431298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3340" y="2785891"/>
            <a:ext cx="4659143" cy="3333600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83912F-33F6-45CA-958F-6E42705B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8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2A0382-8EFF-49FD-B48B-9695D8D5E73C}"/>
              </a:ext>
            </a:extLst>
          </p:cNvPr>
          <p:cNvSpPr txBox="1"/>
          <p:nvPr/>
        </p:nvSpPr>
        <p:spPr>
          <a:xfrm>
            <a:off x="1097280" y="1845735"/>
            <a:ext cx="517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Statuts des commandes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DB0C756-B9D3-4702-BB8B-CF989500A41F}"/>
              </a:ext>
            </a:extLst>
          </p:cNvPr>
          <p:cNvSpPr txBox="1"/>
          <p:nvPr/>
        </p:nvSpPr>
        <p:spPr>
          <a:xfrm>
            <a:off x="6096000" y="1845735"/>
            <a:ext cx="505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Avis des clients</a:t>
            </a:r>
          </a:p>
        </p:txBody>
      </p:sp>
    </p:spTree>
    <p:extLst>
      <p:ext uri="{BB962C8B-B14F-4D97-AF65-F5344CB8AC3E}">
        <p14:creationId xmlns:p14="http://schemas.microsoft.com/office/powerpoint/2010/main" val="322184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6128C-1A1B-412F-AF41-215B9130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Analyses des commandes (2)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B2483F-E28E-4984-8EB9-D7FA7A58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91C2CF-E381-43F4-BB46-3DABFC7F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98" y="1915827"/>
            <a:ext cx="9502964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0396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E91B7"/>
      </a:accent1>
      <a:accent2>
        <a:srgbClr val="FADAB5"/>
      </a:accent2>
      <a:accent3>
        <a:srgbClr val="F0D67E"/>
      </a:accent3>
      <a:accent4>
        <a:srgbClr val="E2BDCA"/>
      </a:accent4>
      <a:accent5>
        <a:srgbClr val="C3B5D9"/>
      </a:accent5>
      <a:accent6>
        <a:srgbClr val="B2C4DA"/>
      </a:accent6>
      <a:hlink>
        <a:srgbClr val="BB9AD3"/>
      </a:hlink>
      <a:folHlink>
        <a:srgbClr val="B2A7A7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432</TotalTime>
  <Words>553</Words>
  <Application>Microsoft Office PowerPoint</Application>
  <PresentationFormat>Grand écran</PresentationFormat>
  <Paragraphs>188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Montserrat</vt:lpstr>
      <vt:lpstr>Roboto</vt:lpstr>
      <vt:lpstr>Times New Roman</vt:lpstr>
      <vt:lpstr>Rétrospective</vt:lpstr>
      <vt:lpstr>Segmentation de la clientèle d’Olist</vt:lpstr>
      <vt:lpstr>Sommaire</vt:lpstr>
      <vt:lpstr>Introduction</vt:lpstr>
      <vt:lpstr>Intérêt de la segmentation</vt:lpstr>
      <vt:lpstr>Données et problématique</vt:lpstr>
      <vt:lpstr>Descriptions des données utilisées</vt:lpstr>
      <vt:lpstr>Analyses des clients</vt:lpstr>
      <vt:lpstr>Analyses des commandes (1)</vt:lpstr>
      <vt:lpstr>Analyses des commandes (2)</vt:lpstr>
      <vt:lpstr>Analyses des commandes (3)</vt:lpstr>
      <vt:lpstr>Analyses des produits</vt:lpstr>
      <vt:lpstr>Analyse des vendeurs</vt:lpstr>
      <vt:lpstr>Plusieurs segmentations</vt:lpstr>
      <vt:lpstr>Segmentation RFM</vt:lpstr>
      <vt:lpstr>K-Means (avec K = 5)(1)</vt:lpstr>
      <vt:lpstr>K-Means (avec K = 5) (2)</vt:lpstr>
      <vt:lpstr>K-Prototypes (Avec K = 5)(1)</vt:lpstr>
      <vt:lpstr>K-Prototypes (avec K = 5) (2)</vt:lpstr>
      <vt:lpstr>Conclusion</vt:lpstr>
      <vt:lpstr>Personae du K-Prototype</vt:lpstr>
      <vt:lpstr>Conclusion</vt:lpstr>
      <vt:lpstr>Perspectives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de la clientèle d’Olist</dc:title>
  <dc:creator>Cécile Guillot</dc:creator>
  <cp:lastModifiedBy>Cécile Guillot</cp:lastModifiedBy>
  <cp:revision>45</cp:revision>
  <dcterms:created xsi:type="dcterms:W3CDTF">2021-08-22T14:54:09Z</dcterms:created>
  <dcterms:modified xsi:type="dcterms:W3CDTF">2021-08-24T21:20:57Z</dcterms:modified>
</cp:coreProperties>
</file>