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7"/>
  </p:notesMasterIdLst>
  <p:sldIdLst>
    <p:sldId id="256" r:id="rId2"/>
    <p:sldId id="260" r:id="rId3"/>
    <p:sldId id="261" r:id="rId4"/>
    <p:sldId id="262" r:id="rId5"/>
    <p:sldId id="287" r:id="rId6"/>
    <p:sldId id="288" r:id="rId7"/>
    <p:sldId id="289" r:id="rId8"/>
    <p:sldId id="290" r:id="rId9"/>
    <p:sldId id="292" r:id="rId10"/>
    <p:sldId id="294" r:id="rId11"/>
    <p:sldId id="293" r:id="rId12"/>
    <p:sldId id="295" r:id="rId13"/>
    <p:sldId id="296" r:id="rId14"/>
    <p:sldId id="297" r:id="rId15"/>
    <p:sldId id="298" r:id="rId16"/>
    <p:sldId id="299" r:id="rId17"/>
    <p:sldId id="300" r:id="rId18"/>
    <p:sldId id="303" r:id="rId19"/>
    <p:sldId id="301" r:id="rId20"/>
    <p:sldId id="302" r:id="rId21"/>
    <p:sldId id="304" r:id="rId22"/>
    <p:sldId id="305" r:id="rId23"/>
    <p:sldId id="306" r:id="rId24"/>
    <p:sldId id="307" r:id="rId25"/>
    <p:sldId id="286" r:id="rId26"/>
  </p:sldIdLst>
  <p:sldSz cx="9144000" cy="5143500" type="screen16x9"/>
  <p:notesSz cx="6858000" cy="9144000"/>
  <p:embeddedFontLst>
    <p:embeddedFont>
      <p:font typeface="Josefin Sans" panose="020B0604020202020204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CC0607-48CE-4C18-8663-2BC55266C027}">
  <a:tblStyle styleId="{E8CC0607-48CE-4C18-8663-2BC55266C0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23c2e0530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23c2e0530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23c2e0530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23c2e0530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23c2e0530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23c2e0530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23c2e0530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23c2e0530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1517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623c2e0530_1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623c2e0530_1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09968" y="0"/>
            <a:ext cx="6434014" cy="5143405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535716" y="1862938"/>
            <a:ext cx="5608281" cy="3280502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042"/>
            <a:ext cx="5996055" cy="4459748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5262064" cy="3072467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0000" y="1683965"/>
            <a:ext cx="5045700" cy="23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205575" y="3547225"/>
            <a:ext cx="2215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2709980" y="25"/>
            <a:ext cx="6434014" cy="5143405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13" y="4067"/>
            <a:ext cx="5996055" cy="4459748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0" y="25"/>
            <a:ext cx="5262064" cy="3072467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3535716" y="1862963"/>
            <a:ext cx="5608281" cy="3280502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4375725" y="8631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720000" y="2201675"/>
            <a:ext cx="7518600" cy="18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2709980" y="25"/>
            <a:ext cx="6434014" cy="5143405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3" y="4067"/>
            <a:ext cx="5996055" cy="4459748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0" y="25"/>
            <a:ext cx="5262064" cy="3072467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535716" y="1862963"/>
            <a:ext cx="5608281" cy="3280502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1560825" y="1587425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1"/>
          </p:nvPr>
        </p:nvSpPr>
        <p:spPr>
          <a:xfrm>
            <a:off x="2355900" y="1874500"/>
            <a:ext cx="2003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2"/>
          </p:nvPr>
        </p:nvSpPr>
        <p:spPr>
          <a:xfrm>
            <a:off x="4784275" y="1587400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4784275" y="1874500"/>
            <a:ext cx="1917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/>
          </p:nvPr>
        </p:nvSpPr>
        <p:spPr>
          <a:xfrm>
            <a:off x="4784275" y="3110125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4784275" y="3397225"/>
            <a:ext cx="1917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6"/>
          </p:nvPr>
        </p:nvSpPr>
        <p:spPr>
          <a:xfrm>
            <a:off x="1560900" y="3110150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7"/>
          </p:nvPr>
        </p:nvSpPr>
        <p:spPr>
          <a:xfrm>
            <a:off x="2355900" y="3397225"/>
            <a:ext cx="2003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8" hasCustomPrompt="1"/>
          </p:nvPr>
        </p:nvSpPr>
        <p:spPr>
          <a:xfrm>
            <a:off x="717604" y="1363904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9" hasCustomPrompt="1"/>
          </p:nvPr>
        </p:nvSpPr>
        <p:spPr>
          <a:xfrm>
            <a:off x="7393940" y="1363904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717604" y="2885223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14" hasCustomPrompt="1"/>
          </p:nvPr>
        </p:nvSpPr>
        <p:spPr>
          <a:xfrm>
            <a:off x="7393940" y="2885223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BLANK_1_1_1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" y="25"/>
            <a:ext cx="6434014" cy="5143405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 flipH="1">
            <a:off x="3147929" y="4067"/>
            <a:ext cx="5996055" cy="4459748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 flipH="1">
            <a:off x="0" y="1862963"/>
            <a:ext cx="5608281" cy="3280502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 flipH="1">
            <a:off x="720000" y="1233175"/>
            <a:ext cx="4529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 flipH="1">
            <a:off x="720000" y="2715475"/>
            <a:ext cx="2909400" cy="7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>
            <a:off x="2709980" y="25"/>
            <a:ext cx="6434014" cy="5143405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3535716" y="1862963"/>
            <a:ext cx="5608281" cy="3280502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0" y="25"/>
            <a:ext cx="5262064" cy="3072467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ctrTitle"/>
          </p:nvPr>
        </p:nvSpPr>
        <p:spPr>
          <a:xfrm>
            <a:off x="630353" y="1623275"/>
            <a:ext cx="38520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ubTitle" idx="1"/>
          </p:nvPr>
        </p:nvSpPr>
        <p:spPr>
          <a:xfrm>
            <a:off x="5459625" y="1690025"/>
            <a:ext cx="2961000" cy="13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5109350" y="3272825"/>
            <a:ext cx="33111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Char char="●"/>
              <a:defRPr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●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●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uli"/>
              <a:buChar char="■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57" r:id="rId4"/>
    <p:sldLayoutId id="2147483659" r:id="rId5"/>
    <p:sldLayoutId id="2147483662" r:id="rId6"/>
    <p:sldLayoutId id="2147483663" r:id="rId7"/>
    <p:sldLayoutId id="2147483669" r:id="rId8"/>
    <p:sldLayoutId id="2147483671" r:id="rId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ctrTitle"/>
          </p:nvPr>
        </p:nvSpPr>
        <p:spPr>
          <a:xfrm>
            <a:off x="719999" y="1683965"/>
            <a:ext cx="5780035" cy="23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Proposition de segmentation de la clientèle Olist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1"/>
          </p:nvPr>
        </p:nvSpPr>
        <p:spPr>
          <a:xfrm>
            <a:off x="719999" y="540000"/>
            <a:ext cx="2526471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Montserrat"/>
                <a:ea typeface="Montserrat"/>
                <a:cs typeface="Montserrat"/>
                <a:sym typeface="Montserrat"/>
              </a:rPr>
              <a:t>Cécile Guillot – Ingénieure Machine Learning</a:t>
            </a: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4" name="Google Shape;184;p28"/>
          <p:cNvCxnSpPr/>
          <p:nvPr/>
        </p:nvCxnSpPr>
        <p:spPr>
          <a:xfrm>
            <a:off x="720000" y="41890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0791B048-77CA-4F55-8E47-ACEDBC0BF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 04/09/2021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AF80C-8A9A-4B31-A27D-62048C29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1335"/>
            <a:ext cx="8527500" cy="755700"/>
          </a:xfrm>
        </p:spPr>
        <p:txBody>
          <a:bodyPr/>
          <a:lstStyle/>
          <a:p>
            <a:pPr algn="ctr"/>
            <a:r>
              <a:rPr lang="fr-FR" dirty="0"/>
              <a:t>Distance clients/vendeurs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52F5C9-A304-4622-B964-D8C71AAD7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2FB9EC-3B01-466C-B2F1-F0CB75F6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923"/>
            <a:ext cx="9144000" cy="33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AF80C-8A9A-4B31-A27D-62048C29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1335"/>
            <a:ext cx="8527500" cy="755700"/>
          </a:xfrm>
        </p:spPr>
        <p:txBody>
          <a:bodyPr/>
          <a:lstStyle/>
          <a:p>
            <a:pPr algn="ctr"/>
            <a:r>
              <a:rPr lang="fr-FR" dirty="0"/>
              <a:t>Avis des clients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52F5C9-A304-4622-B964-D8C71AAD7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F14F39-5824-45ED-8C00-A37098FD9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8" y="1276082"/>
            <a:ext cx="8817104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9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AF80C-8A9A-4B31-A27D-62048C29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1335"/>
            <a:ext cx="8527500" cy="755700"/>
          </a:xfrm>
        </p:spPr>
        <p:txBody>
          <a:bodyPr/>
          <a:lstStyle/>
          <a:p>
            <a:pPr algn="ctr"/>
            <a:r>
              <a:rPr lang="fr-FR" dirty="0"/>
              <a:t>Fréquence des achats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52F5C9-A304-4622-B964-D8C71AAD7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938C0B4-01CF-4C21-9F11-A88086BF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7" y="1200668"/>
            <a:ext cx="9068586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AF80C-8A9A-4B31-A27D-62048C29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1335"/>
            <a:ext cx="8527500" cy="755700"/>
          </a:xfrm>
        </p:spPr>
        <p:txBody>
          <a:bodyPr/>
          <a:lstStyle/>
          <a:p>
            <a:pPr algn="ctr"/>
            <a:r>
              <a:rPr lang="fr-FR" dirty="0"/>
              <a:t>Récence des achats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52F5C9-A304-4622-B964-D8C71AAD7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223564-90D6-4525-AF88-26E748F77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3" y="1215909"/>
            <a:ext cx="8931414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24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AF80C-8A9A-4B31-A27D-62048C29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1335"/>
            <a:ext cx="8527500" cy="755700"/>
          </a:xfrm>
        </p:spPr>
        <p:txBody>
          <a:bodyPr/>
          <a:lstStyle/>
          <a:p>
            <a:pPr algn="ctr"/>
            <a:r>
              <a:rPr lang="fr-FR" dirty="0"/>
              <a:t>Valeurs moyennes des achats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52F5C9-A304-4622-B964-D8C71AAD7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28AB99-66C7-46C0-85D5-026CB17C1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2" y="1116841"/>
            <a:ext cx="8725656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24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45291-7378-4E2B-BC50-D473DA2A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19999" y="1233175"/>
            <a:ext cx="4702605" cy="1482300"/>
          </a:xfrm>
        </p:spPr>
        <p:txBody>
          <a:bodyPr/>
          <a:lstStyle/>
          <a:p>
            <a:r>
              <a:rPr lang="fr-FR" dirty="0"/>
              <a:t>03. Les différentes segmentations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B82181-DC49-4C9F-B186-06A3099DF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Segmentation RFM, K-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Means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et K-Prototypes</a:t>
            </a:r>
          </a:p>
        </p:txBody>
      </p:sp>
    </p:spTree>
    <p:extLst>
      <p:ext uri="{BB962C8B-B14F-4D97-AF65-F5344CB8AC3E}">
        <p14:creationId xmlns:p14="http://schemas.microsoft.com/office/powerpoint/2010/main" val="356172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AF80C-8A9A-4B31-A27D-62048C29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1335"/>
            <a:ext cx="8527500" cy="755700"/>
          </a:xfrm>
        </p:spPr>
        <p:txBody>
          <a:bodyPr/>
          <a:lstStyle/>
          <a:p>
            <a:pPr algn="ctr"/>
            <a:r>
              <a:rPr lang="fr-FR" dirty="0"/>
              <a:t>Segmentation RFM</a:t>
            </a: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97087E46-93E6-4FCF-AF99-6F9DDE288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870321"/>
              </p:ext>
            </p:extLst>
          </p:nvPr>
        </p:nvGraphicFramePr>
        <p:xfrm>
          <a:off x="857692" y="1293745"/>
          <a:ext cx="7428615" cy="276080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85723">
                  <a:extLst>
                    <a:ext uri="{9D8B030D-6E8A-4147-A177-3AD203B41FA5}">
                      <a16:colId xmlns:a16="http://schemas.microsoft.com/office/drawing/2014/main" val="576803546"/>
                    </a:ext>
                  </a:extLst>
                </a:gridCol>
                <a:gridCol w="1485723">
                  <a:extLst>
                    <a:ext uri="{9D8B030D-6E8A-4147-A177-3AD203B41FA5}">
                      <a16:colId xmlns:a16="http://schemas.microsoft.com/office/drawing/2014/main" val="1262426434"/>
                    </a:ext>
                  </a:extLst>
                </a:gridCol>
                <a:gridCol w="1485723">
                  <a:extLst>
                    <a:ext uri="{9D8B030D-6E8A-4147-A177-3AD203B41FA5}">
                      <a16:colId xmlns:a16="http://schemas.microsoft.com/office/drawing/2014/main" val="3814595246"/>
                    </a:ext>
                  </a:extLst>
                </a:gridCol>
                <a:gridCol w="1485723">
                  <a:extLst>
                    <a:ext uri="{9D8B030D-6E8A-4147-A177-3AD203B41FA5}">
                      <a16:colId xmlns:a16="http://schemas.microsoft.com/office/drawing/2014/main" val="1714676421"/>
                    </a:ext>
                  </a:extLst>
                </a:gridCol>
                <a:gridCol w="1485723">
                  <a:extLst>
                    <a:ext uri="{9D8B030D-6E8A-4147-A177-3AD203B41FA5}">
                      <a16:colId xmlns:a16="http://schemas.microsoft.com/office/drawing/2014/main" val="1980623324"/>
                    </a:ext>
                  </a:extLst>
                </a:gridCol>
              </a:tblGrid>
              <a:tr h="71472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Recency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MonetaryValue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Score RFM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240672"/>
                  </a:ext>
                </a:extLst>
              </a:tr>
              <a:tr h="51152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306539"/>
                  </a:ext>
                </a:extLst>
              </a:tr>
              <a:tr h="51152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521526"/>
                  </a:ext>
                </a:extLst>
              </a:tr>
              <a:tr h="51152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100887"/>
                  </a:ext>
                </a:extLst>
              </a:tr>
              <a:tr h="51152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C_4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34027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7B2DE87-6CD8-4ADB-9A9D-186CD7673C90}"/>
              </a:ext>
            </a:extLst>
          </p:cNvPr>
          <p:cNvSpPr txBox="1"/>
          <p:nvPr/>
        </p:nvSpPr>
        <p:spPr>
          <a:xfrm>
            <a:off x="857692" y="4253023"/>
            <a:ext cx="742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Muli"/>
              </a:rPr>
              <a:t>64 segments (4 x 4 x 4)</a:t>
            </a:r>
          </a:p>
        </p:txBody>
      </p:sp>
    </p:spTree>
    <p:extLst>
      <p:ext uri="{BB962C8B-B14F-4D97-AF65-F5344CB8AC3E}">
        <p14:creationId xmlns:p14="http://schemas.microsoft.com/office/powerpoint/2010/main" val="3581183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4A3EE-4DA7-4CCA-AAE6-50202BC4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 (avec K = 4)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0CD8F7-082C-4D49-BC21-5A098E125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Recency</a:t>
            </a:r>
            <a:r>
              <a:rPr lang="fr-FR" dirty="0"/>
              <a:t>, Frequency, </a:t>
            </a:r>
            <a:r>
              <a:rPr lang="fr-FR" dirty="0" err="1"/>
              <a:t>MonetaryValue</a:t>
            </a:r>
            <a:r>
              <a:rPr lang="fr-FR" dirty="0"/>
              <a:t>, </a:t>
            </a:r>
            <a:r>
              <a:rPr lang="fr-FR" dirty="0" err="1"/>
              <a:t>Reception</a:t>
            </a:r>
            <a:r>
              <a:rPr lang="fr-FR" dirty="0"/>
              <a:t> Delay, </a:t>
            </a:r>
            <a:r>
              <a:rPr lang="fr-FR" dirty="0" err="1"/>
              <a:t>Review</a:t>
            </a:r>
            <a:r>
              <a:rPr lang="fr-FR" dirty="0"/>
              <a:t> Score, Distance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customers</a:t>
            </a:r>
            <a:r>
              <a:rPr lang="fr-FR" dirty="0"/>
              <a:t> and </a:t>
            </a:r>
            <a:r>
              <a:rPr lang="fr-FR" dirty="0" err="1"/>
              <a:t>sellers</a:t>
            </a:r>
            <a:endParaRPr lang="fr-FR" dirty="0"/>
          </a:p>
          <a:p>
            <a:endParaRPr lang="fr-FR" dirty="0"/>
          </a:p>
          <a:p>
            <a:r>
              <a:rPr lang="fr-FR" dirty="0"/>
              <a:t>Réduction de dimensions via une ACP </a:t>
            </a:r>
          </a:p>
          <a:p>
            <a:endParaRPr lang="fr-FR" dirty="0"/>
          </a:p>
          <a:p>
            <a:r>
              <a:rPr lang="fr-FR" dirty="0"/>
              <a:t>Détermination d’un nombre de groupe (K = 4)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1CD423-48CF-438C-98C9-5D999AFFA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523" y="1184271"/>
            <a:ext cx="5195777" cy="277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13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B0663A-5ED1-424B-8901-EB6F827A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 (avec K = 4)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DA84C9-9337-40A0-B3F8-3D8373E71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Evaluation de la stabilité :</a:t>
            </a:r>
          </a:p>
          <a:p>
            <a:pPr lvl="1"/>
            <a:r>
              <a:rPr lang="fr-FR" dirty="0"/>
              <a:t>Score ARI sur une base de clients pendant 6 mois</a:t>
            </a:r>
          </a:p>
          <a:p>
            <a:pPr lvl="1"/>
            <a:r>
              <a:rPr lang="fr-FR" dirty="0"/>
              <a:t>Description des flux via diagramme de </a:t>
            </a:r>
            <a:r>
              <a:rPr lang="fr-FR" dirty="0" err="1"/>
              <a:t>Sankey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FBC32D5-623D-4A90-9779-A089345B9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910" y="2979300"/>
            <a:ext cx="5815581" cy="1938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6BBA347-9DFA-452A-9563-95C7F22A5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546" y="131908"/>
            <a:ext cx="5238307" cy="27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2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3C66A-2436-42A2-86FD-4C646AD8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K-Prototypes (avec K = 4)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C96574-3691-40D0-8642-04F108097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Permet de prendre en compte les variables catégorielles</a:t>
            </a:r>
          </a:p>
          <a:p>
            <a:endParaRPr lang="fr-FR" dirty="0"/>
          </a:p>
          <a:p>
            <a:r>
              <a:rPr lang="fr-FR" dirty="0"/>
              <a:t>3 variables catégorielles : Avis client, Ville et catégorie de produits</a:t>
            </a:r>
          </a:p>
          <a:p>
            <a:endParaRPr lang="fr-FR" dirty="0"/>
          </a:p>
          <a:p>
            <a:r>
              <a:rPr lang="fr-FR" dirty="0"/>
              <a:t>5 variables numériques : </a:t>
            </a:r>
            <a:r>
              <a:rPr lang="fr-FR" dirty="0" err="1"/>
              <a:t>Recency</a:t>
            </a:r>
            <a:r>
              <a:rPr lang="fr-FR" dirty="0"/>
              <a:t>, </a:t>
            </a:r>
            <a:r>
              <a:rPr lang="fr-FR" dirty="0" err="1"/>
              <a:t>MonetaryValue</a:t>
            </a:r>
            <a:r>
              <a:rPr lang="fr-FR" dirty="0"/>
              <a:t>, </a:t>
            </a:r>
            <a:r>
              <a:rPr lang="fr-FR" dirty="0" err="1"/>
              <a:t>Reception</a:t>
            </a:r>
            <a:r>
              <a:rPr lang="fr-FR" dirty="0"/>
              <a:t> Delay, </a:t>
            </a:r>
            <a:r>
              <a:rPr lang="fr-FR" dirty="0" err="1"/>
              <a:t>Review</a:t>
            </a:r>
            <a:r>
              <a:rPr lang="fr-FR" dirty="0"/>
              <a:t> Score, Distance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customers</a:t>
            </a:r>
            <a:r>
              <a:rPr lang="fr-FR" dirty="0"/>
              <a:t> and </a:t>
            </a:r>
            <a:r>
              <a:rPr lang="fr-FR" dirty="0" err="1"/>
              <a:t>sellers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2F6104-D921-4B85-9A84-FBE2CF53B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00" y="1111145"/>
            <a:ext cx="5953049" cy="317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5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1560825" y="1587425"/>
            <a:ext cx="27990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1"/>
          </p:nvPr>
        </p:nvSpPr>
        <p:spPr>
          <a:xfrm>
            <a:off x="2170754" y="1874500"/>
            <a:ext cx="2188846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Définition du problème, présentation des données</a:t>
            </a:r>
            <a:endParaRPr dirty="0"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2"/>
          </p:nvPr>
        </p:nvSpPr>
        <p:spPr>
          <a:xfrm>
            <a:off x="4784275" y="1587400"/>
            <a:ext cx="27990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Analyses descriptives</a:t>
            </a:r>
            <a:endParaRPr dirty="0"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3"/>
          </p:nvPr>
        </p:nvSpPr>
        <p:spPr>
          <a:xfrm>
            <a:off x="4784274" y="1874500"/>
            <a:ext cx="2397987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Analyses des comportements clients</a:t>
            </a:r>
            <a:endParaRPr dirty="0"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4"/>
          </p:nvPr>
        </p:nvSpPr>
        <p:spPr>
          <a:xfrm>
            <a:off x="4784275" y="3110125"/>
            <a:ext cx="27990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5"/>
          </p:nvPr>
        </p:nvSpPr>
        <p:spPr>
          <a:xfrm>
            <a:off x="4784274" y="3397225"/>
            <a:ext cx="2311179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Personae, maintenance, avantages et inconvénients</a:t>
            </a:r>
            <a:endParaRPr dirty="0"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6"/>
          </p:nvPr>
        </p:nvSpPr>
        <p:spPr>
          <a:xfrm>
            <a:off x="1560900" y="3110150"/>
            <a:ext cx="27990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segmentations</a:t>
            </a:r>
            <a:endParaRPr dirty="0"/>
          </a:p>
        </p:txBody>
      </p:sp>
      <p:sp>
        <p:nvSpPr>
          <p:cNvPr id="235" name="Google Shape;235;p32"/>
          <p:cNvSpPr txBox="1">
            <a:spLocks noGrp="1"/>
          </p:cNvSpPr>
          <p:nvPr>
            <p:ph type="subTitle" idx="7"/>
          </p:nvPr>
        </p:nvSpPr>
        <p:spPr>
          <a:xfrm>
            <a:off x="2355900" y="3397225"/>
            <a:ext cx="2003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RFM, K-Means et K-Prototype</a:t>
            </a:r>
            <a:endParaRPr dirty="0"/>
          </a:p>
        </p:txBody>
      </p:sp>
      <p:cxnSp>
        <p:nvCxnSpPr>
          <p:cNvPr id="236" name="Google Shape;236;p32"/>
          <p:cNvCxnSpPr/>
          <p:nvPr/>
        </p:nvCxnSpPr>
        <p:spPr>
          <a:xfrm rot="10800000">
            <a:off x="6784900" y="1892060"/>
            <a:ext cx="1635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2"/>
          <p:cNvCxnSpPr/>
          <p:nvPr/>
        </p:nvCxnSpPr>
        <p:spPr>
          <a:xfrm rot="10800000">
            <a:off x="6784900" y="3411935"/>
            <a:ext cx="1635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32"/>
          <p:cNvCxnSpPr/>
          <p:nvPr/>
        </p:nvCxnSpPr>
        <p:spPr>
          <a:xfrm rot="10800000">
            <a:off x="720000" y="1892060"/>
            <a:ext cx="1635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2"/>
          <p:cNvCxnSpPr/>
          <p:nvPr/>
        </p:nvCxnSpPr>
        <p:spPr>
          <a:xfrm rot="10800000">
            <a:off x="720000" y="3411935"/>
            <a:ext cx="1635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2"/>
          <p:cNvCxnSpPr/>
          <p:nvPr/>
        </p:nvCxnSpPr>
        <p:spPr>
          <a:xfrm>
            <a:off x="4572600" y="1726300"/>
            <a:ext cx="0" cy="2193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32"/>
          <p:cNvSpPr txBox="1">
            <a:spLocks noGrp="1"/>
          </p:cNvSpPr>
          <p:nvPr>
            <p:ph type="title" idx="8"/>
          </p:nvPr>
        </p:nvSpPr>
        <p:spPr>
          <a:xfrm>
            <a:off x="717604" y="1363904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title" idx="9"/>
          </p:nvPr>
        </p:nvSpPr>
        <p:spPr>
          <a:xfrm>
            <a:off x="7393940" y="1363904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title" idx="13"/>
          </p:nvPr>
        </p:nvSpPr>
        <p:spPr>
          <a:xfrm>
            <a:off x="717604" y="2885223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title" idx="14"/>
          </p:nvPr>
        </p:nvSpPr>
        <p:spPr>
          <a:xfrm>
            <a:off x="7393940" y="2885223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B5A5F-C67D-47DC-B3E2-F6068136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</p:spPr>
        <p:txBody>
          <a:bodyPr/>
          <a:lstStyle/>
          <a:p>
            <a:r>
              <a:rPr lang="fr-FR" dirty="0"/>
              <a:t>K-Prototypes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4A9BAE-9D0D-40A3-B8CD-D69977F3B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Stabilité de l’algorithme</a:t>
            </a:r>
          </a:p>
          <a:p>
            <a:pPr lvl="1"/>
            <a:r>
              <a:rPr lang="fr-FR" dirty="0"/>
              <a:t>Indice de Rand</a:t>
            </a:r>
          </a:p>
          <a:p>
            <a:pPr lvl="1"/>
            <a:endParaRPr lang="fr-FR" dirty="0"/>
          </a:p>
          <a:p>
            <a:r>
              <a:rPr lang="fr-FR" dirty="0"/>
              <a:t>Stable jusqu’à 6 mois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0341A73-68D1-4DB1-A332-D02D30E90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211" y="1091888"/>
            <a:ext cx="5953049" cy="317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65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45291-7378-4E2B-BC50-D473DA2A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19999" y="1233175"/>
            <a:ext cx="4702605" cy="1482300"/>
          </a:xfrm>
        </p:spPr>
        <p:txBody>
          <a:bodyPr/>
          <a:lstStyle/>
          <a:p>
            <a:r>
              <a:rPr lang="fr-FR" dirty="0"/>
              <a:t>04. 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B82181-DC49-4C9F-B186-06A3099DF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Quel segmentation choisir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557821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21F46-7B66-4838-929E-F3805BAD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83379"/>
            <a:ext cx="7754618" cy="710519"/>
          </a:xfrm>
        </p:spPr>
        <p:txBody>
          <a:bodyPr/>
          <a:lstStyle/>
          <a:p>
            <a:pPr algn="ctr"/>
            <a:r>
              <a:rPr lang="fr-FR" i="1" dirty="0"/>
              <a:t>Personae</a:t>
            </a:r>
            <a:r>
              <a:rPr lang="fr-FR" dirty="0"/>
              <a:t> du K-Prototype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E48345-EC21-4B35-A660-E27D938E7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71" y="3897670"/>
            <a:ext cx="2179144" cy="1118342"/>
          </a:xfrm>
        </p:spPr>
        <p:txBody>
          <a:bodyPr/>
          <a:lstStyle/>
          <a:p>
            <a:pPr marL="114300" indent="0" algn="ctr">
              <a:buNone/>
            </a:pPr>
            <a:r>
              <a:rPr lang="fr-FR" u="sng" dirty="0"/>
              <a:t>Le fidèle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Plus de 6 achats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Achat de petites valeurs (&gt; 20 Réaux)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4.17/5 </a:t>
            </a:r>
          </a:p>
          <a:p>
            <a:pPr>
              <a:buFontTx/>
              <a:buChar char="-"/>
            </a:pPr>
            <a:endParaRPr lang="fr-FR" dirty="0"/>
          </a:p>
        </p:txBody>
      </p:sp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84B5D04A-0D73-4D50-AE68-CAFE64DD3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38" y="1441865"/>
            <a:ext cx="1985059" cy="1846318"/>
          </a:xfrm>
          <a:prstGeom prst="ellipse">
            <a:avLst/>
          </a:prstGeom>
          <a:noFill/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E74C19E-B195-471F-864D-B14CA5435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825" y="1441383"/>
            <a:ext cx="2039175" cy="184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64F0B87-D791-44AC-B2ED-D995C6D79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928" y="1441383"/>
            <a:ext cx="1878369" cy="184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E1A407D-AE72-45A5-A290-69D1F2576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225" y="1441383"/>
            <a:ext cx="1863339" cy="184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5B8278A8-7ED6-4F53-B90A-A2B1EE722F24}"/>
              </a:ext>
            </a:extLst>
          </p:cNvPr>
          <p:cNvSpPr txBox="1">
            <a:spLocks/>
          </p:cNvSpPr>
          <p:nvPr/>
        </p:nvSpPr>
        <p:spPr>
          <a:xfrm>
            <a:off x="2244314" y="3902492"/>
            <a:ext cx="2327685" cy="111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○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■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○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■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●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○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Open Sans"/>
              <a:buChar char="■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14300" indent="0" algn="ctr">
              <a:buFont typeface="Open Sans"/>
              <a:buNone/>
            </a:pPr>
            <a:r>
              <a:rPr lang="fr-FR" u="sng" dirty="0"/>
              <a:t>Le dépensier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Un achat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Achats de fortes valeurs (&lt;150 Réaux)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4.01/5 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642F9D4F-2968-4650-A639-6760001AA03C}"/>
              </a:ext>
            </a:extLst>
          </p:cNvPr>
          <p:cNvSpPr txBox="1">
            <a:spLocks/>
          </p:cNvSpPr>
          <p:nvPr/>
        </p:nvSpPr>
        <p:spPr>
          <a:xfrm>
            <a:off x="4433186" y="3935668"/>
            <a:ext cx="2573078" cy="137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○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■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○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■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●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○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Open Sans"/>
              <a:buChar char="■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14300" indent="0" algn="ctr">
              <a:buFont typeface="Open Sans"/>
              <a:buNone/>
            </a:pPr>
            <a:r>
              <a:rPr lang="fr-FR" sz="1200" u="sng" dirty="0"/>
              <a:t>L’adepte des produits cosmétiques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Un achat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Achat de valeurs moyennes (environ 100 Réaux)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4.35/5 </a:t>
            </a:r>
          </a:p>
          <a:p>
            <a:pPr>
              <a:buFontTx/>
              <a:buChar char="-"/>
            </a:pPr>
            <a:endParaRPr lang="fr-FR" sz="1200" dirty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5F70A350-EFF0-4A5E-B941-D38BEBA35F08}"/>
              </a:ext>
            </a:extLst>
          </p:cNvPr>
          <p:cNvSpPr txBox="1">
            <a:spLocks/>
          </p:cNvSpPr>
          <p:nvPr/>
        </p:nvSpPr>
        <p:spPr>
          <a:xfrm>
            <a:off x="6899685" y="3935668"/>
            <a:ext cx="2179144" cy="111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○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■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○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■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●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○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Open Sans"/>
              <a:buChar char="■"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14300" indent="0" algn="ctr">
              <a:buFont typeface="Open Sans"/>
              <a:buNone/>
            </a:pPr>
            <a:r>
              <a:rPr lang="fr-FR" sz="1200" u="sng" dirty="0"/>
              <a:t>Le client moyen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Un achat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Achat de valeurs moyennes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4.18/5 </a:t>
            </a:r>
          </a:p>
          <a:p>
            <a:pPr>
              <a:buFontTx/>
              <a:buChar char="-"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35404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F68DB-B790-48E5-8161-35C2C5E4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343" y="537035"/>
            <a:ext cx="4045200" cy="1482300"/>
          </a:xfrm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87E4FE-9D8B-46C5-A1F8-A82475BFC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2201674"/>
            <a:ext cx="7518600" cy="2604241"/>
          </a:xfrm>
        </p:spPr>
        <p:txBody>
          <a:bodyPr/>
          <a:lstStyle/>
          <a:p>
            <a:r>
              <a:rPr lang="fr-FR" sz="1800" dirty="0"/>
              <a:t>K-Prototype : </a:t>
            </a:r>
          </a:p>
          <a:p>
            <a:pPr lvl="1"/>
            <a:r>
              <a:rPr lang="fr-FR" sz="1600" dirty="0"/>
              <a:t>Utilisation de différents types de variables (quantitatives et catégorielles)</a:t>
            </a:r>
          </a:p>
          <a:p>
            <a:pPr lvl="1"/>
            <a:r>
              <a:rPr lang="fr-FR" sz="1600" dirty="0"/>
              <a:t>Modèle stable sur 6 mois → Ne nécessite pas beaucoup de maintenance</a:t>
            </a:r>
          </a:p>
          <a:p>
            <a:endParaRPr lang="fr-FR" sz="1800" dirty="0"/>
          </a:p>
          <a:p>
            <a:r>
              <a:rPr lang="fr-FR" sz="1800" dirty="0"/>
              <a:t>4 profils de clients : Client fidèle, dépensier, adepte de cosmétiques et moyen</a:t>
            </a:r>
          </a:p>
          <a:p>
            <a:endParaRPr lang="fr-FR" sz="1800" dirty="0"/>
          </a:p>
          <a:p>
            <a:r>
              <a:rPr lang="fr-FR" sz="1800" dirty="0"/>
              <a:t>Possibilité de mettre en place des stratégies différentes</a:t>
            </a:r>
          </a:p>
        </p:txBody>
      </p:sp>
    </p:spTree>
    <p:extLst>
      <p:ext uri="{BB962C8B-B14F-4D97-AF65-F5344CB8AC3E}">
        <p14:creationId xmlns:p14="http://schemas.microsoft.com/office/powerpoint/2010/main" val="730667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1B50D0-027C-4754-BDB4-2929F5F3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665" y="118821"/>
            <a:ext cx="4045200" cy="1482300"/>
          </a:xfrm>
        </p:spPr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Perspectives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C27389-2345-4E83-AEB7-3DDC324BA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823" y="1804725"/>
            <a:ext cx="8225526" cy="2972837"/>
          </a:xfrm>
        </p:spPr>
        <p:txBody>
          <a:bodyPr/>
          <a:lstStyle/>
          <a:p>
            <a:r>
              <a:rPr lang="fr-FR" sz="1600" dirty="0"/>
              <a:t>Beaucoup de clients avec commande unique</a:t>
            </a:r>
          </a:p>
          <a:p>
            <a:pPr lvl="1" algn="just"/>
            <a:r>
              <a:rPr lang="fr-FR" sz="1400" dirty="0"/>
              <a:t>Trouver une méthode pour « traquer » les clients pour avoir une meilleure estimation de la fréquence d’achat et de la récence</a:t>
            </a:r>
          </a:p>
          <a:p>
            <a:pPr lvl="1" algn="just"/>
            <a:r>
              <a:rPr lang="fr-FR" sz="1400" dirty="0"/>
              <a:t>Utilisation de cookies</a:t>
            </a:r>
          </a:p>
          <a:p>
            <a:pPr lvl="1" algn="just"/>
            <a:r>
              <a:rPr lang="fr-FR" sz="1400" dirty="0"/>
              <a:t>Création de compte</a:t>
            </a:r>
          </a:p>
          <a:p>
            <a:endParaRPr lang="fr-FR" dirty="0"/>
          </a:p>
          <a:p>
            <a:r>
              <a:rPr lang="fr-FR" sz="1600" dirty="0"/>
              <a:t>Peu d’informations démographiques</a:t>
            </a:r>
          </a:p>
          <a:p>
            <a:pPr lvl="1"/>
            <a:r>
              <a:rPr lang="fr-FR" sz="1400" dirty="0"/>
              <a:t>Utilisation la création de compte pour obtenir des informations comme le sexe et l’âge des clients</a:t>
            </a:r>
          </a:p>
          <a:p>
            <a:endParaRPr lang="fr-FR" dirty="0"/>
          </a:p>
          <a:p>
            <a:r>
              <a:rPr lang="fr-FR" sz="1600" dirty="0"/>
              <a:t>Possibilité de faire du NLP sur les commandes</a:t>
            </a:r>
          </a:p>
          <a:p>
            <a:pPr lvl="1" algn="just"/>
            <a:r>
              <a:rPr lang="fr-FR" sz="1400" dirty="0"/>
              <a:t>Affiner le score de satisfaction</a:t>
            </a:r>
          </a:p>
          <a:p>
            <a:pPr lvl="1" algn="just"/>
            <a:r>
              <a:rPr lang="fr-FR" sz="1400" dirty="0"/>
              <a:t>Récompenser les clients qui donnent un avis (pour augmenter le nombre d’avis)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5675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58"/>
          <p:cNvSpPr txBox="1">
            <a:spLocks noGrp="1"/>
          </p:cNvSpPr>
          <p:nvPr>
            <p:ph type="ctrTitle"/>
          </p:nvPr>
        </p:nvSpPr>
        <p:spPr>
          <a:xfrm>
            <a:off x="630353" y="1623275"/>
            <a:ext cx="38520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 !</a:t>
            </a:r>
            <a:endParaRPr dirty="0"/>
          </a:p>
        </p:txBody>
      </p:sp>
      <p:sp>
        <p:nvSpPr>
          <p:cNvPr id="1065" name="Google Shape;1065;p58"/>
          <p:cNvSpPr/>
          <p:nvPr/>
        </p:nvSpPr>
        <p:spPr>
          <a:xfrm>
            <a:off x="803942" y="2780728"/>
            <a:ext cx="288170" cy="288489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6" name="Google Shape;1066;p58"/>
          <p:cNvGrpSpPr/>
          <p:nvPr/>
        </p:nvGrpSpPr>
        <p:grpSpPr>
          <a:xfrm>
            <a:off x="1213581" y="2780882"/>
            <a:ext cx="288507" cy="288188"/>
            <a:chOff x="3303268" y="3817349"/>
            <a:chExt cx="346056" cy="345674"/>
          </a:xfrm>
        </p:grpSpPr>
        <p:sp>
          <p:nvSpPr>
            <p:cNvPr id="1067" name="Google Shape;1067;p58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8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8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8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58"/>
          <p:cNvGrpSpPr/>
          <p:nvPr/>
        </p:nvGrpSpPr>
        <p:grpSpPr>
          <a:xfrm>
            <a:off x="1623579" y="2780881"/>
            <a:ext cx="288480" cy="288188"/>
            <a:chOff x="4201447" y="3817349"/>
            <a:chExt cx="346024" cy="345674"/>
          </a:xfrm>
        </p:grpSpPr>
        <p:sp>
          <p:nvSpPr>
            <p:cNvPr id="1072" name="Google Shape;1072;p58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8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4" name="Google Shape;1074;p58"/>
          <p:cNvSpPr txBox="1">
            <a:spLocks noGrp="1"/>
          </p:cNvSpPr>
          <p:nvPr>
            <p:ph type="subTitle" idx="1"/>
          </p:nvPr>
        </p:nvSpPr>
        <p:spPr>
          <a:xfrm>
            <a:off x="5459625" y="1690025"/>
            <a:ext cx="2961000" cy="13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Des questions ?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cecile.gltslmcs@protonmail.com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75" name="Google Shape;1075;p58"/>
          <p:cNvSpPr txBox="1"/>
          <p:nvPr/>
        </p:nvSpPr>
        <p:spPr>
          <a:xfrm>
            <a:off x="5947250" y="3897850"/>
            <a:ext cx="24735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Please keep this slide for attribution.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076" name="Google Shape;1076;p58"/>
          <p:cNvCxnSpPr/>
          <p:nvPr/>
        </p:nvCxnSpPr>
        <p:spPr>
          <a:xfrm>
            <a:off x="720000" y="41890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title"/>
          </p:nvPr>
        </p:nvSpPr>
        <p:spPr>
          <a:xfrm flipH="1">
            <a:off x="720000" y="1233175"/>
            <a:ext cx="4529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Introduction</a:t>
            </a:r>
            <a:endParaRPr dirty="0"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1"/>
          </p:nvPr>
        </p:nvSpPr>
        <p:spPr>
          <a:xfrm flipH="1">
            <a:off x="720000" y="2715475"/>
            <a:ext cx="2909400" cy="7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Passer d’une base de données non organisés à des segments actionnables</a:t>
            </a:r>
          </a:p>
        </p:txBody>
      </p:sp>
      <p:cxnSp>
        <p:nvCxnSpPr>
          <p:cNvPr id="263" name="Google Shape;263;p33"/>
          <p:cNvCxnSpPr/>
          <p:nvPr/>
        </p:nvCxnSpPr>
        <p:spPr>
          <a:xfrm>
            <a:off x="720000" y="369550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>
            <a:spLocks noGrp="1"/>
          </p:cNvSpPr>
          <p:nvPr>
            <p:ph type="title"/>
          </p:nvPr>
        </p:nvSpPr>
        <p:spPr>
          <a:xfrm>
            <a:off x="4375725" y="8631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Intérêt de la segmentation</a:t>
            </a:r>
            <a:endParaRPr dirty="0"/>
          </a:p>
        </p:txBody>
      </p:sp>
      <p:sp>
        <p:nvSpPr>
          <p:cNvPr id="269" name="Google Shape;269;p34"/>
          <p:cNvSpPr txBox="1">
            <a:spLocks noGrp="1"/>
          </p:cNvSpPr>
          <p:nvPr>
            <p:ph type="subTitle" idx="1"/>
          </p:nvPr>
        </p:nvSpPr>
        <p:spPr>
          <a:xfrm>
            <a:off x="720000" y="2201675"/>
            <a:ext cx="7518600" cy="18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 la segmentation marketing aux méthode de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:</a:t>
            </a:r>
            <a:br>
              <a:rPr lang="en" dirty="0"/>
            </a:br>
            <a:endParaRPr dirty="0"/>
          </a:p>
          <a:p>
            <a:pPr marL="2413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fr-FR" dirty="0"/>
              <a:t>Etude des comportements de consommation des clients</a:t>
            </a:r>
          </a:p>
          <a:p>
            <a:pPr marL="2413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fr-FR" dirty="0"/>
              <a:t>Meilleure ciblage des campagnes marketing</a:t>
            </a:r>
          </a:p>
          <a:p>
            <a:pPr marL="2413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fr-FR" dirty="0"/>
              <a:t>Existence de méthodes « classiques » : Segmentation RFM</a:t>
            </a:r>
          </a:p>
          <a:p>
            <a:pPr marL="2413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fr-FR" dirty="0"/>
              <a:t>Utilisation du Machine Learning : apport supplémentaire ?</a:t>
            </a:r>
          </a:p>
          <a:p>
            <a:pPr marL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fr-FR" dirty="0"/>
          </a:p>
        </p:txBody>
      </p:sp>
      <p:cxnSp>
        <p:nvCxnSpPr>
          <p:cNvPr id="276" name="Google Shape;276;p34"/>
          <p:cNvCxnSpPr/>
          <p:nvPr/>
        </p:nvCxnSpPr>
        <p:spPr>
          <a:xfrm>
            <a:off x="8420775" y="369550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64DF891D-A8AD-4DA7-ACFC-0F8CF1509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4893C-12E9-41D5-993F-6211B9A8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sources de données multiples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23A34A-3814-403D-8A6C-78097CB71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1944" y="2571749"/>
            <a:ext cx="2714847" cy="2127841"/>
          </a:xfrm>
        </p:spPr>
        <p:txBody>
          <a:bodyPr/>
          <a:lstStyle/>
          <a:p>
            <a:r>
              <a:rPr lang="fr-FR" dirty="0"/>
              <a:t>Exploration des données</a:t>
            </a:r>
          </a:p>
          <a:p>
            <a:pPr marL="114300" indent="0">
              <a:buNone/>
            </a:pPr>
            <a:r>
              <a:rPr lang="fr-FR" dirty="0"/>
              <a:t>(Notebook « Etude Préliminaire »)</a:t>
            </a:r>
          </a:p>
          <a:p>
            <a:endParaRPr lang="fr-FR" dirty="0"/>
          </a:p>
          <a:p>
            <a:r>
              <a:rPr lang="fr-FR" dirty="0"/>
              <a:t>Analyse statistiques sur certaines données utiles pour la segmentation</a:t>
            </a:r>
          </a:p>
          <a:p>
            <a:pPr marL="114300" indent="0">
              <a:buNone/>
            </a:pPr>
            <a:r>
              <a:rPr lang="fr-FR" dirty="0"/>
              <a:t>(Notebook « Notebook Analyse »)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82DEB6-731A-4764-886F-0B2D54D80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6" y="1394637"/>
            <a:ext cx="5773499" cy="347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1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D1B41-C198-4EFB-8728-34E0A379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2" y="473239"/>
            <a:ext cx="4045200" cy="1482300"/>
          </a:xfrm>
        </p:spPr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4F60CD-9522-4352-902D-31A1D8CF3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fr-FR" sz="2600" dirty="0"/>
              <a:t>Décrire les habitudes des clients avec des indicateurs simples</a:t>
            </a:r>
          </a:p>
          <a:p>
            <a:pPr algn="just"/>
            <a:r>
              <a:rPr lang="fr-FR" sz="2600" dirty="0"/>
              <a:t>Utiliser ces habitudes pour établir des groupes de clients</a:t>
            </a:r>
          </a:p>
        </p:txBody>
      </p:sp>
    </p:spTree>
    <p:extLst>
      <p:ext uri="{BB962C8B-B14F-4D97-AF65-F5344CB8AC3E}">
        <p14:creationId xmlns:p14="http://schemas.microsoft.com/office/powerpoint/2010/main" val="300883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45291-7378-4E2B-BC50-D473DA2A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02. Analyses descriptives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B82181-DC49-4C9F-B186-06A3099DF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Mieux comprendre les comportements clients pour mieux les regrouper</a:t>
            </a:r>
          </a:p>
        </p:txBody>
      </p:sp>
    </p:spTree>
    <p:extLst>
      <p:ext uri="{BB962C8B-B14F-4D97-AF65-F5344CB8AC3E}">
        <p14:creationId xmlns:p14="http://schemas.microsoft.com/office/powerpoint/2010/main" val="168574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54B2E-C854-426F-8179-5C66C359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Analyses des clients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D2B13E-709B-47F9-94C1-2958E418A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2808000" cy="3385600"/>
          </a:xfrm>
        </p:spPr>
        <p:txBody>
          <a:bodyPr/>
          <a:lstStyle/>
          <a:p>
            <a:r>
              <a:rPr lang="fr-FR" dirty="0"/>
              <a:t>96 096 clients selon unique id</a:t>
            </a:r>
          </a:p>
          <a:p>
            <a:r>
              <a:rPr lang="fr-FR" dirty="0"/>
              <a:t>99 441 clients selon id</a:t>
            </a:r>
          </a:p>
          <a:p>
            <a:r>
              <a:rPr lang="fr-FR" dirty="0"/>
              <a:t>Conservation des id uniques</a:t>
            </a:r>
          </a:p>
          <a:p>
            <a:endParaRPr lang="fr-FR" dirty="0"/>
          </a:p>
          <a:p>
            <a:r>
              <a:rPr lang="fr-FR" dirty="0"/>
              <a:t>Affichage uniquement du Top 10 des villes</a:t>
            </a:r>
          </a:p>
          <a:p>
            <a:endParaRPr lang="fr-FR" dirty="0"/>
          </a:p>
          <a:p>
            <a:pPr marL="15240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Analyse de la fréquence : </a:t>
            </a:r>
          </a:p>
          <a:p>
            <a:pPr lvl="1"/>
            <a:r>
              <a:rPr lang="fr-FR" dirty="0"/>
              <a:t>Un achat dans 90%</a:t>
            </a:r>
          </a:p>
          <a:p>
            <a:pPr lvl="1"/>
            <a:r>
              <a:rPr lang="fr-FR" dirty="0"/>
              <a:t>Conservation des clients avec minimum 2 achats + 40% avec </a:t>
            </a:r>
            <a:r>
              <a:rPr lang="fr-FR"/>
              <a:t>une fréquence de 1%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2454AC-BF1B-4D00-B9B4-E254E5A8A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087" y="1311300"/>
            <a:ext cx="561053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4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AF80C-8A9A-4B31-A27D-62048C29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1335"/>
            <a:ext cx="8527500" cy="755700"/>
          </a:xfrm>
        </p:spPr>
        <p:txBody>
          <a:bodyPr/>
          <a:lstStyle/>
          <a:p>
            <a:pPr algn="ctr"/>
            <a:r>
              <a:rPr lang="fr-FR" dirty="0"/>
              <a:t>Délai de livraison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52F5C9-A304-4622-B964-D8C71AAD7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D9B043-1A16-4899-8233-18835FAFE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" y="1204964"/>
            <a:ext cx="9091448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83351"/>
      </p:ext>
    </p:extLst>
  </p:cSld>
  <p:clrMapOvr>
    <a:masterClrMapping/>
  </p:clrMapOvr>
</p:sld>
</file>

<file path=ppt/theme/theme1.xml><?xml version="1.0" encoding="utf-8"?>
<a:theme xmlns:a="http://schemas.openxmlformats.org/drawingml/2006/main" name="Professional Company Report by Slidesgo">
  <a:themeElements>
    <a:clrScheme name="Simple Light">
      <a:dk1>
        <a:srgbClr val="495ED5"/>
      </a:dk1>
      <a:lt1>
        <a:srgbClr val="FFFFFF"/>
      </a:lt1>
      <a:dk2>
        <a:srgbClr val="FFFFFF"/>
      </a:dk2>
      <a:lt2>
        <a:srgbClr val="7CDFFE"/>
      </a:lt2>
      <a:accent1>
        <a:srgbClr val="495ED5"/>
      </a:accent1>
      <a:accent2>
        <a:srgbClr val="7CDFFE"/>
      </a:accent2>
      <a:accent3>
        <a:srgbClr val="495ED5"/>
      </a:accent3>
      <a:accent4>
        <a:srgbClr val="7CDFFE"/>
      </a:accent4>
      <a:accent5>
        <a:srgbClr val="495ED5"/>
      </a:accent5>
      <a:accent6>
        <a:srgbClr val="7CDFF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635</Words>
  <Application>Microsoft Office PowerPoint</Application>
  <PresentationFormat>Affichage à l'écran (16:9)</PresentationFormat>
  <Paragraphs>148</Paragraphs>
  <Slides>25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Josefin Sans</vt:lpstr>
      <vt:lpstr>Muli</vt:lpstr>
      <vt:lpstr>Montserrat</vt:lpstr>
      <vt:lpstr>Open Sans</vt:lpstr>
      <vt:lpstr>Roboto</vt:lpstr>
      <vt:lpstr>Arial</vt:lpstr>
      <vt:lpstr>Professional Company Report by Slidesgo</vt:lpstr>
      <vt:lpstr>Proposition de segmentation de la clientèle Olist</vt:lpstr>
      <vt:lpstr>Introduction</vt:lpstr>
      <vt:lpstr>01. Introduction</vt:lpstr>
      <vt:lpstr>Intérêt de la segmentation</vt:lpstr>
      <vt:lpstr>Des sources de données multiples</vt:lpstr>
      <vt:lpstr>Objectifs</vt:lpstr>
      <vt:lpstr>02. Analyses descriptives</vt:lpstr>
      <vt:lpstr>Analyses des clients</vt:lpstr>
      <vt:lpstr>Délai de livraison</vt:lpstr>
      <vt:lpstr>Distance clients/vendeurs</vt:lpstr>
      <vt:lpstr>Avis des clients</vt:lpstr>
      <vt:lpstr>Fréquence des achats</vt:lpstr>
      <vt:lpstr>Récence des achats</vt:lpstr>
      <vt:lpstr>Valeurs moyennes des achats</vt:lpstr>
      <vt:lpstr>03. Les différentes segmentations</vt:lpstr>
      <vt:lpstr>Segmentation RFM</vt:lpstr>
      <vt:lpstr>K-Means (avec K = 4)</vt:lpstr>
      <vt:lpstr>K-Means (avec K = 4)</vt:lpstr>
      <vt:lpstr>K-Prototypes (avec K = 4)</vt:lpstr>
      <vt:lpstr>K-Prototypes</vt:lpstr>
      <vt:lpstr>04. Conclusion</vt:lpstr>
      <vt:lpstr>Personae du K-Prototype</vt:lpstr>
      <vt:lpstr>Conclusion</vt:lpstr>
      <vt:lpstr>Perspectives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 de segmentation de la clientèle Olist</dc:title>
  <dc:creator>Cécile Guillot</dc:creator>
  <cp:lastModifiedBy>Cécile Guillot</cp:lastModifiedBy>
  <cp:revision>43</cp:revision>
  <dcterms:modified xsi:type="dcterms:W3CDTF">2021-08-31T19:30:03Z</dcterms:modified>
</cp:coreProperties>
</file>