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87" r:id="rId6"/>
    <p:sldId id="288" r:id="rId7"/>
    <p:sldId id="289" r:id="rId8"/>
    <p:sldId id="290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1" r:id="rId20"/>
    <p:sldId id="302" r:id="rId21"/>
    <p:sldId id="304" r:id="rId22"/>
    <p:sldId id="305" r:id="rId23"/>
    <p:sldId id="306" r:id="rId24"/>
    <p:sldId id="307" r:id="rId25"/>
    <p:sldId id="286" r:id="rId26"/>
  </p:sldIdLst>
  <p:sldSz cx="9144000" cy="5143500" type="screen16x9"/>
  <p:notesSz cx="6858000" cy="9144000"/>
  <p:embeddedFontLs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C0607-48CE-4C18-8663-2BC55266C027}">
  <a:tblStyle styleId="{E8CC0607-48CE-4C18-8663-2BC55266C0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3c2e0530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3c2e0530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c2e0530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3c2e0530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3c2e0530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23c2e0530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623c2e0530_1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623c2e0530_1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9968" y="0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35716" y="1862938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042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3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3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 hasCustomPrompt="1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4" hasCustomPrompt="1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3147929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0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5109350" y="3272825"/>
            <a:ext cx="33111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9" r:id="rId5"/>
    <p:sldLayoutId id="2147483662" r:id="rId6"/>
    <p:sldLayoutId id="2147483663" r:id="rId7"/>
    <p:sldLayoutId id="2147483669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719999" y="1683965"/>
            <a:ext cx="5780035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Proposition de segmentation de la clientèle Olist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" name="Google Shape;178;p28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79" name="Google Shape;179;p28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19999" y="540000"/>
            <a:ext cx="2526471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0791B048-77CA-4F55-8E47-ACEDBC0BF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04/09/2021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Distance clients/vendeurs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707E12-C9B4-4FC0-82CC-3A2E4DC7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923"/>
            <a:ext cx="91642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Avis des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4ABD58-1CE9-4043-8A2C-A42DF7B3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" y="1179300"/>
            <a:ext cx="89320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Fréquence des achats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614219-86CA-41A8-8306-0159CBF2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5" y="1179300"/>
            <a:ext cx="893647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Récence des achats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23CFF6-D19F-41E8-9D04-385908CC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" y="1179300"/>
            <a:ext cx="90860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Valeurs moyennes des achats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382F31-0A9B-4223-8B5A-0C9402B4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" y="1082414"/>
            <a:ext cx="913170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45291-7378-4E2B-BC50-D473DA2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999" y="1233175"/>
            <a:ext cx="4702605" cy="1482300"/>
          </a:xfrm>
        </p:spPr>
        <p:txBody>
          <a:bodyPr/>
          <a:lstStyle/>
          <a:p>
            <a:r>
              <a:rPr lang="fr-FR" dirty="0"/>
              <a:t>03. Les différentes segmentations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82181-DC49-4C9F-B186-06A3099D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RFM, 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et K-Prototypes</a:t>
            </a:r>
          </a:p>
        </p:txBody>
      </p:sp>
      <p:grpSp>
        <p:nvGrpSpPr>
          <p:cNvPr id="4" name="Google Shape;258;p33">
            <a:extLst>
              <a:ext uri="{FF2B5EF4-FFF2-40B4-BE49-F238E27FC236}">
                <a16:creationId xmlns:a16="http://schemas.microsoft.com/office/drawing/2014/main" id="{F73525D1-694E-4E82-95AA-3B5A3A932749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5" name="Google Shape;259;p33">
              <a:extLst>
                <a:ext uri="{FF2B5EF4-FFF2-40B4-BE49-F238E27FC236}">
                  <a16:creationId xmlns:a16="http://schemas.microsoft.com/office/drawing/2014/main" id="{C96F8A24-2B8F-480C-AE16-880F91BB3278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0;p33">
              <a:extLst>
                <a:ext uri="{FF2B5EF4-FFF2-40B4-BE49-F238E27FC236}">
                  <a16:creationId xmlns:a16="http://schemas.microsoft.com/office/drawing/2014/main" id="{DC5B1191-456F-48FE-8171-F5BDF4D2F5FB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61;p33">
              <a:extLst>
                <a:ext uri="{FF2B5EF4-FFF2-40B4-BE49-F238E27FC236}">
                  <a16:creationId xmlns:a16="http://schemas.microsoft.com/office/drawing/2014/main" id="{E8FE5283-5A9D-4D18-BD24-EDFFFA5C1D2C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;p33">
              <a:extLst>
                <a:ext uri="{FF2B5EF4-FFF2-40B4-BE49-F238E27FC236}">
                  <a16:creationId xmlns:a16="http://schemas.microsoft.com/office/drawing/2014/main" id="{3BC95966-78A2-4FDF-B241-B930C4981771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172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Segmentation RFM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97087E46-93E6-4FCF-AF99-6F9DDE288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69134"/>
              </p:ext>
            </p:extLst>
          </p:nvPr>
        </p:nvGraphicFramePr>
        <p:xfrm>
          <a:off x="857692" y="1293745"/>
          <a:ext cx="7428615" cy="27608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5723">
                  <a:extLst>
                    <a:ext uri="{9D8B030D-6E8A-4147-A177-3AD203B41FA5}">
                      <a16:colId xmlns:a16="http://schemas.microsoft.com/office/drawing/2014/main" val="576803546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1262426434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3814595246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1714676421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1980623324"/>
                    </a:ext>
                  </a:extLst>
                </a:gridCol>
              </a:tblGrid>
              <a:tr h="7147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Recency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MonetaryValue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RFM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40672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06539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21526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00887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34027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7B2DE87-6CD8-4ADB-9A9D-186CD7673C90}"/>
              </a:ext>
            </a:extLst>
          </p:cNvPr>
          <p:cNvSpPr txBox="1"/>
          <p:nvPr/>
        </p:nvSpPr>
        <p:spPr>
          <a:xfrm>
            <a:off x="857692" y="4253023"/>
            <a:ext cx="742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Muli"/>
              </a:rPr>
              <a:t>64 segments (4 x 4 x 4)</a:t>
            </a:r>
          </a:p>
        </p:txBody>
      </p:sp>
    </p:spTree>
    <p:extLst>
      <p:ext uri="{BB962C8B-B14F-4D97-AF65-F5344CB8AC3E}">
        <p14:creationId xmlns:p14="http://schemas.microsoft.com/office/powerpoint/2010/main" val="358118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4A3EE-4DA7-4CCA-AAE6-50202BC4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(avec K = 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CD8F7-082C-4D49-BC21-5A098E125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Recency</a:t>
            </a:r>
            <a:r>
              <a:rPr lang="fr-FR" dirty="0"/>
              <a:t>, Frequency, </a:t>
            </a:r>
            <a:r>
              <a:rPr lang="fr-FR" dirty="0" err="1"/>
              <a:t>MonetaryValue</a:t>
            </a:r>
            <a:r>
              <a:rPr lang="fr-FR" dirty="0"/>
              <a:t>, </a:t>
            </a:r>
            <a:r>
              <a:rPr lang="fr-FR" dirty="0" err="1"/>
              <a:t>Reception</a:t>
            </a:r>
            <a:r>
              <a:rPr lang="fr-FR" dirty="0"/>
              <a:t> Delay, </a:t>
            </a:r>
            <a:r>
              <a:rPr lang="fr-FR" dirty="0" err="1"/>
              <a:t>Review</a:t>
            </a:r>
            <a:r>
              <a:rPr lang="fr-FR" dirty="0"/>
              <a:t> Score, 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and </a:t>
            </a:r>
            <a:r>
              <a:rPr lang="fr-FR" dirty="0" err="1"/>
              <a:t>sellers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Réduction de dimensions via une ACP </a:t>
            </a:r>
          </a:p>
          <a:p>
            <a:endParaRPr lang="fr-FR" dirty="0"/>
          </a:p>
          <a:p>
            <a:r>
              <a:rPr lang="fr-FR" dirty="0"/>
              <a:t>Détermination d’un nombre de groupe (K = 4)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05D5AE-0A61-41DE-AED2-811FC8F2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88" y="1043165"/>
            <a:ext cx="5724186" cy="30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1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0663A-5ED1-424B-8901-EB6F827A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(avec K = 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A84C9-9337-40A0-B3F8-3D8373E7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Evaluation de la stabilité :</a:t>
            </a:r>
          </a:p>
          <a:p>
            <a:pPr lvl="1"/>
            <a:r>
              <a:rPr lang="fr-FR" dirty="0"/>
              <a:t>Score ARI sur une base de clients pendant 6 mois</a:t>
            </a:r>
          </a:p>
          <a:p>
            <a:pPr lvl="1"/>
            <a:r>
              <a:rPr lang="fr-FR" dirty="0"/>
              <a:t>Description des flux via diagramme de </a:t>
            </a:r>
            <a:r>
              <a:rPr lang="fr-FR" dirty="0" err="1"/>
              <a:t>Sankey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BC32D5-623D-4A90-9779-A089345B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11" y="2979300"/>
            <a:ext cx="5815581" cy="19385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996ABB-18E4-484D-BA54-2323313A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040" y="225673"/>
            <a:ext cx="4941322" cy="2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3C66A-2436-42A2-86FD-4C646AD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K-Prototypes (avec K = 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C96574-3691-40D0-8642-04F10809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Permet de prendre en compte les variables catégorielles</a:t>
            </a:r>
          </a:p>
          <a:p>
            <a:endParaRPr lang="fr-FR" dirty="0"/>
          </a:p>
          <a:p>
            <a:r>
              <a:rPr lang="fr-FR" dirty="0"/>
              <a:t>3 variables catégorielles : Avis client, Ville et catégorie de produits</a:t>
            </a:r>
          </a:p>
          <a:p>
            <a:endParaRPr lang="fr-FR" dirty="0"/>
          </a:p>
          <a:p>
            <a:r>
              <a:rPr lang="fr-FR" dirty="0"/>
              <a:t>5 variables numériques : </a:t>
            </a:r>
            <a:r>
              <a:rPr lang="fr-FR" dirty="0" err="1"/>
              <a:t>Recency</a:t>
            </a:r>
            <a:r>
              <a:rPr lang="fr-FR" dirty="0"/>
              <a:t>, </a:t>
            </a:r>
            <a:r>
              <a:rPr lang="fr-FR" dirty="0" err="1"/>
              <a:t>MonetaryValue</a:t>
            </a:r>
            <a:r>
              <a:rPr lang="fr-FR" dirty="0"/>
              <a:t>, </a:t>
            </a:r>
            <a:r>
              <a:rPr lang="fr-FR" dirty="0" err="1"/>
              <a:t>Reception</a:t>
            </a:r>
            <a:r>
              <a:rPr lang="fr-FR" dirty="0"/>
              <a:t> Delay, </a:t>
            </a:r>
            <a:r>
              <a:rPr lang="fr-FR" dirty="0" err="1"/>
              <a:t>Review</a:t>
            </a:r>
            <a:r>
              <a:rPr lang="fr-FR" dirty="0"/>
              <a:t> Score, 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and </a:t>
            </a:r>
            <a:r>
              <a:rPr lang="fr-FR" dirty="0" err="1"/>
              <a:t>sellers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0D07EC-CCE8-4AC9-9850-F8CDE035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67" y="1197935"/>
            <a:ext cx="5418928" cy="28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4294967295"/>
          </p:nvPr>
        </p:nvSpPr>
        <p:spPr>
          <a:xfrm>
            <a:off x="719999" y="540000"/>
            <a:ext cx="2611535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170754" y="1874500"/>
            <a:ext cx="218884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Définition du problème, présentation des données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3"/>
          </p:nvPr>
        </p:nvSpPr>
        <p:spPr>
          <a:xfrm>
            <a:off x="4784274" y="1874500"/>
            <a:ext cx="239798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Analyses des comportements clients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5"/>
          </p:nvPr>
        </p:nvSpPr>
        <p:spPr>
          <a:xfrm>
            <a:off x="4784274" y="3397225"/>
            <a:ext cx="231117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Personae, maintenance, avantages et inconvénients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segmentations</a:t>
            </a: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RFM, K-Means et K-Prototype</a:t>
            </a:r>
            <a:endParaRPr dirty="0"/>
          </a:p>
        </p:txBody>
      </p:sp>
      <p:cxnSp>
        <p:nvCxnSpPr>
          <p:cNvPr id="236" name="Google Shape;236;p32"/>
          <p:cNvCxnSpPr/>
          <p:nvPr/>
        </p:nvCxnSpPr>
        <p:spPr>
          <a:xfrm rot="10800000">
            <a:off x="67849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2"/>
          <p:cNvCxnSpPr/>
          <p:nvPr/>
        </p:nvCxnSpPr>
        <p:spPr>
          <a:xfrm rot="10800000">
            <a:off x="67849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7200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7200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4572600" y="1726300"/>
            <a:ext cx="0" cy="219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2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42" name="Google Shape;242;p32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2"/>
          <p:cNvSpPr txBox="1">
            <a:spLocks noGrp="1"/>
          </p:cNvSpPr>
          <p:nvPr>
            <p:ph type="title" idx="8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 idx="9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13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14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B5A5F-C67D-47DC-B3E2-F6068136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</p:spPr>
        <p:txBody>
          <a:bodyPr/>
          <a:lstStyle/>
          <a:p>
            <a:r>
              <a:rPr lang="fr-FR" dirty="0"/>
              <a:t>K-Prototypes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4A9BAE-9D0D-40A3-B8CD-D69977F3B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Stabilité de l’algorithme</a:t>
            </a:r>
          </a:p>
          <a:p>
            <a:pPr lvl="1"/>
            <a:r>
              <a:rPr lang="fr-FR" dirty="0"/>
              <a:t>Indice de Rand</a:t>
            </a:r>
          </a:p>
          <a:p>
            <a:pPr lvl="1"/>
            <a:endParaRPr lang="fr-FR" dirty="0"/>
          </a:p>
          <a:p>
            <a:r>
              <a:rPr lang="fr-FR" dirty="0"/>
              <a:t>Stable jusqu’à 6 mois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341A73-68D1-4DB1-A332-D02D30E9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11" y="1091888"/>
            <a:ext cx="5953049" cy="31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6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45291-7378-4E2B-BC50-D473DA2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999" y="1233175"/>
            <a:ext cx="4702605" cy="1482300"/>
          </a:xfrm>
        </p:spPr>
        <p:txBody>
          <a:bodyPr/>
          <a:lstStyle/>
          <a:p>
            <a:r>
              <a:rPr lang="fr-FR" dirty="0"/>
              <a:t>04. 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82181-DC49-4C9F-B186-06A3099D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 segmentation choisir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55782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21F46-7B66-4838-929E-F3805BAD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3379"/>
            <a:ext cx="7754618" cy="710519"/>
          </a:xfrm>
        </p:spPr>
        <p:txBody>
          <a:bodyPr/>
          <a:lstStyle/>
          <a:p>
            <a:pPr algn="ctr"/>
            <a:r>
              <a:rPr lang="fr-FR" i="1" dirty="0"/>
              <a:t>Personae</a:t>
            </a:r>
            <a:r>
              <a:rPr lang="fr-FR" dirty="0"/>
              <a:t> du K-Prototype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48345-EC21-4B35-A660-E27D938E7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1" y="3474924"/>
            <a:ext cx="2179144" cy="1118342"/>
          </a:xfrm>
        </p:spPr>
        <p:txBody>
          <a:bodyPr/>
          <a:lstStyle/>
          <a:p>
            <a:pPr marL="114300" indent="0" algn="ctr">
              <a:buNone/>
            </a:pPr>
            <a:r>
              <a:rPr lang="fr-FR" u="sng" dirty="0"/>
              <a:t>Le fidèle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 de 8 achats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Faible valeur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4.16/5 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84B5D04A-0D73-4D50-AE68-CAFE64DD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8" y="1441865"/>
            <a:ext cx="1985059" cy="1846318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74C19E-B195-471F-864D-B14CA543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25" y="1441383"/>
            <a:ext cx="2039175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4F0B87-D791-44AC-B2ED-D995C6D79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928" y="1441383"/>
            <a:ext cx="187836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1A407D-AE72-45A5-A290-69D1F257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225" y="1441383"/>
            <a:ext cx="186333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5B8278A8-7ED6-4F53-B90A-A2B1EE722F24}"/>
              </a:ext>
            </a:extLst>
          </p:cNvPr>
          <p:cNvSpPr txBox="1">
            <a:spLocks/>
          </p:cNvSpPr>
          <p:nvPr/>
        </p:nvSpPr>
        <p:spPr>
          <a:xfrm>
            <a:off x="2392856" y="3474924"/>
            <a:ext cx="2179144" cy="111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fr-FR" u="sng" dirty="0"/>
              <a:t>Le mécontent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 de 2 achats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Valeur moyenne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3.96/5 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42F9D4F-2968-4650-A639-6760001AA03C}"/>
              </a:ext>
            </a:extLst>
          </p:cNvPr>
          <p:cNvSpPr txBox="1">
            <a:spLocks/>
          </p:cNvSpPr>
          <p:nvPr/>
        </p:nvSpPr>
        <p:spPr>
          <a:xfrm>
            <a:off x="4678326" y="3474924"/>
            <a:ext cx="2179144" cy="111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fr-FR" u="sng" dirty="0"/>
              <a:t>Le client moyen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 de 2 achats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Valeur moyenne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4.36/5 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5F70A350-EFF0-4A5E-B941-D38BEBA35F08}"/>
              </a:ext>
            </a:extLst>
          </p:cNvPr>
          <p:cNvSpPr txBox="1">
            <a:spLocks/>
          </p:cNvSpPr>
          <p:nvPr/>
        </p:nvSpPr>
        <p:spPr>
          <a:xfrm>
            <a:off x="6899685" y="3455281"/>
            <a:ext cx="2179144" cy="111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fr-FR" u="sng" dirty="0"/>
              <a:t>Le dépensier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 de 2 achats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Forte valeur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4.15/5 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40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68DB-B790-48E5-8161-35C2C5E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343" y="537035"/>
            <a:ext cx="4045200" cy="148230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87E4FE-9D8B-46C5-A1F8-A82475BF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201674"/>
            <a:ext cx="7518600" cy="2604241"/>
          </a:xfrm>
        </p:spPr>
        <p:txBody>
          <a:bodyPr/>
          <a:lstStyle/>
          <a:p>
            <a:r>
              <a:rPr lang="fr-FR" sz="1800" dirty="0"/>
              <a:t>K-Prototype : </a:t>
            </a:r>
          </a:p>
          <a:p>
            <a:pPr lvl="1"/>
            <a:r>
              <a:rPr lang="fr-FR" sz="1600" dirty="0"/>
              <a:t>Utilisation de différents types de variables (quantitatives et catégorielles)</a:t>
            </a:r>
          </a:p>
          <a:p>
            <a:pPr lvl="1"/>
            <a:r>
              <a:rPr lang="fr-FR" sz="1600" dirty="0"/>
              <a:t>Modèle stable sur 6 mois → Ne nécessite pas beaucoup de maintenance</a:t>
            </a:r>
          </a:p>
          <a:p>
            <a:endParaRPr lang="fr-FR" sz="1800" dirty="0"/>
          </a:p>
          <a:p>
            <a:r>
              <a:rPr lang="fr-FR" sz="1800" dirty="0"/>
              <a:t>4 profils de clients : Client fidèle, exigent, moyen et dépensier</a:t>
            </a:r>
          </a:p>
          <a:p>
            <a:endParaRPr lang="fr-FR" sz="1800" dirty="0"/>
          </a:p>
          <a:p>
            <a:r>
              <a:rPr lang="fr-FR" sz="1800" dirty="0"/>
              <a:t>Possibilité de mettre en place des stratégies différentes</a:t>
            </a:r>
          </a:p>
        </p:txBody>
      </p:sp>
    </p:spTree>
    <p:extLst>
      <p:ext uri="{BB962C8B-B14F-4D97-AF65-F5344CB8AC3E}">
        <p14:creationId xmlns:p14="http://schemas.microsoft.com/office/powerpoint/2010/main" val="73066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B50D0-027C-4754-BDB4-2929F5F3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65" y="118821"/>
            <a:ext cx="4045200" cy="148230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Perspectives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27389-2345-4E83-AEB7-3DDC324B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23" y="1804725"/>
            <a:ext cx="7518600" cy="2972837"/>
          </a:xfrm>
        </p:spPr>
        <p:txBody>
          <a:bodyPr/>
          <a:lstStyle/>
          <a:p>
            <a:r>
              <a:rPr lang="fr-FR" sz="1600" dirty="0"/>
              <a:t>Beaucoup de clients avec commande unique</a:t>
            </a:r>
          </a:p>
          <a:p>
            <a:pPr lvl="1" algn="just"/>
            <a:r>
              <a:rPr lang="fr-FR" sz="1400" dirty="0"/>
              <a:t>Trouver une méthode pour « traquer » les clients pour avoir une meilleure estimation de la fréquence d’achat et de la récence</a:t>
            </a:r>
          </a:p>
          <a:p>
            <a:pPr lvl="1" algn="just"/>
            <a:r>
              <a:rPr lang="fr-FR" sz="1400" dirty="0"/>
              <a:t>Utilisation de cookies</a:t>
            </a:r>
          </a:p>
          <a:p>
            <a:pPr lvl="1" algn="just"/>
            <a:r>
              <a:rPr lang="fr-FR" sz="1400" dirty="0"/>
              <a:t>Création de compte</a:t>
            </a:r>
          </a:p>
          <a:p>
            <a:endParaRPr lang="fr-FR" dirty="0"/>
          </a:p>
          <a:p>
            <a:r>
              <a:rPr lang="fr-FR" sz="1600" dirty="0"/>
              <a:t>Peu d’informations démographiques</a:t>
            </a:r>
          </a:p>
          <a:p>
            <a:pPr lvl="1"/>
            <a:r>
              <a:rPr lang="fr-FR" sz="1400" dirty="0"/>
              <a:t>Utilisation la création de compte pour obtenir des informations comme le sexe et l’âge des clients</a:t>
            </a:r>
          </a:p>
          <a:p>
            <a:endParaRPr lang="fr-FR" dirty="0"/>
          </a:p>
          <a:p>
            <a:r>
              <a:rPr lang="fr-FR" sz="1600" dirty="0"/>
              <a:t>Possibilité de faire du NLP sur les commandes</a:t>
            </a:r>
          </a:p>
          <a:p>
            <a:pPr lvl="1" algn="just"/>
            <a:r>
              <a:rPr lang="fr-FR" sz="1400" dirty="0"/>
              <a:t>Affiner le score de satisfaction</a:t>
            </a:r>
          </a:p>
          <a:p>
            <a:pPr lvl="1" algn="just"/>
            <a:r>
              <a:rPr lang="fr-FR" sz="1400" dirty="0"/>
              <a:t>Récompenser les clients qui donnent un avis (pour augmenter le nombre d’avis)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67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58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060" name="Google Shape;1060;p58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8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58"/>
          <p:cNvSpPr txBox="1">
            <a:spLocks noGrp="1"/>
          </p:cNvSpPr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!</a:t>
            </a:r>
            <a:endParaRPr dirty="0"/>
          </a:p>
        </p:txBody>
      </p:sp>
      <p:sp>
        <p:nvSpPr>
          <p:cNvPr id="1065" name="Google Shape;1065;p58"/>
          <p:cNvSpPr/>
          <p:nvPr/>
        </p:nvSpPr>
        <p:spPr>
          <a:xfrm>
            <a:off x="803942" y="2780728"/>
            <a:ext cx="288170" cy="28848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58"/>
          <p:cNvGrpSpPr/>
          <p:nvPr/>
        </p:nvGrpSpPr>
        <p:grpSpPr>
          <a:xfrm>
            <a:off x="1213581" y="2780882"/>
            <a:ext cx="288507" cy="288188"/>
            <a:chOff x="3303268" y="3817349"/>
            <a:chExt cx="346056" cy="345674"/>
          </a:xfrm>
        </p:grpSpPr>
        <p:sp>
          <p:nvSpPr>
            <p:cNvPr id="1067" name="Google Shape;1067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58"/>
          <p:cNvGrpSpPr/>
          <p:nvPr/>
        </p:nvGrpSpPr>
        <p:grpSpPr>
          <a:xfrm>
            <a:off x="1623579" y="2780881"/>
            <a:ext cx="288480" cy="288188"/>
            <a:chOff x="4201447" y="3817349"/>
            <a:chExt cx="346024" cy="345674"/>
          </a:xfrm>
        </p:grpSpPr>
        <p:sp>
          <p:nvSpPr>
            <p:cNvPr id="1072" name="Google Shape;1072;p5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58"/>
          <p:cNvSpPr txBox="1">
            <a:spLocks noGrp="1"/>
          </p:cNvSpPr>
          <p:nvPr>
            <p:ph type="subTitle" idx="1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 questions 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cecile.gltslmcs@protonmail.com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75" name="Google Shape;1075;p58"/>
          <p:cNvSpPr txBox="1"/>
          <p:nvPr/>
        </p:nvSpPr>
        <p:spPr>
          <a:xfrm>
            <a:off x="5947250" y="3897850"/>
            <a:ext cx="24735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Please keep this slide for attribution.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76" name="Google Shape;1076;p5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Introduction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4294967295"/>
          </p:nvPr>
        </p:nvSpPr>
        <p:spPr>
          <a:xfrm>
            <a:off x="719999" y="540000"/>
            <a:ext cx="2565895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Passer d’une base de données non organisés à des segments actionnables</a:t>
            </a:r>
          </a:p>
        </p:txBody>
      </p:sp>
      <p:grpSp>
        <p:nvGrpSpPr>
          <p:cNvPr id="258" name="Google Shape;258;p33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59" name="Google Shape;259;p33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33"/>
          <p:cNvCxnSpPr/>
          <p:nvPr/>
        </p:nvCxnSpPr>
        <p:spPr>
          <a:xfrm>
            <a:off x="720000" y="36955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Intérêt de la segmentation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la segmentation marketing aux méthode de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:</a:t>
            </a:r>
            <a:br>
              <a:rPr lang="en" dirty="0"/>
            </a:br>
            <a:endParaRPr dirty="0"/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Etude des comportements de consommation des clients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Meilleure ciblage des campagnes marketing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Existence de méthodes « classiques » : Segmentation RFM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Utilisation du Machine Learning : apport supplémentaire ?</a:t>
            </a:r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1"/>
          </p:nvPr>
        </p:nvSpPr>
        <p:spPr>
          <a:xfrm>
            <a:off x="719999" y="540000"/>
            <a:ext cx="2675331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1" name="Google Shape;271;p34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72" name="Google Shape;272;p34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34"/>
          <p:cNvCxnSpPr/>
          <p:nvPr/>
        </p:nvCxnSpPr>
        <p:spPr>
          <a:xfrm>
            <a:off x="8420775" y="36955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4893C-12E9-41D5-993F-6211B9A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sources de données multiples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23A34A-3814-403D-8A6C-78097CB71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1944" y="2571749"/>
            <a:ext cx="2714847" cy="2127841"/>
          </a:xfrm>
        </p:spPr>
        <p:txBody>
          <a:bodyPr/>
          <a:lstStyle/>
          <a:p>
            <a:r>
              <a:rPr lang="fr-FR" dirty="0"/>
              <a:t>Exploration des données</a:t>
            </a:r>
          </a:p>
          <a:p>
            <a:pPr marL="114300" indent="0">
              <a:buNone/>
            </a:pPr>
            <a:r>
              <a:rPr lang="fr-FR" dirty="0"/>
              <a:t>(Notebook « Etude Préliminaire »)</a:t>
            </a:r>
          </a:p>
          <a:p>
            <a:endParaRPr lang="fr-FR" dirty="0"/>
          </a:p>
          <a:p>
            <a:r>
              <a:rPr lang="fr-FR" dirty="0"/>
              <a:t>Analyse statistiques sur certaines données utiles pour la segmentation</a:t>
            </a:r>
          </a:p>
          <a:p>
            <a:pPr marL="114300" indent="0">
              <a:buNone/>
            </a:pPr>
            <a:r>
              <a:rPr lang="fr-FR" dirty="0"/>
              <a:t>(Notebook « Notebook Analyse »)</a:t>
            </a:r>
          </a:p>
        </p:txBody>
      </p:sp>
      <p:sp>
        <p:nvSpPr>
          <p:cNvPr id="4" name="Google Shape;270;p34">
            <a:extLst>
              <a:ext uri="{FF2B5EF4-FFF2-40B4-BE49-F238E27FC236}">
                <a16:creationId xmlns:a16="http://schemas.microsoft.com/office/drawing/2014/main" id="{94887296-E945-4352-9CEB-BB298C13FA80}"/>
              </a:ext>
            </a:extLst>
          </p:cNvPr>
          <p:cNvSpPr txBox="1">
            <a:spLocks/>
          </p:cNvSpPr>
          <p:nvPr/>
        </p:nvSpPr>
        <p:spPr>
          <a:xfrm>
            <a:off x="719999" y="540000"/>
            <a:ext cx="2675331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Open Sans"/>
              <a:buNone/>
            </a:pPr>
            <a:r>
              <a:rPr lang="fr-FR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82DEB6-731A-4764-886F-0B2D54D8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" y="1394637"/>
            <a:ext cx="5773499" cy="34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1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D1B41-C198-4EFB-8728-34E0A379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2" y="473239"/>
            <a:ext cx="4045200" cy="1482300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4F60CD-9522-4352-902D-31A1D8CF3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fr-FR" sz="2600" dirty="0"/>
              <a:t>Décrire les habitudes des clients avec des indicateurs simples</a:t>
            </a:r>
          </a:p>
          <a:p>
            <a:pPr algn="just"/>
            <a:r>
              <a:rPr lang="fr-FR" sz="2600" dirty="0"/>
              <a:t>Utiliser ces habitudes pour établir des groupes de clients</a:t>
            </a:r>
          </a:p>
        </p:txBody>
      </p:sp>
      <p:sp>
        <p:nvSpPr>
          <p:cNvPr id="6" name="Google Shape;270;p34">
            <a:extLst>
              <a:ext uri="{FF2B5EF4-FFF2-40B4-BE49-F238E27FC236}">
                <a16:creationId xmlns:a16="http://schemas.microsoft.com/office/drawing/2014/main" id="{09C0CD01-4532-42F1-8527-7F5F330577BE}"/>
              </a:ext>
            </a:extLst>
          </p:cNvPr>
          <p:cNvSpPr txBox="1">
            <a:spLocks/>
          </p:cNvSpPr>
          <p:nvPr/>
        </p:nvSpPr>
        <p:spPr>
          <a:xfrm>
            <a:off x="478995" y="473239"/>
            <a:ext cx="2675331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Open Sans"/>
              <a:buNone/>
            </a:pPr>
            <a:r>
              <a:rPr lang="fr-FR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</a:p>
        </p:txBody>
      </p:sp>
      <p:grpSp>
        <p:nvGrpSpPr>
          <p:cNvPr id="7" name="Google Shape;258;p33">
            <a:extLst>
              <a:ext uri="{FF2B5EF4-FFF2-40B4-BE49-F238E27FC236}">
                <a16:creationId xmlns:a16="http://schemas.microsoft.com/office/drawing/2014/main" id="{6BB0B783-7FAC-4F35-8A62-B4D8500E91FA}"/>
              </a:ext>
            </a:extLst>
          </p:cNvPr>
          <p:cNvGrpSpPr/>
          <p:nvPr/>
        </p:nvGrpSpPr>
        <p:grpSpPr>
          <a:xfrm>
            <a:off x="4167750" y="4775733"/>
            <a:ext cx="808500" cy="92100"/>
            <a:chOff x="3570750" y="4704850"/>
            <a:chExt cx="808500" cy="92100"/>
          </a:xfrm>
        </p:grpSpPr>
        <p:sp>
          <p:nvSpPr>
            <p:cNvPr id="8" name="Google Shape;259;p33">
              <a:extLst>
                <a:ext uri="{FF2B5EF4-FFF2-40B4-BE49-F238E27FC236}">
                  <a16:creationId xmlns:a16="http://schemas.microsoft.com/office/drawing/2014/main" id="{275F6470-9CFD-4808-9154-9AC9BB17A5F2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0;p33">
              <a:extLst>
                <a:ext uri="{FF2B5EF4-FFF2-40B4-BE49-F238E27FC236}">
                  <a16:creationId xmlns:a16="http://schemas.microsoft.com/office/drawing/2014/main" id="{F9AB4B49-3D25-47B7-AC35-4A36BFC1D8BC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1;p33">
              <a:extLst>
                <a:ext uri="{FF2B5EF4-FFF2-40B4-BE49-F238E27FC236}">
                  <a16:creationId xmlns:a16="http://schemas.microsoft.com/office/drawing/2014/main" id="{6FD34A8C-6139-4EED-B860-38926490E6C7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;p33">
              <a:extLst>
                <a:ext uri="{FF2B5EF4-FFF2-40B4-BE49-F238E27FC236}">
                  <a16:creationId xmlns:a16="http://schemas.microsoft.com/office/drawing/2014/main" id="{01886F20-824F-40A2-9882-4B02F5328051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883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45291-7378-4E2B-BC50-D473DA2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02. Analyses descriptives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82181-DC49-4C9F-B186-06A3099D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Mieux comprendre les comportements clients pour mieux les regrouper</a:t>
            </a:r>
          </a:p>
        </p:txBody>
      </p:sp>
      <p:grpSp>
        <p:nvGrpSpPr>
          <p:cNvPr id="4" name="Google Shape;258;p33">
            <a:extLst>
              <a:ext uri="{FF2B5EF4-FFF2-40B4-BE49-F238E27FC236}">
                <a16:creationId xmlns:a16="http://schemas.microsoft.com/office/drawing/2014/main" id="{F73525D1-694E-4E82-95AA-3B5A3A932749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5" name="Google Shape;259;p33">
              <a:extLst>
                <a:ext uri="{FF2B5EF4-FFF2-40B4-BE49-F238E27FC236}">
                  <a16:creationId xmlns:a16="http://schemas.microsoft.com/office/drawing/2014/main" id="{C96F8A24-2B8F-480C-AE16-880F91BB3278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0;p33">
              <a:extLst>
                <a:ext uri="{FF2B5EF4-FFF2-40B4-BE49-F238E27FC236}">
                  <a16:creationId xmlns:a16="http://schemas.microsoft.com/office/drawing/2014/main" id="{DC5B1191-456F-48FE-8171-F5BDF4D2F5FB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61;p33">
              <a:extLst>
                <a:ext uri="{FF2B5EF4-FFF2-40B4-BE49-F238E27FC236}">
                  <a16:creationId xmlns:a16="http://schemas.microsoft.com/office/drawing/2014/main" id="{E8FE5283-5A9D-4D18-BD24-EDFFFA5C1D2C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2;p33">
              <a:extLst>
                <a:ext uri="{FF2B5EF4-FFF2-40B4-BE49-F238E27FC236}">
                  <a16:creationId xmlns:a16="http://schemas.microsoft.com/office/drawing/2014/main" id="{3BC95966-78A2-4FDF-B241-B930C4981771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574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4B2E-C854-426F-8179-5C66C359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Analyses des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D2B13E-709B-47F9-94C1-2958E418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2808000" cy="3385600"/>
          </a:xfrm>
        </p:spPr>
        <p:txBody>
          <a:bodyPr/>
          <a:lstStyle/>
          <a:p>
            <a:r>
              <a:rPr lang="fr-FR" dirty="0"/>
              <a:t>96 096 clients selon unique id</a:t>
            </a:r>
          </a:p>
          <a:p>
            <a:r>
              <a:rPr lang="fr-FR" dirty="0"/>
              <a:t>99 441 clients selon id</a:t>
            </a:r>
          </a:p>
          <a:p>
            <a:r>
              <a:rPr lang="fr-FR" dirty="0"/>
              <a:t>Conservation des id uniques</a:t>
            </a:r>
          </a:p>
          <a:p>
            <a:endParaRPr lang="fr-FR" dirty="0"/>
          </a:p>
          <a:p>
            <a:r>
              <a:rPr lang="fr-FR" dirty="0"/>
              <a:t>Affichage uniquement du Top 10 des villes</a:t>
            </a:r>
          </a:p>
          <a:p>
            <a:endParaRPr lang="fr-FR" dirty="0"/>
          </a:p>
          <a:p>
            <a:pPr marL="15240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Analyse de la fréquence : </a:t>
            </a:r>
          </a:p>
          <a:p>
            <a:pPr lvl="1"/>
            <a:r>
              <a:rPr lang="fr-FR" dirty="0"/>
              <a:t>Un achat dans 90%</a:t>
            </a:r>
          </a:p>
          <a:p>
            <a:pPr lvl="1"/>
            <a:r>
              <a:rPr lang="fr-FR" dirty="0"/>
              <a:t>Conservation des clients avec minimum 2 achats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2454AC-BF1B-4D00-B9B4-E254E5A8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87" y="1311300"/>
            <a:ext cx="561053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Délai de livraison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79440-ADBE-497E-B94F-3FDEC888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179300"/>
            <a:ext cx="89999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3351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Company Report by Slidesgo">
  <a:themeElements>
    <a:clrScheme name="Simple Light">
      <a:dk1>
        <a:srgbClr val="495ED5"/>
      </a:dk1>
      <a:lt1>
        <a:srgbClr val="FFFFFF"/>
      </a:lt1>
      <a:dk2>
        <a:srgbClr val="FFFFFF"/>
      </a:dk2>
      <a:lt2>
        <a:srgbClr val="7CDFFE"/>
      </a:lt2>
      <a:accent1>
        <a:srgbClr val="495ED5"/>
      </a:accent1>
      <a:accent2>
        <a:srgbClr val="7CDFFE"/>
      </a:accent2>
      <a:accent3>
        <a:srgbClr val="495ED5"/>
      </a:accent3>
      <a:accent4>
        <a:srgbClr val="7CDFFE"/>
      </a:accent4>
      <a:accent5>
        <a:srgbClr val="495ED5"/>
      </a:accent5>
      <a:accent6>
        <a:srgbClr val="7CDFF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629</Words>
  <Application>Microsoft Office PowerPoint</Application>
  <PresentationFormat>Affichage à l'écran (16:9)</PresentationFormat>
  <Paragraphs>153</Paragraphs>
  <Slides>25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Muli</vt:lpstr>
      <vt:lpstr>Josefin Sans</vt:lpstr>
      <vt:lpstr>Open Sans</vt:lpstr>
      <vt:lpstr>Montserrat</vt:lpstr>
      <vt:lpstr>Arial</vt:lpstr>
      <vt:lpstr>Roboto</vt:lpstr>
      <vt:lpstr>Professional Company Report by Slidesgo</vt:lpstr>
      <vt:lpstr>Proposition de segmentation de la clientèle Olist</vt:lpstr>
      <vt:lpstr>Introduction</vt:lpstr>
      <vt:lpstr>01. Introduction</vt:lpstr>
      <vt:lpstr>Intérêt de la segmentation</vt:lpstr>
      <vt:lpstr>Des sources de données multiples</vt:lpstr>
      <vt:lpstr>Objectifs</vt:lpstr>
      <vt:lpstr>02. Analyses descriptives</vt:lpstr>
      <vt:lpstr>Analyses des clients</vt:lpstr>
      <vt:lpstr>Délai de livraison</vt:lpstr>
      <vt:lpstr>Distance clients/vendeurs</vt:lpstr>
      <vt:lpstr>Avis des clients</vt:lpstr>
      <vt:lpstr>Fréquence des achats</vt:lpstr>
      <vt:lpstr>Récence des achats</vt:lpstr>
      <vt:lpstr>Valeurs moyennes des achats</vt:lpstr>
      <vt:lpstr>03. Les différentes segmentations</vt:lpstr>
      <vt:lpstr>Segmentation RFM</vt:lpstr>
      <vt:lpstr>K-Means (avec K = 4)</vt:lpstr>
      <vt:lpstr>K-Means (avec K = 4)</vt:lpstr>
      <vt:lpstr>K-Prototypes (avec K = 4)</vt:lpstr>
      <vt:lpstr>K-Prototypes</vt:lpstr>
      <vt:lpstr>04. Conclusion</vt:lpstr>
      <vt:lpstr>Personae du K-Prototype</vt:lpstr>
      <vt:lpstr>Conclusion</vt:lpstr>
      <vt:lpstr>Perspectives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segmentation de la clientèle Olist</dc:title>
  <dc:creator>Cécile Guillot</dc:creator>
  <cp:lastModifiedBy>Cécile Guillot</cp:lastModifiedBy>
  <cp:revision>33</cp:revision>
  <dcterms:modified xsi:type="dcterms:W3CDTF">2021-08-25T19:18:10Z</dcterms:modified>
</cp:coreProperties>
</file>