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https://keen.io/blog/architecture-of-giants-data-stacks-at-facebook-netflix-airbnb-and-pinterest/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10.xml.rels><?xml version="1.0" encoding="UTF-8" standalone="yes"?><Relationships xmlns="http://schemas.openxmlformats.org/package/2006/relationships"><Relationship Id="rId1" Target="../media/image23.png" Type="http://schemas.openxmlformats.org/officeDocument/2006/relationships/image"/><Relationship Id="rId2" Target="../media/image24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<Relationships xmlns="http://schemas.openxmlformats.org/package/2006/relationships"><Relationship Id="rId1" Target="../media/image25.png" Type="http://schemas.openxmlformats.org/officeDocument/2006/relationships/image"/><Relationship Id="rId2" Target="../media/image26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3.xml" Type="http://schemas.openxmlformats.org/officeDocument/2006/relationships/notesSlide"/></Relationships>
</file>

<file path=ppt/slides/_rels/slide14.xml.rels><?xml version="1.0" encoding="UTF-8" standalone="yes"?><Relationships xmlns="http://schemas.openxmlformats.org/package/2006/relationships"><Relationship Id="rId1" Target="../media/image27.png" Type="http://schemas.openxmlformats.org/officeDocument/2006/relationships/image"/><Relationship Id="rId2" Target="../media/image28.svg" Type="http://schemas.openxmlformats.org/officeDocument/2006/relationships/image"/><Relationship Id="rId3" Target="../media/image29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4.xml" Type="http://schemas.openxmlformats.org/officeDocument/2006/relationships/notesSlide"/></Relationships>
</file>

<file path=ppt/slides/_rels/slide15.xml.rels><?xml version="1.0" encoding="UTF-8" standalone="yes"?><Relationships xmlns="http://schemas.openxmlformats.org/package/2006/relationships"><Relationship Id="rId1" Target="../media/image30.png" Type="http://schemas.openxmlformats.org/officeDocument/2006/relationships/image"/><Relationship Id="rId2" Target="../media/image31.svg" Type="http://schemas.openxmlformats.org/officeDocument/2006/relationships/image"/><Relationship Id="rId3" Target="../media/image32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5.xml" Type="http://schemas.openxmlformats.org/officeDocument/2006/relationships/notesSlide"/></Relationships>
</file>

<file path=ppt/slides/_rels/slide16.xml.rels><?xml version="1.0" encoding="UTF-8" standalone="yes"?><Relationships xmlns="http://schemas.openxmlformats.org/package/2006/relationships"><Relationship Id="rId1" Target="../media/image33.png" Type="http://schemas.openxmlformats.org/officeDocument/2006/relationships/image"/><Relationship Id="rId2" Target="../media/image34.svg" Type="http://schemas.openxmlformats.org/officeDocument/2006/relationships/image"/><Relationship Id="rId3" Target="../media/image35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6.xml" Type="http://schemas.openxmlformats.org/officeDocument/2006/relationships/notesSlide"/></Relationships>
</file>

<file path=ppt/slides/_rels/slide17.xml.rels><?xml version="1.0" encoding="UTF-8" standalone="yes"?><Relationships xmlns="http://schemas.openxmlformats.org/package/2006/relationships"><Relationship Id="rId1" Target="../media/image36.png" Type="http://schemas.openxmlformats.org/officeDocument/2006/relationships/image"/><Relationship Id="rId2" Target="../media/image37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7.xml" Type="http://schemas.openxmlformats.org/officeDocument/2006/relationships/notesSlide"/></Relationships>
</file>

<file path=ppt/slides/_rels/slide18.xml.rels><?xml version="1.0" encoding="UTF-8" standalone="yes"?><Relationships xmlns="http://schemas.openxmlformats.org/package/2006/relationships"><Relationship Id="rId1" Target="../media/image38.png" Type="http://schemas.openxmlformats.org/officeDocument/2006/relationships/image"/><Relationship Id="rId2" Target="../media/image39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8.xml" Type="http://schemas.openxmlformats.org/officeDocument/2006/relationships/notesSlide"/></Relationships>
</file>

<file path=ppt/slides/_rels/slide19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svg" Type="http://schemas.openxmlformats.org/officeDocument/2006/relationships/image"/><Relationship Id="rId3" Target="../media/image10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11.png" Type="http://schemas.openxmlformats.org/officeDocument/2006/relationships/image"/><Relationship Id="rId2" Target="../media/image12.svg" Type="http://schemas.openxmlformats.org/officeDocument/2006/relationships/image"/><Relationship Id="rId3" Target="../media/image1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14.png" Type="http://schemas.openxmlformats.org/officeDocument/2006/relationships/image"/><Relationship Id="rId2" Target="../media/image15.svg" Type="http://schemas.openxmlformats.org/officeDocument/2006/relationships/image"/><Relationship Id="rId3" Target="../media/image16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media/image17.png" Type="http://schemas.openxmlformats.org/officeDocument/2006/relationships/image"/><Relationship Id="rId2" Target="../media/image18.svg" Type="http://schemas.openxmlformats.org/officeDocument/2006/relationships/image"/><Relationship Id="rId3" Target="../media/image19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8.xml" Type="http://schemas.openxmlformats.org/officeDocument/2006/relationships/notesSlide"/></Relationships>
</file>

<file path=ppt/slides/_rels/slide9.xml.rels><?xml version="1.0" encoding="UTF-8" standalone="yes"?><Relationships xmlns="http://schemas.openxmlformats.org/package/2006/relationships"><Relationship Id="rId1" Target="../media/image20.png" Type="http://schemas.openxmlformats.org/officeDocument/2006/relationships/image"/><Relationship Id="rId2" Target="../media/image21.svg" Type="http://schemas.openxmlformats.org/officeDocument/2006/relationships/image"/><Relationship Id="rId3" Target="../media/image22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766916"/>
            <a:ext cx="12188952" cy="13236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Big Data Analytics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24" y="357098"/>
            <a:ext cx="638015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large-scale data processing Library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1923569"/>
            <a:ext cx="11046232" cy="365668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Dask  DataFrame — Flexible parallel computing library for analytics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PySpark — A unified analytics engine for large-scale data processing based on Spark. 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Koalas — Pandas API on Apache Spark. </a:t>
            </a:r>
            <a:r>
              <a:rPr lang="en-US" sz="1500" spc="0" kern="0" dirty="0" smtClean="0">
                <a:solidFill>
                  <a:srgbClr val="0088cc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https://koalas.readthedocs.io/en/latest/index.html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Vaex — A Python library for lazy Out-of-Core dataframes. </a:t>
            </a:r>
            <a:r>
              <a:rPr lang="en-US" sz="1500" spc="0" kern="0" dirty="0" smtClean="0">
                <a:solidFill>
                  <a:srgbClr val="0088cc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https://vaex.readthedocs.io/en/latest/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Turicreate — A relatively clandestine machine learning package with its dataframe structure — SFrame, which qualifies.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Datatable — The backbone of H2O’s Driverless.ai. A dataframe package with specific emphasis on speed and big data support for a single node.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H2O — The standard in-memory dataframe is well-rounded. Still, with the recommendations of a cluster four times the size of the dataset, you need deep pockets to use it for exploration and development.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cuDF (RapidAI) — A GPU dataframe package is an exciting concept. For big data, you must use distributed GPUs with Dask to match your data size, perfect for bottomless pockets.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Modin — A tool to scale Pandas without changes to the API which uses Dask or Ray in the backend. 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4527" y="2020581"/>
            <a:ext cx="8381539" cy="137125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Architecture Of Giants: Data Stacks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4527" y="3797739"/>
            <a:ext cx="8381539" cy="6856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https://keen.io/blog/architecture-of-giants-data-stacks-at-facebook-netflix-airbnb-and-pinterest/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4527" y="2706209"/>
            <a:ext cx="8381539" cy="6856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Apache Spark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3633" y="3799525"/>
            <a:ext cx="8381539" cy="6856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Apache Spark is an open-source unified analytics engine for large-scale data processing. 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Why Apache Spark?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1914046"/>
            <a:ext cx="11046232" cy="2180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1680"/>
              </a:lnSpc>
              <a:buSzPct val="100000"/>
              <a:buChar char="•"/>
            </a:pPr>
            <a:r>
              <a:rPr lang="en-US" sz="1200" spc="0" kern="0" dirty="0" smtClean="0">
                <a:solidFill>
                  <a:srgbClr val="0000e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Apache Spark</a:t>
            </a:r>
            <a:r>
              <a:rPr lang="en-US" sz="19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is the most </a:t>
            </a:r>
            <a:r>
              <a:rPr lang="en-US" sz="1200" spc="0" kern="0" dirty="0" smtClean="0">
                <a:solidFill>
                  <a:srgbClr val="0000e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active open source </a:t>
            </a:r>
            <a:r>
              <a:rPr lang="en-US" sz="19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processing engine built for speed, ease of use, and advanced analytics, with over 1000 contributors from over 250 organizations and a growing community of developers and users.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Second, as a general purpose compute engine designed for distributed data processing at scale, Spark supports multiple workloads through a unified engine comprised of Spark components as libraries accessible via APIs in popular programing languages, including Scala, Java, Python, and R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it can be deployed in different environments, read data from various data sources, and interact with myriad applications.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Apache Spark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rcRect l="210" r="210" t="0" b="0"/>
          <a:stretch/>
        </p:blipFill>
        <p:spPr>
          <a:xfrm>
            <a:off x="1380780" y="1199850"/>
            <a:ext cx="9543609" cy="5443649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 of Spark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rcRect l="0" r="0" t="3191" b="3191"/>
          <a:stretch/>
        </p:blipFill>
        <p:spPr>
          <a:xfrm>
            <a:off x="942739" y="1263652"/>
            <a:ext cx="9876385" cy="4842112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Apache Spark Ecosystem Components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rcRect l="0" r="0" t="1900" b="1900"/>
          <a:stretch/>
        </p:blipFill>
        <p:spPr>
          <a:xfrm>
            <a:off x="885604" y="1618845"/>
            <a:ext cx="9509207" cy="4787404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PySpark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28480" y="1677915"/>
            <a:ext cx="11046246" cy="25520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3080"/>
              </a:lnSpc>
              <a:buNone/>
            </a:pPr>
            <a:r>
              <a:rPr lang="en-US" sz="22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PySpark is </a:t>
            </a:r>
            <a:r>
              <a:rPr lang="en-US" b="1" sz="22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interface for Apache Spark in Python</a:t>
            </a:r>
            <a:r>
              <a:rPr lang="en-US" sz="22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It not only allows you to write Spark applications using Python APIs, but also provides the PySpark shell for interactively analyzing your data in a distributed environment.</a:t>
            </a:r>
          </a:p>
          <a:p>
            <a:pPr algn="l">
              <a:lnSpc>
                <a:spcPts val="2800"/>
              </a:lnSpc>
              <a:buNone/>
            </a:pP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PySpark is </a:t>
            </a: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great language for data scientists to learn because it enables scalable analysis and ML pipelines</a:t>
            </a:r>
            <a:r>
              <a:rPr lang="en-US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If you're already familiar with Python and Pandas, then much of your knowledge can be applied to Spark.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Environment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71" y="1904524"/>
            <a:ext cx="11046218" cy="40375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3220"/>
              </a:lnSpc>
              <a:buNone/>
            </a:pPr>
            <a:r>
              <a:rPr lang="en-US" sz="23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There’s a number of different options for getting up and running with Spark:</a:t>
            </a:r>
          </a:p>
          <a:p>
            <a:pPr algn="l" marL="242900" indent="-242900">
              <a:lnSpc>
                <a:spcPts val="3220"/>
              </a:lnSpc>
              <a:buSzPct val="100000"/>
              <a:buChar char="•"/>
            </a:pPr>
            <a:r>
              <a:rPr lang="en-US" b="1" sz="23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Self Hosted:</a:t>
            </a:r>
            <a:r>
              <a:rPr lang="en-US" sz="23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You can set up a cluster yourself using bare metal machines or virtual machines. Apache Ambari is a useful project for this option, but it’s not my recommended approach for getting up and running quickly.</a:t>
            </a:r>
          </a:p>
          <a:p>
            <a:pPr algn="l" marL="242900" indent="-242900">
              <a:lnSpc>
                <a:spcPts val="3220"/>
              </a:lnSpc>
              <a:buSzPct val="100000"/>
              <a:buChar char="•"/>
            </a:pPr>
            <a:r>
              <a:rPr lang="en-US" b="1" sz="23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Cloud Providers:</a:t>
            </a:r>
            <a:r>
              <a:rPr lang="en-US" sz="23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Most cloud providers offer Spark clusters: AWS has EMR and GCP has DataProc. I’ve blogged about DataProc in the past, and you can get to an interactive environment quicker than self-hosting</a:t>
            </a:r>
          </a:p>
          <a:p>
            <a:pPr algn="l" marL="242900" indent="-242900">
              <a:lnSpc>
                <a:spcPts val="3220"/>
              </a:lnSpc>
              <a:buSzPct val="100000"/>
              <a:buChar char="•"/>
            </a:pPr>
            <a:r>
              <a:rPr lang="en-US" sz="23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en-US" b="1" sz="23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Vendor Solutions:</a:t>
            </a:r>
            <a:r>
              <a:rPr lang="en-US" sz="23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Companies including Databricks and Cloudera provide Spark solutions, making it easy to get up and running with Spark.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4513" y="2706209"/>
            <a:ext cx="8381553" cy="6856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Practical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903619" y="3799525"/>
            <a:ext cx="8381553" cy="34281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 Databricks  or  Google Colab 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818821" y="1966271"/>
            <a:ext cx="8552947" cy="14855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3000"/>
              </a:lnSpc>
              <a:buNone/>
            </a:pPr>
            <a:r>
              <a:rPr lang="en-US" b="1" sz="2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Big data analytics is the use of advanced analytic techniques against very large, diverse big data sets that include structured, semi-structured and unstructured data, from different sources, and in different sizes from terabytes to zettabytes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big data exactly?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1923569"/>
            <a:ext cx="11046239" cy="16569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Big Data is a collection of data that is huge in volume, yet growing exponentially with time. It is a data with so large size and complexity that none of traditional data management tools can store it or process it efficiently. Big data is also a data but with huge size.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Sources of data are becoming more complex than those for traditional data because they are being driven by </a:t>
            </a:r>
            <a:r>
              <a:rPr lang="en-US" sz="1200" spc="0" kern="0" dirty="0" smtClean="0">
                <a:solidFill>
                  <a:srgbClr val="0062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artificial intelligence (AI)</a:t>
            </a: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mobile devices, social media and the Internet of Things (IoT) .For example, the different types of data originate from sensors, devices, video/audio, networks, log files, transactional applications, web and social media — much of it generated in real time and at a very large scale.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Characteristics of big data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470144" y="1018920"/>
            <a:ext cx="9248665" cy="5456461"/>
          </a:xfrm>
          <a:prstGeom prst="rect">
            <a:avLst/>
          </a:prstGeom>
          <a:solidFill>
            <a:srgbClr val="f6f6f6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836" b="836"/>
          <a:stretch/>
        </p:blipFill>
        <p:spPr>
          <a:xfrm>
            <a:off x="1470144" y="1018920"/>
            <a:ext cx="9248665" cy="5456461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04527" y="2020581"/>
            <a:ext cx="8381539" cy="137125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5400"/>
              </a:lnSpc>
              <a:buNone/>
            </a:pPr>
            <a:r>
              <a:rPr lang="en-US" b="1" sz="4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Big Data Architecture: Your choice of the stack on the cloud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76168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88293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architecture of the data pipeline</a:t>
            </a:r>
            <a:b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using open source technologies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90352" y="1675981"/>
            <a:ext cx="10348141" cy="464383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138" b="138"/>
          <a:stretch/>
        </p:blipFill>
        <p:spPr>
          <a:xfrm>
            <a:off x="990352" y="1675981"/>
            <a:ext cx="10348141" cy="4643835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76168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88293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Serverless big data pipeline architecture</a:t>
            </a:r>
            <a:b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 Amazon Web Services (AWS)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57061" y="1731258"/>
            <a:ext cx="10874831" cy="474412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356" b="356"/>
          <a:stretch/>
        </p:blipFill>
        <p:spPr>
          <a:xfrm>
            <a:off x="657061" y="1731258"/>
            <a:ext cx="10874831" cy="4744123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76168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88293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Serverless big data pipeline</a:t>
            </a:r>
            <a:b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architecture on Microsoft Azure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828468" y="1714071"/>
            <a:ext cx="10795990" cy="4434166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3260" b="3260"/>
          <a:stretch/>
        </p:blipFill>
        <p:spPr>
          <a:xfrm>
            <a:off x="828468" y="1714071"/>
            <a:ext cx="10795990" cy="4434166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76168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88293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Serverless big data pipeline architecture</a:t>
            </a:r>
            <a:b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 Google Cloud Platform (GCP)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33217" y="1647413"/>
            <a:ext cx="10322519" cy="451512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224" b="224"/>
          <a:stretch/>
        </p:blipFill>
        <p:spPr>
          <a:xfrm>
            <a:off x="933217" y="1647413"/>
            <a:ext cx="10322519" cy="4515123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2021-07-21T07:42:33.776Z</dcterms:created>
  <dcterms:modified xsi:type="dcterms:W3CDTF">2021-07-21T07:42:33.776Z</dcterms:modified>
</cp:coreProperties>
</file>