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7.xml" ContentType="application/vnd.openxmlformats-officedocument.presentationml.slide+xml"/>
  <Override PartName="/ppt/slides/slide2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2.xml" ContentType="application/vnd.openxmlformats-officedocument.presentationml.slide+xml"/>
  <Override PartName="/docProps/app.xml" ContentType="application/vnd.openxmlformats-officedocument.extended-properties+xml"/>
  <Override PartName="/ppt/slides/slide29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docProps/core.xml" ContentType="application/vnd.openxmlformats-package.core-properties+xml"/>
  <Override PartName="/ppt/slides/slide19.xml" ContentType="application/vnd.openxmlformats-officedocument.presentationml.slide+xml"/>
  <Override PartName="/ppt/viewProps.xml" ContentType="application/vnd.openxmlformats-officedocument.presentationml.viewProps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notesSlides/notesSlide8.xml" ContentType="application/vnd.openxmlformats-officedocument.presentationml.notesSlide+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s/slide31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5.xml" ContentType="application/vnd.openxmlformats-officedocument.presentationml.slide+xml"/>
  <Override PartName="/ppt/notesSlides/notesSlide30.xml" ContentType="application/vnd.openxmlformats-officedocument.presentationml.notesSlide+xml"/>
  <Override PartName="/ppt/notesSlides/notesSlide19.xml" ContentType="application/vnd.openxmlformats-officedocument.presentationml.notesSlide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notesMasterIdLst>
    <p:notesMasterId r:id="rId3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12192000" cy="6858000"/>
  <p:notesSz cx="6858000" cy="9144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 snapToObjects="1">
      <p:cViewPr varScale="1">
        <p:scale>
          <a:sx n="83" d="100"/>
          <a:sy n="83" d="100"/>
        </p:scale>
        <p:origin x="658" y="67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 /><Relationship Id="rId37" Type="http://schemas.openxmlformats.org/officeDocument/2006/relationships/tableStyles" Target="tableStyles.xml" /><Relationship Id="rId3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937157C-AB41-7C62-C955-685648AFA0DB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29FB018-BABE-2CC6-636E-A5BAB9223A2A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E702230-1F43-96FE-FFDC-4B3F08C36E10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61AE300-FD54-90B6-9BEA-3D73BE66FEB5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1D02674-5829-3B9E-5D08-9D6AA326FFC3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BF5152E-DCB4-20E5-C5F5-4D136476DC0B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AEB01A2-BCD5-7029-3098-D29BE0A7A2F5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546C11E-A745-9A84-3AF6-70354AA18F2E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96EF20-3BBE-A651-49E3-DB527A589625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B59BAEE-5ACA-B204-358C-B3AE00791248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348239E-ADF5-F94E-CB0D-CEAC18D783FA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404A214-01BB-3A03-3D03-7A5794421463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1D50B3E-82AD-BC4F-8B73-614BD8C625C4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423D941-20FC-62A0-91F3-36BB02CB7235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0460754-8342-70ED-BE19-0A6C0DB43A09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FE2E41C-3BA3-A6AB-7CF3-5DDF0F919EDD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9F53908-DBF4-FBFC-FD56-5494C618A096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CB92E80-EA01-B9A9-1897-BF6AFB4E5769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32086E7-4374-688A-B21B-B720B2BC70A5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B71DC14-D825-CAE9-807A-B9B557569470}" type="slidenum">
              <a:rPr/>
              <a:t/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1F239F8-E01A-502B-2A97-02E7F2424DC9}" type="slidenum">
              <a:rPr/>
              <a:t/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2462571-7D30-89F8-44D5-C44B4E38B7F3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3EDD7E2-6F75-8DED-B11D-D55100A27C7C}" type="slidenum">
              <a:rPr/>
              <a:t/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FA9A13C-08EF-E49E-78FA-D3B495C91538}" type="slidenum">
              <a:rPr/>
              <a:t/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D26AA7D-F811-3E0E-28E3-C91494B00D8B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266701E-D582-64A2-C01E-96DB37EF80E6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D951E64-8623-BBBE-B188-C9F873D6C7F3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1F7981-C79D-39C5-F58C-E6AC5A6E4471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E2A079-BCFF-DBE7-072C-8633954F63E9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E9BC381-AF09-8CB4-A601-B3A626905634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E4F00FB-3E5C-8846-6EEA-EE14A2482A8D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Diapositive de t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BBD356C-EC0B-224F-8BDD-43EB65974163}" type="datetimeFigureOut">
              <a:rPr lang="fr-FR"/>
              <a:t>18/06/2024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308E5D-A27A-7340-9ACA-8C06862968D4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re et texte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BBD356C-EC0B-224F-8BDD-43EB65974163}" type="datetimeFigureOut">
              <a:rPr lang="fr-FR"/>
              <a:t>18/06/2024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308E5D-A27A-7340-9ACA-8C06862968D4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Titre vertical et 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BBD356C-EC0B-224F-8BDD-43EB65974163}" type="datetimeFigureOut">
              <a:rPr lang="fr-FR"/>
              <a:t>18/06/2024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308E5D-A27A-7340-9ACA-8C06862968D4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BBD356C-EC0B-224F-8BDD-43EB65974163}" type="datetimeFigureOut">
              <a:rPr lang="fr-FR"/>
              <a:t>18/06/2024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308E5D-A27A-7340-9ACA-8C06862968D4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Titre de 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BBD356C-EC0B-224F-8BDD-43EB65974163}" type="datetimeFigureOut">
              <a:rPr lang="fr-FR"/>
              <a:t>18/06/2024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308E5D-A27A-7340-9ACA-8C06862968D4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Deux contenu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BBD356C-EC0B-224F-8BDD-43EB65974163}" type="datetimeFigureOut">
              <a:rPr lang="fr-FR"/>
              <a:t>18/06/2024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308E5D-A27A-7340-9ACA-8C06862968D4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a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BBD356C-EC0B-224F-8BDD-43EB65974163}" type="datetimeFigureOut">
              <a:rPr lang="fr-FR"/>
              <a:t>18/06/2024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308E5D-A27A-7340-9ACA-8C06862968D4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re seu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BBD356C-EC0B-224F-8BDD-43EB65974163}" type="datetimeFigureOut">
              <a:rPr lang="fr-FR"/>
              <a:t>18/06/2024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308E5D-A27A-7340-9ACA-8C06862968D4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V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BBD356C-EC0B-224F-8BDD-43EB65974163}" type="datetimeFigureOut">
              <a:rPr lang="fr-FR"/>
              <a:t>18/06/2024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308E5D-A27A-7340-9ACA-8C06862968D4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u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BBD356C-EC0B-224F-8BDD-43EB65974163}" type="datetimeFigureOut">
              <a:rPr lang="fr-FR"/>
              <a:t>18/06/2024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308E5D-A27A-7340-9ACA-8C06862968D4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Image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BBD356C-EC0B-224F-8BDD-43EB65974163}" type="datetimeFigureOut">
              <a:rPr lang="fr-FR"/>
              <a:t>18/06/2024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308E5D-A27A-7340-9ACA-8C06862968D4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BBD356C-EC0B-224F-8BDD-43EB65974163}" type="datetimeFigureOut">
              <a:rPr lang="fr-FR"/>
              <a:t>18/06/2024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4308E5D-A27A-7340-9ACA-8C06862968D4}" type="slidenum">
              <a:rPr lang="fr-FR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b="1"/>
              <a:t>SAE24</a:t>
            </a:r>
            <a:endParaRPr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fr-FR"/>
              <a:t>M. BINDEL (Partie Réseau)</a:t>
            </a:r>
            <a:endParaRPr/>
          </a:p>
          <a:p>
            <a:pPr>
              <a:defRPr/>
            </a:pPr>
            <a:r>
              <a:rPr lang="fr-FR"/>
              <a:t>M. ALBERT (Partie Web et </a:t>
            </a:r>
            <a:r>
              <a:rPr lang="fr-FR"/>
              <a:t>BdD</a:t>
            </a:r>
            <a:r>
              <a:rPr lang="fr-FR"/>
              <a:t>)</a:t>
            </a:r>
            <a:endParaRPr/>
          </a:p>
          <a:p>
            <a:pPr>
              <a:defRPr/>
            </a:pPr>
            <a:r>
              <a:rPr lang="fr-FR"/>
              <a:t>M. HENSEL (Partie Téléphonie)</a:t>
            </a:r>
            <a:endParaRPr/>
          </a:p>
          <a:p>
            <a:pPr>
              <a:defRPr/>
            </a:pPr>
            <a:r>
              <a:rPr lang="fr-FR"/>
              <a:t>M. MURA (Partie Collecte)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b="1"/>
              <a:t>Partie réseau: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838200" y="1588655"/>
            <a:ext cx="10891982" cy="4996872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buFont typeface="Courier New"/>
              <a:buChar char="o"/>
              <a:defRPr/>
            </a:pPr>
            <a:r>
              <a:rPr lang="fr-FR" sz="2000">
                <a:latin typeface="Calibri"/>
                <a:ea typeface="Calibri"/>
                <a:cs typeface="Calibri"/>
              </a:rPr>
              <a:t>Pour bien dimensionner le réseau global, il a été décidé de prendre en compte le nombre d’adresses IP affecté au sein de chaque VLAN :</a:t>
            </a:r>
            <a:endParaRPr/>
          </a:p>
          <a:p>
            <a:pPr marL="742950" lvl="1" indent="-285750">
              <a:lnSpc>
                <a:spcPct val="107000"/>
              </a:lnSpc>
              <a:buFont typeface="Courier New"/>
              <a:buChar char="o"/>
              <a:defRPr/>
            </a:pPr>
            <a:r>
              <a:rPr lang="fr-FR" sz="2000">
                <a:latin typeface="Calibri"/>
                <a:ea typeface="Calibri"/>
                <a:cs typeface="Calibri"/>
              </a:rPr>
              <a:t>L’interface externe du routeur doit avoir une adresse dynamique du réseau de campus</a:t>
            </a:r>
            <a:endParaRPr/>
          </a:p>
          <a:p>
            <a:pPr marL="742950" lvl="1" indent="-285750">
              <a:lnSpc>
                <a:spcPct val="107000"/>
              </a:lnSpc>
              <a:buFont typeface="Courier New"/>
              <a:buChar char="o"/>
              <a:defRPr/>
            </a:pPr>
            <a:r>
              <a:rPr lang="fr-FR" sz="2000">
                <a:latin typeface="Calibri"/>
                <a:ea typeface="Calibri"/>
                <a:cs typeface="Calibri"/>
              </a:rPr>
              <a:t>Chaque utilisateur possède un Téléphone IP</a:t>
            </a:r>
            <a:endParaRPr/>
          </a:p>
          <a:p>
            <a:pPr marL="742950" lvl="1" indent="-285750">
              <a:lnSpc>
                <a:spcPct val="107000"/>
              </a:lnSpc>
              <a:buFont typeface="Courier New"/>
              <a:buChar char="o"/>
              <a:defRPr/>
            </a:pPr>
            <a:r>
              <a:rPr lang="fr-FR" sz="2000">
                <a:latin typeface="Calibri"/>
                <a:ea typeface="Calibri"/>
                <a:cs typeface="Calibri"/>
              </a:rPr>
              <a:t>Les services réseaux utilisés peuvent évoluer, mais nous sommes certains que nous aurons les services suivants : DNS, DHCP, FTP, Web, PABX</a:t>
            </a:r>
            <a:endParaRPr/>
          </a:p>
          <a:p>
            <a:pPr marL="742950" lvl="1" indent="-285750">
              <a:lnSpc>
                <a:spcPct val="107000"/>
              </a:lnSpc>
              <a:buFont typeface="Courier New"/>
              <a:buChar char="o"/>
              <a:defRPr/>
            </a:pPr>
            <a:r>
              <a:rPr lang="fr-FR" sz="2000">
                <a:latin typeface="Calibri"/>
                <a:ea typeface="Calibri"/>
                <a:cs typeface="Calibri"/>
              </a:rPr>
              <a:t>Configurer le DNS pour utiliser le FQDN des différents serveurs surtout (web, FTP)</a:t>
            </a:r>
            <a:endParaRPr/>
          </a:p>
          <a:p>
            <a:pPr marL="742950" lvl="1" indent="-285750">
              <a:lnSpc>
                <a:spcPct val="107000"/>
              </a:lnSpc>
              <a:buFont typeface="Courier New"/>
              <a:buChar char="o"/>
              <a:defRPr/>
            </a:pPr>
            <a:r>
              <a:rPr lang="fr-FR" sz="2000">
                <a:latin typeface="Calibri"/>
                <a:ea typeface="Calibri"/>
                <a:cs typeface="Calibri"/>
              </a:rPr>
              <a:t>Pour les plages d’adressage dynamiques, seules les machines doivent les utiliser. Les serveurs, les switch/routeurs doivent avoir des adresses IP statiques</a:t>
            </a:r>
            <a:endParaRPr/>
          </a:p>
          <a:p>
            <a:pPr marL="742950" lvl="1" indent="-285750">
              <a:lnSpc>
                <a:spcPct val="107000"/>
              </a:lnSpc>
              <a:buFont typeface="Courier New"/>
              <a:buChar char="o"/>
              <a:defRPr/>
            </a:pPr>
            <a:r>
              <a:rPr lang="fr-FR" sz="2000">
                <a:latin typeface="Calibri"/>
                <a:ea typeface="Calibri"/>
                <a:cs typeface="Calibri"/>
              </a:rPr>
              <a:t>Tous les </a:t>
            </a:r>
            <a:r>
              <a:rPr lang="fr-FR" sz="2000">
                <a:latin typeface="Calibri"/>
                <a:ea typeface="Calibri"/>
                <a:cs typeface="Calibri"/>
              </a:rPr>
              <a:t>Vlans</a:t>
            </a:r>
            <a:r>
              <a:rPr lang="fr-FR" sz="2000">
                <a:latin typeface="Calibri"/>
                <a:ea typeface="Calibri"/>
                <a:cs typeface="Calibri"/>
              </a:rPr>
              <a:t> ont accès à internet</a:t>
            </a:r>
            <a:endParaRPr/>
          </a:p>
          <a:p>
            <a:pPr marL="742950" lvl="1" indent="-285750">
              <a:lnSpc>
                <a:spcPct val="107000"/>
              </a:lnSpc>
              <a:buFont typeface="Courier New"/>
              <a:buChar char="o"/>
              <a:defRPr/>
            </a:pPr>
            <a:r>
              <a:rPr lang="fr-FR" sz="2000">
                <a:latin typeface="Calibri"/>
                <a:ea typeface="Calibri"/>
                <a:cs typeface="Calibri"/>
              </a:rPr>
              <a:t>Les usagers n’ont pas accès aux sites de commerces (pour le test, nous choisirons une adresse au choix)</a:t>
            </a:r>
            <a:endParaRPr/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/>
              <a:buChar char="o"/>
              <a:defRPr/>
            </a:pPr>
            <a:r>
              <a:rPr lang="fr-FR" sz="2000">
                <a:latin typeface="Calibri"/>
                <a:ea typeface="Calibri"/>
                <a:cs typeface="Calibri"/>
              </a:rPr>
              <a:t>Seul le réseau administrateur a accès au service FTP pour la sauvegarde des configurations et l’archivage</a:t>
            </a:r>
            <a:endParaRPr/>
          </a:p>
          <a:p>
            <a:pPr lvl="1">
              <a:defRPr/>
            </a:pPr>
            <a:endParaRPr lang="fr-FR" sz="2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b="1"/>
              <a:t>Partie réseau: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891982" cy="475990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fr-FR" b="1" u="sng"/>
              <a:t>Vous devez :</a:t>
            </a:r>
            <a:endParaRPr lang="fr-FR" sz="2400" b="1" u="sng"/>
          </a:p>
          <a:p>
            <a:pPr>
              <a:defRPr/>
            </a:pPr>
            <a:r>
              <a:rPr lang="fr-FR" sz="2400">
                <a:latin typeface="Calibri"/>
                <a:ea typeface="Calibri"/>
                <a:cs typeface="Calibri"/>
              </a:rPr>
              <a:t>Réunir toute votre équipe (groupe de 3 personnes)</a:t>
            </a:r>
            <a:endParaRPr/>
          </a:p>
          <a:p>
            <a:pPr>
              <a:lnSpc>
                <a:spcPct val="107000"/>
              </a:lnSpc>
              <a:spcAft>
                <a:spcPts val="800"/>
              </a:spcAft>
              <a:defRPr/>
            </a:pPr>
            <a:r>
              <a:rPr lang="fr-FR" sz="2400">
                <a:latin typeface="Calibri"/>
                <a:ea typeface="Calibri"/>
                <a:cs typeface="Calibri"/>
              </a:rPr>
              <a:t>Montrer la topologie avec le découpage IP et les adresses IP des passerelles</a:t>
            </a:r>
            <a:endParaRPr/>
          </a:p>
          <a:p>
            <a:pPr>
              <a:lnSpc>
                <a:spcPct val="107000"/>
              </a:lnSpc>
              <a:spcAft>
                <a:spcPts val="800"/>
              </a:spcAft>
              <a:defRPr/>
            </a:pPr>
            <a:r>
              <a:rPr lang="fr-FR" sz="2400">
                <a:latin typeface="Calibri"/>
                <a:ea typeface="Calibri"/>
                <a:cs typeface="Calibri"/>
              </a:rPr>
              <a:t>Afficher la configuration de DHCP, de switch et de routeur</a:t>
            </a:r>
            <a:endParaRPr/>
          </a:p>
          <a:p>
            <a:pPr>
              <a:lnSpc>
                <a:spcPct val="107000"/>
              </a:lnSpc>
              <a:spcAft>
                <a:spcPts val="800"/>
              </a:spcAft>
              <a:defRPr/>
            </a:pPr>
            <a:r>
              <a:rPr lang="fr-FR" sz="2400">
                <a:latin typeface="Calibri"/>
                <a:ea typeface="Calibri"/>
                <a:cs typeface="Calibri"/>
              </a:rPr>
              <a:t>Afficher la configuration de NAT</a:t>
            </a:r>
            <a:endParaRPr/>
          </a:p>
          <a:p>
            <a:pPr>
              <a:lnSpc>
                <a:spcPct val="107000"/>
              </a:lnSpc>
              <a:spcAft>
                <a:spcPts val="800"/>
              </a:spcAft>
              <a:defRPr/>
            </a:pPr>
            <a:r>
              <a:rPr lang="fr-FR" sz="2400">
                <a:latin typeface="Calibri"/>
                <a:ea typeface="Calibri"/>
                <a:cs typeface="Calibri"/>
              </a:rPr>
              <a:t>Afficher la configuration des restrictions aux ressources </a:t>
            </a:r>
            <a:endParaRPr/>
          </a:p>
          <a:p>
            <a:pPr>
              <a:lnSpc>
                <a:spcPct val="107000"/>
              </a:lnSpc>
              <a:spcAft>
                <a:spcPts val="800"/>
              </a:spcAft>
              <a:defRPr/>
            </a:pPr>
            <a:r>
              <a:rPr lang="fr-FR" sz="2400">
                <a:latin typeface="Calibri"/>
                <a:ea typeface="Calibri"/>
                <a:cs typeface="Calibri"/>
              </a:rPr>
              <a:t>Mettre en place plusieurs configurations aux besoins du client</a:t>
            </a:r>
            <a:endParaRPr/>
          </a:p>
          <a:p>
            <a:pPr>
              <a:lnSpc>
                <a:spcPct val="107000"/>
              </a:lnSpc>
              <a:spcAft>
                <a:spcPts val="800"/>
              </a:spcAft>
              <a:defRPr/>
            </a:pPr>
            <a:r>
              <a:rPr lang="fr-FR" sz="2400">
                <a:latin typeface="Calibri"/>
                <a:ea typeface="Calibri"/>
                <a:cs typeface="Calibri"/>
              </a:rPr>
              <a:t>Valider votre configuration par des tests</a:t>
            </a:r>
            <a:endParaRPr/>
          </a:p>
          <a:p>
            <a:pPr lvl="1">
              <a:defRPr/>
            </a:pP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b="1"/>
              <a:t>Partie Téléphonie</a:t>
            </a:r>
            <a:endParaRPr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b="1"/>
              <a:t>Partie Téléphonie:</a:t>
            </a:r>
            <a:endParaRPr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6886" y="237679"/>
            <a:ext cx="11298227" cy="63826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 b="1"/>
              <a:t>Partie Téléphonie:</a:t>
            </a:r>
            <a:endParaRPr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6886" y="232916"/>
            <a:ext cx="11298227" cy="63921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56413" y="242443"/>
            <a:ext cx="11279174" cy="63731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4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b="1"/>
              <a:t>Partie Collecte de Données</a:t>
            </a:r>
            <a:endParaRPr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4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b="1"/>
              <a:t>Partie récupération des données de capteurs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891982" cy="475990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fr-FR"/>
              <a:t>Utilisation du MQTT</a:t>
            </a:r>
            <a:endParaRPr/>
          </a:p>
          <a:p>
            <a:pPr>
              <a:defRPr/>
            </a:pPr>
            <a:r>
              <a:rPr lang="fr-FR"/>
              <a:t>Broker:</a:t>
            </a:r>
            <a:endParaRPr lang="fr-FR"/>
          </a:p>
          <a:p>
            <a:pPr lvl="1">
              <a:defRPr/>
            </a:pPr>
            <a:r>
              <a:rPr lang="fr-FR"/>
              <a:t>test.mosquitto.org </a:t>
            </a:r>
            <a:endParaRPr/>
          </a:p>
          <a:p>
            <a:pPr lvl="1">
              <a:defRPr/>
            </a:pPr>
            <a:r>
              <a:rPr lang="fr-FR"/>
              <a:t>broker.hivemq.com </a:t>
            </a:r>
            <a:endParaRPr/>
          </a:p>
          <a:p>
            <a:pPr>
              <a:defRPr/>
            </a:pPr>
            <a:r>
              <a:rPr lang="fr-FR"/>
              <a:t>Topic:</a:t>
            </a:r>
            <a:endParaRPr/>
          </a:p>
          <a:p>
            <a:pPr lvl="1">
              <a:defRPr/>
            </a:pPr>
            <a:r>
              <a:rPr lang="fr-FR"/>
              <a:t>IUT/Colmar2024/SAE2.04/Maison1 </a:t>
            </a:r>
            <a:endParaRPr/>
          </a:p>
          <a:p>
            <a:pPr lvl="1">
              <a:defRPr/>
            </a:pPr>
            <a:r>
              <a:rPr lang="fr-FR"/>
              <a:t>IUT/Colmar2024/SAE2.04/Maison2 </a:t>
            </a:r>
            <a:endParaRPr/>
          </a:p>
          <a:p>
            <a:pPr>
              <a:defRPr/>
            </a:pPr>
            <a:r>
              <a:rPr lang="fr-FR"/>
              <a:t>Message: </a:t>
            </a:r>
            <a:endParaRPr/>
          </a:p>
          <a:p>
            <a:pPr lvl="1">
              <a:defRPr/>
            </a:pPr>
            <a:r>
              <a:rPr lang="fr-FR"/>
              <a:t>Envoyé toutes les 5 secondes</a:t>
            </a:r>
            <a:endParaRPr/>
          </a:p>
          <a:p>
            <a:pPr lvl="1">
              <a:defRPr/>
            </a:pPr>
            <a:r>
              <a:rPr lang="fr-FR"/>
              <a:t>Du type: </a:t>
            </a:r>
            <a:r>
              <a:rPr lang="fr-FR" b="1">
                <a:solidFill>
                  <a:srgbClr val="FF0000"/>
                </a:solidFill>
              </a:rPr>
              <a:t>Id=12A6B8AF6CD3,piece=</a:t>
            </a:r>
            <a:r>
              <a:rPr lang="fr-FR" b="1">
                <a:solidFill>
                  <a:srgbClr val="FF0000"/>
                </a:solidFill>
              </a:rPr>
              <a:t>sejour,date</a:t>
            </a:r>
            <a:r>
              <a:rPr lang="fr-FR" b="1">
                <a:solidFill>
                  <a:srgbClr val="FF0000"/>
                </a:solidFill>
              </a:rPr>
              <a:t>=15/06/2022,heure=12:13:14,temp=26,35</a:t>
            </a:r>
            <a:endParaRPr/>
          </a:p>
          <a:p>
            <a:pPr>
              <a:defRPr/>
            </a:pP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4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b="1"/>
              <a:t>Partie récupération des données de capteurs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475990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fr-FR"/>
              <a:t>Logiciel pour tester:</a:t>
            </a:r>
            <a:endParaRPr/>
          </a:p>
          <a:p>
            <a:pPr lvl="1">
              <a:defRPr/>
            </a:pPr>
            <a:r>
              <a:rPr lang="fr-FR"/>
              <a:t>Windows: </a:t>
            </a:r>
            <a:r>
              <a:rPr lang="fr-FR"/>
              <a:t>MqttBox</a:t>
            </a:r>
            <a:endParaRPr lang="fr-FR"/>
          </a:p>
          <a:p>
            <a:pPr lvl="1">
              <a:defRPr/>
            </a:pPr>
            <a:r>
              <a:rPr lang="fr-FR"/>
              <a:t>Ubuntu: </a:t>
            </a:r>
            <a:endParaRPr/>
          </a:p>
          <a:p>
            <a:pPr lvl="2">
              <a:defRPr/>
            </a:pPr>
            <a:r>
              <a:rPr lang="fr-FR"/>
              <a:t>MQTT Explorer</a:t>
            </a:r>
            <a:endParaRPr/>
          </a:p>
          <a:p>
            <a:pPr lvl="2">
              <a:defRPr/>
            </a:pPr>
            <a:r>
              <a:rPr lang="fr-FR"/>
              <a:t>mosquitto</a:t>
            </a:r>
            <a:r>
              <a:rPr lang="fr-FR"/>
              <a:t>-clients:</a:t>
            </a:r>
            <a:endParaRPr/>
          </a:p>
          <a:p>
            <a:pPr lvl="1">
              <a:defRPr/>
            </a:pPr>
            <a:r>
              <a:rPr lang="fr-FR"/>
              <a:t>Android: MQTT Dash</a:t>
            </a:r>
            <a:endParaRPr/>
          </a:p>
          <a:p>
            <a:pPr lvl="1">
              <a:defRPr/>
            </a:pPr>
            <a:r>
              <a:rPr lang="fr-FR"/>
              <a:t>Iphone</a:t>
            </a:r>
            <a:r>
              <a:rPr lang="fr-FR"/>
              <a:t> : </a:t>
            </a:r>
            <a:r>
              <a:rPr lang="fr-FR"/>
              <a:t>EasyMQTT</a:t>
            </a:r>
            <a:endParaRPr lang="fr-FR"/>
          </a:p>
          <a:p>
            <a:pPr>
              <a:defRPr/>
            </a:pP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4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b="1"/>
              <a:t>Partie récupération des données de capteurs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475990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fr-FR"/>
              <a:t>VALIDATIONS:</a:t>
            </a:r>
            <a:endParaRPr/>
          </a:p>
          <a:p>
            <a:pPr lvl="1">
              <a:defRPr/>
            </a:pPr>
            <a:r>
              <a:rPr lang="fr-FR"/>
              <a:t>Réception des messages en mode terminal (exécution de votre script python)</a:t>
            </a:r>
            <a:endParaRPr/>
          </a:p>
          <a:p>
            <a:pPr lvl="1">
              <a:defRPr/>
            </a:pPr>
            <a:r>
              <a:rPr lang="fr-FR"/>
              <a:t>Messages mis dans un fichier texte ou directement dans la </a:t>
            </a:r>
            <a:r>
              <a:rPr lang="fr-FR"/>
              <a:t>BdD</a:t>
            </a: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b="1"/>
              <a:t>Organisation	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/>
        <p:txBody>
          <a:bodyPr>
            <a:normAutofit lnSpcReduction="10000"/>
          </a:bodyPr>
          <a:lstStyle/>
          <a:p>
            <a:pPr>
              <a:defRPr/>
            </a:pPr>
            <a:r>
              <a:rPr lang="fr-FR"/>
              <a:t>SAE Intégrative:</a:t>
            </a:r>
            <a:endParaRPr/>
          </a:p>
          <a:p>
            <a:pPr lvl="1">
              <a:defRPr/>
            </a:pPr>
            <a:r>
              <a:rPr lang="fr-FR"/>
              <a:t>Volonté de regrouper l’ensemble des Ressources et SAE en une seule SAE afin de valider vos compétences </a:t>
            </a:r>
            <a:r>
              <a:rPr lang="fr-FR">
                <a:solidFill>
                  <a:srgbClr val="FF0000"/>
                </a:solidFill>
              </a:rPr>
              <a:t>fondamentales</a:t>
            </a:r>
            <a:endParaRPr/>
          </a:p>
          <a:p>
            <a:pPr lvl="1">
              <a:defRPr/>
            </a:pPr>
            <a:r>
              <a:rPr lang="fr-FR"/>
              <a:t>4 parties:</a:t>
            </a:r>
            <a:endParaRPr/>
          </a:p>
          <a:p>
            <a:pPr lvl="2">
              <a:defRPr/>
            </a:pPr>
            <a:r>
              <a:rPr lang="fr-FR"/>
              <a:t>Réseau</a:t>
            </a:r>
            <a:endParaRPr/>
          </a:p>
          <a:p>
            <a:pPr lvl="2">
              <a:defRPr/>
            </a:pPr>
            <a:r>
              <a:rPr lang="fr-FR"/>
              <a:t>Téléphonie</a:t>
            </a:r>
            <a:endParaRPr/>
          </a:p>
          <a:p>
            <a:pPr lvl="2">
              <a:defRPr/>
            </a:pPr>
            <a:r>
              <a:rPr lang="fr-FR"/>
              <a:t>Collecte</a:t>
            </a:r>
            <a:endParaRPr/>
          </a:p>
          <a:p>
            <a:pPr lvl="2">
              <a:defRPr/>
            </a:pPr>
            <a:r>
              <a:rPr lang="fr-FR"/>
              <a:t>Web/</a:t>
            </a:r>
            <a:r>
              <a:rPr lang="fr-FR"/>
              <a:t>BdD</a:t>
            </a:r>
            <a:endParaRPr lang="fr-FR"/>
          </a:p>
          <a:p>
            <a:pPr>
              <a:defRPr/>
            </a:pPr>
            <a:r>
              <a:rPr lang="fr-FR"/>
              <a:t>Notes:</a:t>
            </a:r>
            <a:endParaRPr/>
          </a:p>
          <a:p>
            <a:pPr lvl="1">
              <a:defRPr/>
            </a:pPr>
            <a:r>
              <a:rPr lang="fr-FR"/>
              <a:t>Validations des parties</a:t>
            </a:r>
            <a:endParaRPr/>
          </a:p>
          <a:p>
            <a:pPr lvl="1">
              <a:defRPr/>
            </a:pPr>
            <a:r>
              <a:rPr lang="fr-FR"/>
              <a:t>Test Moodle individuel</a:t>
            </a:r>
            <a:endParaRPr/>
          </a:p>
          <a:p>
            <a:pPr lvl="1">
              <a:defRPr/>
            </a:pPr>
            <a:r>
              <a:rPr lang="fr-FR"/>
              <a:t>Rapport technique pour chaque partie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6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b="1"/>
              <a:t>Partie Web et Base de Données</a:t>
            </a:r>
            <a:endParaRPr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6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b="1"/>
              <a:t>Partie Web et </a:t>
            </a:r>
            <a:r>
              <a:rPr lang="fr-FR" b="1"/>
              <a:t>BdD</a:t>
            </a:r>
            <a:r>
              <a:rPr lang="fr-FR" b="1"/>
              <a:t> : Prérequis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Le </a:t>
            </a:r>
            <a:r>
              <a:rPr lang="fr-FR"/>
              <a:t>brocker</a:t>
            </a:r>
            <a:r>
              <a:rPr lang="fr-FR"/>
              <a:t> envoie des données avec un ID unique, un timestamp, une pièce (par ex. Maison1) et une donnée : température. </a:t>
            </a:r>
            <a:endParaRPr/>
          </a:p>
          <a:p>
            <a:pPr>
              <a:defRPr/>
            </a:pPr>
            <a:r>
              <a:rPr lang="fr-FR"/>
              <a:t>Plusieurs capteurs (avec des ID différents) publieront des données. </a:t>
            </a:r>
            <a:endParaRPr/>
          </a:p>
          <a:p>
            <a:pPr>
              <a:defRPr/>
            </a:pPr>
            <a:r>
              <a:rPr lang="fr-FR"/>
              <a:t>La collecte de données se fera sous un système Linux Ubuntu dans une VM ou machine physique.</a:t>
            </a:r>
            <a:endParaRPr/>
          </a:p>
          <a:p>
            <a:pPr>
              <a:defRPr/>
            </a:pPr>
            <a:r>
              <a:rPr lang="fr-FR"/>
              <a:t>Les données peuvent être enregistrées dans un fichier dans un format que vous définirez.</a:t>
            </a:r>
            <a:endParaRPr lang="fr-FR"/>
          </a:p>
          <a:p>
            <a:pPr>
              <a:defRPr/>
            </a:pP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6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b="1"/>
              <a:t>Schéma général</a:t>
            </a:r>
            <a:endParaRPr/>
          </a:p>
        </p:txBody>
      </p:sp>
      <p:grpSp>
        <p:nvGrpSpPr>
          <p:cNvPr id="13" name="Groupe 12"/>
          <p:cNvGrpSpPr/>
          <p:nvPr/>
        </p:nvGrpSpPr>
        <p:grpSpPr bwMode="auto">
          <a:xfrm>
            <a:off x="7756263" y="3094574"/>
            <a:ext cx="1043492" cy="1219254"/>
            <a:chOff x="4830183" y="3055171"/>
            <a:chExt cx="1043492" cy="1219254"/>
          </a:xfrm>
        </p:grpSpPr>
        <p:sp>
          <p:nvSpPr>
            <p:cNvPr id="9" name="Rectangle 8"/>
            <p:cNvSpPr/>
            <p:nvPr/>
          </p:nvSpPr>
          <p:spPr bwMode="auto">
            <a:xfrm>
              <a:off x="4830183" y="3254187"/>
              <a:ext cx="1043492" cy="821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fr-FR"/>
                <a:t>BDD</a:t>
              </a:r>
              <a:endParaRPr/>
            </a:p>
          </p:txBody>
        </p:sp>
        <p:sp>
          <p:nvSpPr>
            <p:cNvPr id="4" name="Ellipse 3"/>
            <p:cNvSpPr/>
            <p:nvPr/>
          </p:nvSpPr>
          <p:spPr bwMode="auto">
            <a:xfrm>
              <a:off x="4830183" y="3055171"/>
              <a:ext cx="1043492" cy="3980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6" name="Ellipse 5"/>
            <p:cNvSpPr/>
            <p:nvPr/>
          </p:nvSpPr>
          <p:spPr bwMode="auto">
            <a:xfrm>
              <a:off x="4830183" y="3876393"/>
              <a:ext cx="1043492" cy="3980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20" name="Flèche en arc 19"/>
          <p:cNvSpPr/>
          <p:nvPr/>
        </p:nvSpPr>
        <p:spPr bwMode="auto">
          <a:xfrm>
            <a:off x="8376621" y="2366682"/>
            <a:ext cx="2322125" cy="166736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 bwMode="auto">
          <a:xfrm>
            <a:off x="8395871" y="2143412"/>
            <a:ext cx="2302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Affichage des données</a:t>
            </a:r>
            <a:endParaRPr/>
          </a:p>
        </p:txBody>
      </p:sp>
      <p:sp>
        <p:nvSpPr>
          <p:cNvPr id="23" name="Flèche en arc 22"/>
          <p:cNvSpPr/>
          <p:nvPr/>
        </p:nvSpPr>
        <p:spPr bwMode="auto">
          <a:xfrm rot="10800000">
            <a:off x="8376621" y="3380637"/>
            <a:ext cx="2322125" cy="166736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 bwMode="auto">
          <a:xfrm>
            <a:off x="8074242" y="4982706"/>
            <a:ext cx="344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Modification de certaines données</a:t>
            </a:r>
            <a:endParaRPr/>
          </a:p>
        </p:txBody>
      </p:sp>
      <p:sp>
        <p:nvSpPr>
          <p:cNvPr id="25" name="Rectangle 24"/>
          <p:cNvSpPr/>
          <p:nvPr/>
        </p:nvSpPr>
        <p:spPr bwMode="auto">
          <a:xfrm>
            <a:off x="9950823" y="3159189"/>
            <a:ext cx="1355464" cy="1068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Site web</a:t>
            </a:r>
            <a:endParaRPr/>
          </a:p>
        </p:txBody>
      </p:sp>
      <p:sp>
        <p:nvSpPr>
          <p:cNvPr id="26" name="Rectangle 25"/>
          <p:cNvSpPr/>
          <p:nvPr/>
        </p:nvSpPr>
        <p:spPr bwMode="auto">
          <a:xfrm>
            <a:off x="4645379" y="3186048"/>
            <a:ext cx="1959816" cy="1068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Collecte de données</a:t>
            </a:r>
            <a:endParaRPr/>
          </a:p>
          <a:p>
            <a:pPr algn="ctr">
              <a:defRPr/>
            </a:pPr>
            <a:r>
              <a:rPr lang="fr-FR"/>
              <a:t>(script python)</a:t>
            </a:r>
            <a:endParaRPr/>
          </a:p>
        </p:txBody>
      </p:sp>
      <p:sp>
        <p:nvSpPr>
          <p:cNvPr id="27" name="Flèche droite rayée 26"/>
          <p:cNvSpPr/>
          <p:nvPr/>
        </p:nvSpPr>
        <p:spPr bwMode="auto">
          <a:xfrm>
            <a:off x="6605195" y="3582297"/>
            <a:ext cx="1151068" cy="333499"/>
          </a:xfrm>
          <a:prstGeom prst="striped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8" name="ZoneTexte 27"/>
          <p:cNvSpPr txBox="1"/>
          <p:nvPr/>
        </p:nvSpPr>
        <p:spPr bwMode="auto">
          <a:xfrm>
            <a:off x="6610599" y="3334869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upload</a:t>
            </a:r>
            <a:endParaRPr lang="fr-FR"/>
          </a:p>
        </p:txBody>
      </p:sp>
      <p:sp>
        <p:nvSpPr>
          <p:cNvPr id="29" name="Rectangle 28"/>
          <p:cNvSpPr/>
          <p:nvPr/>
        </p:nvSpPr>
        <p:spPr bwMode="auto">
          <a:xfrm>
            <a:off x="1395476" y="3159189"/>
            <a:ext cx="1959816" cy="1068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Publication des données</a:t>
            </a:r>
            <a:endParaRPr/>
          </a:p>
        </p:txBody>
      </p:sp>
      <p:sp>
        <p:nvSpPr>
          <p:cNvPr id="30" name="Flèche vers la droite 29"/>
          <p:cNvSpPr/>
          <p:nvPr/>
        </p:nvSpPr>
        <p:spPr bwMode="auto">
          <a:xfrm>
            <a:off x="3355291" y="3582297"/>
            <a:ext cx="1290087" cy="33349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31" name="ZoneTexte 30"/>
          <p:cNvSpPr txBox="1"/>
          <p:nvPr/>
        </p:nvSpPr>
        <p:spPr bwMode="auto">
          <a:xfrm>
            <a:off x="6605195" y="3745480"/>
            <a:ext cx="1060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2 options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6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30" name="Groupe 29"/>
          <p:cNvGrpSpPr/>
          <p:nvPr/>
        </p:nvGrpSpPr>
        <p:grpSpPr bwMode="auto">
          <a:xfrm>
            <a:off x="2986966" y="4654354"/>
            <a:ext cx="8504187" cy="1834927"/>
            <a:chOff x="2866839" y="58290"/>
            <a:chExt cx="8504187" cy="3128934"/>
          </a:xfrm>
        </p:grpSpPr>
        <p:sp>
          <p:nvSpPr>
            <p:cNvPr id="31" name="Ellipse 30"/>
            <p:cNvSpPr/>
            <p:nvPr/>
          </p:nvSpPr>
          <p:spPr bwMode="auto">
            <a:xfrm>
              <a:off x="2866839" y="58290"/>
              <a:ext cx="5981252" cy="3128934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32" name="ZoneTexte 31"/>
            <p:cNvSpPr txBox="1"/>
            <p:nvPr/>
          </p:nvSpPr>
          <p:spPr bwMode="auto">
            <a:xfrm>
              <a:off x="8848091" y="1285247"/>
              <a:ext cx="25229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fr-FR"/>
                <a:t>1 PC sous Linux (Ubuntu)</a:t>
              </a:r>
              <a:endParaRPr/>
            </a:p>
            <a:p>
              <a:pPr>
                <a:defRPr/>
              </a:pPr>
              <a:r>
                <a:rPr lang="fr-FR"/>
                <a:t>VM ou physique</a:t>
              </a:r>
              <a:endParaRPr/>
            </a:p>
          </p:txBody>
        </p:sp>
      </p:grpSp>
      <p:grpSp>
        <p:nvGrpSpPr>
          <p:cNvPr id="27" name="Groupe 26"/>
          <p:cNvGrpSpPr/>
          <p:nvPr/>
        </p:nvGrpSpPr>
        <p:grpSpPr bwMode="auto">
          <a:xfrm>
            <a:off x="2871261" y="3223455"/>
            <a:ext cx="7687168" cy="1388952"/>
            <a:chOff x="2866839" y="58290"/>
            <a:chExt cx="7687168" cy="3128934"/>
          </a:xfrm>
        </p:grpSpPr>
        <p:sp>
          <p:nvSpPr>
            <p:cNvPr id="28" name="Ellipse 27"/>
            <p:cNvSpPr/>
            <p:nvPr/>
          </p:nvSpPr>
          <p:spPr bwMode="auto">
            <a:xfrm>
              <a:off x="2866839" y="58290"/>
              <a:ext cx="5981252" cy="3128934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29" name="ZoneTexte 28"/>
            <p:cNvSpPr txBox="1"/>
            <p:nvPr/>
          </p:nvSpPr>
          <p:spPr bwMode="auto">
            <a:xfrm>
              <a:off x="8848091" y="1285246"/>
              <a:ext cx="1705916" cy="14560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fr-FR"/>
                <a:t>1 PC Windows </a:t>
              </a:r>
              <a:endParaRPr/>
            </a:p>
            <a:p>
              <a:pPr>
                <a:defRPr/>
              </a:pPr>
              <a:r>
                <a:rPr lang="fr-FR"/>
                <a:t>VM ou physique</a:t>
              </a:r>
              <a:endParaRPr/>
            </a:p>
          </p:txBody>
        </p:sp>
      </p:grpSp>
      <p:grpSp>
        <p:nvGrpSpPr>
          <p:cNvPr id="26" name="Groupe 25"/>
          <p:cNvGrpSpPr/>
          <p:nvPr/>
        </p:nvGrpSpPr>
        <p:grpSpPr bwMode="auto">
          <a:xfrm>
            <a:off x="2871261" y="41497"/>
            <a:ext cx="8504187" cy="3128934"/>
            <a:chOff x="2866839" y="58290"/>
            <a:chExt cx="8504187" cy="3128934"/>
          </a:xfrm>
        </p:grpSpPr>
        <p:sp>
          <p:nvSpPr>
            <p:cNvPr id="24" name="Ellipse 23"/>
            <p:cNvSpPr/>
            <p:nvPr/>
          </p:nvSpPr>
          <p:spPr bwMode="auto">
            <a:xfrm>
              <a:off x="2866839" y="58290"/>
              <a:ext cx="5981252" cy="3128934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25" name="ZoneTexte 24"/>
            <p:cNvSpPr txBox="1"/>
            <p:nvPr/>
          </p:nvSpPr>
          <p:spPr bwMode="auto">
            <a:xfrm>
              <a:off x="8848091" y="1285247"/>
              <a:ext cx="25229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fr-FR"/>
                <a:t>1 PC sous Linux (Ubuntu)</a:t>
              </a:r>
              <a:endParaRPr/>
            </a:p>
            <a:p>
              <a:pPr>
                <a:defRPr/>
              </a:pPr>
              <a:r>
                <a:rPr lang="fr-FR"/>
                <a:t>VM ou physique</a:t>
              </a:r>
              <a:endParaRPr/>
            </a:p>
          </p:txBody>
        </p:sp>
      </p:grpSp>
      <p:sp>
        <p:nvSpPr>
          <p:cNvPr id="11" name="ZoneTexte 10"/>
          <p:cNvSpPr txBox="1"/>
          <p:nvPr/>
        </p:nvSpPr>
        <p:spPr bwMode="auto">
          <a:xfrm>
            <a:off x="462578" y="204395"/>
            <a:ext cx="2219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4400" b="1"/>
              <a:t>Option 1</a:t>
            </a:r>
            <a:endParaRPr/>
          </a:p>
        </p:txBody>
      </p:sp>
      <p:grpSp>
        <p:nvGrpSpPr>
          <p:cNvPr id="23" name="Groupe 22"/>
          <p:cNvGrpSpPr/>
          <p:nvPr/>
        </p:nvGrpSpPr>
        <p:grpSpPr bwMode="auto">
          <a:xfrm>
            <a:off x="2022437" y="494852"/>
            <a:ext cx="8284268" cy="5410217"/>
            <a:chOff x="2022437" y="494852"/>
            <a:chExt cx="8284268" cy="5410217"/>
          </a:xfrm>
        </p:grpSpPr>
        <p:sp>
          <p:nvSpPr>
            <p:cNvPr id="4" name="ZoneTexte 3"/>
            <p:cNvSpPr txBox="1"/>
            <p:nvPr/>
          </p:nvSpPr>
          <p:spPr bwMode="auto">
            <a:xfrm>
              <a:off x="3969572" y="494852"/>
              <a:ext cx="3668377" cy="6463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fr-FR"/>
                <a:t>Programme d’acquisition de données</a:t>
              </a:r>
              <a:endParaRPr/>
            </a:p>
            <a:p>
              <a:pPr>
                <a:defRPr/>
              </a:pPr>
              <a:r>
                <a:rPr lang="fr-FR"/>
                <a:t>	ID, Timestamp, Data</a:t>
              </a:r>
              <a:endParaRPr/>
            </a:p>
          </p:txBody>
        </p:sp>
        <p:sp>
          <p:nvSpPr>
            <p:cNvPr id="5" name="ZoneTexte 4"/>
            <p:cNvSpPr txBox="1"/>
            <p:nvPr/>
          </p:nvSpPr>
          <p:spPr bwMode="auto">
            <a:xfrm>
              <a:off x="3969570" y="2082814"/>
              <a:ext cx="3668377" cy="6463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fr-FR"/>
                <a:t>Fichier avec une représentation des données parmi : csv, </a:t>
              </a:r>
              <a:r>
                <a:rPr lang="fr-FR"/>
                <a:t>yaml</a:t>
              </a:r>
              <a:r>
                <a:rPr lang="fr-FR"/>
                <a:t>, </a:t>
              </a:r>
              <a:r>
                <a:rPr lang="fr-FR"/>
                <a:t>json</a:t>
              </a:r>
              <a:endParaRPr lang="fr-FR"/>
            </a:p>
          </p:txBody>
        </p:sp>
        <p:sp>
          <p:nvSpPr>
            <p:cNvPr id="6" name="ZoneTexte 5"/>
            <p:cNvSpPr txBox="1"/>
            <p:nvPr/>
          </p:nvSpPr>
          <p:spPr bwMode="auto">
            <a:xfrm>
              <a:off x="3969570" y="3670776"/>
              <a:ext cx="3668377" cy="6463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fr-FR"/>
                <a:t>Base données (MySQL)</a:t>
              </a:r>
              <a:endParaRPr/>
            </a:p>
            <a:p>
              <a:pPr>
                <a:defRPr/>
              </a:pPr>
              <a:r>
                <a:rPr lang="fr-FR"/>
                <a:t>Schéma à concevoir</a:t>
              </a:r>
              <a:endParaRPr/>
            </a:p>
          </p:txBody>
        </p:sp>
        <p:sp>
          <p:nvSpPr>
            <p:cNvPr id="7" name="ZoneTexte 6"/>
            <p:cNvSpPr txBox="1"/>
            <p:nvPr/>
          </p:nvSpPr>
          <p:spPr bwMode="auto">
            <a:xfrm>
              <a:off x="3969570" y="5258738"/>
              <a:ext cx="3668377" cy="6463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fr-FR"/>
                <a:t>Serveur de présentation des données</a:t>
              </a:r>
              <a:endParaRPr/>
            </a:p>
            <a:p>
              <a:pPr>
                <a:defRPr/>
              </a:pPr>
              <a:r>
                <a:rPr lang="fr-FR"/>
                <a:t>Format web avec </a:t>
              </a:r>
              <a:r>
                <a:rPr lang="fr-FR"/>
                <a:t>django</a:t>
              </a:r>
              <a:endParaRPr lang="fr-FR"/>
            </a:p>
          </p:txBody>
        </p:sp>
        <p:cxnSp>
          <p:nvCxnSpPr>
            <p:cNvPr id="9" name="Connecteur droit avec flèche 8"/>
            <p:cNvCxnSpPr>
              <a:cxnSpLocks/>
              <a:stCxn id="4" idx="2"/>
              <a:endCxn id="5" idx="0"/>
            </p:cNvCxnSpPr>
            <p:nvPr/>
          </p:nvCxnSpPr>
          <p:spPr bwMode="auto">
            <a:xfrm flipH="1">
              <a:off x="5803759" y="1141183"/>
              <a:ext cx="2" cy="9416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cxnSpLocks/>
            </p:cNvCxnSpPr>
            <p:nvPr/>
          </p:nvCxnSpPr>
          <p:spPr bwMode="auto">
            <a:xfrm flipH="1">
              <a:off x="5803756" y="2729145"/>
              <a:ext cx="2" cy="9416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>
              <a:cxnSpLocks/>
            </p:cNvCxnSpPr>
            <p:nvPr/>
          </p:nvCxnSpPr>
          <p:spPr bwMode="auto">
            <a:xfrm flipH="1">
              <a:off x="4867839" y="4317107"/>
              <a:ext cx="2" cy="9416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>
              <a:cxnSpLocks/>
            </p:cNvCxnSpPr>
            <p:nvPr/>
          </p:nvCxnSpPr>
          <p:spPr bwMode="auto">
            <a:xfrm flipV="1">
              <a:off x="6497619" y="4317107"/>
              <a:ext cx="0" cy="9416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 bwMode="auto">
            <a:xfrm>
              <a:off x="5911172" y="2876795"/>
              <a:ext cx="30164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fr-FR"/>
                <a:t>Crontab</a:t>
              </a:r>
              <a:endParaRPr lang="fr-FR"/>
            </a:p>
            <a:p>
              <a:pPr>
                <a:defRPr/>
              </a:pPr>
              <a:r>
                <a:rPr lang="fr-FR"/>
                <a:t>Gestion des données à insérer</a:t>
              </a:r>
              <a:endParaRPr/>
            </a:p>
          </p:txBody>
        </p:sp>
        <p:sp>
          <p:nvSpPr>
            <p:cNvPr id="19" name="ZoneTexte 18"/>
            <p:cNvSpPr txBox="1"/>
            <p:nvPr/>
          </p:nvSpPr>
          <p:spPr bwMode="auto">
            <a:xfrm>
              <a:off x="6096000" y="1168635"/>
              <a:ext cx="20547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fr-FR"/>
                <a:t>Mise en place des données dans un fichier</a:t>
              </a:r>
              <a:endParaRPr/>
            </a:p>
          </p:txBody>
        </p:sp>
        <p:sp>
          <p:nvSpPr>
            <p:cNvPr id="20" name="ZoneTexte 19"/>
            <p:cNvSpPr txBox="1"/>
            <p:nvPr/>
          </p:nvSpPr>
          <p:spPr bwMode="auto">
            <a:xfrm>
              <a:off x="2022437" y="4603256"/>
              <a:ext cx="2676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fr-FR"/>
                <a:t>Récupération des données</a:t>
              </a:r>
              <a:endParaRPr/>
            </a:p>
          </p:txBody>
        </p:sp>
        <p:sp>
          <p:nvSpPr>
            <p:cNvPr id="22" name="ZoneTexte 21"/>
            <p:cNvSpPr txBox="1"/>
            <p:nvPr/>
          </p:nvSpPr>
          <p:spPr bwMode="auto">
            <a:xfrm>
              <a:off x="6617747" y="4603256"/>
              <a:ext cx="36889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fr-FR"/>
                <a:t>Modification des données du capteur</a:t>
              </a:r>
              <a:endParaRPr/>
            </a:p>
            <a:p>
              <a:pPr>
                <a:defRPr/>
              </a:pPr>
              <a:r>
                <a:rPr lang="fr-FR"/>
                <a:t>(nom, emplacement)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6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34" name="Groupe 33"/>
          <p:cNvGrpSpPr/>
          <p:nvPr/>
        </p:nvGrpSpPr>
        <p:grpSpPr bwMode="auto">
          <a:xfrm>
            <a:off x="2744427" y="4799353"/>
            <a:ext cx="8504187" cy="1834927"/>
            <a:chOff x="2866839" y="58290"/>
            <a:chExt cx="8504187" cy="3128934"/>
          </a:xfrm>
        </p:grpSpPr>
        <p:sp>
          <p:nvSpPr>
            <p:cNvPr id="35" name="Ellipse 34"/>
            <p:cNvSpPr/>
            <p:nvPr/>
          </p:nvSpPr>
          <p:spPr bwMode="auto">
            <a:xfrm>
              <a:off x="2866839" y="58290"/>
              <a:ext cx="5981252" cy="3128934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36" name="ZoneTexte 35"/>
            <p:cNvSpPr txBox="1"/>
            <p:nvPr/>
          </p:nvSpPr>
          <p:spPr bwMode="auto">
            <a:xfrm>
              <a:off x="8848091" y="1285247"/>
              <a:ext cx="25229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fr-FR"/>
                <a:t>1 PC sous Linux (Ubuntu)</a:t>
              </a:r>
              <a:endParaRPr/>
            </a:p>
            <a:p>
              <a:pPr>
                <a:defRPr/>
              </a:pPr>
              <a:r>
                <a:rPr lang="fr-FR"/>
                <a:t>VM ou physique</a:t>
              </a:r>
              <a:endParaRPr/>
            </a:p>
          </p:txBody>
        </p:sp>
      </p:grpSp>
      <p:grpSp>
        <p:nvGrpSpPr>
          <p:cNvPr id="37" name="Groupe 36"/>
          <p:cNvGrpSpPr/>
          <p:nvPr/>
        </p:nvGrpSpPr>
        <p:grpSpPr bwMode="auto">
          <a:xfrm>
            <a:off x="2654035" y="3293912"/>
            <a:ext cx="7828232" cy="1388952"/>
            <a:chOff x="2866839" y="58290"/>
            <a:chExt cx="7828232" cy="3128934"/>
          </a:xfrm>
        </p:grpSpPr>
        <p:sp>
          <p:nvSpPr>
            <p:cNvPr id="38" name="Ellipse 37"/>
            <p:cNvSpPr/>
            <p:nvPr/>
          </p:nvSpPr>
          <p:spPr bwMode="auto">
            <a:xfrm>
              <a:off x="2866839" y="58290"/>
              <a:ext cx="5981252" cy="3128934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39" name="ZoneTexte 38"/>
            <p:cNvSpPr txBox="1"/>
            <p:nvPr/>
          </p:nvSpPr>
          <p:spPr bwMode="auto">
            <a:xfrm>
              <a:off x="8848091" y="1285246"/>
              <a:ext cx="1846980" cy="14560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fr-FR"/>
                <a:t>1 PC Windows</a:t>
              </a:r>
              <a:endParaRPr/>
            </a:p>
            <a:p>
              <a:pPr>
                <a:defRPr/>
              </a:pPr>
              <a:r>
                <a:rPr lang="fr-FR"/>
                <a:t>(VM ou physique)</a:t>
              </a:r>
              <a:endParaRPr/>
            </a:p>
          </p:txBody>
        </p:sp>
      </p:grpSp>
      <p:grpSp>
        <p:nvGrpSpPr>
          <p:cNvPr id="40" name="Groupe 39"/>
          <p:cNvGrpSpPr/>
          <p:nvPr/>
        </p:nvGrpSpPr>
        <p:grpSpPr bwMode="auto">
          <a:xfrm>
            <a:off x="2682481" y="157605"/>
            <a:ext cx="8504187" cy="1448739"/>
            <a:chOff x="2866839" y="58290"/>
            <a:chExt cx="8504187" cy="3128934"/>
          </a:xfrm>
        </p:grpSpPr>
        <p:sp>
          <p:nvSpPr>
            <p:cNvPr id="41" name="Ellipse 40"/>
            <p:cNvSpPr/>
            <p:nvPr/>
          </p:nvSpPr>
          <p:spPr bwMode="auto">
            <a:xfrm>
              <a:off x="2866839" y="58290"/>
              <a:ext cx="5981252" cy="3128934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42" name="ZoneTexte 41"/>
            <p:cNvSpPr txBox="1"/>
            <p:nvPr/>
          </p:nvSpPr>
          <p:spPr bwMode="auto">
            <a:xfrm>
              <a:off x="8848091" y="1285247"/>
              <a:ext cx="25229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fr-FR"/>
                <a:t>1 PC sous Linux (Ubuntu)</a:t>
              </a:r>
              <a:endParaRPr/>
            </a:p>
            <a:p>
              <a:pPr>
                <a:defRPr/>
              </a:pPr>
              <a:r>
                <a:rPr lang="fr-FR"/>
                <a:t>VM ou physique</a:t>
              </a:r>
              <a:endParaRPr/>
            </a:p>
          </p:txBody>
        </p:sp>
      </p:grpSp>
      <p:sp>
        <p:nvSpPr>
          <p:cNvPr id="11" name="ZoneTexte 10"/>
          <p:cNvSpPr txBox="1"/>
          <p:nvPr/>
        </p:nvSpPr>
        <p:spPr bwMode="auto">
          <a:xfrm>
            <a:off x="462578" y="204395"/>
            <a:ext cx="22199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4400" b="1"/>
              <a:t>Option 2</a:t>
            </a:r>
            <a:endParaRPr/>
          </a:p>
        </p:txBody>
      </p:sp>
      <p:sp>
        <p:nvSpPr>
          <p:cNvPr id="4" name="ZoneTexte 3"/>
          <p:cNvSpPr txBox="1"/>
          <p:nvPr/>
        </p:nvSpPr>
        <p:spPr bwMode="auto">
          <a:xfrm>
            <a:off x="3969572" y="494852"/>
            <a:ext cx="3668377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Programme d’acquisition de données</a:t>
            </a:r>
            <a:endParaRPr/>
          </a:p>
          <a:p>
            <a:pPr>
              <a:defRPr/>
            </a:pPr>
            <a:r>
              <a:rPr lang="fr-FR"/>
              <a:t>	ID, Timestamp, Data</a:t>
            </a:r>
            <a:endParaRPr/>
          </a:p>
        </p:txBody>
      </p:sp>
      <p:sp>
        <p:nvSpPr>
          <p:cNvPr id="6" name="ZoneTexte 5"/>
          <p:cNvSpPr txBox="1"/>
          <p:nvPr/>
        </p:nvSpPr>
        <p:spPr bwMode="auto">
          <a:xfrm>
            <a:off x="3969570" y="3670776"/>
            <a:ext cx="3668377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/>
              <a:t>Base données (MySQL)</a:t>
            </a:r>
            <a:endParaRPr/>
          </a:p>
          <a:p>
            <a:pPr>
              <a:defRPr/>
            </a:pPr>
            <a:r>
              <a:rPr lang="fr-FR"/>
              <a:t>Schéma à concevoir</a:t>
            </a:r>
            <a:endParaRPr/>
          </a:p>
        </p:txBody>
      </p:sp>
      <p:sp>
        <p:nvSpPr>
          <p:cNvPr id="7" name="ZoneTexte 6"/>
          <p:cNvSpPr txBox="1"/>
          <p:nvPr/>
        </p:nvSpPr>
        <p:spPr bwMode="auto">
          <a:xfrm>
            <a:off x="3969570" y="5258738"/>
            <a:ext cx="3668377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fr-FR"/>
              <a:t>Serveur de présentation des données</a:t>
            </a:r>
            <a:endParaRPr/>
          </a:p>
          <a:p>
            <a:pPr>
              <a:defRPr/>
            </a:pPr>
            <a:r>
              <a:rPr lang="fr-FR"/>
              <a:t>Format web avec </a:t>
            </a:r>
            <a:r>
              <a:rPr lang="fr-FR"/>
              <a:t>django</a:t>
            </a:r>
            <a:endParaRPr lang="fr-FR"/>
          </a:p>
        </p:txBody>
      </p:sp>
      <p:cxnSp>
        <p:nvCxnSpPr>
          <p:cNvPr id="9" name="Connecteur droit avec flèche 8"/>
          <p:cNvCxnSpPr>
            <a:cxnSpLocks/>
            <a:stCxn id="4" idx="2"/>
            <a:endCxn id="6" idx="0"/>
          </p:cNvCxnSpPr>
          <p:nvPr/>
        </p:nvCxnSpPr>
        <p:spPr bwMode="auto">
          <a:xfrm flipH="1">
            <a:off x="5803759" y="1141183"/>
            <a:ext cx="2" cy="2529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cxnSpLocks/>
          </p:cNvCxnSpPr>
          <p:nvPr/>
        </p:nvCxnSpPr>
        <p:spPr bwMode="auto">
          <a:xfrm flipH="1">
            <a:off x="4867839" y="4317107"/>
            <a:ext cx="2" cy="9416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cxnSpLocks/>
          </p:cNvCxnSpPr>
          <p:nvPr/>
        </p:nvCxnSpPr>
        <p:spPr bwMode="auto">
          <a:xfrm flipV="1">
            <a:off x="6497619" y="4317107"/>
            <a:ext cx="0" cy="9416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 bwMode="auto">
          <a:xfrm>
            <a:off x="6095999" y="1168635"/>
            <a:ext cx="3510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/>
              <a:t>Mise en place des données dans la base de données directement via des requêtes SQL</a:t>
            </a:r>
            <a:endParaRPr/>
          </a:p>
        </p:txBody>
      </p:sp>
      <p:sp>
        <p:nvSpPr>
          <p:cNvPr id="20" name="ZoneTexte 19"/>
          <p:cNvSpPr txBox="1"/>
          <p:nvPr/>
        </p:nvSpPr>
        <p:spPr bwMode="auto">
          <a:xfrm>
            <a:off x="2022437" y="4603256"/>
            <a:ext cx="2676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Récupération des données</a:t>
            </a:r>
            <a:endParaRPr/>
          </a:p>
        </p:txBody>
      </p:sp>
      <p:sp>
        <p:nvSpPr>
          <p:cNvPr id="22" name="ZoneTexte 21"/>
          <p:cNvSpPr txBox="1"/>
          <p:nvPr/>
        </p:nvSpPr>
        <p:spPr bwMode="auto">
          <a:xfrm>
            <a:off x="6617747" y="4603256"/>
            <a:ext cx="3688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Modification des données du capteur</a:t>
            </a:r>
            <a:endParaRPr/>
          </a:p>
          <a:p>
            <a:pPr>
              <a:defRPr/>
            </a:pPr>
            <a:r>
              <a:rPr lang="fr-FR"/>
              <a:t>(nom, emplacement)</a:t>
            </a:r>
            <a:endParaRPr/>
          </a:p>
        </p:txBody>
      </p:sp>
      <p:cxnSp>
        <p:nvCxnSpPr>
          <p:cNvPr id="14" name="Connecteur droit 13"/>
          <p:cNvCxnSpPr>
            <a:cxnSpLocks/>
          </p:cNvCxnSpPr>
          <p:nvPr/>
        </p:nvCxnSpPr>
        <p:spPr bwMode="auto">
          <a:xfrm>
            <a:off x="5450540" y="2342703"/>
            <a:ext cx="645459" cy="1082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>
            <a:cxnSpLocks/>
          </p:cNvCxnSpPr>
          <p:nvPr/>
        </p:nvCxnSpPr>
        <p:spPr bwMode="auto">
          <a:xfrm>
            <a:off x="5461298" y="2549563"/>
            <a:ext cx="634701" cy="941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 bwMode="auto">
          <a:xfrm>
            <a:off x="6156980" y="2187770"/>
            <a:ext cx="60054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Gérer la connexion à la base de données</a:t>
            </a:r>
            <a:endParaRPr/>
          </a:p>
          <a:p>
            <a:pPr>
              <a:defRPr/>
            </a:pPr>
            <a:r>
              <a:rPr lang="fr-FR"/>
              <a:t>En cas de déconnexion </a:t>
            </a:r>
            <a:r>
              <a:rPr lang="fr-FR"/>
              <a:t> données dans un système de cache </a:t>
            </a:r>
            <a:br>
              <a:rPr lang="fr-FR"/>
            </a:br>
            <a:r>
              <a:rPr lang="fr-FR"/>
              <a:t> </a:t>
            </a:r>
            <a:r>
              <a:rPr lang="fr-FR" i="1"/>
              <a:t>réuploader</a:t>
            </a:r>
            <a:r>
              <a:rPr lang="fr-FR"/>
              <a:t> dans la BDD lors de la reconnexion</a:t>
            </a: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6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b="1"/>
              <a:t>Partie base de données	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Sous Windows : VM ou natif</a:t>
            </a:r>
            <a:endParaRPr/>
          </a:p>
          <a:p>
            <a:pPr>
              <a:defRPr/>
            </a:pPr>
            <a:r>
              <a:rPr lang="fr-FR"/>
              <a:t>Deux tables avec :</a:t>
            </a:r>
            <a:endParaRPr/>
          </a:p>
          <a:p>
            <a:pPr lvl="1">
              <a:defRPr/>
            </a:pPr>
            <a:r>
              <a:rPr lang="fr-FR"/>
              <a:t>ID, nom du capteur, pièce, emplacement du capteur : </a:t>
            </a:r>
            <a:endParaRPr/>
          </a:p>
          <a:p>
            <a:pPr lvl="2">
              <a:defRPr/>
            </a:pPr>
            <a:r>
              <a:rPr lang="fr-FR"/>
              <a:t>l’ID est unique et ne peut pas être changé</a:t>
            </a:r>
            <a:endParaRPr/>
          </a:p>
          <a:p>
            <a:pPr lvl="2">
              <a:defRPr/>
            </a:pPr>
            <a:r>
              <a:rPr lang="fr-FR"/>
              <a:t>La pièce provient des informations du capteur</a:t>
            </a:r>
            <a:endParaRPr/>
          </a:p>
          <a:p>
            <a:pPr lvl="2">
              <a:defRPr/>
            </a:pPr>
            <a:r>
              <a:rPr lang="fr-FR"/>
              <a:t>Le nom et l’emplacement pourront être modifié dans la partie présentation des données</a:t>
            </a:r>
            <a:endParaRPr/>
          </a:p>
          <a:p>
            <a:pPr lvl="2">
              <a:defRPr/>
            </a:pPr>
            <a:r>
              <a:rPr lang="fr-FR"/>
              <a:t>A noter que le nom devra être unique comme l’ID</a:t>
            </a:r>
            <a:endParaRPr/>
          </a:p>
          <a:p>
            <a:pPr lvl="1">
              <a:defRPr/>
            </a:pPr>
            <a:r>
              <a:rPr lang="fr-FR"/>
              <a:t>Les données avec un timestamp et une clé étrangère sur l’ID du capteur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6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b="1"/>
              <a:t>Partie collecte des données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fr-FR"/>
              <a:t>2 options:</a:t>
            </a:r>
            <a:endParaRPr/>
          </a:p>
          <a:p>
            <a:pPr lvl="1">
              <a:defRPr/>
            </a:pPr>
            <a:r>
              <a:rPr lang="fr-FR"/>
              <a:t>Option 1 :</a:t>
            </a:r>
            <a:endParaRPr/>
          </a:p>
          <a:p>
            <a:pPr lvl="2">
              <a:defRPr/>
            </a:pPr>
            <a:r>
              <a:rPr lang="fr-FR"/>
              <a:t>Créer un script d’insertion des données à partir du fichier généré par le script de collecte</a:t>
            </a:r>
            <a:endParaRPr/>
          </a:p>
          <a:p>
            <a:pPr lvl="2">
              <a:defRPr/>
            </a:pPr>
            <a:r>
              <a:rPr lang="fr-FR">
                <a:solidFill>
                  <a:schemeClr val="accent2">
                    <a:lumMod val="75000"/>
                  </a:schemeClr>
                </a:solidFill>
              </a:rPr>
              <a:t>Le démarrer toutes les X secondes (</a:t>
            </a:r>
            <a:r>
              <a:rPr lang="fr-FR">
                <a:solidFill>
                  <a:schemeClr val="accent2">
                    <a:lumMod val="75000"/>
                  </a:schemeClr>
                </a:solidFill>
              </a:rPr>
              <a:t>crontab</a:t>
            </a:r>
            <a:r>
              <a:rPr lang="fr-FR">
                <a:solidFill>
                  <a:schemeClr val="accent2">
                    <a:lumMod val="75000"/>
                  </a:schemeClr>
                </a:solidFill>
              </a:rPr>
              <a:t>) pour l’</a:t>
            </a:r>
            <a:r>
              <a:rPr lang="fr-FR">
                <a:solidFill>
                  <a:schemeClr val="accent2">
                    <a:lumMod val="75000"/>
                  </a:schemeClr>
                </a:solidFill>
              </a:rPr>
              <a:t>upload</a:t>
            </a:r>
            <a:r>
              <a:rPr lang="fr-FR">
                <a:solidFill>
                  <a:schemeClr val="accent2">
                    <a:lumMod val="75000"/>
                  </a:schemeClr>
                </a:solidFill>
              </a:rPr>
              <a:t> des données</a:t>
            </a:r>
            <a:endParaRPr/>
          </a:p>
          <a:p>
            <a:pPr lvl="1">
              <a:defRPr/>
            </a:pPr>
            <a:r>
              <a:rPr lang="fr-FR"/>
              <a:t>Option 2 :</a:t>
            </a:r>
            <a:endParaRPr/>
          </a:p>
          <a:p>
            <a:pPr lvl="2">
              <a:defRPr/>
            </a:pPr>
            <a:r>
              <a:rPr lang="fr-FR"/>
              <a:t>Modifier le script et le documenter pour que l’insertion dans la base de données directement</a:t>
            </a:r>
            <a:endParaRPr/>
          </a:p>
          <a:p>
            <a:pPr lvl="2">
              <a:defRPr/>
            </a:pPr>
            <a:r>
              <a:rPr lang="fr-FR">
                <a:solidFill>
                  <a:schemeClr val="accent2">
                    <a:lumMod val="75000"/>
                  </a:schemeClr>
                </a:solidFill>
              </a:rPr>
              <a:t>Gérer les déconnexions/reconnexions de la base de données</a:t>
            </a:r>
            <a:endParaRPr/>
          </a:p>
          <a:p>
            <a:pPr>
              <a:defRPr/>
            </a:pPr>
            <a:r>
              <a:rPr lang="fr-FR"/>
              <a:t>A partir de requêtes SQL de type (pas de </a:t>
            </a:r>
            <a:r>
              <a:rPr lang="fr-FR"/>
              <a:t>libraries</a:t>
            </a:r>
            <a:r>
              <a:rPr lang="fr-FR"/>
              <a:t> spécifiques) :	</a:t>
            </a:r>
            <a:endParaRPr/>
          </a:p>
          <a:p>
            <a:pPr lvl="1">
              <a:defRPr/>
            </a:pPr>
            <a:r>
              <a:rPr lang="fr-FR"/>
              <a:t>INSERT INTO </a:t>
            </a:r>
            <a:r>
              <a:rPr lang="fr-FR" i="1"/>
              <a:t>table_name</a:t>
            </a:r>
            <a:r>
              <a:rPr lang="fr-FR"/>
              <a:t> (</a:t>
            </a:r>
            <a:r>
              <a:rPr lang="fr-FR" i="1"/>
              <a:t>column1</a:t>
            </a:r>
            <a:r>
              <a:rPr lang="fr-FR"/>
              <a:t>,</a:t>
            </a:r>
            <a:r>
              <a:rPr lang="fr-FR" i="1"/>
              <a:t> column2</a:t>
            </a:r>
            <a:r>
              <a:rPr lang="fr-FR"/>
              <a:t>,</a:t>
            </a:r>
            <a:r>
              <a:rPr lang="fr-FR" i="1"/>
              <a:t> column3</a:t>
            </a:r>
            <a:r>
              <a:rPr lang="fr-FR"/>
              <a:t>, ...)</a:t>
            </a:r>
            <a:br>
              <a:rPr lang="fr-FR"/>
            </a:br>
            <a:r>
              <a:rPr lang="fr-FR"/>
              <a:t>VALUES (</a:t>
            </a:r>
            <a:r>
              <a:rPr lang="fr-FR" i="1"/>
              <a:t>value1</a:t>
            </a:r>
            <a:r>
              <a:rPr lang="fr-FR"/>
              <a:t>,</a:t>
            </a:r>
            <a:r>
              <a:rPr lang="fr-FR" i="1"/>
              <a:t> value2</a:t>
            </a:r>
            <a:r>
              <a:rPr lang="fr-FR"/>
              <a:t>,</a:t>
            </a:r>
            <a:r>
              <a:rPr lang="fr-FR" i="1"/>
              <a:t> value3</a:t>
            </a:r>
            <a:r>
              <a:rPr lang="fr-FR"/>
              <a:t>, ...); </a:t>
            </a:r>
            <a:endParaRPr/>
          </a:p>
          <a:p>
            <a:pPr lvl="1">
              <a:defRPr/>
            </a:pPr>
            <a:r>
              <a:rPr lang="fr-FR"/>
              <a:t>SELECT </a:t>
            </a:r>
            <a:r>
              <a:rPr lang="fr-FR" i="1"/>
              <a:t>column1</a:t>
            </a:r>
            <a:r>
              <a:rPr lang="fr-FR"/>
              <a:t>,</a:t>
            </a:r>
            <a:r>
              <a:rPr lang="fr-FR" i="1"/>
              <a:t> column2, .. </a:t>
            </a:r>
            <a:r>
              <a:rPr lang="fr-FR"/>
              <a:t>FROM </a:t>
            </a:r>
            <a:r>
              <a:rPr lang="fr-FR" i="1"/>
              <a:t>table1, table2 </a:t>
            </a:r>
            <a:r>
              <a:rPr lang="fr-FR"/>
              <a:t>WHERE </a:t>
            </a:r>
            <a:r>
              <a:rPr lang="fr-FR" i="1"/>
              <a:t>table1.champs = table2.champs</a:t>
            </a:r>
            <a:r>
              <a:rPr lang="fr-FR"/>
              <a:t>; </a:t>
            </a:r>
            <a:endParaRPr/>
          </a:p>
          <a:p>
            <a:pPr lvl="1">
              <a:defRPr/>
            </a:pPr>
            <a:r>
              <a:rPr lang="fr-FR"/>
              <a:t>Jointure de tables à prévoir</a:t>
            </a:r>
            <a:endParaRPr/>
          </a:p>
          <a:p>
            <a:pPr lvl="1">
              <a:defRPr/>
            </a:pP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6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b="1"/>
              <a:t>Présentation des données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fr-FR"/>
              <a:t>Framework, os et logiciel</a:t>
            </a:r>
            <a:endParaRPr/>
          </a:p>
          <a:p>
            <a:pPr lvl="1">
              <a:defRPr/>
            </a:pPr>
            <a:r>
              <a:rPr lang="fr-FR"/>
              <a:t>Sous Linux Debian</a:t>
            </a:r>
            <a:endParaRPr/>
          </a:p>
          <a:p>
            <a:pPr lvl="1">
              <a:defRPr/>
            </a:pPr>
            <a:r>
              <a:rPr lang="fr-FR"/>
              <a:t>Outil : Django</a:t>
            </a:r>
            <a:endParaRPr/>
          </a:p>
          <a:p>
            <a:pPr lvl="1">
              <a:defRPr/>
            </a:pPr>
            <a:r>
              <a:rPr lang="fr-FR"/>
              <a:t>Mise en place du serveur web (Apache ou Nginx) et du serveur applicatif </a:t>
            </a:r>
            <a:r>
              <a:rPr lang="fr-FR"/>
              <a:t>gunicorn</a:t>
            </a:r>
            <a:endParaRPr lang="fr-FR"/>
          </a:p>
          <a:p>
            <a:pPr>
              <a:defRPr/>
            </a:pPr>
            <a:r>
              <a:rPr lang="fr-FR"/>
              <a:t>Fonctionnalités :</a:t>
            </a:r>
            <a:endParaRPr/>
          </a:p>
          <a:p>
            <a:pPr lvl="1">
              <a:defRPr/>
            </a:pPr>
            <a:r>
              <a:rPr lang="fr-FR"/>
              <a:t>Affichage des données brutes sous forme d’un tableau pour tous les capteurs ou pour un capteur à partir de la page du capteur</a:t>
            </a:r>
            <a:endParaRPr/>
          </a:p>
          <a:p>
            <a:pPr lvl="1">
              <a:defRPr/>
            </a:pPr>
            <a:r>
              <a:rPr lang="fr-FR"/>
              <a:t>Modification du nom et de l’emplacement du capteur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6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b="1"/>
              <a:t>Présentation des données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fr-FR"/>
              <a:t>Fonctionnalités :</a:t>
            </a:r>
            <a:endParaRPr/>
          </a:p>
          <a:p>
            <a:pPr lvl="1" algn="just">
              <a:defRPr/>
            </a:pPr>
            <a:r>
              <a:rPr lang="fr-FR">
                <a:solidFill>
                  <a:schemeClr val="accent2">
                    <a:lumMod val="75000"/>
                  </a:schemeClr>
                </a:solidFill>
              </a:rPr>
              <a:t>Affichage des données sous forme d’un tableau avec des filtres sur :</a:t>
            </a:r>
            <a:endParaRPr/>
          </a:p>
          <a:p>
            <a:pPr lvl="2" algn="just">
              <a:defRPr/>
            </a:pPr>
            <a:r>
              <a:rPr lang="fr-FR">
                <a:solidFill>
                  <a:schemeClr val="accent2">
                    <a:lumMod val="75000"/>
                  </a:schemeClr>
                </a:solidFill>
              </a:rPr>
              <a:t>Le nom ou l’ID du capteur</a:t>
            </a:r>
            <a:endParaRPr/>
          </a:p>
          <a:p>
            <a:pPr lvl="3" algn="just">
              <a:defRPr/>
            </a:pPr>
            <a:r>
              <a:rPr lang="fr-FR">
                <a:solidFill>
                  <a:schemeClr val="accent2">
                    <a:lumMod val="75000"/>
                  </a:schemeClr>
                </a:solidFill>
              </a:rPr>
              <a:t>Je veux les données du capteur </a:t>
            </a:r>
            <a:r>
              <a:rPr lang="fr-FR" i="1">
                <a:solidFill>
                  <a:schemeClr val="accent2">
                    <a:lumMod val="75000"/>
                  </a:schemeClr>
                </a:solidFill>
              </a:rPr>
              <a:t>12345</a:t>
            </a:r>
            <a:endParaRPr/>
          </a:p>
          <a:p>
            <a:pPr lvl="3" algn="just">
              <a:defRPr/>
            </a:pPr>
            <a:r>
              <a:rPr lang="fr-FR">
                <a:solidFill>
                  <a:schemeClr val="accent2">
                    <a:lumMod val="75000"/>
                  </a:schemeClr>
                </a:solidFill>
              </a:rPr>
              <a:t>Je veux les données du capteur </a:t>
            </a:r>
            <a:r>
              <a:rPr lang="fr-FR" i="1">
                <a:solidFill>
                  <a:schemeClr val="accent2">
                    <a:lumMod val="75000"/>
                  </a:schemeClr>
                </a:solidFill>
              </a:rPr>
              <a:t>Capteur1</a:t>
            </a:r>
            <a:endParaRPr/>
          </a:p>
          <a:p>
            <a:pPr lvl="2" algn="just">
              <a:defRPr/>
            </a:pPr>
            <a:r>
              <a:rPr lang="fr-FR">
                <a:solidFill>
                  <a:schemeClr val="accent2">
                    <a:lumMod val="75000"/>
                  </a:schemeClr>
                </a:solidFill>
              </a:rPr>
              <a:t>Une période de temps (bien choisir le type de données pour la BDD)</a:t>
            </a:r>
            <a:endParaRPr/>
          </a:p>
          <a:p>
            <a:pPr lvl="3" algn="just">
              <a:defRPr/>
            </a:pPr>
            <a:r>
              <a:rPr lang="fr-FR">
                <a:solidFill>
                  <a:schemeClr val="accent2">
                    <a:lumMod val="75000"/>
                  </a:schemeClr>
                </a:solidFill>
              </a:rPr>
              <a:t>Je veux les données du 1/1/2022 au 21/6/2022</a:t>
            </a:r>
            <a:endParaRPr/>
          </a:p>
          <a:p>
            <a:pPr lvl="2" algn="just">
              <a:defRPr/>
            </a:pPr>
            <a:r>
              <a:rPr lang="fr-FR">
                <a:solidFill>
                  <a:schemeClr val="accent2">
                    <a:lumMod val="75000"/>
                  </a:schemeClr>
                </a:solidFill>
              </a:rPr>
              <a:t>Possibilité de cumuler les filtres </a:t>
            </a:r>
            <a:endParaRPr/>
          </a:p>
          <a:p>
            <a:pPr lvl="3" algn="just">
              <a:defRPr/>
            </a:pPr>
            <a:r>
              <a:rPr lang="fr-FR">
                <a:solidFill>
                  <a:schemeClr val="accent2">
                    <a:lumMod val="75000"/>
                  </a:schemeClr>
                </a:solidFill>
              </a:rPr>
              <a:t>Je veux les données du capteur 12345 entre le 1/1/2022 au 21/6/2022 </a:t>
            </a:r>
            <a:endParaRPr/>
          </a:p>
          <a:p>
            <a:pPr lvl="3" algn="just">
              <a:defRPr/>
            </a:pPr>
            <a:r>
              <a:rPr lang="fr-FR">
                <a:solidFill>
                  <a:schemeClr val="accent2">
                    <a:lumMod val="75000"/>
                  </a:schemeClr>
                </a:solidFill>
              </a:rPr>
              <a:t>Je veux les données du capteur Capteur1 entre le 1/1/2022 au 21/6/2022</a:t>
            </a:r>
            <a:endParaRPr/>
          </a:p>
          <a:p>
            <a:pPr lvl="2" algn="just">
              <a:defRPr/>
            </a:pPr>
            <a:r>
              <a:rPr lang="fr-FR">
                <a:solidFill>
                  <a:schemeClr val="accent2">
                    <a:lumMod val="75000"/>
                  </a:schemeClr>
                </a:solidFill>
              </a:rPr>
              <a:t>Possibilité de ne pas mettre de filtres</a:t>
            </a:r>
            <a:endParaRPr/>
          </a:p>
          <a:p>
            <a:pPr lvl="3" algn="just">
              <a:defRPr/>
            </a:pPr>
            <a:r>
              <a:rPr lang="fr-FR">
                <a:solidFill>
                  <a:schemeClr val="accent2">
                    <a:lumMod val="75000"/>
                  </a:schemeClr>
                </a:solidFill>
              </a:rPr>
              <a:t>Je veux les données toutes les données quelque soit la période ou le nom du capteur</a:t>
            </a:r>
            <a:endParaRPr lang="fr-FR">
              <a:solidFill>
                <a:srgbClr val="0070C0"/>
              </a:solidFill>
            </a:endParaRPr>
          </a:p>
          <a:p>
            <a:pPr lvl="1" algn="just">
              <a:defRPr/>
            </a:pPr>
            <a:r>
              <a:rPr lang="fr-FR">
                <a:solidFill>
                  <a:srgbClr val="0070C0"/>
                </a:solidFill>
              </a:rPr>
              <a:t>Fonctionnalité en </a:t>
            </a:r>
            <a:r>
              <a:rPr lang="fr-FR">
                <a:solidFill>
                  <a:srgbClr val="0070C0"/>
                </a:solidFill>
              </a:rPr>
              <a:t>supplèment</a:t>
            </a:r>
            <a:r>
              <a:rPr lang="fr-FR">
                <a:solidFill>
                  <a:srgbClr val="0070C0"/>
                </a:solidFill>
              </a:rPr>
              <a:t>: </a:t>
            </a:r>
            <a:endParaRPr/>
          </a:p>
          <a:p>
            <a:pPr lvl="2" algn="just">
              <a:defRPr/>
            </a:pPr>
            <a:r>
              <a:rPr lang="fr-FR">
                <a:solidFill>
                  <a:srgbClr val="0070C0"/>
                </a:solidFill>
              </a:rPr>
              <a:t>Affichage graphique des données via une librairie Django / Python</a:t>
            </a:r>
            <a:endParaRPr/>
          </a:p>
          <a:p>
            <a:pPr lvl="2" algn="just">
              <a:defRPr/>
            </a:pPr>
            <a:r>
              <a:rPr lang="fr-FR">
                <a:solidFill>
                  <a:srgbClr val="0070C0"/>
                </a:solidFill>
              </a:rPr>
              <a:t>Extraction de données CSV (ou Excel)</a:t>
            </a:r>
            <a:endParaRPr/>
          </a:p>
          <a:p>
            <a:pPr lvl="2" algn="just">
              <a:defRPr/>
            </a:pPr>
            <a:r>
              <a:rPr lang="fr-FR">
                <a:solidFill>
                  <a:srgbClr val="0070C0"/>
                </a:solidFill>
              </a:rPr>
              <a:t>Mise à jour du site automatiquement : rafraichissement de la page automatique voire paramétrable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6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b="1"/>
              <a:t>VALIDATIONS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 bwMode="auto"/>
        <p:txBody>
          <a:bodyPr>
            <a:normAutofit fontScale="70000" lnSpcReduction="20000"/>
          </a:bodyPr>
          <a:lstStyle/>
          <a:p>
            <a:pPr algn="just">
              <a:defRPr/>
            </a:pPr>
            <a:r>
              <a:rPr lang="fr-FR"/>
              <a:t>Partie collecte de données</a:t>
            </a:r>
            <a:endParaRPr/>
          </a:p>
          <a:p>
            <a:pPr lvl="1" algn="just">
              <a:defRPr/>
            </a:pPr>
            <a:r>
              <a:rPr lang="fr-FR"/>
              <a:t>Modification du script Python pour collecter les données</a:t>
            </a:r>
            <a:endParaRPr/>
          </a:p>
          <a:p>
            <a:pPr lvl="1" algn="just">
              <a:defRPr/>
            </a:pPr>
            <a:r>
              <a:rPr lang="fr-FR"/>
              <a:t>Option 1 : stockage dans un fichier </a:t>
            </a:r>
            <a:endParaRPr/>
          </a:p>
          <a:p>
            <a:pPr lvl="2" algn="just">
              <a:defRPr/>
            </a:pPr>
            <a:r>
              <a:rPr lang="fr-FR"/>
              <a:t>upload</a:t>
            </a:r>
            <a:r>
              <a:rPr lang="fr-FR"/>
              <a:t> dans la base de données</a:t>
            </a:r>
            <a:endParaRPr/>
          </a:p>
          <a:p>
            <a:pPr lvl="2" algn="just">
              <a:defRPr/>
            </a:pPr>
            <a:r>
              <a:rPr lang="fr-FR">
                <a:solidFill>
                  <a:schemeClr val="accent2"/>
                </a:solidFill>
              </a:rPr>
              <a:t>Création d’un </a:t>
            </a:r>
            <a:r>
              <a:rPr lang="fr-FR">
                <a:solidFill>
                  <a:schemeClr val="accent2"/>
                </a:solidFill>
              </a:rPr>
              <a:t>crontab</a:t>
            </a:r>
            <a:endParaRPr lang="fr-FR">
              <a:solidFill>
                <a:schemeClr val="accent2"/>
              </a:solidFill>
            </a:endParaRPr>
          </a:p>
          <a:p>
            <a:pPr lvl="1" algn="just">
              <a:defRPr/>
            </a:pPr>
            <a:r>
              <a:rPr lang="fr-FR"/>
              <a:t>Option 2 : </a:t>
            </a:r>
            <a:endParaRPr/>
          </a:p>
          <a:p>
            <a:pPr lvl="2" algn="just">
              <a:defRPr/>
            </a:pPr>
            <a:r>
              <a:rPr lang="fr-FR"/>
              <a:t>stockage dans la base de données directement</a:t>
            </a:r>
            <a:endParaRPr/>
          </a:p>
          <a:p>
            <a:pPr lvl="2" algn="just">
              <a:defRPr/>
            </a:pPr>
            <a:r>
              <a:rPr lang="fr-FR">
                <a:solidFill>
                  <a:schemeClr val="accent2"/>
                </a:solidFill>
              </a:rPr>
              <a:t>Partie reconnexion / déconnexion</a:t>
            </a:r>
            <a:endParaRPr/>
          </a:p>
          <a:p>
            <a:pPr lvl="1" algn="just">
              <a:defRPr/>
            </a:pPr>
            <a:r>
              <a:rPr lang="fr-FR"/>
              <a:t>Utilisation des requêtes SQL</a:t>
            </a:r>
            <a:endParaRPr/>
          </a:p>
          <a:p>
            <a:pPr algn="just">
              <a:defRPr/>
            </a:pPr>
            <a:r>
              <a:rPr lang="fr-FR"/>
              <a:t>Partie base données, modélisation de la BDD :</a:t>
            </a:r>
            <a:endParaRPr/>
          </a:p>
          <a:p>
            <a:pPr lvl="1" algn="just">
              <a:defRPr/>
            </a:pPr>
            <a:r>
              <a:rPr lang="fr-FR"/>
              <a:t>2 tables, </a:t>
            </a:r>
            <a:endParaRPr/>
          </a:p>
          <a:p>
            <a:pPr lvl="1" algn="just">
              <a:defRPr/>
            </a:pPr>
            <a:r>
              <a:rPr lang="fr-FR"/>
              <a:t>tous les champs décrits dans la partie BDD,</a:t>
            </a:r>
            <a:endParaRPr/>
          </a:p>
          <a:p>
            <a:pPr lvl="1" algn="just">
              <a:defRPr/>
            </a:pPr>
            <a:r>
              <a:rPr lang="fr-FR"/>
              <a:t>clés primaires, </a:t>
            </a:r>
            <a:endParaRPr/>
          </a:p>
          <a:p>
            <a:pPr lvl="1" algn="just">
              <a:defRPr/>
            </a:pPr>
            <a:r>
              <a:rPr lang="fr-FR"/>
              <a:t>clé étrangère, </a:t>
            </a:r>
            <a:endParaRPr/>
          </a:p>
          <a:p>
            <a:pPr lvl="1" algn="just">
              <a:defRPr/>
            </a:pPr>
            <a:r>
              <a:rPr lang="fr-FR"/>
              <a:t>nom unique</a:t>
            </a:r>
            <a:endParaRPr/>
          </a:p>
          <a:p>
            <a:pPr lvl="1" algn="just">
              <a:defRPr/>
            </a:pPr>
            <a:r>
              <a:rPr lang="fr-FR"/>
              <a:t>Visualisation des données déjà uploadées</a:t>
            </a:r>
            <a:endParaRPr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/>
        <p:txBody>
          <a:bodyPr>
            <a:normAutofit fontScale="70000" lnSpcReduction="20000"/>
          </a:bodyPr>
          <a:lstStyle/>
          <a:p>
            <a:pPr algn="just">
              <a:defRPr/>
            </a:pPr>
            <a:r>
              <a:rPr lang="fr-FR"/>
              <a:t>Outils :</a:t>
            </a:r>
            <a:endParaRPr/>
          </a:p>
          <a:p>
            <a:pPr lvl="1" algn="just">
              <a:defRPr/>
            </a:pPr>
            <a:r>
              <a:rPr lang="fr-FR"/>
              <a:t>Une VM ou une machine physique Linux pour collecter les données</a:t>
            </a:r>
            <a:endParaRPr/>
          </a:p>
          <a:p>
            <a:pPr lvl="1" algn="just">
              <a:defRPr/>
            </a:pPr>
            <a:r>
              <a:rPr lang="fr-FR"/>
              <a:t>Une VM ou une machine physique Windows pour la BDD</a:t>
            </a:r>
            <a:endParaRPr/>
          </a:p>
          <a:p>
            <a:pPr lvl="1" algn="just">
              <a:defRPr/>
            </a:pPr>
            <a:r>
              <a:rPr lang="fr-FR"/>
              <a:t>Une VM ou une machine physique Linux pour la partie Django, serveur</a:t>
            </a:r>
            <a:endParaRPr/>
          </a:p>
          <a:p>
            <a:pPr algn="just">
              <a:defRPr/>
            </a:pPr>
            <a:r>
              <a:rPr lang="fr-FR"/>
              <a:t>Fonctionnalités :</a:t>
            </a:r>
            <a:endParaRPr/>
          </a:p>
          <a:p>
            <a:pPr lvl="1" algn="just">
              <a:defRPr/>
            </a:pPr>
            <a:r>
              <a:rPr lang="fr-FR"/>
              <a:t>Affichage des données</a:t>
            </a:r>
            <a:endParaRPr/>
          </a:p>
          <a:p>
            <a:pPr lvl="1" algn="just">
              <a:defRPr/>
            </a:pPr>
            <a:r>
              <a:rPr lang="fr-FR"/>
              <a:t>Modification du nom et de l’emplacement – les autres champs ne doivent pas être modifiable</a:t>
            </a:r>
            <a:endParaRPr/>
          </a:p>
          <a:p>
            <a:pPr lvl="1" algn="just">
              <a:defRPr/>
            </a:pPr>
            <a:r>
              <a:rPr lang="fr-FR"/>
              <a:t>Affichage des données avec un filtre</a:t>
            </a:r>
            <a:endParaRPr/>
          </a:p>
          <a:p>
            <a:pPr lvl="1" algn="just">
              <a:defRPr/>
            </a:pPr>
            <a:r>
              <a:rPr lang="fr-FR">
                <a:solidFill>
                  <a:schemeClr val="accent2"/>
                </a:solidFill>
              </a:rPr>
              <a:t>Affichage des données avec deux filtres</a:t>
            </a:r>
            <a:endParaRPr/>
          </a:p>
          <a:p>
            <a:pPr lvl="1" algn="just">
              <a:defRPr/>
            </a:pPr>
            <a:r>
              <a:rPr lang="fr-FR">
                <a:solidFill>
                  <a:schemeClr val="accent2"/>
                </a:solidFill>
              </a:rPr>
              <a:t>Affichage graphique des données</a:t>
            </a:r>
            <a:endParaRPr/>
          </a:p>
          <a:p>
            <a:pPr lvl="1" algn="just">
              <a:defRPr/>
            </a:pPr>
            <a:r>
              <a:rPr lang="fr-FR">
                <a:solidFill>
                  <a:srgbClr val="0070C0"/>
                </a:solidFill>
              </a:rPr>
              <a:t>Affichage graphique</a:t>
            </a:r>
            <a:endParaRPr/>
          </a:p>
          <a:p>
            <a:pPr lvl="1" algn="just">
              <a:defRPr/>
            </a:pPr>
            <a:r>
              <a:rPr lang="fr-FR">
                <a:solidFill>
                  <a:srgbClr val="0070C0"/>
                </a:solidFill>
              </a:rPr>
              <a:t>Extraction des données</a:t>
            </a:r>
            <a:endParaRPr/>
          </a:p>
          <a:p>
            <a:pPr lvl="1" algn="just">
              <a:defRPr/>
            </a:pPr>
            <a:r>
              <a:rPr lang="fr-FR">
                <a:solidFill>
                  <a:srgbClr val="0070C0"/>
                </a:solidFill>
              </a:rPr>
              <a:t>Mise à jour de la page automatiquement</a:t>
            </a:r>
            <a:endParaRPr/>
          </a:p>
          <a:p>
            <a:pPr lvl="1" algn="just">
              <a:defRPr/>
            </a:pPr>
            <a:r>
              <a:rPr lang="fr-FR">
                <a:solidFill>
                  <a:srgbClr val="0070C0"/>
                </a:solidFill>
              </a:rPr>
              <a:t>Mise à jour de la page paramétrable</a:t>
            </a:r>
            <a:endParaRPr/>
          </a:p>
          <a:p>
            <a:pPr lvl="1" algn="just">
              <a:defRPr/>
            </a:pPr>
            <a:endParaRPr lang="fr-FR"/>
          </a:p>
          <a:p>
            <a:pPr lvl="1" algn="just">
              <a:defRPr/>
            </a:pPr>
            <a:endParaRPr lang="fr-FR"/>
          </a:p>
        </p:txBody>
      </p:sp>
      <p:sp>
        <p:nvSpPr>
          <p:cNvPr id="5" name="ZoneTexte 4"/>
          <p:cNvSpPr txBox="1"/>
          <p:nvPr/>
        </p:nvSpPr>
        <p:spPr bwMode="auto">
          <a:xfrm>
            <a:off x="6096000" y="381575"/>
            <a:ext cx="5017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>
                <a:solidFill>
                  <a:schemeClr val="accent2"/>
                </a:solidFill>
              </a:rPr>
              <a:t>En orange : ce qui peut être fait dans un 2</a:t>
            </a:r>
            <a:r>
              <a:rPr lang="fr-FR" baseline="30000">
                <a:solidFill>
                  <a:schemeClr val="accent2"/>
                </a:solidFill>
              </a:rPr>
              <a:t>ème</a:t>
            </a:r>
            <a:r>
              <a:rPr lang="fr-FR">
                <a:solidFill>
                  <a:schemeClr val="accent2"/>
                </a:solidFill>
              </a:rPr>
              <a:t> temps</a:t>
            </a:r>
            <a:endParaRPr/>
          </a:p>
          <a:p>
            <a:pPr>
              <a:defRPr/>
            </a:pPr>
            <a:r>
              <a:rPr lang="fr-FR">
                <a:solidFill>
                  <a:srgbClr val="0070C0"/>
                </a:solidFill>
              </a:rPr>
              <a:t>En bleu : des options 18/20 </a:t>
            </a:r>
            <a:r>
              <a:rPr lang="fr-FR">
                <a:solidFill>
                  <a:srgbClr val="0070C0"/>
                </a:solidFill>
              </a:rPr>
              <a:t> 20/20</a:t>
            </a:r>
            <a:endParaRPr lang="fr-FR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933994" y="43545"/>
            <a:ext cx="10515600" cy="627017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fr-FR" b="1"/>
              <a:t>Organisation	</a:t>
            </a:r>
            <a:endParaRPr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719346"/>
            <a:ext cx="12192000" cy="59978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ous-titre 2"/>
          <p:cNvSpPr>
            <a:spLocks noGrp="1"/>
          </p:cNvSpPr>
          <p:nvPr>
            <p:ph type="subTitle" idx="1"/>
          </p:nvPr>
        </p:nvSpPr>
        <p:spPr bwMode="auto">
          <a:xfrm>
            <a:off x="960582" y="304656"/>
            <a:ext cx="11028218" cy="3713162"/>
          </a:xfrm>
        </p:spPr>
        <p:txBody>
          <a:bodyPr>
            <a:normAutofit/>
          </a:bodyPr>
          <a:lstStyle/>
          <a:p>
            <a:pPr marL="342900" indent="-342900" algn="just">
              <a:buFont typeface="Arial"/>
              <a:buChar char="•"/>
              <a:defRPr/>
            </a:pPr>
            <a:r>
              <a:rPr lang="fr-FR" sz="3200"/>
              <a:t>Si problème matériel </a:t>
            </a:r>
            <a:r>
              <a:rPr lang="fr-FR" sz="3200"/>
              <a:t> </a:t>
            </a:r>
            <a:r>
              <a:rPr lang="fr-FR" sz="3200"/>
              <a:t>Evan</a:t>
            </a:r>
            <a:r>
              <a:rPr lang="fr-FR" sz="3200"/>
              <a:t> le technicien</a:t>
            </a:r>
            <a:endParaRPr/>
          </a:p>
          <a:p>
            <a:pPr marL="342900" indent="-342900" algn="just">
              <a:buFont typeface="Arial"/>
              <a:buChar char="•"/>
              <a:defRPr/>
            </a:pPr>
            <a:r>
              <a:rPr lang="fr-FR" sz="3200"/>
              <a:t>Si questions de compréhension  Enseignant concerné</a:t>
            </a:r>
            <a:endParaRPr/>
          </a:p>
          <a:p>
            <a:pPr marL="342900" indent="-342900" algn="just">
              <a:buFont typeface="Arial"/>
              <a:buChar char="•"/>
              <a:defRPr/>
            </a:pPr>
            <a:r>
              <a:rPr lang="fr-FR" sz="3200"/>
              <a:t>Si questions d’ordre général  M. MURA</a:t>
            </a:r>
            <a:endParaRPr/>
          </a:p>
          <a:p>
            <a:pPr marL="342900" indent="-342900" algn="just">
              <a:buFont typeface="Arial"/>
              <a:buChar char="•"/>
              <a:defRPr/>
            </a:pPr>
            <a:r>
              <a:rPr lang="fr-FR" sz="3200"/>
              <a:t>Si urgence (ne pas abuser !)  M. MURA</a:t>
            </a:r>
            <a:endParaRPr lang="fr-FR" sz="3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b="1"/>
              <a:t>Amusez-vous bien ;-)</a:t>
            </a:r>
            <a:endParaRPr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933994" y="43545"/>
            <a:ext cx="10515600" cy="627017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fr-FR" b="1"/>
              <a:t>Organisation	</a:t>
            </a:r>
            <a:endParaRPr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742994"/>
            <a:ext cx="12192000" cy="60064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457200" y="185944"/>
            <a:ext cx="11549921" cy="13255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fr-FR" b="1"/>
              <a:t>GROUPES et </a:t>
            </a:r>
            <a:r>
              <a:rPr lang="fr-FR" b="1">
                <a:solidFill>
                  <a:srgbClr val="0070C0"/>
                </a:solidFill>
              </a:rPr>
              <a:t>SALLES: </a:t>
            </a:r>
            <a:r>
              <a:rPr lang="fr-FR" b="1">
                <a:solidFill>
                  <a:srgbClr val="FF0000"/>
                </a:solidFill>
              </a:rPr>
              <a:t>C007 – C100 – C102 – C103 –C104</a:t>
            </a:r>
            <a:br>
              <a:rPr lang="fr-FR" b="1">
                <a:solidFill>
                  <a:srgbClr val="0070C0"/>
                </a:solidFill>
              </a:rPr>
            </a:br>
            <a:r>
              <a:rPr lang="fr-FR" b="1"/>
              <a:t>	</a:t>
            </a:r>
            <a:endParaRPr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1017037" y="950883"/>
            <a:ext cx="10990084" cy="27508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fr-FR">
                <a:solidFill>
                  <a:srgbClr val="0070C0"/>
                </a:solidFill>
              </a:rPr>
              <a:t>4 groupes maximum par salle. Une fois que vous avez pris un poste, vous le garder jusqu’à la fin !</a:t>
            </a:r>
            <a:endParaRPr/>
          </a:p>
        </p:txBody>
      </p:sp>
      <p:sp>
        <p:nvSpPr>
          <p:cNvPr id="6" name="Titre 1"/>
          <p:cNvSpPr txBox="1"/>
          <p:nvPr/>
        </p:nvSpPr>
        <p:spPr bwMode="auto">
          <a:xfrm>
            <a:off x="457200" y="1703533"/>
            <a:ext cx="115581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fr-FR" b="1"/>
              <a:t>Déroulement et validations	</a:t>
            </a:r>
            <a:endParaRPr/>
          </a:p>
        </p:txBody>
      </p:sp>
      <p:sp>
        <p:nvSpPr>
          <p:cNvPr id="7" name="Rectangle 6"/>
          <p:cNvSpPr/>
          <p:nvPr/>
        </p:nvSpPr>
        <p:spPr bwMode="auto">
          <a:xfrm>
            <a:off x="176641" y="2614641"/>
            <a:ext cx="1183797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2400">
                <a:solidFill>
                  <a:srgbClr val="00B050"/>
                </a:solidFill>
              </a:rPr>
              <a:t>Les validations se feront au fil de l’eau selon les disponibilités des enseignants.</a:t>
            </a:r>
            <a:endParaRPr/>
          </a:p>
          <a:p>
            <a:pPr algn="ctr">
              <a:defRPr/>
            </a:pPr>
            <a:r>
              <a:rPr lang="fr-FR" sz="2400">
                <a:solidFill>
                  <a:srgbClr val="00B050"/>
                </a:solidFill>
              </a:rPr>
              <a:t>Au plus tard vendredi matin le 28 juin…</a:t>
            </a:r>
            <a:endParaRPr/>
          </a:p>
          <a:p>
            <a:pPr algn="ctr">
              <a:defRPr/>
            </a:pPr>
            <a:r>
              <a:rPr lang="fr-FR" sz="2400">
                <a:solidFill>
                  <a:srgbClr val="00B050"/>
                </a:solidFill>
              </a:rPr>
              <a:t>Il n’y aura pas de validations pour la Partie Réseau (base du projet donc censé fonctionner !).</a:t>
            </a:r>
            <a:endParaRPr lang="fr-FR" sz="2400">
              <a:solidFill>
                <a:srgbClr val="FF0000"/>
              </a:solidFill>
            </a:endParaRPr>
          </a:p>
          <a:p>
            <a:pPr marL="285750" indent="-285750" algn="ctr">
              <a:buFont typeface="Arial"/>
              <a:buChar char="•"/>
              <a:defRPr/>
            </a:pPr>
            <a:endParaRPr lang="fr-FR" sz="2400">
              <a:solidFill>
                <a:srgbClr val="FF0000"/>
              </a:solidFill>
            </a:endParaRPr>
          </a:p>
          <a:p>
            <a:pPr marL="285750" indent="-285750" algn="ctr">
              <a:buFont typeface="Arial"/>
              <a:buChar char="•"/>
              <a:defRPr/>
            </a:pPr>
            <a:r>
              <a:rPr lang="fr-FR" sz="2400">
                <a:solidFill>
                  <a:srgbClr val="FF0000"/>
                </a:solidFill>
              </a:rPr>
              <a:t>Test Moodle individuel sur toutes les parties vendredi 28 juin en fin d’après-midi</a:t>
            </a:r>
            <a:endParaRPr/>
          </a:p>
          <a:p>
            <a:pPr marL="285750" indent="-285750" algn="ctr">
              <a:buFont typeface="Arial"/>
              <a:buChar char="•"/>
              <a:defRPr/>
            </a:pPr>
            <a:endParaRPr lang="fr-FR" sz="2400">
              <a:solidFill>
                <a:srgbClr val="FF0000"/>
              </a:solidFill>
            </a:endParaRPr>
          </a:p>
          <a:p>
            <a:pPr marL="285750" indent="-285750" algn="ctr">
              <a:buFont typeface="Arial"/>
              <a:buChar char="•"/>
              <a:defRPr/>
            </a:pPr>
            <a:r>
              <a:rPr lang="fr-FR" sz="2400">
                <a:solidFill>
                  <a:srgbClr val="0070C0"/>
                </a:solidFill>
              </a:rPr>
              <a:t>Rapports techniques à rédiger pour chaque partie :</a:t>
            </a:r>
            <a:endParaRPr/>
          </a:p>
          <a:p>
            <a:pPr marL="3943350" lvl="8" indent="-285750" algn="just">
              <a:buFont typeface="Arial"/>
              <a:buChar char="•"/>
              <a:defRPr/>
            </a:pPr>
            <a:r>
              <a:rPr lang="fr-FR" sz="2400">
                <a:solidFill>
                  <a:srgbClr val="0070C0"/>
                </a:solidFill>
              </a:rPr>
              <a:t>Réseau: a priori non, à confirmer !</a:t>
            </a:r>
            <a:endParaRPr/>
          </a:p>
          <a:p>
            <a:pPr marL="3943350" lvl="8" indent="-285750" algn="just">
              <a:buFont typeface="Arial"/>
              <a:buChar char="•"/>
              <a:defRPr/>
            </a:pPr>
            <a:r>
              <a:rPr lang="fr-FR" sz="2400">
                <a:solidFill>
                  <a:srgbClr val="0070C0"/>
                </a:solidFill>
              </a:rPr>
              <a:t>Web et </a:t>
            </a:r>
            <a:r>
              <a:rPr lang="fr-FR" sz="2400">
                <a:solidFill>
                  <a:srgbClr val="0070C0"/>
                </a:solidFill>
              </a:rPr>
              <a:t>BdD</a:t>
            </a:r>
            <a:r>
              <a:rPr lang="fr-FR" sz="2400">
                <a:solidFill>
                  <a:srgbClr val="0070C0"/>
                </a:solidFill>
              </a:rPr>
              <a:t>: à confirmer !</a:t>
            </a:r>
            <a:endParaRPr/>
          </a:p>
          <a:p>
            <a:pPr marL="3943350" lvl="8" indent="-285750" algn="just">
              <a:buFont typeface="Arial"/>
              <a:buChar char="•"/>
              <a:defRPr/>
            </a:pPr>
            <a:r>
              <a:rPr lang="fr-FR" sz="2400">
                <a:solidFill>
                  <a:srgbClr val="0070C0"/>
                </a:solidFill>
              </a:rPr>
              <a:t>Collecte: a priori non, à confirmer !</a:t>
            </a:r>
            <a:endParaRPr/>
          </a:p>
          <a:p>
            <a:pPr marL="3943350" lvl="8" indent="-285750" algn="just">
              <a:buFont typeface="Arial"/>
              <a:buChar char="•"/>
              <a:defRPr/>
            </a:pPr>
            <a:r>
              <a:rPr lang="fr-FR" sz="2400">
                <a:solidFill>
                  <a:srgbClr val="0070C0"/>
                </a:solidFill>
              </a:rPr>
              <a:t>Téléphonie: a priori non, à confirmer !</a:t>
            </a:r>
            <a:endParaRPr/>
          </a:p>
          <a:p>
            <a:pPr marL="285750" indent="-285750" algn="ctr">
              <a:buFont typeface="Arial"/>
              <a:buChar char="•"/>
              <a:defRPr/>
            </a:pPr>
            <a:endParaRPr lang="fr-FR" sz="2400">
              <a:solidFill>
                <a:srgbClr val="FF0000"/>
              </a:solidFill>
            </a:endParaRPr>
          </a:p>
          <a:p>
            <a:pPr marL="285750" indent="-285750" algn="ctr">
              <a:buFont typeface="Arial"/>
              <a:buChar char="•"/>
              <a:defRPr/>
            </a:pPr>
            <a:endParaRPr lang="fr-FR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b="1"/>
              <a:t>Rapport	s Techniques (Si </a:t>
            </a:r>
            <a:r>
              <a:rPr lang="fr-FR" b="1"/>
              <a:t>à rendre !)</a:t>
            </a:r>
            <a:endParaRPr lang="fr-FR" b="1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fr-FR">
                <a:solidFill>
                  <a:srgbClr val="FF0000"/>
                </a:solidFill>
              </a:rPr>
              <a:t>1 rapport technique par partie</a:t>
            </a:r>
            <a:r>
              <a:rPr lang="fr-FR"/>
              <a:t>:</a:t>
            </a:r>
            <a:endParaRPr/>
          </a:p>
          <a:p>
            <a:pPr lvl="1">
              <a:defRPr/>
            </a:pPr>
            <a:r>
              <a:rPr lang="fr-FR"/>
              <a:t>Réseau : 10 pages maximum</a:t>
            </a:r>
            <a:endParaRPr/>
          </a:p>
          <a:p>
            <a:pPr lvl="1">
              <a:defRPr/>
            </a:pPr>
            <a:r>
              <a:rPr lang="fr-FR"/>
              <a:t>Téléphonie : 10 pages maximum</a:t>
            </a:r>
            <a:endParaRPr/>
          </a:p>
          <a:p>
            <a:pPr lvl="1">
              <a:defRPr/>
            </a:pPr>
            <a:r>
              <a:rPr lang="fr-FR"/>
              <a:t>Collecte : 5 pages maximum</a:t>
            </a:r>
            <a:endParaRPr/>
          </a:p>
          <a:p>
            <a:pPr lvl="1">
              <a:defRPr/>
            </a:pPr>
            <a:r>
              <a:rPr lang="fr-FR"/>
              <a:t>Web/</a:t>
            </a:r>
            <a:r>
              <a:rPr lang="fr-FR"/>
              <a:t>BdD</a:t>
            </a:r>
            <a:r>
              <a:rPr lang="fr-FR"/>
              <a:t> : 10 pages maximum</a:t>
            </a:r>
            <a:endParaRPr/>
          </a:p>
          <a:p>
            <a:pPr>
              <a:defRPr/>
            </a:pPr>
            <a:r>
              <a:rPr lang="fr-FR"/>
              <a:t>Ce qu’on attend:</a:t>
            </a:r>
            <a:endParaRPr/>
          </a:p>
          <a:p>
            <a:pPr lvl="1" algn="just">
              <a:defRPr/>
            </a:pPr>
            <a:r>
              <a:rPr lang="fr-FR"/>
              <a:t>Il s'agit d'une suite de procédures commentées qui pourrait permettre à un autre technicien de réaliser la partie.</a:t>
            </a:r>
            <a:endParaRPr/>
          </a:p>
          <a:p>
            <a:pPr lvl="1" algn="just">
              <a:defRPr/>
            </a:pPr>
            <a:r>
              <a:rPr lang="fr-FR"/>
              <a:t>Le document doit avoir un nombre de page limité: il s'agit pour nous d'évaluer la capacité qu'auront les groupes à synthétiser et expliquer des procédures techniques avec une mise en forme la plus claire possible.</a:t>
            </a:r>
            <a:endParaRPr/>
          </a:p>
          <a:p>
            <a:pPr>
              <a:defRPr/>
            </a:pPr>
            <a:r>
              <a:rPr lang="fr-FR"/>
              <a:t>A rendre dans Moodle </a:t>
            </a:r>
            <a:r>
              <a:rPr lang="fr-FR">
                <a:solidFill>
                  <a:srgbClr val="FF0000"/>
                </a:solidFill>
              </a:rPr>
              <a:t>vendredi après-midi 28/06:</a:t>
            </a:r>
            <a:endParaRPr/>
          </a:p>
          <a:p>
            <a:pPr lvl="1">
              <a:defRPr/>
            </a:pPr>
            <a:r>
              <a:rPr lang="fr-FR"/>
              <a:t>Forme: </a:t>
            </a:r>
            <a:r>
              <a:rPr lang="fr-FR">
                <a:solidFill>
                  <a:srgbClr val="FF0000"/>
                </a:solidFill>
              </a:rPr>
              <a:t>Partie_xxxx-GRx.pdf</a:t>
            </a:r>
            <a:r>
              <a:rPr lang="fr-FR"/>
              <a:t> (exemple: Partie_Réseau-GR12.pdf)</a:t>
            </a:r>
            <a:endParaRPr/>
          </a:p>
          <a:p>
            <a:pPr lvl="1">
              <a:defRPr/>
            </a:pPr>
            <a:r>
              <a:rPr lang="fr-FR">
                <a:solidFill>
                  <a:srgbClr val="FF0000"/>
                </a:solidFill>
              </a:rPr>
              <a:t>Une page de garde avec le numéro du groupe et les 3 noms !</a:t>
            </a:r>
            <a:endParaRPr/>
          </a:p>
          <a:p>
            <a:pPr>
              <a:defRPr/>
            </a:pPr>
            <a:endParaRPr lang="fr-FR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b="1"/>
              <a:t>Partie Réseau</a:t>
            </a:r>
            <a:endParaRPr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b="1"/>
              <a:t>Partie réseau: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891982" cy="475990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defRPr/>
            </a:pPr>
            <a:r>
              <a:rPr lang="fr-FR" sz="2800">
                <a:latin typeface="Calibri"/>
                <a:ea typeface="Calibri"/>
                <a:cs typeface="Calibri"/>
              </a:rPr>
              <a:t>Vous êtes administrateur d’un réseau local et vous êtes amenés à réaliser une maquette fonctionnelle. Suite à de nombreuses discussions avec votre responsable, vous avez décidé de décomposer le réseau en plusieurs VLANS : </a:t>
            </a:r>
            <a:endParaRPr/>
          </a:p>
          <a:p>
            <a:pPr marL="342900" lvl="0" indent="-342900">
              <a:lnSpc>
                <a:spcPct val="107000"/>
              </a:lnSpc>
              <a:buFont typeface="Calibri"/>
              <a:buChar char="-"/>
              <a:defRPr/>
            </a:pPr>
            <a:r>
              <a:rPr lang="fr-FR" sz="2800">
                <a:latin typeface="Calibri"/>
                <a:ea typeface="Calibri"/>
                <a:cs typeface="Calibri"/>
              </a:rPr>
              <a:t>Vlan Voix</a:t>
            </a:r>
            <a:endParaRPr/>
          </a:p>
          <a:p>
            <a:pPr marL="342900" lvl="0" indent="-342900">
              <a:lnSpc>
                <a:spcPct val="107000"/>
              </a:lnSpc>
              <a:buFont typeface="Calibri"/>
              <a:buChar char="-"/>
              <a:defRPr/>
            </a:pPr>
            <a:r>
              <a:rPr lang="fr-FR" sz="2800">
                <a:latin typeface="Calibri"/>
                <a:ea typeface="Calibri"/>
                <a:cs typeface="Calibri"/>
              </a:rPr>
              <a:t>Vlan </a:t>
            </a:r>
            <a:r>
              <a:rPr lang="fr-FR" sz="2800">
                <a:latin typeface="Calibri"/>
                <a:ea typeface="Calibri"/>
                <a:cs typeface="Calibri"/>
              </a:rPr>
              <a:t>users</a:t>
            </a:r>
            <a:endParaRPr lang="fr-FR" sz="2800">
              <a:latin typeface="Calibri"/>
              <a:ea typeface="Calibri"/>
              <a:cs typeface="Calibri"/>
            </a:endParaRPr>
          </a:p>
          <a:p>
            <a:pPr marL="342900" lvl="0" indent="-342900">
              <a:lnSpc>
                <a:spcPct val="107000"/>
              </a:lnSpc>
              <a:buFont typeface="Calibri"/>
              <a:buChar char="-"/>
              <a:defRPr/>
            </a:pPr>
            <a:r>
              <a:rPr lang="fr-FR" sz="2800">
                <a:latin typeface="Calibri"/>
                <a:ea typeface="Calibri"/>
                <a:cs typeface="Calibri"/>
              </a:rPr>
              <a:t>Vlan server : DNS sous active directory, DHCP, FTP, Web, PABX</a:t>
            </a:r>
            <a:endParaRPr/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/>
              <a:buChar char="-"/>
              <a:defRPr/>
            </a:pPr>
            <a:r>
              <a:rPr lang="fr-FR" sz="2800">
                <a:latin typeface="Calibri"/>
                <a:ea typeface="Calibri"/>
                <a:cs typeface="Calibri"/>
              </a:rPr>
              <a:t>Vlan Administrateur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b="1"/>
              <a:t>Partie réseau: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891982" cy="475990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defRPr/>
            </a:pPr>
            <a:r>
              <a:rPr lang="fr-FR" sz="2800">
                <a:latin typeface="Calibri"/>
                <a:ea typeface="Calibri"/>
                <a:cs typeface="Calibri"/>
              </a:rPr>
              <a:t>L’adresse IP LAN fournit est la suivante : </a:t>
            </a:r>
            <a:r>
              <a:rPr lang="fr-FR" sz="2800" b="1">
                <a:latin typeface="Calibri"/>
                <a:ea typeface="Calibri"/>
                <a:cs typeface="Calibri"/>
              </a:rPr>
              <a:t>10.252.y.0/24</a:t>
            </a:r>
            <a:endParaRPr lang="fr-FR" sz="2800">
              <a:latin typeface="Calibri"/>
              <a:ea typeface="Calibri"/>
              <a:cs typeface="Calibri"/>
            </a:endParaRPr>
          </a:p>
          <a:p>
            <a:pPr marL="342900" lvl="0" indent="-342900">
              <a:lnSpc>
                <a:spcPct val="107000"/>
              </a:lnSpc>
              <a:buFont typeface="Courier New"/>
              <a:buChar char="o"/>
              <a:defRPr/>
            </a:pPr>
            <a:r>
              <a:rPr lang="fr-FR" sz="2800">
                <a:latin typeface="Calibri"/>
                <a:ea typeface="Calibri"/>
                <a:cs typeface="Calibri"/>
              </a:rPr>
              <a:t>Les 10 premières adresses IP de chaque plage d’adressage sont réservées pour une configuration d’adresse IP en statique </a:t>
            </a:r>
            <a:endParaRPr/>
          </a:p>
          <a:p>
            <a:pPr marL="342900" lvl="0" indent="-342900">
              <a:lnSpc>
                <a:spcPct val="107000"/>
              </a:lnSpc>
              <a:buFont typeface="Courier New"/>
              <a:buChar char="o"/>
              <a:defRPr/>
            </a:pPr>
            <a:r>
              <a:rPr lang="fr-FR" sz="2800">
                <a:latin typeface="Calibri"/>
                <a:ea typeface="Calibri"/>
                <a:cs typeface="Calibri"/>
              </a:rPr>
              <a:t>Les communications entre le réseau Administrateur et les autres réseaux doivent être fonctionnelles</a:t>
            </a:r>
            <a:endParaRPr/>
          </a:p>
          <a:p>
            <a:pPr marL="342900" lvl="0" indent="-342900">
              <a:lnSpc>
                <a:spcPct val="107000"/>
              </a:lnSpc>
              <a:buFont typeface="Courier New"/>
              <a:buChar char="o"/>
              <a:defRPr/>
            </a:pPr>
            <a:r>
              <a:rPr lang="fr-FR" sz="2800">
                <a:latin typeface="Calibri"/>
                <a:ea typeface="Calibri"/>
                <a:cs typeface="Calibri"/>
              </a:rPr>
              <a:t>Les communications entre le réseau utilisateur et le local serveur doivent être fonctionnelles</a:t>
            </a:r>
            <a:endParaRPr/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ourier New"/>
              <a:buChar char="o"/>
              <a:defRPr/>
            </a:pPr>
            <a:r>
              <a:rPr lang="fr-FR" sz="2800">
                <a:latin typeface="Calibri"/>
                <a:ea typeface="Calibri"/>
                <a:cs typeface="Calibri"/>
              </a:rPr>
              <a:t>Le réseau utilisateur ne doit pas avoir accès au vlan administrateur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ONLYOFFICE/8.0.1.31</Application>
  <DocSecurity>0</DocSecurity>
  <PresentationFormat>Grand écran</PresentationFormat>
  <Paragraphs>0</Paragraphs>
  <Slides>31</Slides>
  <Notes>31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Prérequis</dc:title>
  <dc:subject/>
  <dc:creator>Frédéric Drouhin</dc:creator>
  <cp:keywords/>
  <dc:description/>
  <dc:identifier/>
  <dc:language/>
  <cp:lastModifiedBy/>
  <cp:revision>103</cp:revision>
  <dcterms:created xsi:type="dcterms:W3CDTF">2022-06-09T11:05:10Z</dcterms:created>
  <dcterms:modified xsi:type="dcterms:W3CDTF">2024-06-26T15:42:32Z</dcterms:modified>
  <cp:category/>
  <cp:contentStatus/>
  <cp:version/>
</cp:coreProperties>
</file>