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312" r:id="rId5"/>
    <p:sldId id="324" r:id="rId6"/>
    <p:sldId id="313" r:id="rId7"/>
    <p:sldId id="314" r:id="rId8"/>
    <p:sldId id="311" r:id="rId9"/>
    <p:sldId id="316" r:id="rId10"/>
    <p:sldId id="317" r:id="rId11"/>
    <p:sldId id="318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5" r:id="rId35"/>
    <p:sldId id="310" r:id="rId36"/>
    <p:sldId id="319" r:id="rId37"/>
    <p:sldId id="320" r:id="rId38"/>
    <p:sldId id="321" r:id="rId39"/>
    <p:sldId id="280" r:id="rId40"/>
  </p:sldIdLst>
  <p:sldSz cx="9144000" cy="5143500" type="screen16x9"/>
  <p:notesSz cx="6858000" cy="9144000"/>
  <p:embeddedFontLst>
    <p:embeddedFont>
      <p:font typeface="Robot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82" autoAdjust="0"/>
  </p:normalViewPr>
  <p:slideViewPr>
    <p:cSldViewPr snapToGrid="0">
      <p:cViewPr varScale="1">
        <p:scale>
          <a:sx n="68" d="100"/>
          <a:sy n="68" d="100"/>
        </p:scale>
        <p:origin x="114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0E2F5-14B3-4C54-8DF2-C070BFD9C566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Alpha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63911-CD6D-42A3-A681-B2D7D1063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08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431051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127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76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254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74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860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24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46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284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216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59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5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62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404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934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795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639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832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156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207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874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949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643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38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703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5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195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6918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064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772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94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692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930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83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61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84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9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59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56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686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-native-components#native-compone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#your-first-compon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#custom-component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#custom-componen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#custom-componen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intro-react#custom-componen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</a:t>
            </a:r>
            <a:r>
              <a:rPr lang="en" dirty="0" smtClean="0"/>
              <a:t>React Native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May 27, 2022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0908" y="4082472"/>
            <a:ext cx="7509165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 smtClean="0">
                <a:latin typeface="Roboto" panose="020B0604020202020204" charset="0"/>
                <a:ea typeface="Roboto" panose="020B0604020202020204" charset="0"/>
              </a:rPr>
              <a:t>Alpha Alimamy Kamara, B.Eng (Electrical and Electronics), M. Eng(Software Engineering)</a:t>
            </a:r>
          </a:p>
          <a:p>
            <a:pPr algn="just">
              <a:lnSpc>
                <a:spcPct val="150000"/>
              </a:lnSpc>
            </a:pPr>
            <a:r>
              <a:rPr lang="en-GB" b="1" dirty="0" smtClean="0">
                <a:latin typeface="Roboto" panose="020B0604020202020204" charset="0"/>
                <a:ea typeface="Roboto" panose="020B0604020202020204" charset="0"/>
              </a:rPr>
              <a:t>Contact: +23277331823 / +232792299991</a:t>
            </a:r>
            <a:endParaRPr lang="en-GB" b="1" dirty="0"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30380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Native Components</a:t>
            </a:r>
            <a:r>
              <a:rPr lang="en-GB" b="1" u="sng" dirty="0">
                <a:hlinkClick r:id="rId3" tooltip="Direct link to heading"/>
              </a:rPr>
              <a:t>​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React Native comes with a set of essential, ready-to-use Native Components you can use to start building your app today.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These </a:t>
            </a:r>
            <a:r>
              <a:rPr lang="en-GB" dirty="0">
                <a:solidFill>
                  <a:schemeClr val="bg2"/>
                </a:solidFill>
              </a:rPr>
              <a:t>are React Native's Core Components.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React Native also lets you build your own Native Components for Android and iOS to suit your app’s unique needs.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React Native also has a </a:t>
            </a:r>
            <a:r>
              <a:rPr lang="en-GB" dirty="0">
                <a:solidFill>
                  <a:schemeClr val="bg2"/>
                </a:solidFill>
              </a:rPr>
              <a:t>thriving ecosystem of these community-contributed components. 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7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Core Components</a:t>
            </a:r>
            <a:endParaRPr lang="en-GB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61885"/>
              </p:ext>
            </p:extLst>
          </p:nvPr>
        </p:nvGraphicFramePr>
        <p:xfrm>
          <a:off x="471900" y="1817512"/>
          <a:ext cx="8192656" cy="3026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192"/>
                <a:gridCol w="1430274"/>
                <a:gridCol w="1559632"/>
                <a:gridCol w="1299999"/>
                <a:gridCol w="2471559"/>
              </a:tblGrid>
              <a:tr h="201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cap="all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REACT NATIVE UI COMPONENT</a:t>
                      </a:r>
                      <a:endParaRPr lang="en-GB" sz="1200" b="0" dirty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cap="all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ANDROID VIEW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cap="all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IOS VIEW</a:t>
                      </a:r>
                      <a:endParaRPr lang="en-GB" sz="1200" b="0">
                        <a:solidFill>
                          <a:schemeClr val="bg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cap="all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WEB ANALOG</a:t>
                      </a:r>
                      <a:endParaRPr lang="en-GB" sz="1200" b="0">
                        <a:solidFill>
                          <a:schemeClr val="bg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cap="all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DESCRIPTION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</a:tr>
              <a:tr h="627147"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&lt;View&gt;</a:t>
                      </a:r>
                      <a:endParaRPr lang="en-GB" sz="1200" b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&lt;ViewGroup&gt;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&lt;UIView&gt;</a:t>
                      </a:r>
                      <a:endParaRPr lang="en-GB" sz="1200" b="0" dirty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 non-scrollling &lt;div&gt;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 container that supports layout with flexbox, style, some touch handling, and accessibility controls</a:t>
                      </a:r>
                      <a:endParaRPr lang="en-GB" sz="1200" b="0" dirty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</a:tr>
              <a:tr h="470360"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&lt;Text&gt;</a:t>
                      </a:r>
                      <a:endParaRPr lang="en-GB" sz="1200" b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&lt;TextView&gt;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&lt;UITextView&gt;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&lt;p&gt;</a:t>
                      </a:r>
                      <a:endParaRPr lang="en-GB" sz="1200" b="0" dirty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Displays, styles, and nests strings of text and even handles touch events</a:t>
                      </a:r>
                    </a:p>
                  </a:txBody>
                  <a:tcPr marL="52916" marR="52916" marT="0" marB="0"/>
                </a:tc>
              </a:tr>
              <a:tr h="313573"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&lt;Image&gt;</a:t>
                      </a:r>
                      <a:endParaRPr lang="en-GB" sz="1200" b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&lt;ImageView&gt;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&lt;UIImageView&gt;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&lt;img&gt;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Displays different types of images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</a:tr>
              <a:tr h="627147"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&lt;ScrollView&gt;</a:t>
                      </a:r>
                      <a:endParaRPr lang="en-GB" sz="1200" b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&lt;ScrollView&gt;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&lt;UIScrollView&gt;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&lt;div&gt;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 marR="0" algn="just" rtl="0"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+mn-cs"/>
                          <a:sym typeface="Arial"/>
                        </a:rPr>
                        <a:t>A generic scrolling container that can contain multiple components and views</a:t>
                      </a:r>
                    </a:p>
                  </a:txBody>
                  <a:tcPr marL="52916" marR="52916" marT="0" marB="0"/>
                </a:tc>
              </a:tr>
              <a:tr h="470360"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&lt;TextInput&gt;</a:t>
                      </a:r>
                      <a:endParaRPr lang="en-GB" sz="1200" b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&lt;EditText&gt;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&lt;UITextField&gt;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&lt;input type="text"&gt;</a:t>
                      </a:r>
                      <a:endParaRPr lang="en-GB" sz="1200" b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6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GB" sz="1200" b="0" dirty="0">
                          <a:solidFill>
                            <a:schemeClr val="bg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Allows the user to enter text</a:t>
                      </a:r>
                      <a:endParaRPr lang="en-GB" sz="1200" b="0" dirty="0">
                        <a:solidFill>
                          <a:schemeClr val="bg2"/>
                        </a:solidFill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52916" marR="529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Your first component</a:t>
            </a:r>
            <a:r>
              <a:rPr lang="en-GB" b="1" u="sng" dirty="0">
                <a:hlinkClick r:id="rId3" tooltip="Direct link to heading"/>
              </a:rPr>
              <a:t>​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The rest of this introduction to React uses </a:t>
            </a:r>
            <a:r>
              <a:rPr lang="en-GB" dirty="0" smtClean="0">
                <a:solidFill>
                  <a:schemeClr val="bg2"/>
                </a:solidFill>
              </a:rPr>
              <a:t>Greeting in </a:t>
            </a:r>
            <a:r>
              <a:rPr lang="en-GB" dirty="0">
                <a:solidFill>
                  <a:schemeClr val="bg2"/>
                </a:solidFill>
              </a:rPr>
              <a:t>its examples: friendly, approachable creatures that need names and a </a:t>
            </a:r>
            <a:r>
              <a:rPr lang="en-GB" b="1" dirty="0" smtClean="0">
                <a:solidFill>
                  <a:schemeClr val="bg2"/>
                </a:solidFill>
              </a:rPr>
              <a:t>Hello</a:t>
            </a:r>
            <a:r>
              <a:rPr lang="en-GB" dirty="0" smtClean="0">
                <a:solidFill>
                  <a:schemeClr val="bg2"/>
                </a:solidFill>
              </a:rPr>
              <a:t> to </a:t>
            </a:r>
            <a:r>
              <a:rPr lang="en-GB" dirty="0">
                <a:solidFill>
                  <a:schemeClr val="bg2"/>
                </a:solidFill>
              </a:rPr>
              <a:t>work in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Here is your very first </a:t>
            </a:r>
            <a:r>
              <a:rPr lang="en-GB" b="1" dirty="0" smtClean="0">
                <a:solidFill>
                  <a:schemeClr val="bg2"/>
                </a:solidFill>
              </a:rPr>
              <a:t>Hello</a:t>
            </a:r>
            <a:r>
              <a:rPr lang="en-GB" dirty="0" smtClean="0">
                <a:solidFill>
                  <a:schemeClr val="bg2"/>
                </a:solidFill>
              </a:rPr>
              <a:t> component</a:t>
            </a:r>
            <a:r>
              <a:rPr lang="en-GB" dirty="0">
                <a:solidFill>
                  <a:schemeClr val="bg2"/>
                </a:solidFill>
              </a:rPr>
              <a:t>: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Your first </a:t>
            </a:r>
            <a:r>
              <a:rPr lang="en-GB" b="1" dirty="0" smtClean="0"/>
              <a:t>component ….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05" y="1745673"/>
            <a:ext cx="5357090" cy="32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JSX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33779" y="1690497"/>
            <a:ext cx="8770076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React </a:t>
            </a:r>
            <a:r>
              <a:rPr lang="en-GB" dirty="0">
                <a:solidFill>
                  <a:schemeClr val="bg2"/>
                </a:solidFill>
              </a:rPr>
              <a:t>and React Native use JSX, a syntax that lets you write elements inside </a:t>
            </a:r>
            <a:r>
              <a:rPr lang="en-GB" dirty="0" smtClean="0">
                <a:solidFill>
                  <a:schemeClr val="bg2"/>
                </a:solidFill>
              </a:rPr>
              <a:t>JavaScript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like </a:t>
            </a:r>
            <a:r>
              <a:rPr lang="en-GB" dirty="0">
                <a:solidFill>
                  <a:schemeClr val="bg2"/>
                </a:solidFill>
              </a:rPr>
              <a:t>so: </a:t>
            </a:r>
            <a:r>
              <a:rPr lang="en-GB" b="1" dirty="0">
                <a:solidFill>
                  <a:schemeClr val="bg2"/>
                </a:solidFill>
              </a:rPr>
              <a:t>&lt;Text&gt;Hello, I am </a:t>
            </a:r>
            <a:r>
              <a:rPr lang="en-GB" b="1" dirty="0" smtClean="0">
                <a:solidFill>
                  <a:schemeClr val="bg2"/>
                </a:solidFill>
              </a:rPr>
              <a:t>Alpha&lt;/</a:t>
            </a:r>
            <a:r>
              <a:rPr lang="en-GB" b="1" dirty="0">
                <a:solidFill>
                  <a:schemeClr val="bg2"/>
                </a:solidFill>
              </a:rPr>
              <a:t>Text</a:t>
            </a:r>
            <a:r>
              <a:rPr lang="en-GB" b="1" dirty="0" smtClean="0">
                <a:solidFill>
                  <a:schemeClr val="bg2"/>
                </a:solidFill>
              </a:rPr>
              <a:t>&gt;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The React docs have a comprehensive guide to JSX you can refer to learn even more.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Because </a:t>
            </a:r>
            <a:r>
              <a:rPr lang="en-GB" dirty="0">
                <a:solidFill>
                  <a:schemeClr val="bg2"/>
                </a:solidFill>
              </a:rPr>
              <a:t>JSX is JavaScript, you can use variables inside it.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Here </a:t>
            </a:r>
            <a:r>
              <a:rPr lang="en-GB" dirty="0">
                <a:solidFill>
                  <a:schemeClr val="bg2"/>
                </a:solidFill>
              </a:rPr>
              <a:t>you are declaring a name for the </a:t>
            </a:r>
            <a:r>
              <a:rPr lang="en-GB" dirty="0" smtClean="0">
                <a:solidFill>
                  <a:schemeClr val="bg2"/>
                </a:solidFill>
              </a:rPr>
              <a:t>Hello component, </a:t>
            </a:r>
            <a:r>
              <a:rPr lang="en-GB" dirty="0">
                <a:solidFill>
                  <a:schemeClr val="bg2"/>
                </a:solidFill>
              </a:rPr>
              <a:t>name, and embedding it with curly braces inside </a:t>
            </a:r>
            <a:r>
              <a:rPr lang="en-GB" b="1" dirty="0">
                <a:solidFill>
                  <a:schemeClr val="bg2"/>
                </a:solidFill>
              </a:rPr>
              <a:t>&lt;Text</a:t>
            </a:r>
            <a:r>
              <a:rPr lang="en-GB" b="1" dirty="0" smtClean="0">
                <a:solidFill>
                  <a:schemeClr val="bg2"/>
                </a:solidFill>
              </a:rPr>
              <a:t>&gt;</a:t>
            </a:r>
            <a:endParaRPr lang="en-GB" b="1" dirty="0">
              <a:solidFill>
                <a:schemeClr val="bg2"/>
              </a:solidFill>
            </a:endParaRP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1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JSX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81" y="1754910"/>
            <a:ext cx="5274310" cy="32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0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 smtClean="0"/>
              <a:t>JSX continue….</a:t>
            </a:r>
            <a:endParaRPr lang="en-GB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5" y="1718206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Any JavaScript expression will work between curly braces, including function calls like {</a:t>
            </a:r>
            <a:r>
              <a:rPr lang="en-GB" b="1" dirty="0">
                <a:solidFill>
                  <a:schemeClr val="bg2"/>
                </a:solidFill>
              </a:rPr>
              <a:t>getFullName("Alpha", "Alimamy", "Kamara")}:</a:t>
            </a:r>
            <a:endParaRPr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26" y="2373744"/>
            <a:ext cx="5274310" cy="25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8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 smtClean="0"/>
              <a:t>JSX ….</a:t>
            </a:r>
            <a:endParaRPr lang="en-GB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You can think of curly braces as creating a portal into JS functionality in your JSX</a:t>
            </a:r>
            <a:r>
              <a:rPr lang="en-GB" dirty="0" smtClean="0">
                <a:solidFill>
                  <a:schemeClr val="bg2"/>
                </a:solidFill>
              </a:rPr>
              <a:t>!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Because JSX is included in the React library, it won’t work if you don’t have import React from 'react' at the top of your file!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00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Custom Components</a:t>
            </a:r>
            <a:r>
              <a:rPr lang="en-GB" b="1" u="sng" dirty="0">
                <a:hlinkClick r:id="rId3" tooltip="Direct link to heading"/>
              </a:rPr>
              <a:t>​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React lets you nest these components inside each other to create new components. 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These nested, </a:t>
            </a:r>
            <a:r>
              <a:rPr lang="en-GB" dirty="0">
                <a:solidFill>
                  <a:schemeClr val="bg2"/>
                </a:solidFill>
              </a:rPr>
              <a:t>reusable components are at the heart of the React </a:t>
            </a:r>
            <a:r>
              <a:rPr lang="en-GB" dirty="0" smtClean="0">
                <a:solidFill>
                  <a:schemeClr val="bg2"/>
                </a:solidFill>
              </a:rPr>
              <a:t>paradigm.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For </a:t>
            </a:r>
            <a:r>
              <a:rPr lang="en-GB" dirty="0">
                <a:solidFill>
                  <a:schemeClr val="bg2"/>
                </a:solidFill>
              </a:rPr>
              <a:t>example, you can nest Text and TextInput inside a View below, and React Native will render them together: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0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 smtClean="0"/>
              <a:t>Components….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27" y="1754909"/>
            <a:ext cx="5274310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7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Learn the Basics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4939500" y="724200"/>
            <a:ext cx="4112136" cy="3695100"/>
          </a:xfrm>
        </p:spPr>
        <p:txBody>
          <a:bodyPr/>
          <a:lstStyle/>
          <a:p>
            <a:r>
              <a:rPr lang="en-GB" dirty="0"/>
              <a:t>Setting up the development environment</a:t>
            </a:r>
            <a:endParaRPr lang="en-GB" dirty="0"/>
          </a:p>
          <a:p>
            <a:r>
              <a:rPr lang="en-GB" dirty="0" smtClean="0"/>
              <a:t>JSX</a:t>
            </a:r>
          </a:p>
          <a:p>
            <a:r>
              <a:rPr lang="en-GB" dirty="0" smtClean="0"/>
              <a:t>Components</a:t>
            </a:r>
          </a:p>
          <a:p>
            <a:r>
              <a:rPr lang="en-GB" dirty="0" smtClean="0"/>
              <a:t>State</a:t>
            </a:r>
          </a:p>
          <a:p>
            <a:r>
              <a:rPr lang="en-GB" dirty="0" smtClean="0"/>
              <a:t>Props</a:t>
            </a:r>
          </a:p>
          <a:p>
            <a:r>
              <a:rPr lang="en-GB" dirty="0" smtClean="0"/>
              <a:t>Hooks</a:t>
            </a:r>
            <a:endParaRPr lang="en-GB" dirty="0" smtClean="0"/>
          </a:p>
          <a:p>
            <a:pPr marL="114300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Custom Components</a:t>
            </a:r>
            <a:r>
              <a:rPr lang="en-GB" b="1" u="sng" dirty="0">
                <a:hlinkClick r:id="rId3" tooltip="Direct link to heading"/>
              </a:rPr>
              <a:t>​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On Android, you usually put your views inside </a:t>
            </a:r>
            <a:r>
              <a:rPr lang="en-GB" b="1" dirty="0">
                <a:solidFill>
                  <a:schemeClr val="bg2"/>
                </a:solidFill>
              </a:rPr>
              <a:t>LinearLayout</a:t>
            </a:r>
            <a:r>
              <a:rPr lang="en-GB" dirty="0">
                <a:solidFill>
                  <a:schemeClr val="bg2"/>
                </a:solidFill>
              </a:rPr>
              <a:t>, </a:t>
            </a:r>
            <a:r>
              <a:rPr lang="en-GB" b="1" dirty="0">
                <a:solidFill>
                  <a:schemeClr val="bg2"/>
                </a:solidFill>
              </a:rPr>
              <a:t>FrameLayout</a:t>
            </a:r>
            <a:r>
              <a:rPr lang="en-GB" dirty="0">
                <a:solidFill>
                  <a:schemeClr val="bg2"/>
                </a:solidFill>
              </a:rPr>
              <a:t>, </a:t>
            </a:r>
            <a:r>
              <a:rPr lang="en-GB" b="1" dirty="0">
                <a:solidFill>
                  <a:schemeClr val="bg2"/>
                </a:solidFill>
              </a:rPr>
              <a:t>RelativeLayout</a:t>
            </a:r>
            <a:r>
              <a:rPr lang="en-GB" dirty="0">
                <a:solidFill>
                  <a:schemeClr val="bg2"/>
                </a:solidFill>
              </a:rPr>
              <a:t>, etc. to define how the view’s children will be arranged on the screen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In </a:t>
            </a:r>
            <a:r>
              <a:rPr lang="en-GB" dirty="0">
                <a:solidFill>
                  <a:schemeClr val="bg2"/>
                </a:solidFill>
              </a:rPr>
              <a:t>React Native, View uses </a:t>
            </a:r>
            <a:r>
              <a:rPr lang="en-GB" b="1" dirty="0">
                <a:solidFill>
                  <a:schemeClr val="bg2"/>
                </a:solidFill>
              </a:rPr>
              <a:t>Flexbox</a:t>
            </a:r>
            <a:r>
              <a:rPr lang="en-GB" dirty="0">
                <a:solidFill>
                  <a:schemeClr val="bg2"/>
                </a:solidFill>
              </a:rPr>
              <a:t> for its children’s layout. You can learn more in </a:t>
            </a:r>
            <a:r>
              <a:rPr lang="en-GB" dirty="0" smtClean="0">
                <a:solidFill>
                  <a:schemeClr val="bg2"/>
                </a:solidFill>
              </a:rPr>
              <a:t>the guide </a:t>
            </a:r>
            <a:r>
              <a:rPr lang="en-GB" dirty="0">
                <a:solidFill>
                  <a:schemeClr val="bg2"/>
                </a:solidFill>
              </a:rPr>
              <a:t>to layout with </a:t>
            </a:r>
            <a:r>
              <a:rPr lang="en-GB" b="1" dirty="0">
                <a:solidFill>
                  <a:schemeClr val="bg2"/>
                </a:solidFill>
              </a:rPr>
              <a:t>Flexbox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You </a:t>
            </a:r>
            <a:r>
              <a:rPr lang="en-GB" dirty="0">
                <a:solidFill>
                  <a:schemeClr val="bg2"/>
                </a:solidFill>
              </a:rPr>
              <a:t>can render this component multiple times and in multiple places without repeating your code by using </a:t>
            </a:r>
            <a:r>
              <a:rPr lang="en-GB" b="1" dirty="0">
                <a:solidFill>
                  <a:schemeClr val="bg2"/>
                </a:solidFill>
              </a:rPr>
              <a:t>&lt;Hello&gt;:</a:t>
            </a:r>
            <a:endParaRPr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6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Custom Components</a:t>
            </a:r>
            <a:r>
              <a:rPr lang="en-GB" b="1" dirty="0" smtClean="0">
                <a:hlinkClick r:id="rId3" tooltip="Direct link to heading"/>
              </a:rPr>
              <a:t>​</a:t>
            </a:r>
            <a:r>
              <a:rPr lang="en-GB" b="1" dirty="0" smtClean="0"/>
              <a:t> ….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32242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Any component that renders other components is a parent component.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Here</a:t>
            </a:r>
            <a:r>
              <a:rPr lang="en-GB" dirty="0">
                <a:solidFill>
                  <a:schemeClr val="bg2"/>
                </a:solidFill>
              </a:rPr>
              <a:t>, </a:t>
            </a:r>
            <a:r>
              <a:rPr lang="en-GB" b="1" dirty="0">
                <a:solidFill>
                  <a:schemeClr val="bg2"/>
                </a:solidFill>
              </a:rPr>
              <a:t>Hello</a:t>
            </a:r>
            <a:r>
              <a:rPr lang="en-GB" dirty="0">
                <a:solidFill>
                  <a:schemeClr val="bg2"/>
                </a:solidFill>
              </a:rPr>
              <a:t> is the parent component and each </a:t>
            </a:r>
            <a:r>
              <a:rPr lang="en-GB" b="1" dirty="0">
                <a:solidFill>
                  <a:schemeClr val="bg2"/>
                </a:solidFill>
              </a:rPr>
              <a:t>Greeting</a:t>
            </a:r>
            <a:r>
              <a:rPr lang="en-GB" dirty="0">
                <a:solidFill>
                  <a:schemeClr val="bg2"/>
                </a:solidFill>
              </a:rPr>
              <a:t> is a child </a:t>
            </a:r>
            <a:r>
              <a:rPr lang="en-GB" dirty="0" smtClean="0">
                <a:solidFill>
                  <a:schemeClr val="bg2"/>
                </a:solidFill>
              </a:rPr>
              <a:t>component.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You </a:t>
            </a:r>
            <a:r>
              <a:rPr lang="en-GB" dirty="0">
                <a:solidFill>
                  <a:schemeClr val="bg2"/>
                </a:solidFill>
              </a:rPr>
              <a:t>can put as many </a:t>
            </a:r>
            <a:r>
              <a:rPr lang="en-GB" b="1" dirty="0" smtClean="0">
                <a:solidFill>
                  <a:schemeClr val="bg2"/>
                </a:solidFill>
              </a:rPr>
              <a:t>Greeting</a:t>
            </a:r>
            <a:r>
              <a:rPr lang="en-GB" dirty="0" smtClean="0">
                <a:solidFill>
                  <a:schemeClr val="bg2"/>
                </a:solidFill>
              </a:rPr>
              <a:t> in </a:t>
            </a:r>
            <a:r>
              <a:rPr lang="en-GB" dirty="0">
                <a:solidFill>
                  <a:schemeClr val="bg2"/>
                </a:solidFill>
              </a:rPr>
              <a:t>your </a:t>
            </a:r>
            <a:r>
              <a:rPr lang="en-GB" b="1" dirty="0">
                <a:solidFill>
                  <a:schemeClr val="bg2"/>
                </a:solidFill>
              </a:rPr>
              <a:t>Hello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smtClean="0">
                <a:solidFill>
                  <a:schemeClr val="bg2"/>
                </a:solidFill>
              </a:rPr>
              <a:t>as </a:t>
            </a:r>
            <a:r>
              <a:rPr lang="en-GB" dirty="0">
                <a:solidFill>
                  <a:schemeClr val="bg2"/>
                </a:solidFill>
              </a:rPr>
              <a:t>you like.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Each </a:t>
            </a:r>
            <a:r>
              <a:rPr lang="en-GB" b="1" dirty="0">
                <a:solidFill>
                  <a:schemeClr val="bg2"/>
                </a:solidFill>
              </a:rPr>
              <a:t>&lt;Greeting&gt; </a:t>
            </a:r>
            <a:r>
              <a:rPr lang="en-GB" dirty="0">
                <a:solidFill>
                  <a:schemeClr val="bg2"/>
                </a:solidFill>
              </a:rPr>
              <a:t>renders a unique element—which you can customize with props.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6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Components </a:t>
            </a:r>
            <a:r>
              <a:rPr lang="en-GB" b="1" u="sng" dirty="0" smtClean="0">
                <a:hlinkClick r:id="rId3" tooltip="Direct link to heading"/>
              </a:rPr>
              <a:t>​</a:t>
            </a:r>
            <a:r>
              <a:rPr lang="en-GB" b="1" dirty="0" smtClean="0"/>
              <a:t>....</a:t>
            </a:r>
            <a:endParaRPr lang="en-GB" b="1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1810327"/>
            <a:ext cx="5274310" cy="31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Props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Props is short for “properties”.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Props </a:t>
            </a:r>
            <a:r>
              <a:rPr lang="en-GB" dirty="0">
                <a:solidFill>
                  <a:schemeClr val="bg2"/>
                </a:solidFill>
              </a:rPr>
              <a:t>let you customize React components.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For </a:t>
            </a:r>
            <a:r>
              <a:rPr lang="en-GB" dirty="0">
                <a:solidFill>
                  <a:schemeClr val="bg2"/>
                </a:solidFill>
              </a:rPr>
              <a:t>example, here you pass each </a:t>
            </a:r>
            <a:r>
              <a:rPr lang="en-GB" b="1" dirty="0">
                <a:solidFill>
                  <a:schemeClr val="bg2"/>
                </a:solidFill>
              </a:rPr>
              <a:t>&lt;Greeting&gt; </a:t>
            </a:r>
            <a:r>
              <a:rPr lang="en-GB" dirty="0">
                <a:solidFill>
                  <a:schemeClr val="bg2"/>
                </a:solidFill>
              </a:rPr>
              <a:t>a different name for Greeting to render: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51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Props …..</a:t>
            </a:r>
            <a:endParaRPr lang="en-GB" b="1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1745673"/>
            <a:ext cx="5274310" cy="32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Props …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Most of React Native’s Core Components can be customized with props, too.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For </a:t>
            </a:r>
            <a:r>
              <a:rPr lang="en-GB" dirty="0">
                <a:solidFill>
                  <a:schemeClr val="bg2"/>
                </a:solidFill>
              </a:rPr>
              <a:t>example, when using Image, you pass it a prop named source to define what image it shows: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6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Props….</a:t>
            </a:r>
            <a:endParaRPr lang="en-GB" b="1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00" y="1736436"/>
            <a:ext cx="5274310" cy="32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Props …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Image has many different props, including style, which accepts a JS object of design and layout related property-value </a:t>
            </a:r>
            <a:r>
              <a:rPr lang="en-GB" dirty="0" smtClean="0">
                <a:solidFill>
                  <a:schemeClr val="bg2"/>
                </a:solidFill>
              </a:rPr>
              <a:t>pairs.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Notice </a:t>
            </a:r>
            <a:r>
              <a:rPr lang="en-GB" dirty="0">
                <a:solidFill>
                  <a:schemeClr val="bg2"/>
                </a:solidFill>
              </a:rPr>
              <a:t>the double curly braces {{ }} surrounding style‘s width and height. In JSX, JavaScript values are referenced with {}.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This </a:t>
            </a:r>
            <a:r>
              <a:rPr lang="en-GB" dirty="0">
                <a:solidFill>
                  <a:schemeClr val="bg2"/>
                </a:solidFill>
              </a:rPr>
              <a:t>is handy if you are passing something other than a string as props, like an array or number: &lt;Cat food={["fish", "kibble"]} age={2} /&gt;.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However</a:t>
            </a:r>
            <a:r>
              <a:rPr lang="en-GB" dirty="0">
                <a:solidFill>
                  <a:schemeClr val="bg2"/>
                </a:solidFill>
              </a:rPr>
              <a:t>, JS objects are also denoted with curly braces: {width: 200, height: 200}. 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8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Props …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Therefore, to pass a JS object in JSX, you must wrap the object in another pair of curly braces: {{width: 200, height: 200</a:t>
            </a:r>
            <a:r>
              <a:rPr lang="en-GB" dirty="0" smtClean="0">
                <a:solidFill>
                  <a:schemeClr val="bg2"/>
                </a:solidFill>
              </a:rPr>
              <a:t>}}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You </a:t>
            </a:r>
            <a:r>
              <a:rPr lang="en-GB" dirty="0">
                <a:solidFill>
                  <a:schemeClr val="bg2"/>
                </a:solidFill>
              </a:rPr>
              <a:t>can build many things with props and the Core Components Text, Image, and View!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But </a:t>
            </a:r>
            <a:r>
              <a:rPr lang="en-GB" dirty="0">
                <a:solidFill>
                  <a:schemeClr val="bg2"/>
                </a:solidFill>
              </a:rPr>
              <a:t>to build something interactive, you’ll need </a:t>
            </a:r>
            <a:r>
              <a:rPr lang="en-GB" b="1" dirty="0">
                <a:solidFill>
                  <a:schemeClr val="bg2"/>
                </a:solidFill>
              </a:rPr>
              <a:t>state</a:t>
            </a:r>
            <a:r>
              <a:rPr lang="en-GB" dirty="0">
                <a:solidFill>
                  <a:schemeClr val="bg2"/>
                </a:solidFill>
              </a:rPr>
              <a:t>.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77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State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5" y="1755151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While you can think of props as arguments you use to configure how components render, state is like a component’s personal data storage.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State </a:t>
            </a:r>
            <a:r>
              <a:rPr lang="en-GB" dirty="0">
                <a:solidFill>
                  <a:schemeClr val="bg2"/>
                </a:solidFill>
              </a:rPr>
              <a:t>is useful for handling data that changes over time or that comes from user interaction.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State </a:t>
            </a:r>
            <a:r>
              <a:rPr lang="en-GB" dirty="0">
                <a:solidFill>
                  <a:schemeClr val="bg2"/>
                </a:solidFill>
              </a:rPr>
              <a:t>gives your components </a:t>
            </a:r>
            <a:r>
              <a:rPr lang="en-GB" dirty="0" smtClean="0">
                <a:solidFill>
                  <a:schemeClr val="bg2"/>
                </a:solidFill>
              </a:rPr>
              <a:t>memory!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As </a:t>
            </a:r>
            <a:r>
              <a:rPr lang="en-GB" dirty="0">
                <a:solidFill>
                  <a:schemeClr val="bg2"/>
                </a:solidFill>
              </a:rPr>
              <a:t>a general rule, use props to configure a component when it renders.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Use </a:t>
            </a:r>
            <a:r>
              <a:rPr lang="en-GB" dirty="0">
                <a:solidFill>
                  <a:schemeClr val="bg2"/>
                </a:solidFill>
              </a:rPr>
              <a:t>state to keep track of any component data that you expect to change over time.</a:t>
            </a:r>
          </a:p>
          <a:p>
            <a:pPr marL="0" lvl="0" indent="0" algn="just">
              <a:lnSpc>
                <a:spcPct val="100000"/>
              </a:lnSpc>
              <a:spcAft>
                <a:spcPts val="160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82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React Fundamentals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5" y="169688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React Native runs on React, a popular open source library for building user interfaces with JavaScript.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To </a:t>
            </a:r>
            <a:r>
              <a:rPr lang="en-GB" dirty="0">
                <a:solidFill>
                  <a:schemeClr val="bg2"/>
                </a:solidFill>
              </a:rPr>
              <a:t>make the most of </a:t>
            </a:r>
            <a:r>
              <a:rPr lang="en-GB" b="1" dirty="0">
                <a:solidFill>
                  <a:schemeClr val="bg2"/>
                </a:solidFill>
              </a:rPr>
              <a:t>React Native</a:t>
            </a:r>
            <a:r>
              <a:rPr lang="en-GB" dirty="0">
                <a:solidFill>
                  <a:schemeClr val="bg2"/>
                </a:solidFill>
              </a:rPr>
              <a:t>, it helps to understand </a:t>
            </a:r>
            <a:r>
              <a:rPr lang="en-GB" b="1" dirty="0">
                <a:solidFill>
                  <a:schemeClr val="bg2"/>
                </a:solidFill>
              </a:rPr>
              <a:t>React</a:t>
            </a:r>
            <a:r>
              <a:rPr lang="en-GB" dirty="0">
                <a:solidFill>
                  <a:schemeClr val="bg2"/>
                </a:solidFill>
              </a:rPr>
              <a:t> itself.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This </a:t>
            </a:r>
            <a:r>
              <a:rPr lang="en-GB" dirty="0">
                <a:solidFill>
                  <a:schemeClr val="bg2"/>
                </a:solidFill>
              </a:rPr>
              <a:t>section can get you started or can serve as a refresher course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If you want to dig deeper, we encourage you to check out </a:t>
            </a:r>
            <a:r>
              <a:rPr lang="en-GB" dirty="0">
                <a:solidFill>
                  <a:schemeClr val="bg2"/>
                </a:solidFill>
                <a:hlinkClick r:id="rId3"/>
              </a:rPr>
              <a:t>React’s official documentation</a:t>
            </a:r>
            <a:r>
              <a:rPr lang="en-GB" dirty="0">
                <a:solidFill>
                  <a:schemeClr val="bg2"/>
                </a:solidFill>
              </a:rPr>
              <a:t>.</a:t>
            </a:r>
          </a:p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State ….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32242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You can add state to a component by calling React’s </a:t>
            </a:r>
            <a:r>
              <a:rPr lang="en-GB" b="1" dirty="0">
                <a:solidFill>
                  <a:schemeClr val="bg2"/>
                </a:solidFill>
              </a:rPr>
              <a:t>useState</a:t>
            </a:r>
            <a:r>
              <a:rPr lang="en-GB" dirty="0">
                <a:solidFill>
                  <a:schemeClr val="bg2"/>
                </a:solidFill>
              </a:rPr>
              <a:t> Hook. 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A </a:t>
            </a:r>
            <a:r>
              <a:rPr lang="en-GB" dirty="0">
                <a:solidFill>
                  <a:schemeClr val="bg2"/>
                </a:solidFill>
              </a:rPr>
              <a:t>Hook is a kind of function that lets you “hook into” React features.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For </a:t>
            </a:r>
            <a:r>
              <a:rPr lang="en-GB" dirty="0">
                <a:solidFill>
                  <a:schemeClr val="bg2"/>
                </a:solidFill>
              </a:rPr>
              <a:t>example, </a:t>
            </a:r>
            <a:r>
              <a:rPr lang="en-GB" b="1" dirty="0">
                <a:solidFill>
                  <a:schemeClr val="bg2"/>
                </a:solidFill>
              </a:rPr>
              <a:t>useState</a:t>
            </a:r>
            <a:r>
              <a:rPr lang="en-GB" dirty="0">
                <a:solidFill>
                  <a:schemeClr val="bg2"/>
                </a:solidFill>
              </a:rPr>
              <a:t> is a Hook that lets you add state to function components.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You </a:t>
            </a:r>
            <a:r>
              <a:rPr lang="en-GB" dirty="0">
                <a:solidFill>
                  <a:schemeClr val="bg2"/>
                </a:solidFill>
              </a:rPr>
              <a:t>can learn more about other kinds of </a:t>
            </a:r>
            <a:r>
              <a:rPr lang="en-GB" b="1" dirty="0">
                <a:solidFill>
                  <a:schemeClr val="bg2"/>
                </a:solidFill>
              </a:rPr>
              <a:t>Hooks</a:t>
            </a:r>
            <a:r>
              <a:rPr lang="en-GB" dirty="0">
                <a:solidFill>
                  <a:schemeClr val="bg2"/>
                </a:solidFill>
              </a:rPr>
              <a:t> in the React documentation.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20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State</a:t>
            </a: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14" y="1671782"/>
            <a:ext cx="5273497" cy="32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52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Handling Text Input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TextInput is a Core Component that allows the user to enter text.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It </a:t>
            </a:r>
            <a:r>
              <a:rPr lang="en-GB" dirty="0">
                <a:solidFill>
                  <a:schemeClr val="bg2"/>
                </a:solidFill>
              </a:rPr>
              <a:t>has an </a:t>
            </a:r>
            <a:r>
              <a:rPr lang="en-GB" b="1" dirty="0">
                <a:solidFill>
                  <a:schemeClr val="bg2"/>
                </a:solidFill>
              </a:rPr>
              <a:t>onChangeText</a:t>
            </a:r>
            <a:r>
              <a:rPr lang="en-GB" dirty="0">
                <a:solidFill>
                  <a:schemeClr val="bg2"/>
                </a:solidFill>
              </a:rPr>
              <a:t> prop that takes a function to be called every time the text changed, and an </a:t>
            </a:r>
            <a:r>
              <a:rPr lang="en-GB" b="1" dirty="0">
                <a:solidFill>
                  <a:schemeClr val="bg2"/>
                </a:solidFill>
              </a:rPr>
              <a:t>onSubmitEditing</a:t>
            </a:r>
            <a:r>
              <a:rPr lang="en-GB" dirty="0">
                <a:solidFill>
                  <a:schemeClr val="bg2"/>
                </a:solidFill>
              </a:rPr>
              <a:t> prop that takes a function to be called when the text is submitted.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6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Handling Text Input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754909"/>
            <a:ext cx="5514929" cy="33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46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Handling Text Input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7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Handling Text Input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82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Views and mobile development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87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Views and mobile development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04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Views and mobile development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26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4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Setting up the development environment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If you are new to mobile development, the easiest way to get started is with Expo CLI.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Expo </a:t>
            </a:r>
            <a:r>
              <a:rPr lang="en-GB" dirty="0">
                <a:solidFill>
                  <a:schemeClr val="bg2"/>
                </a:solidFill>
              </a:rPr>
              <a:t>is a set of tools built around React Native and, while it has many features, the most relevant feature for us right now is that it can get you writing a React Native app within minutes.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You </a:t>
            </a:r>
            <a:r>
              <a:rPr lang="en-GB" dirty="0">
                <a:solidFill>
                  <a:schemeClr val="bg2"/>
                </a:solidFill>
              </a:rPr>
              <a:t>will only need a recent version of Node.js and a phone or emulator. If you'd like to try out React Native directly in your web browser before installing any tools, you can try out Snack.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Expo CLI Quick start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Running your React Native application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Install the Expo client app on your iOS or Android phone and connect to the same wireless network as your computer.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On </a:t>
            </a:r>
            <a:r>
              <a:rPr lang="en-GB" dirty="0">
                <a:solidFill>
                  <a:schemeClr val="bg2"/>
                </a:solidFill>
              </a:rPr>
              <a:t>Android, use the Expo app to scan the QR code from your terminal to open your project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On iOS, use the built-in QR code scanner of the Camera app.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3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Setting the environment …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If you are already familiar with mobile development, you may want to use React Native CLI.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It </a:t>
            </a:r>
            <a:r>
              <a:rPr lang="en-GB" dirty="0">
                <a:solidFill>
                  <a:schemeClr val="bg2"/>
                </a:solidFill>
              </a:rPr>
              <a:t>requires Xcode or Android Studio to get started.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If </a:t>
            </a:r>
            <a:r>
              <a:rPr lang="en-GB" dirty="0">
                <a:solidFill>
                  <a:schemeClr val="bg2"/>
                </a:solidFill>
              </a:rPr>
              <a:t>you already have one of these tools installed, you should be able to get up and running within a few minutes.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If </a:t>
            </a:r>
            <a:r>
              <a:rPr lang="en-GB" dirty="0">
                <a:solidFill>
                  <a:schemeClr val="bg2"/>
                </a:solidFill>
              </a:rPr>
              <a:t>they are not installed, you should expect to spend about an hour installing and configuring them.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lang="en-GB" dirty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85798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 smtClean="0"/>
              <a:t>Expo CLI Quick start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15307" y="1718206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Assuming that you have Node 14 LTS or greater installed, you can use npm to install the Expo CLI command line utility</a:t>
            </a:r>
            <a:r>
              <a:rPr lang="en-GB" dirty="0" smtClean="0">
                <a:solidFill>
                  <a:schemeClr val="bg2"/>
                </a:solidFill>
              </a:rPr>
              <a:t>:</a:t>
            </a:r>
            <a:endParaRPr lang="en-GB" dirty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b="1" i="1" dirty="0">
                <a:solidFill>
                  <a:schemeClr val="bg2"/>
                </a:solidFill>
              </a:rPr>
              <a:t>npm install -g </a:t>
            </a:r>
            <a:r>
              <a:rPr lang="en-GB" b="1" i="1" dirty="0" smtClean="0">
                <a:solidFill>
                  <a:schemeClr val="bg2"/>
                </a:solidFill>
              </a:rPr>
              <a:t>expo-cli 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b="1" i="1" dirty="0">
                <a:solidFill>
                  <a:schemeClr val="bg2"/>
                </a:solidFill>
              </a:rPr>
              <a:t>yarn global add </a:t>
            </a:r>
            <a:r>
              <a:rPr lang="en-GB" b="1" i="1" dirty="0" smtClean="0">
                <a:solidFill>
                  <a:schemeClr val="bg2"/>
                </a:solidFill>
              </a:rPr>
              <a:t>expo-cli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b="1" i="1" dirty="0">
                <a:solidFill>
                  <a:schemeClr val="bg2"/>
                </a:solidFill>
              </a:rPr>
              <a:t>expo init </a:t>
            </a:r>
            <a:r>
              <a:rPr lang="en-GB" b="1" i="1" dirty="0" smtClean="0">
                <a:solidFill>
                  <a:schemeClr val="bg2"/>
                </a:solidFill>
              </a:rPr>
              <a:t>myFirstProject</a:t>
            </a:r>
            <a:endParaRPr lang="en-GB" b="1" i="1" dirty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b="1" i="1" dirty="0">
                <a:solidFill>
                  <a:schemeClr val="bg2"/>
                </a:solidFill>
              </a:rPr>
              <a:t>cd myFirstProject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b="1" i="1" dirty="0">
                <a:solidFill>
                  <a:schemeClr val="bg2"/>
                </a:solidFill>
              </a:rPr>
              <a:t>yarn start # you can also use: expo start</a:t>
            </a:r>
            <a:endParaRPr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Views and mobile development</a:t>
            </a:r>
            <a:endParaRPr lang="en-GB" b="1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198434" y="2004533"/>
            <a:ext cx="8495565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In Android and iOS development, a view is the basic building block of UI: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bg2"/>
                </a:solidFill>
              </a:rPr>
              <a:t>A</a:t>
            </a: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small rectangular element on the screen which can be used to display text, images, or respond to user input. </a:t>
            </a:r>
            <a:endParaRPr lang="en-GB" dirty="0" smtClean="0">
              <a:solidFill>
                <a:schemeClr val="bg2"/>
              </a:solidFill>
            </a:endParaRP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Even </a:t>
            </a:r>
            <a:r>
              <a:rPr lang="en-GB" dirty="0">
                <a:solidFill>
                  <a:schemeClr val="bg2"/>
                </a:solidFill>
              </a:rPr>
              <a:t>the smallest visual elements of an app, like a line of text or a button, are kinds of views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Some kinds of views can contain other views</a:t>
            </a:r>
            <a:r>
              <a:rPr lang="en-GB" dirty="0" smtClean="0">
                <a:solidFill>
                  <a:schemeClr val="bg2"/>
                </a:solidFill>
              </a:rPr>
              <a:t>.</a:t>
            </a:r>
          </a:p>
          <a:p>
            <a:pPr marL="285750" lvl="0" indent="-285750" algn="just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dirty="0" smtClean="0">
                <a:solidFill>
                  <a:schemeClr val="bg2"/>
                </a:solidFill>
              </a:rPr>
              <a:t> </a:t>
            </a:r>
            <a:r>
              <a:rPr lang="en-GB" dirty="0">
                <a:solidFill>
                  <a:schemeClr val="bg2"/>
                </a:solidFill>
              </a:rPr>
              <a:t>It’s views all the way down!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258089"/>
            <a:ext cx="8222100" cy="739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Views and mobile development</a:t>
            </a: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4" y="1671781"/>
            <a:ext cx="5988050" cy="34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1528</Words>
  <Application>Microsoft Office PowerPoint</Application>
  <PresentationFormat>On-screen Show (16:9)</PresentationFormat>
  <Paragraphs>151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Roboto</vt:lpstr>
      <vt:lpstr>Wingdings</vt:lpstr>
      <vt:lpstr>Arial</vt:lpstr>
      <vt:lpstr>Material</vt:lpstr>
      <vt:lpstr>Lesson: React Native</vt:lpstr>
      <vt:lpstr>Learn the Basics</vt:lpstr>
      <vt:lpstr>React Fundamentals</vt:lpstr>
      <vt:lpstr>Setting up the development environment</vt:lpstr>
      <vt:lpstr>Expo CLI Quick start</vt:lpstr>
      <vt:lpstr>Setting the environment …</vt:lpstr>
      <vt:lpstr>Expo CLI Quick start</vt:lpstr>
      <vt:lpstr>Views and mobile development</vt:lpstr>
      <vt:lpstr>Views and mobile development</vt:lpstr>
      <vt:lpstr>Native Components​</vt:lpstr>
      <vt:lpstr>Core Components</vt:lpstr>
      <vt:lpstr>Your first component​</vt:lpstr>
      <vt:lpstr>Your first component ….</vt:lpstr>
      <vt:lpstr>JSX</vt:lpstr>
      <vt:lpstr>JSX</vt:lpstr>
      <vt:lpstr>JSX continue….</vt:lpstr>
      <vt:lpstr>JSX ….</vt:lpstr>
      <vt:lpstr>Custom Components​</vt:lpstr>
      <vt:lpstr>Components….</vt:lpstr>
      <vt:lpstr>Custom Components​</vt:lpstr>
      <vt:lpstr>Custom Components​ ….</vt:lpstr>
      <vt:lpstr>Components ​....</vt:lpstr>
      <vt:lpstr>Props</vt:lpstr>
      <vt:lpstr>Props …..</vt:lpstr>
      <vt:lpstr>Props …</vt:lpstr>
      <vt:lpstr>Props….</vt:lpstr>
      <vt:lpstr>Props …</vt:lpstr>
      <vt:lpstr>Props …</vt:lpstr>
      <vt:lpstr>State</vt:lpstr>
      <vt:lpstr>State ….</vt:lpstr>
      <vt:lpstr>State</vt:lpstr>
      <vt:lpstr>Handling Text Input</vt:lpstr>
      <vt:lpstr>Handling Text Input</vt:lpstr>
      <vt:lpstr>Handling Text Input</vt:lpstr>
      <vt:lpstr>Handling Text Input</vt:lpstr>
      <vt:lpstr>Views and mobile development</vt:lpstr>
      <vt:lpstr>Views and mobile development</vt:lpstr>
      <vt:lpstr>Views and mobile development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Lesson: Pure React</dc:title>
  <cp:lastModifiedBy>Alpha Alimamy</cp:lastModifiedBy>
  <cp:revision>119</cp:revision>
  <dcterms:modified xsi:type="dcterms:W3CDTF">2022-05-27T19:17:06Z</dcterms:modified>
</cp:coreProperties>
</file>