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  <p:sldMasterId id="2147483657" r:id="rId3"/>
    <p:sldMasterId id="2147483660" r:id="rId4"/>
  </p:sldMasterIdLst>
  <p:notesMasterIdLst>
    <p:notesMasterId r:id="rId20"/>
  </p:notesMasterIdLst>
  <p:sldIdLst>
    <p:sldId id="271" r:id="rId5"/>
    <p:sldId id="283" r:id="rId6"/>
    <p:sldId id="285" r:id="rId7"/>
    <p:sldId id="295" r:id="rId8"/>
    <p:sldId id="287" r:id="rId9"/>
    <p:sldId id="286" r:id="rId10"/>
    <p:sldId id="296" r:id="rId11"/>
    <p:sldId id="288" r:id="rId12"/>
    <p:sldId id="292" r:id="rId13"/>
    <p:sldId id="293" r:id="rId14"/>
    <p:sldId id="294" r:id="rId15"/>
    <p:sldId id="290" r:id="rId16"/>
    <p:sldId id="289" r:id="rId17"/>
    <p:sldId id="291" r:id="rId18"/>
    <p:sldId id="278" r:id="rId19"/>
  </p:sldIdLst>
  <p:sldSz cx="9906000" cy="6858000" type="A4"/>
  <p:notesSz cx="6858000" cy="9144000"/>
  <p:defaultTextStyle>
    <a:defPPr>
      <a:defRPr lang="ko-KR"/>
    </a:defPPr>
    <a:lvl1pPr marL="0" algn="l" defTabSz="557052" rtl="0" eaLnBrk="1" latinLnBrk="1" hangingPunct="1">
      <a:defRPr sz="1097" kern="1200">
        <a:solidFill>
          <a:schemeClr val="tx1"/>
        </a:solidFill>
        <a:latin typeface="+mn-lt"/>
        <a:ea typeface="+mn-ea"/>
        <a:cs typeface="+mn-cs"/>
      </a:defRPr>
    </a:lvl1pPr>
    <a:lvl2pPr marL="278526" algn="l" defTabSz="557052" rtl="0" eaLnBrk="1" latinLnBrk="1" hangingPunct="1">
      <a:defRPr sz="1097" kern="1200">
        <a:solidFill>
          <a:schemeClr val="tx1"/>
        </a:solidFill>
        <a:latin typeface="+mn-lt"/>
        <a:ea typeface="+mn-ea"/>
        <a:cs typeface="+mn-cs"/>
      </a:defRPr>
    </a:lvl2pPr>
    <a:lvl3pPr marL="557052" algn="l" defTabSz="557052" rtl="0" eaLnBrk="1" latinLnBrk="1" hangingPunct="1">
      <a:defRPr sz="1097" kern="1200">
        <a:solidFill>
          <a:schemeClr val="tx1"/>
        </a:solidFill>
        <a:latin typeface="+mn-lt"/>
        <a:ea typeface="+mn-ea"/>
        <a:cs typeface="+mn-cs"/>
      </a:defRPr>
    </a:lvl3pPr>
    <a:lvl4pPr marL="835579" algn="l" defTabSz="557052" rtl="0" eaLnBrk="1" latinLnBrk="1" hangingPunct="1">
      <a:defRPr sz="1097" kern="1200">
        <a:solidFill>
          <a:schemeClr val="tx1"/>
        </a:solidFill>
        <a:latin typeface="+mn-lt"/>
        <a:ea typeface="+mn-ea"/>
        <a:cs typeface="+mn-cs"/>
      </a:defRPr>
    </a:lvl4pPr>
    <a:lvl5pPr marL="1114105" algn="l" defTabSz="557052" rtl="0" eaLnBrk="1" latinLnBrk="1" hangingPunct="1">
      <a:defRPr sz="1097" kern="1200">
        <a:solidFill>
          <a:schemeClr val="tx1"/>
        </a:solidFill>
        <a:latin typeface="+mn-lt"/>
        <a:ea typeface="+mn-ea"/>
        <a:cs typeface="+mn-cs"/>
      </a:defRPr>
    </a:lvl5pPr>
    <a:lvl6pPr marL="1392631" algn="l" defTabSz="557052" rtl="0" eaLnBrk="1" latinLnBrk="1" hangingPunct="1">
      <a:defRPr sz="1097" kern="1200">
        <a:solidFill>
          <a:schemeClr val="tx1"/>
        </a:solidFill>
        <a:latin typeface="+mn-lt"/>
        <a:ea typeface="+mn-ea"/>
        <a:cs typeface="+mn-cs"/>
      </a:defRPr>
    </a:lvl6pPr>
    <a:lvl7pPr marL="1671157" algn="l" defTabSz="557052" rtl="0" eaLnBrk="1" latinLnBrk="1" hangingPunct="1">
      <a:defRPr sz="1097" kern="1200">
        <a:solidFill>
          <a:schemeClr val="tx1"/>
        </a:solidFill>
        <a:latin typeface="+mn-lt"/>
        <a:ea typeface="+mn-ea"/>
        <a:cs typeface="+mn-cs"/>
      </a:defRPr>
    </a:lvl7pPr>
    <a:lvl8pPr marL="1949684" algn="l" defTabSz="557052" rtl="0" eaLnBrk="1" latinLnBrk="1" hangingPunct="1">
      <a:defRPr sz="1097" kern="1200">
        <a:solidFill>
          <a:schemeClr val="tx1"/>
        </a:solidFill>
        <a:latin typeface="+mn-lt"/>
        <a:ea typeface="+mn-ea"/>
        <a:cs typeface="+mn-cs"/>
      </a:defRPr>
    </a:lvl8pPr>
    <a:lvl9pPr marL="2228210" algn="l" defTabSz="557052" rtl="0" eaLnBrk="1" latinLnBrk="1" hangingPunct="1">
      <a:defRPr sz="10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6041" userDrawn="1">
          <p15:clr>
            <a:srgbClr val="A4A3A4"/>
          </p15:clr>
        </p15:guide>
        <p15:guide id="4" pos="2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254061"/>
    <a:srgbClr val="215968"/>
    <a:srgbClr val="336600"/>
    <a:srgbClr val="31859C"/>
    <a:srgbClr val="4A452A"/>
    <a:srgbClr val="604A7B"/>
    <a:srgbClr val="084C78"/>
    <a:srgbClr val="10253F"/>
    <a:srgbClr val="F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2953" autoAdjust="0"/>
  </p:normalViewPr>
  <p:slideViewPr>
    <p:cSldViewPr snapToGrid="0" showGuides="1">
      <p:cViewPr varScale="1">
        <p:scale>
          <a:sx n="92" d="100"/>
          <a:sy n="92" d="100"/>
        </p:scale>
        <p:origin x="1974" y="96"/>
      </p:cViewPr>
      <p:guideLst>
        <p:guide orient="horz" pos="2160"/>
        <p:guide pos="3120"/>
        <p:guide pos="6041"/>
        <p:guide pos="2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RNA</a:t>
            </a:r>
            <a:r>
              <a:rPr lang="en-US" altLang="ko-KR" baseline="0" dirty="0"/>
              <a:t> sequence </a:t>
            </a:r>
            <a:r>
              <a:rPr lang="ko-KR" altLang="en-US" baseline="0" dirty="0"/>
              <a:t>길이에 따른 수행 시간 분석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Sheet1!$A$2:$A$101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1.5625E-2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1.5625E-2</c:v>
                </c:pt>
                <c:pt idx="34">
                  <c:v>0</c:v>
                </c:pt>
                <c:pt idx="35">
                  <c:v>0</c:v>
                </c:pt>
                <c:pt idx="36">
                  <c:v>1.5625E-2</c:v>
                </c:pt>
                <c:pt idx="37">
                  <c:v>0</c:v>
                </c:pt>
                <c:pt idx="38">
                  <c:v>0</c:v>
                </c:pt>
                <c:pt idx="39">
                  <c:v>1.5625E-2</c:v>
                </c:pt>
                <c:pt idx="40">
                  <c:v>0</c:v>
                </c:pt>
                <c:pt idx="41">
                  <c:v>1.5625E-2</c:v>
                </c:pt>
                <c:pt idx="42">
                  <c:v>1.5625E-2</c:v>
                </c:pt>
                <c:pt idx="43">
                  <c:v>0</c:v>
                </c:pt>
                <c:pt idx="44">
                  <c:v>1.5625E-2</c:v>
                </c:pt>
                <c:pt idx="45">
                  <c:v>1.5625E-2</c:v>
                </c:pt>
                <c:pt idx="46">
                  <c:v>1.5625E-2</c:v>
                </c:pt>
                <c:pt idx="47">
                  <c:v>1.5625E-2</c:v>
                </c:pt>
                <c:pt idx="48">
                  <c:v>3.125E-2</c:v>
                </c:pt>
                <c:pt idx="49">
                  <c:v>1.5625E-2</c:v>
                </c:pt>
                <c:pt idx="50">
                  <c:v>3.125E-2</c:v>
                </c:pt>
                <c:pt idx="51">
                  <c:v>1.5625E-2</c:v>
                </c:pt>
                <c:pt idx="52">
                  <c:v>3.125E-2</c:v>
                </c:pt>
                <c:pt idx="53">
                  <c:v>3.125E-2</c:v>
                </c:pt>
                <c:pt idx="54">
                  <c:v>4.6875E-2</c:v>
                </c:pt>
                <c:pt idx="55">
                  <c:v>4.6875E-2</c:v>
                </c:pt>
                <c:pt idx="56">
                  <c:v>4.6875E-2</c:v>
                </c:pt>
                <c:pt idx="57">
                  <c:v>6.25E-2</c:v>
                </c:pt>
                <c:pt idx="58">
                  <c:v>6.25E-2</c:v>
                </c:pt>
                <c:pt idx="59">
                  <c:v>6.25E-2</c:v>
                </c:pt>
                <c:pt idx="60">
                  <c:v>7.8125E-2</c:v>
                </c:pt>
                <c:pt idx="61">
                  <c:v>7.8125E-2</c:v>
                </c:pt>
                <c:pt idx="62">
                  <c:v>9.375E-2</c:v>
                </c:pt>
                <c:pt idx="63">
                  <c:v>7.8125E-2</c:v>
                </c:pt>
                <c:pt idx="64">
                  <c:v>9.375E-2</c:v>
                </c:pt>
                <c:pt idx="65">
                  <c:v>9.375E-2</c:v>
                </c:pt>
                <c:pt idx="66">
                  <c:v>0.109375</c:v>
                </c:pt>
                <c:pt idx="67">
                  <c:v>0.125</c:v>
                </c:pt>
                <c:pt idx="68">
                  <c:v>0.125</c:v>
                </c:pt>
                <c:pt idx="69">
                  <c:v>0.125</c:v>
                </c:pt>
                <c:pt idx="70">
                  <c:v>0.15625</c:v>
                </c:pt>
                <c:pt idx="71">
                  <c:v>0.15625</c:v>
                </c:pt>
                <c:pt idx="72">
                  <c:v>0.15625</c:v>
                </c:pt>
                <c:pt idx="73">
                  <c:v>0.1875</c:v>
                </c:pt>
                <c:pt idx="74">
                  <c:v>0.1875</c:v>
                </c:pt>
                <c:pt idx="75">
                  <c:v>0.203125</c:v>
                </c:pt>
                <c:pt idx="76">
                  <c:v>0.25</c:v>
                </c:pt>
                <c:pt idx="77">
                  <c:v>0.21875</c:v>
                </c:pt>
                <c:pt idx="78">
                  <c:v>0.25</c:v>
                </c:pt>
                <c:pt idx="79">
                  <c:v>0.265625</c:v>
                </c:pt>
                <c:pt idx="80">
                  <c:v>0.28125</c:v>
                </c:pt>
                <c:pt idx="81">
                  <c:v>0.296875</c:v>
                </c:pt>
                <c:pt idx="82">
                  <c:v>0.3125</c:v>
                </c:pt>
                <c:pt idx="83">
                  <c:v>0.328125</c:v>
                </c:pt>
                <c:pt idx="84">
                  <c:v>0.34375</c:v>
                </c:pt>
                <c:pt idx="85">
                  <c:v>0.375</c:v>
                </c:pt>
                <c:pt idx="86">
                  <c:v>0.40625</c:v>
                </c:pt>
                <c:pt idx="87">
                  <c:v>0.421875</c:v>
                </c:pt>
                <c:pt idx="88">
                  <c:v>0.421875</c:v>
                </c:pt>
                <c:pt idx="89">
                  <c:v>0.46875</c:v>
                </c:pt>
                <c:pt idx="90">
                  <c:v>0.484375</c:v>
                </c:pt>
                <c:pt idx="91">
                  <c:v>0.515625</c:v>
                </c:pt>
                <c:pt idx="92">
                  <c:v>0.546875</c:v>
                </c:pt>
                <c:pt idx="93">
                  <c:v>0.578125</c:v>
                </c:pt>
                <c:pt idx="94">
                  <c:v>0.609375</c:v>
                </c:pt>
                <c:pt idx="95">
                  <c:v>0.640625</c:v>
                </c:pt>
                <c:pt idx="96">
                  <c:v>0.65625</c:v>
                </c:pt>
                <c:pt idx="97">
                  <c:v>0.703125</c:v>
                </c:pt>
                <c:pt idx="98">
                  <c:v>0.734375</c:v>
                </c:pt>
                <c:pt idx="99">
                  <c:v>0.8125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FC-4C51-BB46-B96FD48D1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0063775"/>
        <c:axId val="820070431"/>
      </c:lineChart>
      <c:catAx>
        <c:axId val="820063775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RNA sequence</a:t>
                </a:r>
                <a:r>
                  <a:rPr lang="en-US" altLang="ko-KR" baseline="0" dirty="0"/>
                  <a:t> </a:t>
                </a:r>
                <a:r>
                  <a:rPr lang="ko-KR" altLang="en-US" dirty="0"/>
                  <a:t>길이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820070431"/>
        <c:crosses val="autoZero"/>
        <c:auto val="1"/>
        <c:lblAlgn val="ctr"/>
        <c:lblOffset val="100"/>
        <c:noMultiLvlLbl val="0"/>
      </c:catAx>
      <c:valAx>
        <c:axId val="82007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수행 시간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초</a:t>
                </a:r>
                <a:r>
                  <a:rPr lang="en-US" altLang="ko-KR" dirty="0"/>
                  <a:t>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0063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0.08761</cdr:x>
      <cdr:y>0.89397</cdr:y>
    </cdr:from>
    <cdr:to>
      <cdr:x>0.12953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0A7DEE6-0771-4229-9485-D4CFFC1BEB39}"/>
            </a:ext>
          </a:extLst>
        </cdr:cNvPr>
        <cdr:cNvSpPr txBox="1"/>
      </cdr:nvSpPr>
      <cdr:spPr>
        <a:xfrm xmlns:a="http://schemas.openxmlformats.org/drawingml/2006/main">
          <a:off x="736600" y="3476100"/>
          <a:ext cx="352425" cy="4111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100" dirty="0"/>
            <a:t>1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0.94637</cdr:x>
      <cdr:y>0.89256</cdr:y>
    </cdr:from>
    <cdr:to>
      <cdr:x>1</cdr:x>
      <cdr:y>0.99859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82E967C6-A739-4C60-ABDD-18889DC30E8F}"/>
            </a:ext>
          </a:extLst>
        </cdr:cNvPr>
        <cdr:cNvSpPr txBox="1"/>
      </cdr:nvSpPr>
      <cdr:spPr>
        <a:xfrm xmlns:a="http://schemas.openxmlformats.org/drawingml/2006/main">
          <a:off x="7956551" y="3461109"/>
          <a:ext cx="450849" cy="4111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/>
            <a:t>100</a:t>
          </a:r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28BE3-1BEC-4413-9131-B2F54174635C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D1224-5E29-4BB6-8ABD-A4252DD06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7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7052" rtl="0" eaLnBrk="1" latinLnBrk="1" hangingPunct="1">
      <a:defRPr sz="731" kern="1200">
        <a:solidFill>
          <a:schemeClr val="tx1"/>
        </a:solidFill>
        <a:latin typeface="+mn-lt"/>
        <a:ea typeface="+mn-ea"/>
        <a:cs typeface="+mn-cs"/>
      </a:defRPr>
    </a:lvl1pPr>
    <a:lvl2pPr marL="278526" algn="l" defTabSz="557052" rtl="0" eaLnBrk="1" latinLnBrk="1" hangingPunct="1">
      <a:defRPr sz="731" kern="1200">
        <a:solidFill>
          <a:schemeClr val="tx1"/>
        </a:solidFill>
        <a:latin typeface="+mn-lt"/>
        <a:ea typeface="+mn-ea"/>
        <a:cs typeface="+mn-cs"/>
      </a:defRPr>
    </a:lvl2pPr>
    <a:lvl3pPr marL="557052" algn="l" defTabSz="557052" rtl="0" eaLnBrk="1" latinLnBrk="1" hangingPunct="1">
      <a:defRPr sz="731" kern="1200">
        <a:solidFill>
          <a:schemeClr val="tx1"/>
        </a:solidFill>
        <a:latin typeface="+mn-lt"/>
        <a:ea typeface="+mn-ea"/>
        <a:cs typeface="+mn-cs"/>
      </a:defRPr>
    </a:lvl3pPr>
    <a:lvl4pPr marL="835579" algn="l" defTabSz="557052" rtl="0" eaLnBrk="1" latinLnBrk="1" hangingPunct="1">
      <a:defRPr sz="731" kern="1200">
        <a:solidFill>
          <a:schemeClr val="tx1"/>
        </a:solidFill>
        <a:latin typeface="+mn-lt"/>
        <a:ea typeface="+mn-ea"/>
        <a:cs typeface="+mn-cs"/>
      </a:defRPr>
    </a:lvl4pPr>
    <a:lvl5pPr marL="1114105" algn="l" defTabSz="557052" rtl="0" eaLnBrk="1" latinLnBrk="1" hangingPunct="1">
      <a:defRPr sz="731" kern="1200">
        <a:solidFill>
          <a:schemeClr val="tx1"/>
        </a:solidFill>
        <a:latin typeface="+mn-lt"/>
        <a:ea typeface="+mn-ea"/>
        <a:cs typeface="+mn-cs"/>
      </a:defRPr>
    </a:lvl5pPr>
    <a:lvl6pPr marL="1392631" algn="l" defTabSz="557052" rtl="0" eaLnBrk="1" latinLnBrk="1" hangingPunct="1">
      <a:defRPr sz="731" kern="1200">
        <a:solidFill>
          <a:schemeClr val="tx1"/>
        </a:solidFill>
        <a:latin typeface="+mn-lt"/>
        <a:ea typeface="+mn-ea"/>
        <a:cs typeface="+mn-cs"/>
      </a:defRPr>
    </a:lvl6pPr>
    <a:lvl7pPr marL="1671157" algn="l" defTabSz="557052" rtl="0" eaLnBrk="1" latinLnBrk="1" hangingPunct="1">
      <a:defRPr sz="731" kern="1200">
        <a:solidFill>
          <a:schemeClr val="tx1"/>
        </a:solidFill>
        <a:latin typeface="+mn-lt"/>
        <a:ea typeface="+mn-ea"/>
        <a:cs typeface="+mn-cs"/>
      </a:defRPr>
    </a:lvl7pPr>
    <a:lvl8pPr marL="1949684" algn="l" defTabSz="557052" rtl="0" eaLnBrk="1" latinLnBrk="1" hangingPunct="1">
      <a:defRPr sz="731" kern="1200">
        <a:solidFill>
          <a:schemeClr val="tx1"/>
        </a:solidFill>
        <a:latin typeface="+mn-lt"/>
        <a:ea typeface="+mn-ea"/>
        <a:cs typeface="+mn-cs"/>
      </a:defRPr>
    </a:lvl8pPr>
    <a:lvl9pPr marL="2228210" algn="l" defTabSz="557052" rtl="0" eaLnBrk="1" latinLnBrk="1" hangingPunct="1">
      <a:defRPr sz="7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소프트웨어학과 권도현입니다</a:t>
            </a:r>
            <a:r>
              <a:rPr lang="en-US" altLang="ko-KR" dirty="0"/>
              <a:t>. </a:t>
            </a:r>
            <a:r>
              <a:rPr lang="ko-KR" altLang="en-US" dirty="0"/>
              <a:t>이번 학기 자기주도연구 주제는</a:t>
            </a:r>
            <a:r>
              <a:rPr lang="en-US" altLang="ko-KR" dirty="0"/>
              <a:t>, RNA secondary structure prediction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93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본연구에서 추가한 조건과 제한사항은 다음과 같습니다</a:t>
            </a:r>
            <a:r>
              <a:rPr lang="en-US" altLang="ko-KR" dirty="0"/>
              <a:t>.. </a:t>
            </a:r>
            <a:r>
              <a:rPr lang="ko-KR" altLang="en-US" dirty="0"/>
              <a:t>우선 </a:t>
            </a:r>
            <a:r>
              <a:rPr lang="en-US" altLang="ko-KR" dirty="0"/>
              <a:t>stem</a:t>
            </a:r>
            <a:r>
              <a:rPr lang="ko-KR" altLang="en-US" dirty="0"/>
              <a:t>구조의 부분적인 </a:t>
            </a:r>
            <a:r>
              <a:rPr lang="en-US" altLang="ko-KR" dirty="0"/>
              <a:t>mismatch</a:t>
            </a:r>
            <a:r>
              <a:rPr lang="ko-KR" altLang="en-US" dirty="0"/>
              <a:t>를 허용합니다</a:t>
            </a:r>
            <a:r>
              <a:rPr lang="en-US" altLang="ko-KR" dirty="0"/>
              <a:t>. </a:t>
            </a:r>
            <a:r>
              <a:rPr lang="ko-KR" altLang="en-US" dirty="0"/>
              <a:t>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pseudoknot </a:t>
            </a:r>
            <a:r>
              <a:rPr lang="ko-KR" altLang="en-US" dirty="0"/>
              <a:t>구조를 이루는 </a:t>
            </a:r>
            <a:r>
              <a:rPr lang="en-US" altLang="ko-KR" dirty="0"/>
              <a:t>stem</a:t>
            </a:r>
            <a:r>
              <a:rPr lang="ko-KR" altLang="en-US" dirty="0"/>
              <a:t>은 서로의 범위를 </a:t>
            </a:r>
            <a:r>
              <a:rPr lang="en-US" altLang="ko-KR" dirty="0"/>
              <a:t>overlap </a:t>
            </a:r>
            <a:r>
              <a:rPr lang="ko-KR" altLang="en-US" dirty="0"/>
              <a:t>하는 경우는 고려하지 않습니다</a:t>
            </a:r>
            <a:r>
              <a:rPr lang="en-US" altLang="ko-KR" dirty="0"/>
              <a:t>. </a:t>
            </a:r>
            <a:r>
              <a:rPr lang="ko-KR" altLang="en-US" dirty="0"/>
              <a:t>그리고 각 구조는 직렬로 연결된 경우만 고려하였습니다</a:t>
            </a:r>
            <a:r>
              <a:rPr lang="en-US" altLang="ko-KR" dirty="0"/>
              <a:t>. </a:t>
            </a:r>
            <a:r>
              <a:rPr lang="ko-KR" altLang="en-US" dirty="0"/>
              <a:t>마지막으로 일반적으로 고려되지 않는 </a:t>
            </a:r>
            <a:r>
              <a:rPr lang="en-US" altLang="ko-KR" dirty="0"/>
              <a:t>wobble pair</a:t>
            </a:r>
            <a:r>
              <a:rPr lang="ko-KR" altLang="en-US" dirty="0"/>
              <a:t>도 고려하였습니다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재정의된 문제의 해는 다이나믹 프로그래밍을 통해 계산할 수 있었는데</a:t>
            </a:r>
            <a:r>
              <a:rPr lang="en-US" altLang="ko-KR" dirty="0"/>
              <a:t>, DP</a:t>
            </a:r>
            <a:r>
              <a:rPr lang="ko-KR" altLang="en-US" dirty="0"/>
              <a:t>공간을 다음과 같이 정의하였습니다</a:t>
            </a:r>
            <a:r>
              <a:rPr lang="en-US" altLang="ko-KR" dirty="0"/>
              <a:t>. longest common subsequence </a:t>
            </a:r>
            <a:r>
              <a:rPr lang="ko-KR" altLang="en-US" dirty="0"/>
              <a:t>알고리즘을 응용하여 부분해를 계산하였습니다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3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완성된 알고리즘의 시간 복잡도는 </a:t>
            </a:r>
            <a:r>
              <a:rPr lang="en-US" altLang="ko-KR" dirty="0"/>
              <a:t>O(N^5), </a:t>
            </a:r>
            <a:r>
              <a:rPr lang="ko-KR" altLang="en-US" dirty="0"/>
              <a:t>공간 복잡도는 </a:t>
            </a:r>
            <a:r>
              <a:rPr lang="en-US" altLang="ko-KR" dirty="0"/>
              <a:t>O(N^4)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위는 </a:t>
            </a:r>
            <a:r>
              <a:rPr lang="en-US" altLang="ko-KR" dirty="0"/>
              <a:t>RNA </a:t>
            </a:r>
            <a:r>
              <a:rPr lang="ko-KR" altLang="en-US" dirty="0"/>
              <a:t>시퀀스 길이에 따른 알고리즘 구현체의 수행시간을 나타낸 그래프입니다</a:t>
            </a:r>
            <a:r>
              <a:rPr lang="en-US" altLang="ko-KR" dirty="0"/>
              <a:t>. </a:t>
            </a:r>
            <a:r>
              <a:rPr lang="ko-KR" altLang="en-US" dirty="0"/>
              <a:t>사용된 </a:t>
            </a:r>
            <a:r>
              <a:rPr lang="en-US" altLang="ko-KR" dirty="0"/>
              <a:t>RNA </a:t>
            </a:r>
            <a:r>
              <a:rPr lang="ko-KR" altLang="en-US" dirty="0"/>
              <a:t>시퀀스는 난수 생성하였고</a:t>
            </a:r>
            <a:r>
              <a:rPr lang="en-US" altLang="ko-KR" dirty="0"/>
              <a:t>, 5</a:t>
            </a:r>
            <a:r>
              <a:rPr lang="ko-KR" altLang="en-US" dirty="0"/>
              <a:t>번의 실험결과를 평균 낸 것의 결과입니다</a:t>
            </a:r>
            <a:r>
              <a:rPr lang="en-US" altLang="ko-KR" dirty="0"/>
              <a:t>. </a:t>
            </a:r>
            <a:r>
              <a:rPr lang="ko-KR" altLang="en-US" dirty="0"/>
              <a:t>시퀀스의 길이가 </a:t>
            </a:r>
            <a:r>
              <a:rPr lang="en-US" altLang="ko-KR" dirty="0"/>
              <a:t>100 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ko-KR" altLang="en-US" dirty="0"/>
              <a:t>해를 계산하기 위해 평균적으로 약 </a:t>
            </a:r>
            <a:r>
              <a:rPr lang="en-US" altLang="ko-KR" dirty="0"/>
              <a:t>0.82</a:t>
            </a:r>
            <a:r>
              <a:rPr lang="ko-KR" altLang="en-US" dirty="0"/>
              <a:t>초가 소요되는 것을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6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연구에서 제안하는 알고리즘을 이용해 계산된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Dot-Bracket notation</a:t>
            </a:r>
            <a:r>
              <a:rPr lang="ko-KR" altLang="en-US" dirty="0"/>
              <a:t>으로 표시되고 있는 </a:t>
            </a:r>
            <a:r>
              <a:rPr lang="en-US" altLang="ko-KR" dirty="0"/>
              <a:t>RNA 2</a:t>
            </a:r>
            <a:r>
              <a:rPr lang="ko-KR" altLang="en-US" dirty="0"/>
              <a:t>차 구조를 </a:t>
            </a:r>
            <a:r>
              <a:rPr lang="en-US" altLang="ko-KR" dirty="0"/>
              <a:t>RNA </a:t>
            </a:r>
            <a:r>
              <a:rPr lang="ko-KR" altLang="en-US" dirty="0"/>
              <a:t>시각화 툴을 이용해 복원한 모습입니다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8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본 연구의 분석입니다</a:t>
            </a:r>
            <a:r>
              <a:rPr lang="en-US" altLang="ko-KR" dirty="0"/>
              <a:t>. </a:t>
            </a:r>
            <a:r>
              <a:rPr lang="ko-KR" altLang="en-US" dirty="0"/>
              <a:t>우선 </a:t>
            </a:r>
            <a:r>
              <a:rPr lang="en-US" altLang="ko-KR" dirty="0"/>
              <a:t>RNA 2</a:t>
            </a:r>
            <a:r>
              <a:rPr lang="ko-KR" altLang="en-US" dirty="0"/>
              <a:t>차구조의 최소 에너지 구조 탐색의 근본적인 문제인 시간 및 공간적인 면에서의 개선을 이루어 내지 못했습니다</a:t>
            </a:r>
            <a:r>
              <a:rPr lang="en-US" altLang="ko-KR" dirty="0"/>
              <a:t>.. </a:t>
            </a:r>
            <a:r>
              <a:rPr lang="ko-KR" altLang="en-US" dirty="0"/>
              <a:t>기존의 가장 빠른</a:t>
            </a:r>
            <a:r>
              <a:rPr lang="en-US" altLang="ko-KR" dirty="0"/>
              <a:t> </a:t>
            </a:r>
            <a:r>
              <a:rPr lang="ko-KR" altLang="en-US" dirty="0"/>
              <a:t>알고리즘보다 느린데</a:t>
            </a:r>
            <a:r>
              <a:rPr lang="en-US" altLang="ko-KR" dirty="0"/>
              <a:t>, </a:t>
            </a:r>
            <a:r>
              <a:rPr lang="ko-KR" altLang="en-US" dirty="0"/>
              <a:t>현실적인 탐색을 위해 추가했던 본 연구의 제한사항에 의한 것이라고 분석하였습니다</a:t>
            </a:r>
            <a:r>
              <a:rPr lang="en-US" altLang="ko-KR" dirty="0"/>
              <a:t>. </a:t>
            </a:r>
            <a:r>
              <a:rPr lang="ko-KR" altLang="en-US" dirty="0"/>
              <a:t>이를 최적화 하는 것이 후속연구의 주제가 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이번 연구보다 더 현실적이고 범용성 있는 제한의 필요성을 느꼈습니다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본 연구에서는 </a:t>
            </a:r>
            <a:r>
              <a:rPr lang="en-US" altLang="ko-KR" dirty="0"/>
              <a:t>wobble </a:t>
            </a:r>
            <a:r>
              <a:rPr lang="ko-KR" altLang="en-US" dirty="0"/>
              <a:t>페어를 허용하였는데</a:t>
            </a:r>
            <a:r>
              <a:rPr lang="en-US" altLang="ko-KR" dirty="0"/>
              <a:t>, </a:t>
            </a:r>
            <a:r>
              <a:rPr lang="ko-KR" altLang="en-US" dirty="0" err="1"/>
              <a:t>열역학적인</a:t>
            </a:r>
            <a:r>
              <a:rPr lang="ko-KR" altLang="en-US" dirty="0"/>
              <a:t> 관점에서 </a:t>
            </a:r>
            <a:r>
              <a:rPr lang="en-US" altLang="ko-KR" dirty="0"/>
              <a:t>Watson-crick </a:t>
            </a:r>
            <a:r>
              <a:rPr lang="ko-KR" altLang="en-US" dirty="0"/>
              <a:t>페어와 어떠한 차이를 가지는지에 대한 분석이 필요하다고 생각했습니다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RNA </a:t>
            </a:r>
            <a:r>
              <a:rPr lang="en-US" altLang="ko-KR" dirty="0" err="1"/>
              <a:t>sequenc</a:t>
            </a:r>
            <a:r>
              <a:rPr lang="ko-KR" altLang="en-US" dirty="0"/>
              <a:t>가 주어졌을 때</a:t>
            </a:r>
            <a:r>
              <a:rPr lang="en-US" altLang="ko-KR" dirty="0"/>
              <a:t>, </a:t>
            </a:r>
            <a:r>
              <a:rPr lang="ko-KR" altLang="en-US" dirty="0"/>
              <a:t>형성될 확률이 가장 높은 </a:t>
            </a:r>
            <a:r>
              <a:rPr lang="en-US" altLang="ko-KR" dirty="0"/>
              <a:t>RNA 2</a:t>
            </a:r>
            <a:r>
              <a:rPr lang="ko-KR" altLang="en-US" dirty="0"/>
              <a:t>차구조에 대한 연구도 흥미로운 주제가 될 것이라고 생각하였습니다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59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발표를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1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현재 소프트웨어학과 </a:t>
            </a:r>
            <a:r>
              <a:rPr lang="en-US" altLang="ko-KR" dirty="0"/>
              <a:t>3</a:t>
            </a:r>
            <a:r>
              <a:rPr lang="ko-KR" altLang="en-US" dirty="0"/>
              <a:t>학년 재학중입니다</a:t>
            </a:r>
            <a:r>
              <a:rPr lang="en-US" altLang="ko-KR" dirty="0"/>
              <a:t>. </a:t>
            </a:r>
            <a:r>
              <a:rPr lang="ko-KR" altLang="en-US" dirty="0"/>
              <a:t>이번 연구는 </a:t>
            </a:r>
            <a:r>
              <a:rPr lang="ko-KR" altLang="en-US" dirty="0" err="1"/>
              <a:t>조다정</a:t>
            </a:r>
            <a:r>
              <a:rPr lang="ko-KR" altLang="en-US" dirty="0"/>
              <a:t> 교수님의 지도아래 수행되었습니다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년도 부터 유행하여 인류의 역사를 바꾸어 놓은 코로나바이러스</a:t>
            </a:r>
            <a:r>
              <a:rPr lang="en-US" altLang="ko-KR" dirty="0"/>
              <a:t>, </a:t>
            </a:r>
            <a:r>
              <a:rPr lang="ko-KR" altLang="en-US" dirty="0"/>
              <a:t>그리고 에볼라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HIV </a:t>
            </a:r>
            <a:r>
              <a:rPr lang="ko-KR" altLang="en-US" dirty="0"/>
              <a:t>전부 </a:t>
            </a:r>
            <a:r>
              <a:rPr lang="en-US" altLang="ko-KR" dirty="0"/>
              <a:t>RNA</a:t>
            </a:r>
            <a:r>
              <a:rPr lang="ko-KR" altLang="en-US" dirty="0"/>
              <a:t>를 유전체로 가지는 </a:t>
            </a:r>
            <a:r>
              <a:rPr lang="en-US" altLang="ko-KR" dirty="0"/>
              <a:t>RNA </a:t>
            </a:r>
            <a:r>
              <a:rPr lang="ko-KR" altLang="en-US" dirty="0"/>
              <a:t>바이러스입니다</a:t>
            </a:r>
            <a:r>
              <a:rPr lang="en-US" altLang="ko-KR" dirty="0"/>
              <a:t>. RNA </a:t>
            </a:r>
            <a:r>
              <a:rPr lang="ko-KR" altLang="en-US" dirty="0"/>
              <a:t>바이러스는 </a:t>
            </a:r>
            <a:r>
              <a:rPr lang="en-US" altLang="ko-KR" dirty="0"/>
              <a:t>RNA</a:t>
            </a:r>
            <a:r>
              <a:rPr lang="ko-KR" altLang="en-US" dirty="0"/>
              <a:t>의 특성상 변종이 쉽게 만들어 지기 때문에 대처가 어렵고</a:t>
            </a:r>
            <a:r>
              <a:rPr lang="en-US" altLang="ko-KR" dirty="0"/>
              <a:t>, </a:t>
            </a:r>
            <a:r>
              <a:rPr lang="ko-KR" altLang="en-US" dirty="0"/>
              <a:t>따라서</a:t>
            </a:r>
            <a:r>
              <a:rPr lang="en-US" altLang="ko-KR" dirty="0"/>
              <a:t> </a:t>
            </a:r>
            <a:r>
              <a:rPr lang="ko-KR" altLang="en-US" dirty="0"/>
              <a:t>이러한 바이러스의 감염사태를 조기 발견</a:t>
            </a:r>
            <a:r>
              <a:rPr lang="en-US" altLang="ko-KR" dirty="0"/>
              <a:t>, </a:t>
            </a:r>
            <a:r>
              <a:rPr lang="ko-KR" altLang="en-US" dirty="0"/>
              <a:t>진단</a:t>
            </a:r>
            <a:r>
              <a:rPr lang="en-US" altLang="ko-KR" dirty="0"/>
              <a:t>, </a:t>
            </a:r>
            <a:r>
              <a:rPr lang="ko-KR" altLang="en-US" dirty="0"/>
              <a:t>치료하기 위해 </a:t>
            </a:r>
            <a:r>
              <a:rPr lang="en-US" altLang="ko-KR" dirty="0"/>
              <a:t>RNA </a:t>
            </a:r>
            <a:r>
              <a:rPr lang="ko-KR" altLang="en-US" dirty="0"/>
              <a:t>분석 연구가 필요하다고 판단되어</a:t>
            </a:r>
            <a:r>
              <a:rPr lang="en-US" altLang="ko-KR" dirty="0"/>
              <a:t>, </a:t>
            </a:r>
            <a:r>
              <a:rPr lang="ko-KR" altLang="en-US" dirty="0"/>
              <a:t>본 연구를 수행하게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0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RNA</a:t>
            </a:r>
            <a:r>
              <a:rPr lang="ko-KR" altLang="en-US" dirty="0"/>
              <a:t>는 </a:t>
            </a:r>
            <a:r>
              <a:rPr lang="ko-KR" altLang="en-US" dirty="0" err="1"/>
              <a:t>아데닌</a:t>
            </a:r>
            <a:r>
              <a:rPr lang="en-US" altLang="ko-KR" dirty="0"/>
              <a:t>, </a:t>
            </a:r>
            <a:r>
              <a:rPr lang="ko-KR" altLang="en-US" dirty="0" err="1"/>
              <a:t>우라실</a:t>
            </a:r>
            <a:r>
              <a:rPr lang="en-US" altLang="ko-KR" dirty="0"/>
              <a:t>, </a:t>
            </a:r>
            <a:r>
              <a:rPr lang="ko-KR" altLang="en-US" dirty="0"/>
              <a:t>구아닌</a:t>
            </a:r>
            <a:r>
              <a:rPr lang="en-US" altLang="ko-KR" dirty="0"/>
              <a:t>, </a:t>
            </a:r>
            <a:r>
              <a:rPr lang="ko-KR" altLang="en-US" dirty="0"/>
              <a:t>사이토신 총 </a:t>
            </a:r>
            <a:r>
              <a:rPr lang="en-US" altLang="ko-KR" dirty="0"/>
              <a:t>4</a:t>
            </a:r>
            <a:r>
              <a:rPr lang="ko-KR" altLang="en-US" dirty="0"/>
              <a:t>가지의 염기로 이루어져 있습니다</a:t>
            </a:r>
            <a:r>
              <a:rPr lang="en-US" altLang="ko-KR" dirty="0"/>
              <a:t>. RNA</a:t>
            </a:r>
            <a:r>
              <a:rPr lang="ko-KR" altLang="en-US" dirty="0"/>
              <a:t>의 염기는 특정한 염기 쌍 형성 규칙에 의해 염기 쌍을 형성하는데</a:t>
            </a:r>
            <a:r>
              <a:rPr lang="en-US" altLang="ko-KR" dirty="0"/>
              <a:t>, </a:t>
            </a:r>
            <a:r>
              <a:rPr lang="ko-KR" altLang="en-US" dirty="0"/>
              <a:t>왓슨 크릭 페어링에 의해 </a:t>
            </a:r>
            <a:r>
              <a:rPr lang="ko-KR" altLang="en-US" dirty="0" err="1"/>
              <a:t>아데닌</a:t>
            </a:r>
            <a:r>
              <a:rPr lang="en-US" altLang="ko-KR" dirty="0"/>
              <a:t>, </a:t>
            </a:r>
            <a:r>
              <a:rPr lang="ko-KR" altLang="en-US" dirty="0" err="1"/>
              <a:t>우라실이</a:t>
            </a:r>
            <a:r>
              <a:rPr lang="ko-KR" altLang="en-US" dirty="0"/>
              <a:t> 그리고 구아닌과 사이토신이 수소결합을 하여 염기쌍을 형성합니다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워블</a:t>
            </a:r>
            <a:r>
              <a:rPr lang="ko-KR" altLang="en-US" dirty="0"/>
              <a:t> 페어링에 의해서 구아닌과 </a:t>
            </a:r>
            <a:r>
              <a:rPr lang="ko-KR" altLang="en-US" dirty="0" err="1"/>
              <a:t>우라실이</a:t>
            </a:r>
            <a:r>
              <a:rPr lang="ko-KR" altLang="en-US" dirty="0"/>
              <a:t> 염기쌍을 형성합니다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4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DNA</a:t>
            </a:r>
            <a:r>
              <a:rPr lang="ko-KR" altLang="en-US" dirty="0"/>
              <a:t>는 이중나선 구조로 이루어져 있지만</a:t>
            </a:r>
            <a:r>
              <a:rPr lang="en-US" altLang="ko-KR" dirty="0"/>
              <a:t>, RNA</a:t>
            </a:r>
            <a:r>
              <a:rPr lang="ko-KR" altLang="en-US" dirty="0"/>
              <a:t>는 단일 가닥 구조로 이루어져 있어 변형이 쉽게 일어나는데</a:t>
            </a:r>
            <a:r>
              <a:rPr lang="en-US" altLang="ko-KR" dirty="0"/>
              <a:t>, RNA</a:t>
            </a:r>
            <a:r>
              <a:rPr lang="ko-KR" altLang="en-US" dirty="0"/>
              <a:t>를 이루는 염기끼리 쌍을 형성하며 복잡한 구조를 형성하게 됩니다</a:t>
            </a:r>
            <a:r>
              <a:rPr lang="en-US" altLang="ko-KR" dirty="0"/>
              <a:t>. </a:t>
            </a:r>
            <a:r>
              <a:rPr lang="ko-KR" altLang="en-US" dirty="0"/>
              <a:t>이러한 구조 중</a:t>
            </a:r>
            <a:r>
              <a:rPr lang="en-US" altLang="ko-KR" dirty="0"/>
              <a:t>, </a:t>
            </a:r>
            <a:r>
              <a:rPr lang="ko-KR" altLang="en-US" dirty="0"/>
              <a:t>본 연구에서는 </a:t>
            </a:r>
            <a:r>
              <a:rPr lang="en-US" altLang="ko-KR" dirty="0"/>
              <a:t>RNA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차 구조의 형성에 집중하였습니다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7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Stem</a:t>
            </a:r>
            <a:r>
              <a:rPr lang="ko-KR" altLang="en-US" dirty="0"/>
              <a:t>은 염기쌍이 연속적으로 형성되어 있는 부분이고</a:t>
            </a:r>
            <a:r>
              <a:rPr lang="en-US" altLang="ko-KR" dirty="0"/>
              <a:t>, Loop</a:t>
            </a:r>
            <a:r>
              <a:rPr lang="ko-KR" altLang="en-US" dirty="0"/>
              <a:t>는 염기쌍을 형성하지 못한 부분입니다</a:t>
            </a:r>
            <a:r>
              <a:rPr lang="en-US" altLang="ko-KR" dirty="0"/>
              <a:t>. </a:t>
            </a:r>
            <a:r>
              <a:rPr lang="ko-KR" altLang="en-US" dirty="0"/>
              <a:t>이 두 구조가 합쳐진 것이 </a:t>
            </a:r>
            <a:r>
              <a:rPr lang="en-US" altLang="ko-KR" dirty="0"/>
              <a:t>Stem-Loop(hairpin) </a:t>
            </a:r>
            <a:r>
              <a:rPr lang="ko-KR" altLang="en-US" dirty="0"/>
              <a:t>구조이고</a:t>
            </a:r>
            <a:r>
              <a:rPr lang="en-US" altLang="ko-KR" dirty="0"/>
              <a:t>, Stem-Loop </a:t>
            </a:r>
            <a:r>
              <a:rPr lang="ko-KR" altLang="en-US" dirty="0"/>
              <a:t>구조가 서로 맞물려서 하나의 </a:t>
            </a:r>
            <a:r>
              <a:rPr lang="en-US" altLang="ko-KR" dirty="0"/>
              <a:t>stem</a:t>
            </a:r>
            <a:r>
              <a:rPr lang="ko-KR" altLang="en-US" dirty="0"/>
              <a:t>구조의 절반이 다른 </a:t>
            </a:r>
            <a:r>
              <a:rPr lang="en-US" altLang="ko-KR" dirty="0"/>
              <a:t>stem</a:t>
            </a:r>
            <a:r>
              <a:rPr lang="ko-KR" altLang="en-US" dirty="0"/>
              <a:t>구조에 삽입되어 있는 구조가 </a:t>
            </a:r>
            <a:r>
              <a:rPr lang="en-US" altLang="ko-KR" dirty="0"/>
              <a:t>pseudoknot </a:t>
            </a:r>
            <a:r>
              <a:rPr lang="ko-KR" altLang="en-US" dirty="0"/>
              <a:t>구조입니다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Stem-Loop, Pseudoknot</a:t>
            </a:r>
            <a:r>
              <a:rPr lang="ko-KR" altLang="en-US" dirty="0"/>
              <a:t>으로 이루어져 있는 구조를 </a:t>
            </a:r>
            <a:r>
              <a:rPr lang="en-US" altLang="ko-KR" dirty="0"/>
              <a:t>RNA 2</a:t>
            </a:r>
            <a:r>
              <a:rPr lang="ko-KR" altLang="en-US" dirty="0"/>
              <a:t>차구조라고 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Pseudoknot</a:t>
            </a:r>
            <a:r>
              <a:rPr lang="ko-KR" altLang="en-US" dirty="0"/>
              <a:t>의 구조의 복잡함으로 인해 아직 충분히 효율적인 </a:t>
            </a:r>
            <a:r>
              <a:rPr lang="en-US" altLang="ko-KR" dirty="0"/>
              <a:t>2</a:t>
            </a:r>
            <a:r>
              <a:rPr lang="ko-KR" altLang="en-US" dirty="0"/>
              <a:t>차구조의 탐색 알고리즘이 나와있지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2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570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Pseudoknot </a:t>
            </a:r>
            <a:r>
              <a:rPr lang="ko-KR" altLang="en-US" dirty="0"/>
              <a:t>구조의 탐색은 상대적으로 단순한 </a:t>
            </a:r>
            <a:r>
              <a:rPr lang="en-US" altLang="ko-KR" dirty="0"/>
              <a:t>hairpin</a:t>
            </a:r>
            <a:r>
              <a:rPr lang="ko-KR" altLang="en-US" dirty="0"/>
              <a:t>구조의 탐색에 비해 </a:t>
            </a:r>
            <a:r>
              <a:rPr lang="en-US" altLang="ko-KR" dirty="0"/>
              <a:t>dominant</a:t>
            </a:r>
            <a:r>
              <a:rPr lang="ko-KR" altLang="en-US" dirty="0"/>
              <a:t>할 것이라는 직관을 가지고 </a:t>
            </a:r>
            <a:r>
              <a:rPr lang="en-US" altLang="ko-KR" dirty="0"/>
              <a:t>pseudoknot </a:t>
            </a:r>
            <a:r>
              <a:rPr lang="ko-KR" altLang="en-US" dirty="0"/>
              <a:t>구조의 탐색에 집중하여 다음과 같은 문제를 정의하고 해결하였습니다</a:t>
            </a:r>
            <a:r>
              <a:rPr lang="en-US" altLang="ko-KR" dirty="0"/>
              <a:t>: </a:t>
            </a: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주어진 </a:t>
            </a:r>
            <a:r>
              <a:rPr lang="en-US" altLang="ko-KR" dirty="0"/>
              <a:t>RNA sequence</a:t>
            </a:r>
            <a:r>
              <a:rPr lang="ko-KR" altLang="en-US" dirty="0"/>
              <a:t>에 </a:t>
            </a:r>
            <a:r>
              <a:rPr lang="en-US" altLang="ko-KR" dirty="0"/>
              <a:t>pseudoknot </a:t>
            </a:r>
            <a:r>
              <a:rPr lang="ko-KR" altLang="en-US" dirty="0"/>
              <a:t>구조가 존재에 대한 결정문제에 대해 연구하였습니다</a:t>
            </a:r>
            <a:r>
              <a:rPr lang="en-US" altLang="ko-KR" dirty="0"/>
              <a:t>. </a:t>
            </a:r>
            <a:r>
              <a:rPr lang="ko-KR" altLang="en-US" dirty="0"/>
              <a:t>정의상의 </a:t>
            </a:r>
            <a:r>
              <a:rPr lang="en-US" altLang="ko-KR" dirty="0"/>
              <a:t>pseudoknot</a:t>
            </a:r>
            <a:r>
              <a:rPr lang="ko-KR" altLang="en-US" dirty="0"/>
              <a:t>은 </a:t>
            </a:r>
            <a:r>
              <a:rPr lang="ko-KR" altLang="en-US" dirty="0" err="1"/>
              <a:t>그리디한</a:t>
            </a:r>
            <a:r>
              <a:rPr lang="ko-KR" altLang="en-US" dirty="0"/>
              <a:t> 알고리즘을 사용하여 선형시간에 탐색할 수 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pseudoknot</a:t>
            </a:r>
            <a:r>
              <a:rPr lang="ko-KR" altLang="en-US" dirty="0"/>
              <a:t>을 이루고 있는 </a:t>
            </a:r>
            <a:r>
              <a:rPr lang="en-US" altLang="ko-KR" dirty="0"/>
              <a:t>stem</a:t>
            </a:r>
            <a:r>
              <a:rPr lang="ko-KR" altLang="en-US" dirty="0"/>
              <a:t>의 길이의 최소 조건을 추가하여 더욱 현실적인 문제를 정의하였습니다</a:t>
            </a:r>
            <a:r>
              <a:rPr lang="en-US" altLang="ko-KR" dirty="0"/>
              <a:t>. </a:t>
            </a:r>
            <a:r>
              <a:rPr lang="ko-KR" altLang="en-US" dirty="0"/>
              <a:t>이 문제는</a:t>
            </a:r>
            <a:r>
              <a:rPr lang="en-US" altLang="ko-KR" dirty="0"/>
              <a:t>, KMP</a:t>
            </a:r>
            <a:r>
              <a:rPr lang="ko-KR" altLang="en-US" dirty="0"/>
              <a:t>를 응용한 알고리즘을 사용함으로써 </a:t>
            </a:r>
            <a:r>
              <a:rPr lang="en-US" altLang="ko-KR" dirty="0"/>
              <a:t>O(N^3)</a:t>
            </a:r>
            <a:r>
              <a:rPr lang="ko-KR" altLang="en-US" dirty="0"/>
              <a:t>에 해결할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5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보았듯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en-US" altLang="ko-KR" dirty="0"/>
              <a:t>pseudoknot</a:t>
            </a:r>
            <a:r>
              <a:rPr lang="ko-KR" altLang="en-US" dirty="0"/>
              <a:t>이 존재하는지에 대한 결정 문제는 상대적으로 </a:t>
            </a:r>
            <a:r>
              <a:rPr lang="ko-KR" altLang="en-US" dirty="0" err="1"/>
              <a:t>빠른시간안에</a:t>
            </a:r>
            <a:r>
              <a:rPr lang="ko-KR" altLang="en-US" dirty="0"/>
              <a:t> 해결이 됨을 보였습니다</a:t>
            </a:r>
            <a:r>
              <a:rPr lang="en-US" altLang="ko-KR" dirty="0"/>
              <a:t>. </a:t>
            </a:r>
            <a:r>
              <a:rPr lang="ko-KR" altLang="en-US" dirty="0"/>
              <a:t>또한 기수행연구를 분석하며 가능한 모든 </a:t>
            </a:r>
            <a:r>
              <a:rPr lang="en-US" altLang="ko-KR" dirty="0"/>
              <a:t>2</a:t>
            </a:r>
            <a:r>
              <a:rPr lang="ko-KR" altLang="en-US" dirty="0"/>
              <a:t>차 구조의 탐색은 </a:t>
            </a:r>
            <a:r>
              <a:rPr lang="en-US" altLang="ko-KR" dirty="0"/>
              <a:t>NP-hard</a:t>
            </a:r>
            <a:r>
              <a:rPr lang="ko-KR" altLang="en-US" dirty="0"/>
              <a:t>집합에 </a:t>
            </a:r>
            <a:r>
              <a:rPr lang="ko-KR" altLang="en-US" dirty="0" err="1"/>
              <a:t>속해있다는</a:t>
            </a:r>
            <a:r>
              <a:rPr lang="ko-KR" altLang="en-US" dirty="0"/>
              <a:t> 것을 알게 되었습니다</a:t>
            </a:r>
            <a:r>
              <a:rPr lang="en-US" altLang="ko-KR" dirty="0"/>
              <a:t>. </a:t>
            </a:r>
            <a:r>
              <a:rPr lang="ko-KR" altLang="en-US" dirty="0"/>
              <a:t>이에 본 연구는 열역학적으로 가장 안정된</a:t>
            </a:r>
            <a:r>
              <a:rPr lang="en-US" altLang="ko-KR" dirty="0"/>
              <a:t>, minimum free energy</a:t>
            </a:r>
            <a:r>
              <a:rPr lang="ko-KR" altLang="en-US" dirty="0"/>
              <a:t>를 가지는 </a:t>
            </a:r>
            <a:r>
              <a:rPr lang="en-US" altLang="ko-KR" dirty="0"/>
              <a:t>2</a:t>
            </a:r>
            <a:r>
              <a:rPr lang="ko-KR" altLang="en-US" dirty="0" err="1"/>
              <a:t>차구조</a:t>
            </a:r>
            <a:r>
              <a:rPr lang="ko-KR" altLang="en-US" dirty="0"/>
              <a:t> 탐색 문제로 연구의 방향을 잡게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83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 기수행연구를 분석한 결과 </a:t>
            </a:r>
            <a:r>
              <a:rPr lang="en-US" altLang="ko-KR" dirty="0"/>
              <a:t>pseudoknot</a:t>
            </a:r>
            <a:r>
              <a:rPr lang="ko-KR" altLang="en-US" dirty="0"/>
              <a:t>에 대한 명확한 정의가 없고</a:t>
            </a:r>
            <a:r>
              <a:rPr lang="en-US" altLang="ko-KR" dirty="0"/>
              <a:t>, </a:t>
            </a:r>
            <a:r>
              <a:rPr lang="ko-KR" altLang="en-US" dirty="0"/>
              <a:t>연구마다 허용하는 </a:t>
            </a:r>
            <a:r>
              <a:rPr lang="en-US" altLang="ko-KR" dirty="0"/>
              <a:t>pseudoknot</a:t>
            </a:r>
            <a:r>
              <a:rPr lang="ko-KR" altLang="en-US" dirty="0"/>
              <a:t>의 형태가 다르다는 것을 알게 되었습니다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기수행</a:t>
            </a:r>
            <a:r>
              <a:rPr lang="ko-KR" altLang="en-US" dirty="0"/>
              <a:t> 연구에서는 자연적으로 형성이 힘든 </a:t>
            </a:r>
            <a:r>
              <a:rPr lang="en-US" altLang="ko-KR" dirty="0"/>
              <a:t>RNA</a:t>
            </a:r>
            <a:r>
              <a:rPr lang="ko-KR" altLang="en-US" dirty="0"/>
              <a:t>의 구조도 고려하는 경우가 많아</a:t>
            </a:r>
            <a:r>
              <a:rPr lang="en-US" altLang="ko-KR" dirty="0"/>
              <a:t>, </a:t>
            </a:r>
            <a:r>
              <a:rPr lang="ko-KR" altLang="en-US" dirty="0"/>
              <a:t>본 연구에서는 조금 더 현실적인 탐색을 위해서 본 연구 만의 현실적인 제한을 추가하게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D1224-5E29-4BB6-8ABD-A4252DD06E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8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83BFF5-4489-4367-B981-CC26BA983F5F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380EF1-651D-4E49-B7C8-AE56589399BF}"/>
              </a:ext>
            </a:extLst>
          </p:cNvPr>
          <p:cNvSpPr/>
          <p:nvPr userDrawn="1"/>
        </p:nvSpPr>
        <p:spPr>
          <a:xfrm>
            <a:off x="225845" y="840204"/>
            <a:ext cx="9454310" cy="5552465"/>
          </a:xfrm>
          <a:prstGeom prst="roundRect">
            <a:avLst>
              <a:gd name="adj" fmla="val 21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17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10EFB8-B1A3-428C-BC79-0730855814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6" y="6482646"/>
            <a:ext cx="3681049" cy="2472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2C2A0C3-BED0-4792-A41A-04600C6481FC}"/>
              </a:ext>
            </a:extLst>
          </p:cNvPr>
          <p:cNvGrpSpPr/>
          <p:nvPr userDrawn="1"/>
        </p:nvGrpSpPr>
        <p:grpSpPr>
          <a:xfrm>
            <a:off x="6715125" y="641393"/>
            <a:ext cx="3054235" cy="966563"/>
            <a:chOff x="6926077" y="612818"/>
            <a:chExt cx="2757558" cy="966563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6A500CDA-8C70-480F-A583-0D26A52D23F5}"/>
                </a:ext>
              </a:extLst>
            </p:cNvPr>
            <p:cNvSpPr/>
            <p:nvPr userDrawn="1"/>
          </p:nvSpPr>
          <p:spPr>
            <a:xfrm flipV="1">
              <a:off x="7573776" y="612818"/>
              <a:ext cx="2109859" cy="86571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1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2BDF913-DE1C-4FE8-842E-6BF2D5909057}"/>
                </a:ext>
              </a:extLst>
            </p:cNvPr>
            <p:cNvSpPr/>
            <p:nvPr userDrawn="1"/>
          </p:nvSpPr>
          <p:spPr>
            <a:xfrm>
              <a:off x="6926077" y="1031445"/>
              <a:ext cx="2675574" cy="547936"/>
            </a:xfrm>
            <a:prstGeom prst="round2SameRect">
              <a:avLst>
                <a:gd name="adj1" fmla="val 2362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30E71378-A589-46C3-A430-559F58ECA6FF}"/>
                </a:ext>
              </a:extLst>
            </p:cNvPr>
            <p:cNvSpPr/>
            <p:nvPr userDrawn="1"/>
          </p:nvSpPr>
          <p:spPr>
            <a:xfrm>
              <a:off x="7573776" y="810421"/>
              <a:ext cx="525780" cy="3280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3155CEE-45F5-4FEB-BB05-6E88B9DD21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8" t="29832" r="23516" b="30840"/>
          <a:stretch/>
        </p:blipFill>
        <p:spPr>
          <a:xfrm>
            <a:off x="7790356" y="104796"/>
            <a:ext cx="1756587" cy="9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4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61DD6D38-6F3E-402D-AABF-35EAF6E5AC0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7DFE93E4-E71A-4E32-8022-033729F3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83BFF5-4489-4367-B981-CC26BA983F5F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604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380EF1-651D-4E49-B7C8-AE56589399BF}"/>
              </a:ext>
            </a:extLst>
          </p:cNvPr>
          <p:cNvSpPr/>
          <p:nvPr userDrawn="1"/>
        </p:nvSpPr>
        <p:spPr>
          <a:xfrm>
            <a:off x="225845" y="840204"/>
            <a:ext cx="9454310" cy="5552465"/>
          </a:xfrm>
          <a:prstGeom prst="roundRect">
            <a:avLst>
              <a:gd name="adj" fmla="val 21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17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10EFB8-B1A3-428C-BC79-0730855814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6" y="6482646"/>
            <a:ext cx="3681049" cy="2472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2C2A0C3-BED0-4792-A41A-04600C6481FC}"/>
              </a:ext>
            </a:extLst>
          </p:cNvPr>
          <p:cNvGrpSpPr/>
          <p:nvPr userDrawn="1"/>
        </p:nvGrpSpPr>
        <p:grpSpPr>
          <a:xfrm>
            <a:off x="6715125" y="641393"/>
            <a:ext cx="3054235" cy="966563"/>
            <a:chOff x="6926077" y="612818"/>
            <a:chExt cx="2757558" cy="966563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6A500CDA-8C70-480F-A583-0D26A52D23F5}"/>
                </a:ext>
              </a:extLst>
            </p:cNvPr>
            <p:cNvSpPr/>
            <p:nvPr userDrawn="1"/>
          </p:nvSpPr>
          <p:spPr>
            <a:xfrm flipV="1">
              <a:off x="7573776" y="612818"/>
              <a:ext cx="2109859" cy="86571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604A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2BDF913-DE1C-4FE8-842E-6BF2D5909057}"/>
                </a:ext>
              </a:extLst>
            </p:cNvPr>
            <p:cNvSpPr/>
            <p:nvPr userDrawn="1"/>
          </p:nvSpPr>
          <p:spPr>
            <a:xfrm>
              <a:off x="6926077" y="1031445"/>
              <a:ext cx="2675574" cy="547936"/>
            </a:xfrm>
            <a:prstGeom prst="round2SameRect">
              <a:avLst>
                <a:gd name="adj1" fmla="val 2362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30E71378-A589-46C3-A430-559F58ECA6FF}"/>
                </a:ext>
              </a:extLst>
            </p:cNvPr>
            <p:cNvSpPr/>
            <p:nvPr userDrawn="1"/>
          </p:nvSpPr>
          <p:spPr>
            <a:xfrm>
              <a:off x="7573776" y="810421"/>
              <a:ext cx="525780" cy="3280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3155CEE-45F5-4FEB-BB05-6E88B9DD21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8" t="29832" r="23516" b="30840"/>
          <a:stretch/>
        </p:blipFill>
        <p:spPr>
          <a:xfrm>
            <a:off x="7790356" y="104796"/>
            <a:ext cx="1756587" cy="9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2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61DD6D38-6F3E-402D-AABF-35EAF6E5AC0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7DFE93E4-E71A-4E32-8022-033729F3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4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83BFF5-4489-4367-B981-CC26BA983F5F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4A4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380EF1-651D-4E49-B7C8-AE56589399BF}"/>
              </a:ext>
            </a:extLst>
          </p:cNvPr>
          <p:cNvSpPr/>
          <p:nvPr userDrawn="1"/>
        </p:nvSpPr>
        <p:spPr>
          <a:xfrm>
            <a:off x="225845" y="840204"/>
            <a:ext cx="9454310" cy="5552465"/>
          </a:xfrm>
          <a:prstGeom prst="roundRect">
            <a:avLst>
              <a:gd name="adj" fmla="val 21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17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10EFB8-B1A3-428C-BC79-0730855814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6" y="6482646"/>
            <a:ext cx="3681049" cy="2472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2C2A0C3-BED0-4792-A41A-04600C6481FC}"/>
              </a:ext>
            </a:extLst>
          </p:cNvPr>
          <p:cNvGrpSpPr/>
          <p:nvPr userDrawn="1"/>
        </p:nvGrpSpPr>
        <p:grpSpPr>
          <a:xfrm>
            <a:off x="6715125" y="641393"/>
            <a:ext cx="3054235" cy="966563"/>
            <a:chOff x="6926077" y="612818"/>
            <a:chExt cx="2757558" cy="966563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6A500CDA-8C70-480F-A583-0D26A52D23F5}"/>
                </a:ext>
              </a:extLst>
            </p:cNvPr>
            <p:cNvSpPr/>
            <p:nvPr userDrawn="1"/>
          </p:nvSpPr>
          <p:spPr>
            <a:xfrm flipV="1">
              <a:off x="7573776" y="612818"/>
              <a:ext cx="2109859" cy="86571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4A4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2BDF913-DE1C-4FE8-842E-6BF2D5909057}"/>
                </a:ext>
              </a:extLst>
            </p:cNvPr>
            <p:cNvSpPr/>
            <p:nvPr userDrawn="1"/>
          </p:nvSpPr>
          <p:spPr>
            <a:xfrm>
              <a:off x="6926077" y="1031445"/>
              <a:ext cx="2675574" cy="547936"/>
            </a:xfrm>
            <a:prstGeom prst="round2SameRect">
              <a:avLst>
                <a:gd name="adj1" fmla="val 2362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30E71378-A589-46C3-A430-559F58ECA6FF}"/>
                </a:ext>
              </a:extLst>
            </p:cNvPr>
            <p:cNvSpPr/>
            <p:nvPr userDrawn="1"/>
          </p:nvSpPr>
          <p:spPr>
            <a:xfrm>
              <a:off x="7573776" y="810421"/>
              <a:ext cx="525780" cy="3280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3155CEE-45F5-4FEB-BB05-6E88B9DD21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8" t="29832" r="23516" b="30840"/>
          <a:stretch/>
        </p:blipFill>
        <p:spPr>
          <a:xfrm>
            <a:off x="7790356" y="104796"/>
            <a:ext cx="1756587" cy="9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2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61DD6D38-6F3E-402D-AABF-35EAF6E5AC0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7DFE93E4-E71A-4E32-8022-033729F3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7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83BFF5-4489-4367-B981-CC26BA983F5F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380EF1-651D-4E49-B7C8-AE56589399BF}"/>
              </a:ext>
            </a:extLst>
          </p:cNvPr>
          <p:cNvSpPr/>
          <p:nvPr userDrawn="1"/>
        </p:nvSpPr>
        <p:spPr>
          <a:xfrm>
            <a:off x="225845" y="840204"/>
            <a:ext cx="9454310" cy="5552465"/>
          </a:xfrm>
          <a:prstGeom prst="roundRect">
            <a:avLst>
              <a:gd name="adj" fmla="val 21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17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10EFB8-B1A3-428C-BC79-0730855814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6" y="6482646"/>
            <a:ext cx="3681049" cy="2472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2C2A0C3-BED0-4792-A41A-04600C6481FC}"/>
              </a:ext>
            </a:extLst>
          </p:cNvPr>
          <p:cNvGrpSpPr/>
          <p:nvPr userDrawn="1"/>
        </p:nvGrpSpPr>
        <p:grpSpPr>
          <a:xfrm>
            <a:off x="6715125" y="641393"/>
            <a:ext cx="3054235" cy="966563"/>
            <a:chOff x="6926077" y="612818"/>
            <a:chExt cx="2757558" cy="966563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6A500CDA-8C70-480F-A583-0D26A52D23F5}"/>
                </a:ext>
              </a:extLst>
            </p:cNvPr>
            <p:cNvSpPr/>
            <p:nvPr userDrawn="1"/>
          </p:nvSpPr>
          <p:spPr>
            <a:xfrm flipV="1">
              <a:off x="7573776" y="612818"/>
              <a:ext cx="2109859" cy="86571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D2BDF913-DE1C-4FE8-842E-6BF2D5909057}"/>
                </a:ext>
              </a:extLst>
            </p:cNvPr>
            <p:cNvSpPr/>
            <p:nvPr userDrawn="1"/>
          </p:nvSpPr>
          <p:spPr>
            <a:xfrm>
              <a:off x="6926077" y="1031445"/>
              <a:ext cx="2675574" cy="547936"/>
            </a:xfrm>
            <a:prstGeom prst="round2SameRect">
              <a:avLst>
                <a:gd name="adj1" fmla="val 2362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30E71378-A589-46C3-A430-559F58ECA6FF}"/>
                </a:ext>
              </a:extLst>
            </p:cNvPr>
            <p:cNvSpPr/>
            <p:nvPr userDrawn="1"/>
          </p:nvSpPr>
          <p:spPr>
            <a:xfrm>
              <a:off x="7573776" y="810421"/>
              <a:ext cx="525780" cy="32806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3155CEE-45F5-4FEB-BB05-6E88B9DD21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8" t="29832" r="23516" b="30840"/>
          <a:stretch/>
        </p:blipFill>
        <p:spPr>
          <a:xfrm>
            <a:off x="7790356" y="104796"/>
            <a:ext cx="1756587" cy="9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61DD6D38-6F3E-402D-AABF-35EAF6E5AC09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7DFE93E4-E71A-4E32-8022-033729F31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0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BEB1A-738B-49F0-8B47-6BB3050C779A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9428A22-A7F0-4229-8299-D60D10C28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31"/>
          <a:stretch/>
        </p:blipFill>
        <p:spPr>
          <a:xfrm>
            <a:off x="7193745" y="713812"/>
            <a:ext cx="2712255" cy="3097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32A4A7-FA84-4BD0-9277-0446AE67DC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6" y="6473121"/>
            <a:ext cx="3681049" cy="247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9B6AC4-5C7E-440F-A267-2ED1BD872A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8" t="29832" r="23516" b="30840"/>
          <a:stretch/>
        </p:blipFill>
        <p:spPr>
          <a:xfrm>
            <a:off x="377013" y="274916"/>
            <a:ext cx="2975787" cy="155431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CF74859-7E0E-4844-974B-8874BA0374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t="29920" b="9488"/>
          <a:stretch/>
        </p:blipFill>
        <p:spPr>
          <a:xfrm>
            <a:off x="6793525" y="0"/>
            <a:ext cx="298791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9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514350" rtl="0" eaLnBrk="1" latinLnBrk="1" hangingPunct="1">
        <a:spcBef>
          <a:spcPct val="0"/>
        </a:spcBef>
        <a:buNone/>
        <a:defRPr sz="247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BEB1A-738B-49F0-8B47-6BB3050C779A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9428A22-A7F0-4229-8299-D60D10C28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31"/>
          <a:stretch/>
        </p:blipFill>
        <p:spPr>
          <a:xfrm>
            <a:off x="7193745" y="713812"/>
            <a:ext cx="2712255" cy="3097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32A4A7-FA84-4BD0-9277-0446AE67DC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6" y="6473121"/>
            <a:ext cx="3681049" cy="247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9B6AC4-5C7E-440F-A267-2ED1BD872A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8" t="29832" r="23516" b="30840"/>
          <a:stretch/>
        </p:blipFill>
        <p:spPr>
          <a:xfrm>
            <a:off x="377013" y="274916"/>
            <a:ext cx="2975787" cy="155431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CF74859-7E0E-4844-974B-8874BA0374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t="29920" b="9488"/>
          <a:stretch/>
        </p:blipFill>
        <p:spPr>
          <a:xfrm>
            <a:off x="6793525" y="0"/>
            <a:ext cx="298791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514350" rtl="0" eaLnBrk="1" latinLnBrk="1" hangingPunct="1">
        <a:spcBef>
          <a:spcPct val="0"/>
        </a:spcBef>
        <a:buNone/>
        <a:defRPr sz="247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BEB1A-738B-49F0-8B47-6BB3050C779A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9428A22-A7F0-4229-8299-D60D10C28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31"/>
          <a:stretch/>
        </p:blipFill>
        <p:spPr>
          <a:xfrm>
            <a:off x="7193745" y="713812"/>
            <a:ext cx="2712255" cy="3097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32A4A7-FA84-4BD0-9277-0446AE67DC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6" y="6473121"/>
            <a:ext cx="3681049" cy="247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9B6AC4-5C7E-440F-A267-2ED1BD872A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8" t="29832" r="23516" b="30840"/>
          <a:stretch/>
        </p:blipFill>
        <p:spPr>
          <a:xfrm>
            <a:off x="377013" y="274916"/>
            <a:ext cx="2975787" cy="155431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CF74859-7E0E-4844-974B-8874BA0374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t="29920" b="9488"/>
          <a:stretch/>
        </p:blipFill>
        <p:spPr>
          <a:xfrm>
            <a:off x="6793525" y="0"/>
            <a:ext cx="298791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defTabSz="514350" rtl="0" eaLnBrk="1" latinLnBrk="1" hangingPunct="1">
        <a:spcBef>
          <a:spcPct val="0"/>
        </a:spcBef>
        <a:buNone/>
        <a:defRPr sz="247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BEB1A-738B-49F0-8B47-6BB3050C779A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9428A22-A7F0-4229-8299-D60D10C28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31"/>
          <a:stretch/>
        </p:blipFill>
        <p:spPr>
          <a:xfrm>
            <a:off x="7193745" y="713812"/>
            <a:ext cx="2712255" cy="3097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32A4A7-FA84-4BD0-9277-0446AE67DC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6" y="6473121"/>
            <a:ext cx="3681049" cy="247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9B6AC4-5C7E-440F-A267-2ED1BD872A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8" t="29832" r="23516" b="30840"/>
          <a:stretch/>
        </p:blipFill>
        <p:spPr>
          <a:xfrm>
            <a:off x="377013" y="274916"/>
            <a:ext cx="2975787" cy="155431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CF74859-7E0E-4844-974B-8874BA0374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7" t="29920" b="9488"/>
          <a:stretch/>
        </p:blipFill>
        <p:spPr>
          <a:xfrm>
            <a:off x="6793525" y="0"/>
            <a:ext cx="2987912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5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514350" rtl="0" eaLnBrk="1" latinLnBrk="1" hangingPunct="1">
        <a:spcBef>
          <a:spcPct val="0"/>
        </a:spcBef>
        <a:buNone/>
        <a:defRPr sz="247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나눔스퀘어 ExtraBold" pitchFamily="50" charset="-127"/>
          <a:ea typeface="나눔스퀘어 ExtraBold" pitchFamily="50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E39965-AE3A-4996-BC96-9A283D15F5A6}"/>
              </a:ext>
            </a:extLst>
          </p:cNvPr>
          <p:cNvSpPr txBox="1"/>
          <p:nvPr/>
        </p:nvSpPr>
        <p:spPr>
          <a:xfrm>
            <a:off x="3007195" y="4154102"/>
            <a:ext cx="116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권도현</a:t>
            </a:r>
            <a:r>
              <a:rPr lang="en-US" altLang="ko-KR" sz="1800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	</a:t>
            </a:r>
            <a:endParaRPr lang="ko-KR" altLang="en-US" sz="1800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F47EE-477D-445B-BB81-2FF3DD62BF68}"/>
              </a:ext>
            </a:extLst>
          </p:cNvPr>
          <p:cNvSpPr txBox="1"/>
          <p:nvPr/>
        </p:nvSpPr>
        <p:spPr>
          <a:xfrm>
            <a:off x="6405332" y="4154102"/>
            <a:ext cx="26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err="1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조다정</a:t>
            </a:r>
            <a:r>
              <a:rPr lang="ko-KR" altLang="en-US" sz="1800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교수님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98A588-EC4B-48F1-8FD4-7DD3DAB8C774}"/>
              </a:ext>
            </a:extLst>
          </p:cNvPr>
          <p:cNvSpPr txBox="1"/>
          <p:nvPr/>
        </p:nvSpPr>
        <p:spPr>
          <a:xfrm>
            <a:off x="1517128" y="3147344"/>
            <a:ext cx="7047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RNA secondary structure prediction</a:t>
            </a:r>
            <a:endParaRPr lang="ko-KR" altLang="en-US" sz="2800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대각선 방향의 모서리가 둥근 사각형 31">
            <a:extLst>
              <a:ext uri="{FF2B5EF4-FFF2-40B4-BE49-F238E27FC236}">
                <a16:creationId xmlns:a16="http://schemas.microsoft.com/office/drawing/2014/main" id="{808DC211-AA32-4C0A-BAA9-F0CFD8216899}"/>
              </a:ext>
            </a:extLst>
          </p:cNvPr>
          <p:cNvSpPr/>
          <p:nvPr/>
        </p:nvSpPr>
        <p:spPr>
          <a:xfrm>
            <a:off x="562048" y="1991300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p:sp>
        <p:nvSpPr>
          <p:cNvPr id="14" name="대각선 방향의 모서리가 둥근 사각형 31">
            <a:extLst>
              <a:ext uri="{FF2B5EF4-FFF2-40B4-BE49-F238E27FC236}">
                <a16:creationId xmlns:a16="http://schemas.microsoft.com/office/drawing/2014/main" id="{45FE788C-3316-4323-B17F-44062903DFEA}"/>
              </a:ext>
            </a:extLst>
          </p:cNvPr>
          <p:cNvSpPr/>
          <p:nvPr/>
        </p:nvSpPr>
        <p:spPr>
          <a:xfrm>
            <a:off x="1666880" y="4154102"/>
            <a:ext cx="1276065" cy="369332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팀 원</a:t>
            </a:r>
          </a:p>
        </p:txBody>
      </p:sp>
      <p:sp>
        <p:nvSpPr>
          <p:cNvPr id="17" name="대각선 방향의 모서리가 둥근 사각형 31">
            <a:extLst>
              <a:ext uri="{FF2B5EF4-FFF2-40B4-BE49-F238E27FC236}">
                <a16:creationId xmlns:a16="http://schemas.microsoft.com/office/drawing/2014/main" id="{E3F0CAC7-775D-4330-BA5F-0221EC71CA2E}"/>
              </a:ext>
            </a:extLst>
          </p:cNvPr>
          <p:cNvSpPr/>
          <p:nvPr/>
        </p:nvSpPr>
        <p:spPr>
          <a:xfrm>
            <a:off x="5062589" y="4154102"/>
            <a:ext cx="1276065" cy="369332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지도교수</a:t>
            </a:r>
          </a:p>
        </p:txBody>
      </p:sp>
    </p:spTree>
    <p:extLst>
      <p:ext uri="{BB962C8B-B14F-4D97-AF65-F5344CB8AC3E}">
        <p14:creationId xmlns:p14="http://schemas.microsoft.com/office/powerpoint/2010/main" val="228111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과정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문제 정의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E84FD-E495-4ECA-8611-ECB5AA84DD0C}"/>
                  </a:ext>
                </a:extLst>
              </p:cNvPr>
              <p:cNvSpPr txBox="1"/>
              <p:nvPr/>
            </p:nvSpPr>
            <p:spPr>
              <a:xfrm>
                <a:off x="1158988" y="2396220"/>
                <a:ext cx="6384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Restricted pseudoknot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결정 문제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Greedy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𝑶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𝑵</m:t>
                        </m:r>
                      </m:e>
                    </m:d>
                  </m:oMath>
                </a14:m>
                <a:endParaRPr lang="ko-KR" altLang="en-US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E84FD-E495-4ECA-8611-ECB5AA84D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88" y="2396220"/>
                <a:ext cx="6384812" cy="400110"/>
              </a:xfrm>
              <a:prstGeom prst="rect">
                <a:avLst/>
              </a:prstGeom>
              <a:blipFill>
                <a:blip r:embed="rId3"/>
                <a:stretch>
                  <a:fillRect l="-954"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1863BD-F549-4071-887C-BC057A9BDFC9}"/>
                  </a:ext>
                </a:extLst>
              </p:cNvPr>
              <p:cNvSpPr txBox="1"/>
              <p:nvPr/>
            </p:nvSpPr>
            <p:spPr>
              <a:xfrm>
                <a:off x="1158988" y="3456878"/>
                <a:ext cx="7761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최소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K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길이의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Stem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가지는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Pseudoknot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결정 문제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𝐊𝐌𝐏</m:t>
                    </m:r>
                    <m:r>
                      <a:rPr lang="en-US" altLang="ko-K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𝑶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𝑵</m:t>
                        </m:r>
                      </m:e>
                    </m:d>
                  </m:oMath>
                </a14:m>
                <a:endParaRPr lang="ko-KR" altLang="en-US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1863BD-F549-4071-887C-BC057A9BD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88" y="3456878"/>
                <a:ext cx="7761422" cy="400110"/>
              </a:xfrm>
              <a:prstGeom prst="rect">
                <a:avLst/>
              </a:prstGeom>
              <a:blipFill>
                <a:blip r:embed="rId4"/>
                <a:stretch>
                  <a:fillRect l="-786"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A09F66-710D-444D-9D0C-A5B719691256}"/>
              </a:ext>
            </a:extLst>
          </p:cNvPr>
          <p:cNvSpPr txBox="1"/>
          <p:nvPr/>
        </p:nvSpPr>
        <p:spPr>
          <a:xfrm>
            <a:off x="5467822" y="5089999"/>
            <a:ext cx="449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본 연구에서 고려하는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pseudoknot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본 연구에서 고려하지 않는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pseudoknot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구조</a:t>
            </a:r>
            <a:endParaRPr lang="en-US" altLang="ko-KR" sz="1400" dirty="0">
              <a:latin typeface="나눔 스퀘어 (Bold)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30CDC-175D-4F79-A12C-F657E913A418}"/>
              </a:ext>
            </a:extLst>
          </p:cNvPr>
          <p:cNvSpPr txBox="1"/>
          <p:nvPr/>
        </p:nvSpPr>
        <p:spPr>
          <a:xfrm>
            <a:off x="408046" y="2049725"/>
            <a:ext cx="50689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현실적인 탐색을 위한 제한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Hairpin, pseudoknot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구조의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stem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부분적인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loop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허용된다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(mismatch)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Pseudoknot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구조를 이루는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hairpin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구조의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stem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서로의 범위를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overlap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경우는 고려하지 않음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Hairpin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구조와 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pseudoknot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직렬로 연결된 경우만 고려</a:t>
            </a:r>
            <a:endParaRPr lang="en-US" altLang="ko-KR" sz="1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Wobble pair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고려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BAF564-D380-4ACF-8AE6-A92DF1FC4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305" y="1870567"/>
            <a:ext cx="3632868" cy="31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과정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8DAFCA-64BD-474B-B0D6-B0643D35FCA4}"/>
                  </a:ext>
                </a:extLst>
              </p:cNvPr>
              <p:cNvSpPr txBox="1"/>
              <p:nvPr/>
            </p:nvSpPr>
            <p:spPr>
              <a:xfrm>
                <a:off x="800633" y="2028616"/>
                <a:ext cx="763678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DP 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공간 정의</a:t>
                </a: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𝑷𝒔𝒆𝒖𝒅𝒐𝒌𝒏𝒐𝒕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𝒍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𝒓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구간 </a:t>
                </a:r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𝒍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𝒓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의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pseudoknot 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구조의 최대 염기 쌍 수</a:t>
                </a: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𝑯𝒂𝒊𝒓𝒑𝒊𝒏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𝒍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𝒓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구간 </a:t>
                </a:r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𝒍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𝒓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hairpin 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구조의 최대 염기 쌍 수</a:t>
                </a: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𝑺𝒕𝒓𝒖𝒄𝒕𝒖𝒓𝒆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(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𝒍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𝒓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구간 </a:t>
                </a:r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𝒍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𝒓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대한 부분 해</a:t>
                </a: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전체 해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Structure(1, |RNA sequence|)</a:t>
                </a:r>
                <a:endParaRPr lang="ko-KR" altLang="en-US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8DAFCA-64BD-474B-B0D6-B0643D35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33" y="2028616"/>
                <a:ext cx="7636785" cy="2800767"/>
              </a:xfrm>
              <a:prstGeom prst="rect">
                <a:avLst/>
              </a:prstGeom>
              <a:blipFill>
                <a:blip r:embed="rId3"/>
                <a:stretch>
                  <a:fillRect l="-1038" t="-1525" b="-3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23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3.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결과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성능 분석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06C42C7-6AF1-496F-82FF-E1C27BEC7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770279"/>
              </p:ext>
            </p:extLst>
          </p:nvPr>
        </p:nvGraphicFramePr>
        <p:xfrm>
          <a:off x="749299" y="1246716"/>
          <a:ext cx="8407400" cy="387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EFEEBC-7A0A-460F-ABDF-1274D7B626CB}"/>
                  </a:ext>
                </a:extLst>
              </p:cNvPr>
              <p:cNvSpPr txBox="1"/>
              <p:nvPr/>
            </p:nvSpPr>
            <p:spPr>
              <a:xfrm>
                <a:off x="1163950" y="5346030"/>
                <a:ext cx="7992749" cy="84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2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𝒕𝒊𝒎𝒆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 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𝒄𝒐𝒎𝒑𝒍𝒆𝒙𝒊𝒕𝒚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: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𝑶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2200" b="1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b="1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altLang="ko-KR" sz="2200" b="1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𝒔𝒑𝒂𝒄𝒆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 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𝒄𝒐𝒎𝒑𝒍𝒆𝒙𝒊𝒕𝒚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: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𝑶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2200" b="1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b="1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altLang="ko-KR" sz="2200" b="1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)</m:t>
                              </m:r>
                            </m:e>
                          </m:eqAr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         ( 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𝑵</m:t>
                          </m:r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𝑹𝑵𝑨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 </m:t>
                              </m:r>
                              <m:r>
                                <a:rPr lang="en-US" altLang="ko-KR" sz="2200" b="1" i="1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𝒔𝒆𝒒𝒖𝒆𝒏𝒄𝒆</m:t>
                              </m:r>
                            </m:e>
                          </m:d>
                          <m:r>
                            <a:rPr lang="en-US" altLang="ko-KR" sz="2200" b="1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)</m:t>
                          </m:r>
                        </m:e>
                      </m:d>
                    </m:oMath>
                  </m:oMathPara>
                </a14:m>
                <a:endParaRPr lang="ko-KR" altLang="en-US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EFEEBC-7A0A-460F-ABDF-1274D7B6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50" y="5346030"/>
                <a:ext cx="7992749" cy="847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0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3.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결과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시각화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202FF-BE17-4B11-8367-E1570F9A1A29}"/>
              </a:ext>
            </a:extLst>
          </p:cNvPr>
          <p:cNvSpPr txBox="1"/>
          <p:nvPr/>
        </p:nvSpPr>
        <p:spPr>
          <a:xfrm>
            <a:off x="1698172" y="5805072"/>
            <a:ext cx="277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Hairpin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구조만 등장하는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5AAA5-6A76-4377-9FEE-2C3CE3EF6EAF}"/>
              </a:ext>
            </a:extLst>
          </p:cNvPr>
          <p:cNvSpPr txBox="1"/>
          <p:nvPr/>
        </p:nvSpPr>
        <p:spPr>
          <a:xfrm>
            <a:off x="5775129" y="5805072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Pseudoknot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구조를 포함하는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CC8741-97AB-4746-ABD2-8BD944BD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01" y="3700632"/>
            <a:ext cx="3620903" cy="21057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8D042D-716F-48A3-AEF8-6CA55DB19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81" y="3781547"/>
            <a:ext cx="3601104" cy="1790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CC33CF-29BB-40FD-85EF-8BBC037E887F}"/>
              </a:ext>
            </a:extLst>
          </p:cNvPr>
          <p:cNvSpPr txBox="1"/>
          <p:nvPr/>
        </p:nvSpPr>
        <p:spPr>
          <a:xfrm>
            <a:off x="1060406" y="1330756"/>
            <a:ext cx="6826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RNACOMPOSER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시각화한 모습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9C47D-0F79-444E-87CD-8B4FCC48C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676" y="2273379"/>
            <a:ext cx="2429214" cy="466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8F1425-2B60-48F3-963C-989C47413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765" y="2273379"/>
            <a:ext cx="4115374" cy="46679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4061397-CB7D-4B6A-80FC-745B82D2CB9D}"/>
              </a:ext>
            </a:extLst>
          </p:cNvPr>
          <p:cNvSpPr/>
          <p:nvPr/>
        </p:nvSpPr>
        <p:spPr>
          <a:xfrm>
            <a:off x="2530024" y="3086100"/>
            <a:ext cx="294517" cy="462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75A9EC9-6416-4AAA-9079-72E98869F578}"/>
              </a:ext>
            </a:extLst>
          </p:cNvPr>
          <p:cNvSpPr/>
          <p:nvPr/>
        </p:nvSpPr>
        <p:spPr>
          <a:xfrm>
            <a:off x="7009374" y="3086100"/>
            <a:ext cx="294517" cy="462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6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2" y="214917"/>
            <a:ext cx="547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4.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분석 및 추후 연구 계획</a:t>
            </a: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378052-5770-4F5E-BB9A-E63005A00702}"/>
                  </a:ext>
                </a:extLst>
              </p:cNvPr>
              <p:cNvSpPr txBox="1"/>
              <p:nvPr/>
            </p:nvSpPr>
            <p:spPr>
              <a:xfrm>
                <a:off x="707115" y="2130856"/>
                <a:ext cx="8104376" cy="483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여전히 시간 및 공간적으로 여전히 실용적이지 못함</a:t>
                </a: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1426" lvl="1" indent="-342900">
                  <a:buFont typeface="Arial" panose="020B0604020202020204" pitchFamily="34" charset="0"/>
                  <a:buChar char="•"/>
                </a:pP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기존의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SOTA 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알고리즘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𝑶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2200" b="1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200" b="1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𝑵</m:t>
                        </m:r>
                      </m:e>
                      <m:sup>
                        <m:r>
                          <a:rPr lang="en-US" altLang="ko-KR" sz="2200" b="1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𝟒</m:t>
                        </m:r>
                      </m:sup>
                    </m:sSup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비해 느린 이유는 본 연구만의 추가된 제한에 의함</a:t>
                </a: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1426" lvl="1" indent="-342900">
                  <a:buFont typeface="Arial" panose="020B0604020202020204" pitchFamily="34" charset="0"/>
                  <a:buChar char="•"/>
                </a:pP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알고리즘의 최적화가 후속연구 주제</a:t>
                </a: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1426" lvl="1" indent="-342900">
                  <a:buFont typeface="Arial" panose="020B0604020202020204" pitchFamily="34" charset="0"/>
                  <a:buChar char="•"/>
                </a:pP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더 현실적이고 범용성 있는 제한의 필요</a:t>
                </a: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1426" lvl="1" indent="-342900">
                  <a:buFont typeface="Arial" panose="020B0604020202020204" pitchFamily="34" charset="0"/>
                  <a:buChar char="•"/>
                </a:pP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열 역학적인 관점에서의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Watson-Crick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pair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Wobble pair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차이에 대한 분석의 필요</a:t>
                </a: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621426" lvl="1" indent="-342900">
                  <a:buFont typeface="Arial" panose="020B0604020202020204" pitchFamily="34" charset="0"/>
                  <a:buChar char="•"/>
                </a:pP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형성될 확률이 가장 높은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RNA 2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차 구조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?</a:t>
                </a:r>
              </a:p>
              <a:p>
                <a:pPr marL="621426" lvl="1" indent="-342900">
                  <a:buFont typeface="Arial" panose="020B0604020202020204" pitchFamily="34" charset="0"/>
                  <a:buChar char="•"/>
                </a:pP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ko-KR" altLang="en-US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378052-5770-4F5E-BB9A-E63005A0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15" y="2130856"/>
                <a:ext cx="8104376" cy="4838889"/>
              </a:xfrm>
              <a:prstGeom prst="rect">
                <a:avLst/>
              </a:prstGeom>
              <a:blipFill>
                <a:blip r:embed="rId3"/>
                <a:stretch>
                  <a:fillRect l="-828" t="-883" r="-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34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12582-8B2E-4787-AAD1-BBD139AF8E8F}"/>
              </a:ext>
            </a:extLst>
          </p:cNvPr>
          <p:cNvSpPr txBox="1"/>
          <p:nvPr/>
        </p:nvSpPr>
        <p:spPr>
          <a:xfrm>
            <a:off x="1517128" y="3147344"/>
            <a:ext cx="7047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201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소개</a:t>
            </a: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16EE1-2DCE-451A-8743-889BDB41BEB7}"/>
              </a:ext>
            </a:extLst>
          </p:cNvPr>
          <p:cNvSpPr txBox="1"/>
          <p:nvPr/>
        </p:nvSpPr>
        <p:spPr>
          <a:xfrm>
            <a:off x="4482223" y="2666071"/>
            <a:ext cx="40921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권도현 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(201920771)</a:t>
            </a:r>
          </a:p>
          <a:p>
            <a:pPr marL="457200" indent="-457200">
              <a:buFontTx/>
              <a:buChar char="-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소프트웨어학과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 재학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자기주도연구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수강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조다정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F4717C-6B21-4A37-97DC-ADD402761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93" y="2281124"/>
            <a:ext cx="1924980" cy="27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배경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개요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p:pic>
        <p:nvPicPr>
          <p:cNvPr id="1026" name="Picture 2" descr="SARS-CoV-2 - 위키백과, 우리 모두의 백과사전">
            <a:extLst>
              <a:ext uri="{FF2B5EF4-FFF2-40B4-BE49-F238E27FC236}">
                <a16:creationId xmlns:a16="http://schemas.microsoft.com/office/drawing/2014/main" id="{A7096916-AC59-41C9-A4FB-9B681FE0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87" y="2618079"/>
            <a:ext cx="1925444" cy="19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AC945-7D51-4120-B1F4-5EA6B888384C}"/>
              </a:ext>
            </a:extLst>
          </p:cNvPr>
          <p:cNvSpPr txBox="1"/>
          <p:nvPr/>
        </p:nvSpPr>
        <p:spPr>
          <a:xfrm>
            <a:off x="7902084" y="4672998"/>
            <a:ext cx="1296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SARS-CoV-2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8" name="Picture 4" descr="에볼라바이러스 - 위키백과, 우리 모두의 백과사전">
            <a:extLst>
              <a:ext uri="{FF2B5EF4-FFF2-40B4-BE49-F238E27FC236}">
                <a16:creationId xmlns:a16="http://schemas.microsoft.com/office/drawing/2014/main" id="{70EDE907-08E5-495D-825A-E5684986E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74" y="2618079"/>
            <a:ext cx="1367969" cy="19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B81187-B282-43DA-9830-EB60ADEFE9D6}"/>
              </a:ext>
            </a:extLst>
          </p:cNvPr>
          <p:cNvSpPr txBox="1"/>
          <p:nvPr/>
        </p:nvSpPr>
        <p:spPr>
          <a:xfrm>
            <a:off x="5722274" y="4672998"/>
            <a:ext cx="153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에볼라 바이러스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3B276-E7B4-41E2-ADA0-C70CCE419F16}"/>
              </a:ext>
            </a:extLst>
          </p:cNvPr>
          <p:cNvSpPr txBox="1"/>
          <p:nvPr/>
        </p:nvSpPr>
        <p:spPr>
          <a:xfrm>
            <a:off x="565045" y="2082237"/>
            <a:ext cx="46510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유전체로 가지는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바이러스들은 변종이 매우 쉽게 발생하고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백신 개발에도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사용 됨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FF7EA3-CE97-426E-A290-DD046F6BDDDA}"/>
              </a:ext>
            </a:extLst>
          </p:cNvPr>
          <p:cNvSpPr txBox="1"/>
          <p:nvPr/>
        </p:nvSpPr>
        <p:spPr>
          <a:xfrm>
            <a:off x="774169" y="4405599"/>
            <a:ext cx="4516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더욱 효율적인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분석 연구의 필요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E1AB22F-8383-413B-A776-86F34452E6B6}"/>
              </a:ext>
            </a:extLst>
          </p:cNvPr>
          <p:cNvSpPr/>
          <p:nvPr/>
        </p:nvSpPr>
        <p:spPr>
          <a:xfrm>
            <a:off x="2885376" y="3603724"/>
            <a:ext cx="294517" cy="461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2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배경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염기 쌍 형성 규칙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7013C-27A6-4669-9A97-9195515B9CC4}"/>
              </a:ext>
            </a:extLst>
          </p:cNvPr>
          <p:cNvSpPr txBox="1"/>
          <p:nvPr/>
        </p:nvSpPr>
        <p:spPr>
          <a:xfrm>
            <a:off x="1901938" y="5538359"/>
            <a:ext cx="249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염기 쌍 형성  규칙    </a:t>
            </a:r>
            <a:r>
              <a:rPr lang="en-US" altLang="ko-KR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1850A-D4E4-4E83-AEBE-59E81712ED58}"/>
              </a:ext>
            </a:extLst>
          </p:cNvPr>
          <p:cNvSpPr txBox="1"/>
          <p:nvPr/>
        </p:nvSpPr>
        <p:spPr>
          <a:xfrm>
            <a:off x="5201360" y="2166303"/>
            <a:ext cx="32378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염기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아데닌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(A, Adenine)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우라실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(U, Uracil)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구아닌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(G, Guanine)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사이토신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(C, Cytosine)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염기 쌍 형성 규칙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Watson-Crick pairing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Wobble pairing</a:t>
            </a:r>
          </a:p>
          <a:p>
            <a:pPr marL="2014057" lvl="6" indent="-342900">
              <a:buFont typeface="Arial" panose="020B0604020202020204" pitchFamily="34" charset="0"/>
              <a:buChar char="•"/>
            </a:pPr>
            <a:endParaRPr lang="ko-KR" altLang="en-US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AD166-8300-4E3E-9D9D-8608FEDF12A5}"/>
              </a:ext>
            </a:extLst>
          </p:cNvPr>
          <p:cNvSpPr txBox="1"/>
          <p:nvPr/>
        </p:nvSpPr>
        <p:spPr>
          <a:xfrm>
            <a:off x="1525511" y="4198973"/>
            <a:ext cx="229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Watson crick pairing (G-C)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6CE40-F3D4-40E3-BA9E-8DDF8BE7C038}"/>
              </a:ext>
            </a:extLst>
          </p:cNvPr>
          <p:cNvSpPr txBox="1"/>
          <p:nvPr/>
        </p:nvSpPr>
        <p:spPr>
          <a:xfrm>
            <a:off x="1463365" y="2391168"/>
            <a:ext cx="2370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Watson-Crick pairing (A-U)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A61AD-57EB-4A40-9B61-041D46404E74}"/>
              </a:ext>
            </a:extLst>
          </p:cNvPr>
          <p:cNvSpPr txBox="1"/>
          <p:nvPr/>
        </p:nvSpPr>
        <p:spPr>
          <a:xfrm>
            <a:off x="1716997" y="5959932"/>
            <a:ext cx="188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Wobble pairing (G-U)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C87D64-EFE2-4A4C-A74E-77EAB949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70" y="2698945"/>
            <a:ext cx="2676899" cy="149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F0B622-C7B9-49BB-AFB5-46D82E5EE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970" y="1158912"/>
            <a:ext cx="2629267" cy="12670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14BE8D-4249-4A52-8A9F-22FF5C56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970" y="4467610"/>
            <a:ext cx="253400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배경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구조의 형성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p:pic>
        <p:nvPicPr>
          <p:cNvPr id="3074" name="Picture 2" descr="RNA secondary structure prediction using deep learning with thermodynamic  integration | Nature Communications">
            <a:extLst>
              <a:ext uri="{FF2B5EF4-FFF2-40B4-BE49-F238E27FC236}">
                <a16:creationId xmlns:a16="http://schemas.microsoft.com/office/drawing/2014/main" id="{A0598DF3-72D4-4A9D-8C53-A89B22E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394183"/>
            <a:ext cx="4605590" cy="280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EAB3E3-60E5-4569-98DF-476290555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4" y="1800330"/>
            <a:ext cx="2700590" cy="367457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4501F7D-E9AB-4963-AAF2-34CE521590F8}"/>
              </a:ext>
            </a:extLst>
          </p:cNvPr>
          <p:cNvSpPr/>
          <p:nvPr/>
        </p:nvSpPr>
        <p:spPr>
          <a:xfrm>
            <a:off x="3948601" y="3653131"/>
            <a:ext cx="547841" cy="33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38964-16C5-4A33-92F2-EDBB26E61138}"/>
              </a:ext>
            </a:extLst>
          </p:cNvPr>
          <p:cNvSpPr txBox="1"/>
          <p:nvPr/>
        </p:nvSpPr>
        <p:spPr>
          <a:xfrm>
            <a:off x="4399034" y="5380076"/>
            <a:ext cx="380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Watson-Crick Pair: A – U, G – C</a:t>
            </a:r>
          </a:p>
          <a:p>
            <a:r>
              <a:rPr lang="en-US" altLang="ko-KR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Wobble pair: G – U</a:t>
            </a:r>
            <a:endParaRPr lang="ko-KR" altLang="en-US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7013C-27A6-4669-9A97-9195515B9CC4}"/>
              </a:ext>
            </a:extLst>
          </p:cNvPr>
          <p:cNvSpPr txBox="1"/>
          <p:nvPr/>
        </p:nvSpPr>
        <p:spPr>
          <a:xfrm>
            <a:off x="1901938" y="5538359"/>
            <a:ext cx="2497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염기 쌍 형성  규칙    </a:t>
            </a:r>
            <a:r>
              <a:rPr lang="en-US" altLang="ko-KR" sz="2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7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배경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(RNA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차 구조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7DEAA7-D350-4A75-A8C0-5EE22FA9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87" y="3805696"/>
            <a:ext cx="2825591" cy="19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202FF-BE17-4B11-8367-E1570F9A1A29}"/>
              </a:ext>
            </a:extLst>
          </p:cNvPr>
          <p:cNvSpPr txBox="1"/>
          <p:nvPr/>
        </p:nvSpPr>
        <p:spPr>
          <a:xfrm>
            <a:off x="2197973" y="5713429"/>
            <a:ext cx="22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Stem-Loop (Hairpin)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5AAA5-6A76-4377-9FEE-2C3CE3EF6EAF}"/>
              </a:ext>
            </a:extLst>
          </p:cNvPr>
          <p:cNvSpPr txBox="1"/>
          <p:nvPr/>
        </p:nvSpPr>
        <p:spPr>
          <a:xfrm>
            <a:off x="6946189" y="5732235"/>
            <a:ext cx="160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Pseudoknot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15DD8-9F79-403F-94CC-C3850A3A77F3}"/>
              </a:ext>
            </a:extLst>
          </p:cNvPr>
          <p:cNvSpPr txBox="1"/>
          <p:nvPr/>
        </p:nvSpPr>
        <p:spPr>
          <a:xfrm>
            <a:off x="655274" y="1397376"/>
            <a:ext cx="53782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Stem: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염기쌍이 형성된 부분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Loop: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염기쌍을 이루지 못한 부분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Stem-Loop (Hairpin): Stem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Loop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구조가 이어져 있는 구조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Pseudoknot: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stem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구조의 절반이 다른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stem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구조에 삽입되어 있는 형태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A3DE62E-B352-4914-98E1-DAF895E1B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685" y="1397376"/>
            <a:ext cx="2386906" cy="431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56724A-D144-4042-B610-2D8622C9C076}"/>
              </a:ext>
            </a:extLst>
          </p:cNvPr>
          <p:cNvSpPr/>
          <p:nvPr/>
        </p:nvSpPr>
        <p:spPr>
          <a:xfrm>
            <a:off x="2282697" y="4429067"/>
            <a:ext cx="1759367" cy="7144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858558-2C20-4B96-A48E-51DE0472B72C}"/>
              </a:ext>
            </a:extLst>
          </p:cNvPr>
          <p:cNvSpPr/>
          <p:nvPr/>
        </p:nvSpPr>
        <p:spPr>
          <a:xfrm>
            <a:off x="4042063" y="4354829"/>
            <a:ext cx="696191" cy="862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90AF18-4DDD-4CC2-BA84-1050FE1F3CF3}"/>
              </a:ext>
            </a:extLst>
          </p:cNvPr>
          <p:cNvSpPr txBox="1"/>
          <p:nvPr/>
        </p:nvSpPr>
        <p:spPr>
          <a:xfrm>
            <a:off x="2908120" y="4121290"/>
            <a:ext cx="69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Stem</a:t>
            </a:r>
            <a:endParaRPr lang="ko-KR" altLang="en-US" sz="1400" b="1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91211D-4252-4ED2-894B-71CECD92FBA2}"/>
              </a:ext>
            </a:extLst>
          </p:cNvPr>
          <p:cNvSpPr txBox="1"/>
          <p:nvPr/>
        </p:nvSpPr>
        <p:spPr>
          <a:xfrm>
            <a:off x="4070450" y="4047052"/>
            <a:ext cx="69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Loop</a:t>
            </a:r>
            <a:endParaRPr lang="ko-KR" altLang="en-US" sz="14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39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과정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문제 정의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E716DE-4299-4E76-99F1-52F63C98791E}"/>
              </a:ext>
            </a:extLst>
          </p:cNvPr>
          <p:cNvSpPr/>
          <p:nvPr/>
        </p:nvSpPr>
        <p:spPr>
          <a:xfrm>
            <a:off x="1081242" y="2462162"/>
            <a:ext cx="7761422" cy="82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1F26AA-4683-49A5-857E-020E5F553B1D}"/>
                  </a:ext>
                </a:extLst>
              </p:cNvPr>
              <p:cNvSpPr txBox="1"/>
              <p:nvPr/>
            </p:nvSpPr>
            <p:spPr>
              <a:xfrm>
                <a:off x="1158988" y="2676777"/>
                <a:ext cx="6384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Simple pseudoknot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결정 문제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Greedy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𝑶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𝑵</m:t>
                        </m:r>
                      </m:e>
                    </m:d>
                  </m:oMath>
                </a14:m>
                <a:endParaRPr lang="ko-KR" altLang="en-US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1F26AA-4683-49A5-857E-020E5F553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88" y="2676777"/>
                <a:ext cx="6384812" cy="400110"/>
              </a:xfrm>
              <a:prstGeom prst="rect">
                <a:avLst/>
              </a:prstGeom>
              <a:blipFill>
                <a:blip r:embed="rId3"/>
                <a:stretch>
                  <a:fillRect l="-954"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6E73A3-56F5-4DC5-9D4E-C947F9FBF137}"/>
              </a:ext>
            </a:extLst>
          </p:cNvPr>
          <p:cNvSpPr/>
          <p:nvPr/>
        </p:nvSpPr>
        <p:spPr>
          <a:xfrm>
            <a:off x="1081242" y="4717771"/>
            <a:ext cx="7761422" cy="82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787EDE-8510-435E-848F-24C21B9A6929}"/>
                  </a:ext>
                </a:extLst>
              </p:cNvPr>
              <p:cNvSpPr txBox="1"/>
              <p:nvPr/>
            </p:nvSpPr>
            <p:spPr>
              <a:xfrm>
                <a:off x="1158988" y="4932386"/>
                <a:ext cx="7761422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최소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K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길이의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Stem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가지는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Pseudoknot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결정 문제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KMP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𝑶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𝑵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𝟑</m:t>
                        </m:r>
                      </m:sup>
                    </m:sSup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ko-KR" altLang="en-US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787EDE-8510-435E-848F-24C21B9A6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88" y="4932386"/>
                <a:ext cx="7761422" cy="407099"/>
              </a:xfrm>
              <a:prstGeom prst="rect">
                <a:avLst/>
              </a:prstGeom>
              <a:blipFill>
                <a:blip r:embed="rId4"/>
                <a:stretch>
                  <a:fillRect l="-786" t="-4478" b="-26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CC26A2F-C07C-48F1-BF7A-F296EE17903F}"/>
              </a:ext>
            </a:extLst>
          </p:cNvPr>
          <p:cNvSpPr txBox="1"/>
          <p:nvPr/>
        </p:nvSpPr>
        <p:spPr>
          <a:xfrm>
            <a:off x="1060406" y="1213980"/>
            <a:ext cx="6826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Pseudoknot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결정문제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RNA sequence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pseudoknot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구조가 존재할 수 있는지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0B0AEC4-3B23-4D06-8A79-11F01D789DA7}"/>
              </a:ext>
            </a:extLst>
          </p:cNvPr>
          <p:cNvSpPr/>
          <p:nvPr/>
        </p:nvSpPr>
        <p:spPr>
          <a:xfrm>
            <a:off x="4776354" y="3638740"/>
            <a:ext cx="353291" cy="8293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A8345-6EC4-400C-849A-24936C29D020}"/>
              </a:ext>
            </a:extLst>
          </p:cNvPr>
          <p:cNvSpPr txBox="1"/>
          <p:nvPr/>
        </p:nvSpPr>
        <p:spPr>
          <a:xfrm>
            <a:off x="2163443" y="3753345"/>
            <a:ext cx="2709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Stem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길이 조건 추가</a:t>
            </a:r>
          </a:p>
        </p:txBody>
      </p:sp>
    </p:spTree>
    <p:extLst>
      <p:ext uri="{BB962C8B-B14F-4D97-AF65-F5344CB8AC3E}">
        <p14:creationId xmlns:p14="http://schemas.microsoft.com/office/powerpoint/2010/main" val="66541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과정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문제 정의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D54F94-6CEB-46FA-BA1D-5ACED669A3E1}"/>
                  </a:ext>
                </a:extLst>
              </p:cNvPr>
              <p:cNvSpPr txBox="1"/>
              <p:nvPr/>
            </p:nvSpPr>
            <p:spPr>
              <a:xfrm>
                <a:off x="738287" y="2197619"/>
                <a:ext cx="7636785" cy="2808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단순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pseudoknot 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존재의 결정문제는 상대적으로 빠른 시간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~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𝑶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2200" b="1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200" b="1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𝑵</m:t>
                        </m:r>
                      </m:e>
                      <m:sup>
                        <m:r>
                          <a:rPr lang="en-US" altLang="ko-KR" sz="2200" b="1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𝟑</m:t>
                        </m:r>
                      </m:sup>
                    </m:sSup>
                    <m:r>
                      <a:rPr lang="en-US" altLang="ko-KR" sz="2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해결 됨</a:t>
                </a: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가능한 모든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차 구조 탐색은 </a:t>
                </a:r>
                <a:r>
                  <a:rPr lang="en-US" altLang="ko-KR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NP-Hard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2200" b="1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열역학적으로 가장 안정된 </a:t>
                </a:r>
                <a:r>
                  <a:rPr lang="en-US" altLang="ko-KR" sz="2200" b="1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(Minimum free energy, MFE) 2</a:t>
                </a:r>
                <a:r>
                  <a:rPr lang="ko-KR" altLang="en-US" sz="2200" b="1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차 구조 탐색 문제</a:t>
                </a:r>
                <a:r>
                  <a:rPr lang="ko-KR" altLang="en-US" sz="2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해결 가능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D54F94-6CEB-46FA-BA1D-5ACED669A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87" y="2197619"/>
                <a:ext cx="7636785" cy="2808461"/>
              </a:xfrm>
              <a:prstGeom prst="rect">
                <a:avLst/>
              </a:prstGeom>
              <a:blipFill>
                <a:blip r:embed="rId3"/>
                <a:stretch>
                  <a:fillRect l="-1038" t="-1522" r="-239" b="-3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BFAE783-B50C-4AAF-858E-61C68C9B2DA1}"/>
              </a:ext>
            </a:extLst>
          </p:cNvPr>
          <p:cNvSpPr/>
          <p:nvPr/>
        </p:nvSpPr>
        <p:spPr>
          <a:xfrm>
            <a:off x="4390424" y="3501737"/>
            <a:ext cx="332509" cy="623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9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77283" y="214917"/>
            <a:ext cx="50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연구 과정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b="1" dirty="0" err="1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기수행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 연구 분석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대각선 방향의 모서리가 둥근 사각형 31">
            <a:extLst>
              <a:ext uri="{FF2B5EF4-FFF2-40B4-BE49-F238E27FC236}">
                <a16:creationId xmlns:a16="http://schemas.microsoft.com/office/drawing/2014/main" id="{40B1803B-1EE6-4729-85F1-F44267A8FF24}"/>
              </a:ext>
            </a:extLst>
          </p:cNvPr>
          <p:cNvSpPr/>
          <p:nvPr/>
        </p:nvSpPr>
        <p:spPr>
          <a:xfrm>
            <a:off x="241080" y="255939"/>
            <a:ext cx="2340000" cy="441176"/>
          </a:xfrm>
          <a:prstGeom prst="round2DiagRect">
            <a:avLst>
              <a:gd name="adj1" fmla="val 35914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자기주도연구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E84FD-E495-4ECA-8611-ECB5AA84DD0C}"/>
                  </a:ext>
                </a:extLst>
              </p:cNvPr>
              <p:cNvSpPr txBox="1"/>
              <p:nvPr/>
            </p:nvSpPr>
            <p:spPr>
              <a:xfrm>
                <a:off x="1158988" y="2396220"/>
                <a:ext cx="6384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Restricted pseudoknot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결정 문제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Greedy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𝑶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𝑵</m:t>
                        </m:r>
                      </m:e>
                    </m:d>
                  </m:oMath>
                </a14:m>
                <a:endParaRPr lang="ko-KR" altLang="en-US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E84FD-E495-4ECA-8611-ECB5AA84D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88" y="2396220"/>
                <a:ext cx="6384812" cy="400110"/>
              </a:xfrm>
              <a:prstGeom prst="rect">
                <a:avLst/>
              </a:prstGeom>
              <a:blipFill>
                <a:blip r:embed="rId3"/>
                <a:stretch>
                  <a:fillRect l="-954"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1863BD-F549-4071-887C-BC057A9BDFC9}"/>
                  </a:ext>
                </a:extLst>
              </p:cNvPr>
              <p:cNvSpPr txBox="1"/>
              <p:nvPr/>
            </p:nvSpPr>
            <p:spPr>
              <a:xfrm>
                <a:off x="1158988" y="3456878"/>
                <a:ext cx="7761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최소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K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길이의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Stem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가지는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Pseudoknot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결정 문제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𝐊𝐌𝐏</m:t>
                    </m:r>
                    <m:r>
                      <a:rPr lang="en-US" altLang="ko-K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𝑶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𝑵</m:t>
                        </m:r>
                      </m:e>
                    </m:d>
                  </m:oMath>
                </a14:m>
                <a:endParaRPr lang="ko-KR" altLang="en-US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1863BD-F549-4071-887C-BC057A9BD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88" y="3456878"/>
                <a:ext cx="7761422" cy="400110"/>
              </a:xfrm>
              <a:prstGeom prst="rect">
                <a:avLst/>
              </a:prstGeom>
              <a:blipFill>
                <a:blip r:embed="rId4"/>
                <a:stretch>
                  <a:fillRect l="-786"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D54F94-6CEB-46FA-BA1D-5ACED669A3E1}"/>
              </a:ext>
            </a:extLst>
          </p:cNvPr>
          <p:cNvSpPr txBox="1"/>
          <p:nvPr/>
        </p:nvSpPr>
        <p:spPr>
          <a:xfrm>
            <a:off x="513185" y="2894488"/>
            <a:ext cx="5068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연구마다 허용하는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pseudoknot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형태가 다름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범용적인 알고리즘일수록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복잡도 ↑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제한된 알고리즘일수록 시간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복잡도 감소 ↓ 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200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기수행</a:t>
            </a:r>
            <a:r>
              <a:rPr lang="ko-KR" altLang="en-US" sz="2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연구의 결과는 자연적으로 형성이 힘든 경우도 고려한다는 한계점이 있음</a:t>
            </a:r>
            <a:endParaRPr lang="en-US" altLang="ko-KR" sz="2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BB6E81-4AA9-40F8-BB50-31655096E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162" y="1890456"/>
            <a:ext cx="3632051" cy="3479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64ECB4-15EE-4DBD-A890-AE01AAF80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435" y="1495598"/>
            <a:ext cx="4661695" cy="68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FA1C9-D57E-4D1E-A1B0-0E410C8316CA}"/>
              </a:ext>
            </a:extLst>
          </p:cNvPr>
          <p:cNvSpPr txBox="1"/>
          <p:nvPr/>
        </p:nvSpPr>
        <p:spPr>
          <a:xfrm>
            <a:off x="1738892" y="2230782"/>
            <a:ext cx="277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기수행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연구의 여러 알고리즘들</a:t>
            </a:r>
          </a:p>
        </p:txBody>
      </p:sp>
    </p:spTree>
    <p:extLst>
      <p:ext uri="{BB962C8B-B14F-4D97-AF65-F5344CB8AC3E}">
        <p14:creationId xmlns:p14="http://schemas.microsoft.com/office/powerpoint/2010/main" val="2327901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1389</Words>
  <Application>Microsoft Office PowerPoint</Application>
  <PresentationFormat>A4 용지(210x297mm)</PresentationFormat>
  <Paragraphs>152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나눔 스퀘어 (Bold)</vt:lpstr>
      <vt:lpstr>나눔고딕 ExtraBold</vt:lpstr>
      <vt:lpstr>나눔스퀘어</vt:lpstr>
      <vt:lpstr>나눔스퀘어 Bold</vt:lpstr>
      <vt:lpstr>나눔스퀘어 ExtraBold</vt:lpstr>
      <vt:lpstr>맑은 고딕</vt:lpstr>
      <vt:lpstr>Arial</vt:lpstr>
      <vt:lpstr>Cambria Math</vt:lpstr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심희진</dc:creator>
  <cp:lastModifiedBy>Kwon Dohyun</cp:lastModifiedBy>
  <cp:revision>71</cp:revision>
  <dcterms:created xsi:type="dcterms:W3CDTF">2020-05-26T02:31:42Z</dcterms:created>
  <dcterms:modified xsi:type="dcterms:W3CDTF">2021-12-05T09:02:59Z</dcterms:modified>
</cp:coreProperties>
</file>