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457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6914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5371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3827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2286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0743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49198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27657" algn="l" defTabSz="956914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22C"/>
    <a:srgbClr val="383F68"/>
    <a:srgbClr val="F4F4F4"/>
    <a:srgbClr val="363D67"/>
    <a:srgbClr val="D5F2F5"/>
    <a:srgbClr val="1A61CB"/>
    <a:srgbClr val="FFD200"/>
    <a:srgbClr val="075DAB"/>
    <a:srgbClr val="FBE2A1"/>
    <a:srgbClr val="BB8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1554" y="-15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2"/>
            <a:ext cx="5829300" cy="2123369"/>
          </a:xfrm>
          <a:prstGeom prst="rect">
            <a:avLst/>
          </a:prstGeom>
        </p:spPr>
        <p:txBody>
          <a:bodyPr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  <a:prstGeom prst="rect">
            <a:avLst/>
          </a:prstGeom>
        </p:spPr>
        <p:txBody>
          <a:bodyPr lIns="83947" tIns="41973" rIns="83947" bIns="4197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6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5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3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2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6702"/>
            <a:ext cx="6172200" cy="1651000"/>
          </a:xfrm>
          <a:prstGeom prst="rect">
            <a:avLst/>
          </a:prstGeom>
        </p:spPr>
        <p:txBody>
          <a:bodyPr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2" y="2311401"/>
            <a:ext cx="6172200" cy="6537502"/>
          </a:xfrm>
          <a:prstGeom prst="rect">
            <a:avLst/>
          </a:prstGeom>
        </p:spPr>
        <p:txBody>
          <a:bodyPr vert="eaVert" lIns="83947" tIns="41973" rIns="83947" bIns="4197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2"/>
            <a:ext cx="1543050" cy="8452203"/>
          </a:xfrm>
          <a:prstGeom prst="rect">
            <a:avLst/>
          </a:prstGeom>
        </p:spPr>
        <p:txBody>
          <a:bodyPr vert="eaVert"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2"/>
            <a:ext cx="4514851" cy="8452203"/>
          </a:xfrm>
          <a:prstGeom prst="rect">
            <a:avLst/>
          </a:prstGeom>
        </p:spPr>
        <p:txBody>
          <a:bodyPr vert="eaVert" lIns="83947" tIns="41973" rIns="83947" bIns="4197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6702"/>
            <a:ext cx="6172200" cy="1651000"/>
          </a:xfrm>
          <a:prstGeom prst="rect">
            <a:avLst/>
          </a:prstGeom>
        </p:spPr>
        <p:txBody>
          <a:bodyPr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2" y="2311401"/>
            <a:ext cx="6172200" cy="6537502"/>
          </a:xfrm>
          <a:prstGeom prst="rect">
            <a:avLst/>
          </a:prstGeom>
        </p:spPr>
        <p:txBody>
          <a:bodyPr lIns="83947" tIns="41973" rIns="83947" bIns="4197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</p:spPr>
        <p:txBody>
          <a:bodyPr lIns="83947" tIns="41973" rIns="83947" bIns="41973" anchor="t"/>
          <a:lstStyle>
            <a:lvl1pPr algn="l">
              <a:defRPr sz="42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  <a:prstGeom prst="rect">
            <a:avLst/>
          </a:prstGeom>
        </p:spPr>
        <p:txBody>
          <a:bodyPr lIns="83947" tIns="41973" rIns="83947" bIns="41973"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4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69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53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38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22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07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91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276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6702"/>
            <a:ext cx="6172200" cy="1651000"/>
          </a:xfrm>
          <a:prstGeom prst="rect">
            <a:avLst/>
          </a:prstGeom>
        </p:spPr>
        <p:txBody>
          <a:bodyPr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6702"/>
            <a:ext cx="6172200" cy="1651000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8"/>
            <a:ext cx="3030141" cy="924101"/>
          </a:xfrm>
          <a:prstGeom prst="rect">
            <a:avLst/>
          </a:prstGeom>
        </p:spPr>
        <p:txBody>
          <a:bodyPr lIns="83947" tIns="41973" rIns="83947" bIns="41973" anchor="b"/>
          <a:lstStyle>
            <a:lvl1pPr marL="0" indent="0">
              <a:buNone/>
              <a:defRPr sz="2500" b="1"/>
            </a:lvl1pPr>
            <a:lvl2pPr marL="478457" indent="0">
              <a:buNone/>
              <a:defRPr sz="2100" b="1"/>
            </a:lvl2pPr>
            <a:lvl3pPr marL="956914" indent="0">
              <a:buNone/>
              <a:defRPr sz="1800" b="1"/>
            </a:lvl3pPr>
            <a:lvl4pPr marL="1435371" indent="0">
              <a:buNone/>
              <a:defRPr sz="1600" b="1"/>
            </a:lvl4pPr>
            <a:lvl5pPr marL="1913827" indent="0">
              <a:buNone/>
              <a:defRPr sz="1600" b="1"/>
            </a:lvl5pPr>
            <a:lvl6pPr marL="2392286" indent="0">
              <a:buNone/>
              <a:defRPr sz="1600" b="1"/>
            </a:lvl6pPr>
            <a:lvl7pPr marL="2870743" indent="0">
              <a:buNone/>
              <a:defRPr sz="1600" b="1"/>
            </a:lvl7pPr>
            <a:lvl8pPr marL="3349198" indent="0">
              <a:buNone/>
              <a:defRPr sz="1600" b="1"/>
            </a:lvl8pPr>
            <a:lvl9pPr marL="382765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8"/>
            <a:ext cx="3031331" cy="924101"/>
          </a:xfrm>
          <a:prstGeom prst="rect">
            <a:avLst/>
          </a:prstGeom>
        </p:spPr>
        <p:txBody>
          <a:bodyPr lIns="83947" tIns="41973" rIns="83947" bIns="41973" anchor="b"/>
          <a:lstStyle>
            <a:lvl1pPr marL="0" indent="0">
              <a:buNone/>
              <a:defRPr sz="2500" b="1"/>
            </a:lvl1pPr>
            <a:lvl2pPr marL="478457" indent="0">
              <a:buNone/>
              <a:defRPr sz="2100" b="1"/>
            </a:lvl2pPr>
            <a:lvl3pPr marL="956914" indent="0">
              <a:buNone/>
              <a:defRPr sz="1800" b="1"/>
            </a:lvl3pPr>
            <a:lvl4pPr marL="1435371" indent="0">
              <a:buNone/>
              <a:defRPr sz="1600" b="1"/>
            </a:lvl4pPr>
            <a:lvl5pPr marL="1913827" indent="0">
              <a:buNone/>
              <a:defRPr sz="1600" b="1"/>
            </a:lvl5pPr>
            <a:lvl6pPr marL="2392286" indent="0">
              <a:buNone/>
              <a:defRPr sz="1600" b="1"/>
            </a:lvl6pPr>
            <a:lvl7pPr marL="2870743" indent="0">
              <a:buNone/>
              <a:defRPr sz="1600" b="1"/>
            </a:lvl7pPr>
            <a:lvl8pPr marL="3349198" indent="0">
              <a:buNone/>
              <a:defRPr sz="1600" b="1"/>
            </a:lvl8pPr>
            <a:lvl9pPr marL="382765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6702"/>
            <a:ext cx="6172200" cy="1651000"/>
          </a:xfrm>
          <a:prstGeom prst="rect">
            <a:avLst/>
          </a:prstGeom>
        </p:spPr>
        <p:txBody>
          <a:bodyPr lIns="83947" tIns="41973" rIns="83947" bIns="4197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4407"/>
            <a:ext cx="2256234" cy="1678516"/>
          </a:xfrm>
          <a:prstGeom prst="rect">
            <a:avLst/>
          </a:prstGeom>
        </p:spPr>
        <p:txBody>
          <a:bodyPr lIns="83947" tIns="41973" rIns="83947" bIns="41973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</p:spPr>
        <p:txBody>
          <a:bodyPr lIns="83947" tIns="41973" rIns="83947" bIns="41973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3" y="2072924"/>
            <a:ext cx="2256234" cy="6775979"/>
          </a:xfrm>
          <a:prstGeom prst="rect">
            <a:avLst/>
          </a:prstGeom>
        </p:spPr>
        <p:txBody>
          <a:bodyPr lIns="83947" tIns="41973" rIns="83947" bIns="41973"/>
          <a:lstStyle>
            <a:lvl1pPr marL="0" indent="0">
              <a:buNone/>
              <a:defRPr sz="1500"/>
            </a:lvl1pPr>
            <a:lvl2pPr marL="478457" indent="0">
              <a:buNone/>
              <a:defRPr sz="1300"/>
            </a:lvl2pPr>
            <a:lvl3pPr marL="956914" indent="0">
              <a:buNone/>
              <a:defRPr sz="1000"/>
            </a:lvl3pPr>
            <a:lvl4pPr marL="1435371" indent="0">
              <a:buNone/>
              <a:defRPr sz="900"/>
            </a:lvl4pPr>
            <a:lvl5pPr marL="1913827" indent="0">
              <a:buNone/>
              <a:defRPr sz="900"/>
            </a:lvl5pPr>
            <a:lvl6pPr marL="2392286" indent="0">
              <a:buNone/>
              <a:defRPr sz="900"/>
            </a:lvl6pPr>
            <a:lvl7pPr marL="2870743" indent="0">
              <a:buNone/>
              <a:defRPr sz="900"/>
            </a:lvl7pPr>
            <a:lvl8pPr marL="3349198" indent="0">
              <a:buNone/>
              <a:defRPr sz="900"/>
            </a:lvl8pPr>
            <a:lvl9pPr marL="382765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1"/>
          </a:xfrm>
          <a:prstGeom prst="rect">
            <a:avLst/>
          </a:prstGeom>
        </p:spPr>
        <p:txBody>
          <a:bodyPr lIns="83947" tIns="41973" rIns="83947" bIns="41973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</p:spPr>
        <p:txBody>
          <a:bodyPr lIns="83947" tIns="41973" rIns="83947" bIns="41973"/>
          <a:lstStyle>
            <a:lvl1pPr marL="0" indent="0">
              <a:buNone/>
              <a:defRPr sz="3300"/>
            </a:lvl1pPr>
            <a:lvl2pPr marL="478457" indent="0">
              <a:buNone/>
              <a:defRPr sz="2900"/>
            </a:lvl2pPr>
            <a:lvl3pPr marL="956914" indent="0">
              <a:buNone/>
              <a:defRPr sz="2500"/>
            </a:lvl3pPr>
            <a:lvl4pPr marL="1435371" indent="0">
              <a:buNone/>
              <a:defRPr sz="2100"/>
            </a:lvl4pPr>
            <a:lvl5pPr marL="1913827" indent="0">
              <a:buNone/>
              <a:defRPr sz="2100"/>
            </a:lvl5pPr>
            <a:lvl6pPr marL="2392286" indent="0">
              <a:buNone/>
              <a:defRPr sz="2100"/>
            </a:lvl6pPr>
            <a:lvl7pPr marL="2870743" indent="0">
              <a:buNone/>
              <a:defRPr sz="2100"/>
            </a:lvl7pPr>
            <a:lvl8pPr marL="3349198" indent="0">
              <a:buNone/>
              <a:defRPr sz="2100"/>
            </a:lvl8pPr>
            <a:lvl9pPr marL="3827657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9"/>
          </a:xfrm>
          <a:prstGeom prst="rect">
            <a:avLst/>
          </a:prstGeom>
        </p:spPr>
        <p:txBody>
          <a:bodyPr lIns="83947" tIns="41973" rIns="83947" bIns="41973"/>
          <a:lstStyle>
            <a:lvl1pPr marL="0" indent="0">
              <a:buNone/>
              <a:defRPr sz="1500"/>
            </a:lvl1pPr>
            <a:lvl2pPr marL="478457" indent="0">
              <a:buNone/>
              <a:defRPr sz="1300"/>
            </a:lvl2pPr>
            <a:lvl3pPr marL="956914" indent="0">
              <a:buNone/>
              <a:defRPr sz="1000"/>
            </a:lvl3pPr>
            <a:lvl4pPr marL="1435371" indent="0">
              <a:buNone/>
              <a:defRPr sz="900"/>
            </a:lvl4pPr>
            <a:lvl5pPr marL="1913827" indent="0">
              <a:buNone/>
              <a:defRPr sz="900"/>
            </a:lvl5pPr>
            <a:lvl6pPr marL="2392286" indent="0">
              <a:buNone/>
              <a:defRPr sz="900"/>
            </a:lvl6pPr>
            <a:lvl7pPr marL="2870743" indent="0">
              <a:buNone/>
              <a:defRPr sz="900"/>
            </a:lvl7pPr>
            <a:lvl8pPr marL="3349198" indent="0">
              <a:buNone/>
              <a:defRPr sz="900"/>
            </a:lvl8pPr>
            <a:lvl9pPr marL="382765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B97A18B4-7299-4267-86DD-AEA5FF0EDE6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1" y="9181397"/>
            <a:ext cx="21717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7"/>
            <a:ext cx="1600200" cy="527403"/>
          </a:xfrm>
          <a:prstGeom prst="rect">
            <a:avLst/>
          </a:prstGeom>
        </p:spPr>
        <p:txBody>
          <a:bodyPr lIns="83947" tIns="41973" rIns="83947" bIns="41973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C6674597-AA3C-4B56-A563-F65575F6823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848" y="0"/>
            <a:ext cx="6857999" cy="990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098C26-1CBC-42FC-AAA2-415FE3DB750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77" y="9562498"/>
            <a:ext cx="3031798" cy="20366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64D66F-2EAA-40E2-A6FE-0DB4E0A3E361}"/>
              </a:ext>
            </a:extLst>
          </p:cNvPr>
          <p:cNvSpPr/>
          <p:nvPr userDrawn="1"/>
        </p:nvSpPr>
        <p:spPr>
          <a:xfrm>
            <a:off x="187715" y="1280592"/>
            <a:ext cx="6480722" cy="8142068"/>
          </a:xfrm>
          <a:prstGeom prst="roundRect">
            <a:avLst>
              <a:gd name="adj" fmla="val 15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69DEB65-8FBA-41EB-A7FF-2723898944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" r="27475" b="49704"/>
          <a:stretch/>
        </p:blipFill>
        <p:spPr>
          <a:xfrm>
            <a:off x="5539579" y="275787"/>
            <a:ext cx="1318421" cy="99711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D868DFB-8E42-4A89-9674-8837BA38B14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01376" y="186315"/>
            <a:ext cx="1435935" cy="7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6914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843" indent="-358843" algn="l" defTabSz="956914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92" indent="-299035" algn="l" defTabSz="956914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143" indent="-239229" algn="l" defTabSz="95691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601" indent="-239229" algn="l" defTabSz="956914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3057" indent="-239229" algn="l" defTabSz="956914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514" indent="-239229" algn="l" defTabSz="95691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9971" indent="-239229" algn="l" defTabSz="95691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428" indent="-239229" algn="l" defTabSz="95691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6886" indent="-239229" algn="l" defTabSz="956914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457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6914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371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827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2286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0743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49198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27657" algn="l" defTabSz="95691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E65B0BA-724A-41B2-AE34-31A6C8213A01}"/>
              </a:ext>
            </a:extLst>
          </p:cNvPr>
          <p:cNvSpPr txBox="1"/>
          <p:nvPr/>
        </p:nvSpPr>
        <p:spPr>
          <a:xfrm>
            <a:off x="296436" y="1860313"/>
            <a:ext cx="3132564" cy="946500"/>
          </a:xfrm>
          <a:prstGeom prst="rect">
            <a:avLst/>
          </a:prstGeom>
          <a:noFill/>
        </p:spPr>
        <p:txBody>
          <a:bodyPr wrap="square" lIns="83904" tIns="41953" rIns="83904" bIns="41953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생물체의 유전 정보인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DNA, 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염기 서열 분석 기술의 발전과 함께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유전 정보와 질병 관계 분석이 중요해지고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이를 이용하여 개인 유전체 분석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질병의 조기 발견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예방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진단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치료연구가 활발히 이루어 지고 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DNA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이루는 분자는 외부의 개입 없이 간단한 구조의 분자들이 스스로 상호작용하여 복잡한 구조를 형성하는데 이는 질병과도 직접적인 연관이 있어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이의 효율적인 탐색 기법 설계가 필요하다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 중에서도 본 연구는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 구조의 탐색 알고리즘 설계를 목표로 하였다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C262D1-C513-446A-98C6-9691B89C8299}"/>
                  </a:ext>
                </a:extLst>
              </p:cNvPr>
              <p:cNvSpPr txBox="1"/>
              <p:nvPr/>
            </p:nvSpPr>
            <p:spPr>
              <a:xfrm>
                <a:off x="3500966" y="6092967"/>
                <a:ext cx="3037907" cy="3656281"/>
              </a:xfrm>
              <a:prstGeom prst="rect">
                <a:avLst/>
              </a:prstGeom>
              <a:noFill/>
            </p:spPr>
            <p:txBody>
              <a:bodyPr wrap="square" lIns="83904" tIns="41953" rIns="83904" bIns="41953" rtlCol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시간 복잡도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</m:ctrlPr>
                      </m:sSupPr>
                      <m:e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5</m:t>
                        </m:r>
                      </m:sup>
                    </m:sSup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/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공간 복잡도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Bold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Bold" pitchFamily="50" charset="-127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Bold" pitchFamily="50" charset="-127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본 연구의 한계점과 및 후속연구의 필요성에 대한 분석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고안해낸 알고리즘의 시간적 공간적 비용이 높기 때문에 긴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데이터에 대해서는 해를 계산하는데 상당히 많은 시간과 저장공간이 필요할 것이다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따라서 본 연구에서 제안하는 알고리즘의 최적화가 후속연구의 주제가 될 것이다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또한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“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열 역학적인 안정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＂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에 대한 엄밀한 정의를 내리기 위한 에너지 함수에 대한 연구 및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Watson-Crick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과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wobble pair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의 관계에 대한 연구가 필요성을 느꼈다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pPr marL="228600" indent="-228600">
                  <a:buFontTx/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FontTx/>
                  <a:buAutoNum type="arabicPeriod"/>
                </a:pP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C262D1-C513-446A-98C6-9691B89C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966" y="6092967"/>
                <a:ext cx="3037907" cy="3656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6436" y="5078871"/>
                <a:ext cx="3132564" cy="4516708"/>
              </a:xfrm>
              <a:prstGeom prst="rect">
                <a:avLst/>
              </a:prstGeom>
              <a:noFill/>
            </p:spPr>
            <p:txBody>
              <a:bodyPr wrap="square" lIns="83904" tIns="41953" rIns="83904" bIns="41953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해결하고자 하는 문제를 정확히 정의하고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이라는 다소 복잡한 구조의 이해를 위해 다음과 같은 문제들을 해결하였다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제한된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결정 문제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구조에 비해 다소 복잡해 효율적인 탐색이 까다롭기 때문에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우선 주어진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염기 서열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w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에서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구조의 존재에 대한 결정 문제에 대해 탐구 하였는데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이 문제는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greedy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하게 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을 이루는 모든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의 길이가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1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이라고 가정하면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𝑁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에 답을 구할 수 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  <a:b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</a:b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의 길이가 최소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K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인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탐색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여러 요소를 고려했을 때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일반적인 상황에서 길이가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1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인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은 열역학적으로 안정하지 않을 가능성이 높아 형성되기 어렵다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따라서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의 길이의 최솟값을 변수로 두어 앞의 문제를 확장하였는데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KMP (Knuth-Morris-Pratt)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알고리즘을 응용하면 범위가 제한된 입력에서는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𝑁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전체 입력에 대해서는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</m:ctrlPr>
                      </m:sSupPr>
                      <m:e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3</m:t>
                        </m:r>
                      </m:sup>
                    </m:sSup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에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구조의 존재 유무를 확인할 수 있었다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b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</a:b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앞선 연구에서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염기 서열에서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의 존재의 결정문제는 쉽게 해결됨을 알 수 있었다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가능한 모든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구조의 탐색 문제는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NP-hard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집합에 포함되어 있음이 밝혀져 있기 때문에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대신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그 중에서도 열역학적으로 가장 안정된 구조를 찾는 문제인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MFE(Minimum free energy),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즉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최대의 염기쌍을 지니는 구조 탐색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가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 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 예측의 주된 문제이다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몇가지의 제한을 추가한 후 이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MFE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를 가지는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구조를 찾는 알고리즘의 설계를 본 연구의 최종 목표로 설정하였다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MFE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를 고려한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구조의 탐색 문제의 경우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DP(Dynamic programming)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을 이용하여 최대 염기쌍을 계산하는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𝑂</m:t>
                    </m:r>
                    <m:r>
                      <a:rPr lang="en-US" altLang="ko-KR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</m:ctrlPr>
                      </m:sSupPr>
                      <m:e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나눔스퀘어 Bold" pitchFamily="50" charset="-127"/>
                          </a:rPr>
                          <m:t>4</m:t>
                        </m:r>
                      </m:sup>
                    </m:sSup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알고리즘이 존재한다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하지만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해당 알고리즘에서 계산하는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구조는 자연적으로 형성되기가 힘들다는 한계가 있는데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본 연구에서는 보다 현실적인 탐색을 위해 다음과 같이 문제를 정의하였다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염기서열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w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가 주어졌을 때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Watson-Crick pair, wobble pair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로 형성되는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차 구조의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MFE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를 계산하는 알고리즘을 설계한다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이때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6" y="5078871"/>
                <a:ext cx="3132564" cy="4516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292CFD4-2FDA-4ADE-B408-DFBBCE0ECFC3}"/>
              </a:ext>
            </a:extLst>
          </p:cNvPr>
          <p:cNvSpPr txBox="1"/>
          <p:nvPr/>
        </p:nvSpPr>
        <p:spPr>
          <a:xfrm>
            <a:off x="476673" y="249196"/>
            <a:ext cx="3240360" cy="515613"/>
          </a:xfrm>
          <a:prstGeom prst="rect">
            <a:avLst/>
          </a:prstGeom>
          <a:noFill/>
        </p:spPr>
        <p:txBody>
          <a:bodyPr wrap="square" lIns="83904" tIns="41953" rIns="83904" bIns="41953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RNA 2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차 구조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BE37F-CE34-401A-8077-61A696DEA863}"/>
              </a:ext>
            </a:extLst>
          </p:cNvPr>
          <p:cNvSpPr txBox="1"/>
          <p:nvPr/>
        </p:nvSpPr>
        <p:spPr>
          <a:xfrm>
            <a:off x="1188859" y="969632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권도현</a:t>
            </a: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id="{78A0BBA9-9859-4507-A4C7-E270D07B0597}"/>
              </a:ext>
            </a:extLst>
          </p:cNvPr>
          <p:cNvSpPr/>
          <p:nvPr/>
        </p:nvSpPr>
        <p:spPr>
          <a:xfrm>
            <a:off x="546103" y="956576"/>
            <a:ext cx="576000" cy="1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44922C"/>
                </a:solidFill>
                <a:latin typeface="나눔스퀘어 ExtraBold" pitchFamily="50" charset="-127"/>
                <a:ea typeface="나눔스퀘어 ExtraBold" pitchFamily="50" charset="-127"/>
              </a:rPr>
              <a:t>이      </a:t>
            </a:r>
            <a:r>
              <a:rPr lang="ko-KR" altLang="en-US" sz="1000" dirty="0" err="1">
                <a:solidFill>
                  <a:srgbClr val="44922C"/>
                </a:solidFill>
                <a:latin typeface="나눔스퀘어 ExtraBold" pitchFamily="50" charset="-127"/>
                <a:ea typeface="나눔스퀘어 ExtraBold" pitchFamily="50" charset="-127"/>
              </a:rPr>
              <a:t>름</a:t>
            </a:r>
            <a:endParaRPr lang="ko-KR" altLang="en-US" sz="1000" dirty="0">
              <a:solidFill>
                <a:srgbClr val="44922C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04D46-AC87-408A-812A-0AFA71D5A28C}"/>
              </a:ext>
            </a:extLst>
          </p:cNvPr>
          <p:cNvSpPr txBox="1"/>
          <p:nvPr/>
        </p:nvSpPr>
        <p:spPr>
          <a:xfrm>
            <a:off x="2786469" y="969632"/>
            <a:ext cx="7341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조다정</a:t>
            </a:r>
            <a:r>
              <a: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교수님</a:t>
            </a: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114E4082-96FA-4086-B65A-28B4AB476880}"/>
              </a:ext>
            </a:extLst>
          </p:cNvPr>
          <p:cNvSpPr/>
          <p:nvPr/>
        </p:nvSpPr>
        <p:spPr>
          <a:xfrm>
            <a:off x="2132856" y="956576"/>
            <a:ext cx="576000" cy="1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44922C"/>
                </a:solidFill>
                <a:latin typeface="나눔스퀘어 ExtraBold" pitchFamily="50" charset="-127"/>
                <a:ea typeface="나눔스퀘어 ExtraBold" pitchFamily="50" charset="-127"/>
              </a:rPr>
              <a:t>지도교수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3188EB-0F09-45AB-A389-2E160FC743B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2" y="1579870"/>
            <a:ext cx="2988000" cy="2743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4EBA188-7DDB-42BB-BA54-3F1909DA9E15}"/>
              </a:ext>
            </a:extLst>
          </p:cNvPr>
          <p:cNvSpPr txBox="1"/>
          <p:nvPr/>
        </p:nvSpPr>
        <p:spPr>
          <a:xfrm>
            <a:off x="441942" y="1599276"/>
            <a:ext cx="669584" cy="238614"/>
          </a:xfrm>
          <a:prstGeom prst="rect">
            <a:avLst/>
          </a:prstGeom>
          <a:noFill/>
        </p:spPr>
        <p:txBody>
          <a:bodyPr wrap="none" lIns="83904" tIns="41953" rIns="83904" bIns="41953" rtlCol="0" anchor="ctr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연구 배경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8159EAB-8EB5-4861-9C2E-7EE39EF6D85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73" y="5817096"/>
            <a:ext cx="2988000" cy="2743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E3292F-8D05-4736-9BE7-7FE06F625F43}"/>
              </a:ext>
            </a:extLst>
          </p:cNvPr>
          <p:cNvSpPr txBox="1"/>
          <p:nvPr/>
        </p:nvSpPr>
        <p:spPr>
          <a:xfrm>
            <a:off x="3606659" y="5836502"/>
            <a:ext cx="818663" cy="238614"/>
          </a:xfrm>
          <a:prstGeom prst="rect">
            <a:avLst/>
          </a:prstGeom>
          <a:noFill/>
        </p:spPr>
        <p:txBody>
          <a:bodyPr wrap="none" lIns="83904" tIns="41953" rIns="83904" bIns="41953" rtlCol="0" anchor="ctr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결과 및 분석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DABB8DA-D9E7-47EC-A522-3B7E70D68FB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02" y="4808984"/>
            <a:ext cx="2988000" cy="2743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1A7381-4342-4B6D-AEED-9F7F282CEC8B}"/>
              </a:ext>
            </a:extLst>
          </p:cNvPr>
          <p:cNvSpPr txBox="1"/>
          <p:nvPr/>
        </p:nvSpPr>
        <p:spPr>
          <a:xfrm>
            <a:off x="441942" y="4829221"/>
            <a:ext cx="935682" cy="238614"/>
          </a:xfrm>
          <a:prstGeom prst="rect">
            <a:avLst/>
          </a:prstGeom>
          <a:noFill/>
        </p:spPr>
        <p:txBody>
          <a:bodyPr wrap="none" lIns="83904" tIns="41953" rIns="83904" bIns="41953" rtlCol="0" anchor="ctr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연구 진행 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03ECBB-D5AA-4CC2-AECA-D2A768E0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46" y="2781171"/>
            <a:ext cx="1557402" cy="8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C9F87D-ADE8-4A5E-A94E-98F75658B265}"/>
              </a:ext>
            </a:extLst>
          </p:cNvPr>
          <p:cNvSpPr txBox="1"/>
          <p:nvPr/>
        </p:nvSpPr>
        <p:spPr>
          <a:xfrm>
            <a:off x="305316" y="3586066"/>
            <a:ext cx="3132564" cy="1192721"/>
          </a:xfrm>
          <a:prstGeom prst="rect">
            <a:avLst/>
          </a:prstGeom>
          <a:noFill/>
        </p:spPr>
        <p:txBody>
          <a:bodyPr wrap="square" lIns="83904" tIns="41953" rIns="83904" bIns="41953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DNA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일부가 전사되어 형성되기 때문에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염기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종류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(A, G, U, C)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가 이어져 있는 단일 가닥 형태를 지니고 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그러나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이루는 각 염기가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Watson-Crick pair (A-U, C-G)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wobble pair (G-U)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와 같은 수소 결합에 의한 염기 쌍을 형성하면서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RNA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는 고차원 구조를 가지게 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염기쌍을 이룬 연속된 염기를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stem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구조라고 하고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염기쌍을 이루지 못한 연속된 염기를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loop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구조라고 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RNA 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차 구조는 크게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가지로 나뉘는데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1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stem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loop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로 구성되어 있는 구조인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hairpin (stem-loop)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최소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2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hairpin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 서로 맞물려 있는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pseudoknot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구조로 이루어져 있다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558D77-042F-47D9-AF91-B76EE0D3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8" y="2748084"/>
            <a:ext cx="1199314" cy="8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6AD4F-40E6-4104-A9AD-82CDC380C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113" y="7182483"/>
            <a:ext cx="1444753" cy="8401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D64106-B009-4923-8501-3A271BCFC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7178" y="7245378"/>
            <a:ext cx="1436853" cy="714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BF8E1E-0680-4577-9047-A720CB9502C7}"/>
                  </a:ext>
                </a:extLst>
              </p:cNvPr>
              <p:cNvSpPr txBox="1"/>
              <p:nvPr/>
            </p:nvSpPr>
            <p:spPr>
              <a:xfrm>
                <a:off x="3501008" y="1568624"/>
                <a:ext cx="3037907" cy="4393597"/>
              </a:xfrm>
              <a:prstGeom prst="rect">
                <a:avLst/>
              </a:prstGeom>
              <a:noFill/>
            </p:spPr>
            <p:txBody>
              <a:bodyPr wrap="square" lIns="83904" tIns="41953" rIns="83904" bIns="41953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Hairpin, 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구조의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은 부분적인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loop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를 포함할 수 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pPr marL="228600" indent="-228600">
                  <a:buAutoNum type="arabicPeriod"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구조를 이루는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2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개의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구조의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stem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은 서로의 범위를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overlap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해서는 안된다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FontTx/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구조와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pseudoknot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구조가 일자로 연결된 경우만 고려한다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즉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,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이미 연결된 여러 컴포넌트들을 둘러싸는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과 같은 구조는 고려하지 않는다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pPr marL="228600" indent="-228600">
                  <a:buAutoNum type="arabicPeriod"/>
                </a:pP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다음과 같은 공간에 부분 해를 저장하여 전체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RNA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염기 서열에 대한 전체 최적해를 계산할 수 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𝑃𝑠𝑒𝑢𝑑𝑜𝑘𝑛𝑜𝑡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 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  <m:r>
                      <a:rPr lang="ko-KR" alt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의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pseudoknot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구조의 최대 염기 쌍 수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𝐻𝑎𝑖𝑟𝑝𝑖𝑛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 </m:t>
                    </m:r>
                    <m:r>
                      <a:rPr lang="en-US" altLang="ko-KR" sz="8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  <m:r>
                      <a:rPr lang="ko-KR" alt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의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hairpin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구조의  최대 염기 쌍 수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𝑆𝑡𝑟𝑢𝑐𝑡𝑢𝑟𝑒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: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구간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𝑙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, 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𝑟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)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에 대한 부분 해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𝑃𝑠𝑒𝑢𝑑𝑜𝑘𝑛𝑜𝑡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𝐻𝑎𝑖𝑟𝑝𝑖𝑛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은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Longest Common Subsequence (LCS)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알고리즘을 응용하면 계산할 수 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𝑆𝑡𝑟𝑢𝑐𝑡𝑢𝑟𝑒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(1,|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𝑤</m:t>
                    </m:r>
                    <m:r>
                      <a:rPr lang="en-US" altLang="ko-KR" sz="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나눔스퀘어 Bold" pitchFamily="50" charset="-127"/>
                      </a:rPr>
                      <m:t>|) </m:t>
                    </m:r>
                  </m:oMath>
                </a14:m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은 전체 문제의 해가 된다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최적해를 가지는 염기 쌍 정보는 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DP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 역추적용 공간을 별도로 정의하여 복원할 수 있다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Bold" pitchFamily="50" charset="-127"/>
                    <a:ea typeface="나눔스퀘어 Bold" pitchFamily="50" charset="-127"/>
                  </a:rPr>
                  <a:t>.</a:t>
                </a: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  <a:p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8BF8E1E-0680-4577-9047-A720CB95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08" y="1568624"/>
                <a:ext cx="3037907" cy="4393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759F8A40-EFF4-46B5-94F1-E51941B7B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140" y="5332891"/>
            <a:ext cx="2805633" cy="305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100CE2-CBE2-44A2-91E3-247D6B8C9D10}"/>
              </a:ext>
            </a:extLst>
          </p:cNvPr>
          <p:cNvSpPr txBox="1"/>
          <p:nvPr/>
        </p:nvSpPr>
        <p:spPr>
          <a:xfrm>
            <a:off x="745252" y="3454766"/>
            <a:ext cx="7537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(a)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Hairpin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endParaRPr lang="en-US" altLang="ko-KR" sz="600" dirty="0">
              <a:latin typeface="나눔 스퀘어 (Bold)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AFFBC2-781E-4115-A005-55B5466CA9E0}"/>
              </a:ext>
            </a:extLst>
          </p:cNvPr>
          <p:cNvSpPr txBox="1"/>
          <p:nvPr/>
        </p:nvSpPr>
        <p:spPr>
          <a:xfrm>
            <a:off x="2104602" y="3457073"/>
            <a:ext cx="9771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(b)Pseudoknot 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구조</a:t>
            </a:r>
            <a:endParaRPr lang="en-US" altLang="ko-KR" sz="600" dirty="0">
              <a:latin typeface="나눔 스퀘어 (Bold)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19B1EB-5AFD-4B9F-A704-16E5578B0F35}"/>
              </a:ext>
            </a:extLst>
          </p:cNvPr>
          <p:cNvSpPr txBox="1"/>
          <p:nvPr/>
        </p:nvSpPr>
        <p:spPr>
          <a:xfrm>
            <a:off x="3985480" y="5632430"/>
            <a:ext cx="203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Dot-Bracket notation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사용하여 복원된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RNA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염기 서열</a:t>
            </a:r>
            <a:endParaRPr lang="en-US" altLang="ko-KR" sz="600" dirty="0">
              <a:latin typeface="나눔 스퀘어 (Bold)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4A623-AACB-4005-A790-D879B2A9D86C}"/>
              </a:ext>
            </a:extLst>
          </p:cNvPr>
          <p:cNvSpPr txBox="1"/>
          <p:nvPr/>
        </p:nvSpPr>
        <p:spPr>
          <a:xfrm>
            <a:off x="4025969" y="7968044"/>
            <a:ext cx="20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복원된 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RNA 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염기 서열을 이용한 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3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차원상의 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RNA 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시각화</a:t>
            </a:r>
            <a:endParaRPr lang="en-US" altLang="ko-KR" sz="600" dirty="0">
              <a:latin typeface="나눔 스퀘어 (Bold)"/>
              <a:ea typeface="나눔스퀘어" panose="020B0600000101010101" pitchFamily="50" charset="-127"/>
            </a:endParaRPr>
          </a:p>
          <a:p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(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좌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) Hairpin 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구조만 등장하는 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RNA</a:t>
            </a:r>
          </a:p>
          <a:p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(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우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) Pseudoknot </a:t>
            </a:r>
            <a:r>
              <a:rPr lang="ko-KR" altLang="en-US" sz="600" dirty="0">
                <a:latin typeface="나눔 스퀘어 (Bold)"/>
                <a:ea typeface="나눔스퀘어" panose="020B0600000101010101" pitchFamily="50" charset="-127"/>
              </a:rPr>
              <a:t>구조를 포함하는 </a:t>
            </a:r>
            <a:r>
              <a:rPr lang="en-US" altLang="ko-KR" sz="600" dirty="0">
                <a:latin typeface="나눔 스퀘어 (Bold)"/>
                <a:ea typeface="나눔스퀘어" panose="020B0600000101010101" pitchFamily="50" charset="-127"/>
              </a:rPr>
              <a:t>RNA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CB595-49E7-4D65-A34A-57064AC91FDD}"/>
              </a:ext>
            </a:extLst>
          </p:cNvPr>
          <p:cNvSpPr txBox="1"/>
          <p:nvPr/>
        </p:nvSpPr>
        <p:spPr>
          <a:xfrm>
            <a:off x="4212295" y="2953142"/>
            <a:ext cx="202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좌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연구에서 고려하는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pseudoknot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우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 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연구에서 고려하지 않는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pseudoknot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endParaRPr lang="en-US" altLang="ko-KR" sz="600" dirty="0">
              <a:latin typeface="나눔 스퀘어 (Bold)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33283C-AA4D-4425-948E-3947048698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3124" y="2099097"/>
            <a:ext cx="1387415" cy="909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A6F3F2-3C7F-4CBF-B10B-3EA4F62DD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3056" y="6290406"/>
            <a:ext cx="2733726" cy="8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839</Words>
  <Application>Microsoft Office PowerPoint</Application>
  <PresentationFormat>A4 용지(210x297mm)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 스퀘어 (Bold)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Kwon Dohyun</cp:lastModifiedBy>
  <cp:revision>83</cp:revision>
  <dcterms:created xsi:type="dcterms:W3CDTF">2019-05-23T04:55:04Z</dcterms:created>
  <dcterms:modified xsi:type="dcterms:W3CDTF">2021-12-04T10:30:08Z</dcterms:modified>
</cp:coreProperties>
</file>