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11407" r:id="rId5"/>
    <p:sldId id="11483" r:id="rId6"/>
    <p:sldId id="11484" r:id="rId7"/>
    <p:sldId id="11485" r:id="rId8"/>
    <p:sldId id="11486" r:id="rId9"/>
    <p:sldId id="11487" r:id="rId10"/>
    <p:sldId id="11488" r:id="rId11"/>
    <p:sldId id="11489" r:id="rId12"/>
    <p:sldId id="11490" r:id="rId13"/>
    <p:sldId id="11491" r:id="rId14"/>
    <p:sldId id="11492" r:id="rId15"/>
    <p:sldId id="11493" r:id="rId16"/>
    <p:sldId id="11494" r:id="rId17"/>
    <p:sldId id="11495" r:id="rId18"/>
    <p:sldId id="11496" r:id="rId19"/>
    <p:sldId id="11497" r:id="rId20"/>
    <p:sldId id="11498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79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5317" autoAdjust="0"/>
  </p:normalViewPr>
  <p:slideViewPr>
    <p:cSldViewPr snapToGrid="0">
      <p:cViewPr varScale="1">
        <p:scale>
          <a:sx n="84" d="100"/>
          <a:sy n="84" d="100"/>
        </p:scale>
        <p:origin x="26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E26FED-0DD7-4A82-A311-86EEE75CA6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E61829-E50B-4091-AE21-893680968DF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E61829-E50B-4091-AE21-893680968DF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E61829-E50B-4091-AE21-893680968DF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E61829-E50B-4091-AE21-893680968DF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E61829-E50B-4091-AE21-893680968DF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E61829-E50B-4091-AE21-893680968DF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E61829-E50B-4091-AE21-893680968DF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E61829-E50B-4091-AE21-893680968DF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E61829-E50B-4091-AE21-893680968DF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E61829-E50B-4091-AE21-893680968DF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E61829-E50B-4091-AE21-893680968DF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E61829-E50B-4091-AE21-893680968DF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E61829-E50B-4091-AE21-893680968DF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E61829-E50B-4091-AE21-893680968DF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E61829-E50B-4091-AE21-893680968DF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E61829-E50B-4091-AE21-893680968DF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E61829-E50B-4091-AE21-893680968DF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E61829-E50B-4091-AE21-893680968DF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E61829-E50B-4091-AE21-893680968DF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664BA-FAEB-42F3-A8BE-09D6F18B143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8AC1F-CD8D-497D-9859-AB6A0353CD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random/>
      </p:transition>
    </mc:Choice>
    <mc:Fallback>
      <p:transition spd="med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664BA-FAEB-42F3-A8BE-09D6F18B143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8AC1F-CD8D-497D-9859-AB6A0353CD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random/>
      </p:transition>
    </mc:Choice>
    <mc:Fallback>
      <p:transition spd="med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664BA-FAEB-42F3-A8BE-09D6F18B143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8AC1F-CD8D-497D-9859-AB6A0353CD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random/>
      </p:transition>
    </mc:Choice>
    <mc:Fallback>
      <p:transition spd="med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 rot="20932037" flipH="1">
            <a:off x="10437887" y="5321909"/>
            <a:ext cx="1804027" cy="1603342"/>
            <a:chOff x="176073" y="436443"/>
            <a:chExt cx="3814267" cy="3954252"/>
          </a:xfrm>
        </p:grpSpPr>
        <p:sp>
          <p:nvSpPr>
            <p:cNvPr id="3" name="等腰三角形 2"/>
            <p:cNvSpPr/>
            <p:nvPr/>
          </p:nvSpPr>
          <p:spPr>
            <a:xfrm rot="4706719">
              <a:off x="779420" y="328112"/>
              <a:ext cx="3102590" cy="3319251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4" name="等腰三角形 3"/>
            <p:cNvSpPr/>
            <p:nvPr/>
          </p:nvSpPr>
          <p:spPr>
            <a:xfrm rot="4706719">
              <a:off x="1566438" y="3122874"/>
              <a:ext cx="1321558" cy="1214084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" name="等腰三角形 4"/>
            <p:cNvSpPr/>
            <p:nvPr/>
          </p:nvSpPr>
          <p:spPr>
            <a:xfrm rot="4706719">
              <a:off x="35615" y="1079874"/>
              <a:ext cx="1924335" cy="1643419"/>
            </a:xfrm>
            <a:prstGeom prst="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6" name="组合 5"/>
          <p:cNvGrpSpPr/>
          <p:nvPr userDrawn="1"/>
        </p:nvGrpSpPr>
        <p:grpSpPr>
          <a:xfrm rot="667963">
            <a:off x="108807" y="165330"/>
            <a:ext cx="1804027" cy="1603342"/>
            <a:chOff x="176073" y="436443"/>
            <a:chExt cx="3814267" cy="3954252"/>
          </a:xfrm>
        </p:grpSpPr>
        <p:sp>
          <p:nvSpPr>
            <p:cNvPr id="7" name="等腰三角形 6"/>
            <p:cNvSpPr/>
            <p:nvPr/>
          </p:nvSpPr>
          <p:spPr>
            <a:xfrm rot="4706719">
              <a:off x="779420" y="328112"/>
              <a:ext cx="3102590" cy="3319251"/>
            </a:xfrm>
            <a:prstGeom prst="triangl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8" name="等腰三角形 7"/>
            <p:cNvSpPr/>
            <p:nvPr/>
          </p:nvSpPr>
          <p:spPr>
            <a:xfrm rot="4706719">
              <a:off x="1566438" y="3122874"/>
              <a:ext cx="1321558" cy="1214084"/>
            </a:xfrm>
            <a:prstGeom prst="triangl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9" name="等腰三角形 8"/>
            <p:cNvSpPr/>
            <p:nvPr/>
          </p:nvSpPr>
          <p:spPr>
            <a:xfrm rot="4706719">
              <a:off x="35615" y="1079874"/>
              <a:ext cx="1924335" cy="1643419"/>
            </a:xfrm>
            <a:prstGeom prst="triangle">
              <a:avLst/>
            </a:prstGeom>
            <a:noFill/>
            <a:ln>
              <a:solidFill>
                <a:srgbClr val="DD79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random/>
      </p:transition>
    </mc:Choice>
    <mc:Fallback>
      <p:transition spd="med">
        <p:random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 rot="20932037" flipH="1">
            <a:off x="10437887" y="5321909"/>
            <a:ext cx="1804027" cy="1603342"/>
            <a:chOff x="176073" y="436443"/>
            <a:chExt cx="3814267" cy="3954252"/>
          </a:xfrm>
        </p:grpSpPr>
        <p:sp>
          <p:nvSpPr>
            <p:cNvPr id="3" name="等腰三角形 2"/>
            <p:cNvSpPr/>
            <p:nvPr/>
          </p:nvSpPr>
          <p:spPr>
            <a:xfrm rot="4706719">
              <a:off x="779420" y="328112"/>
              <a:ext cx="3102590" cy="3319251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4" name="等腰三角形 3"/>
            <p:cNvSpPr/>
            <p:nvPr/>
          </p:nvSpPr>
          <p:spPr>
            <a:xfrm rot="4706719">
              <a:off x="1566438" y="3122874"/>
              <a:ext cx="1321558" cy="1214084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" name="等腰三角形 4"/>
            <p:cNvSpPr/>
            <p:nvPr/>
          </p:nvSpPr>
          <p:spPr>
            <a:xfrm rot="4706719">
              <a:off x="35615" y="1079874"/>
              <a:ext cx="1924335" cy="1643419"/>
            </a:xfrm>
            <a:prstGeom prst="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6" name="组合 5"/>
          <p:cNvGrpSpPr/>
          <p:nvPr userDrawn="1"/>
        </p:nvGrpSpPr>
        <p:grpSpPr>
          <a:xfrm rot="667963">
            <a:off x="108807" y="165330"/>
            <a:ext cx="1804027" cy="1603342"/>
            <a:chOff x="176073" y="436443"/>
            <a:chExt cx="3814267" cy="3954252"/>
          </a:xfrm>
        </p:grpSpPr>
        <p:sp>
          <p:nvSpPr>
            <p:cNvPr id="7" name="等腰三角形 6"/>
            <p:cNvSpPr/>
            <p:nvPr/>
          </p:nvSpPr>
          <p:spPr>
            <a:xfrm rot="4706719">
              <a:off x="779420" y="328112"/>
              <a:ext cx="3102590" cy="3319251"/>
            </a:xfrm>
            <a:prstGeom prst="triangl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8" name="等腰三角形 7"/>
            <p:cNvSpPr/>
            <p:nvPr/>
          </p:nvSpPr>
          <p:spPr>
            <a:xfrm rot="4706719">
              <a:off x="1566438" y="3122874"/>
              <a:ext cx="1321558" cy="1214084"/>
            </a:xfrm>
            <a:prstGeom prst="triangl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9" name="等腰三角形 8"/>
            <p:cNvSpPr/>
            <p:nvPr/>
          </p:nvSpPr>
          <p:spPr>
            <a:xfrm rot="4706719">
              <a:off x="35615" y="1079874"/>
              <a:ext cx="1924335" cy="1643419"/>
            </a:xfrm>
            <a:prstGeom prst="triangle">
              <a:avLst/>
            </a:prstGeom>
            <a:noFill/>
            <a:ln>
              <a:solidFill>
                <a:srgbClr val="DD79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random/>
      </p:transition>
    </mc:Choice>
    <mc:Fallback>
      <p:transition spd="med">
        <p:random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 rot="20932037" flipH="1">
            <a:off x="10437887" y="5321909"/>
            <a:ext cx="1804027" cy="1603342"/>
            <a:chOff x="176073" y="436443"/>
            <a:chExt cx="3814267" cy="3954252"/>
          </a:xfrm>
        </p:grpSpPr>
        <p:sp>
          <p:nvSpPr>
            <p:cNvPr id="3" name="等腰三角形 2"/>
            <p:cNvSpPr/>
            <p:nvPr/>
          </p:nvSpPr>
          <p:spPr>
            <a:xfrm rot="4706719">
              <a:off x="779420" y="328112"/>
              <a:ext cx="3102590" cy="3319251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4" name="等腰三角形 3"/>
            <p:cNvSpPr/>
            <p:nvPr/>
          </p:nvSpPr>
          <p:spPr>
            <a:xfrm rot="4706719">
              <a:off x="1566438" y="3122874"/>
              <a:ext cx="1321558" cy="1214084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" name="等腰三角形 4"/>
            <p:cNvSpPr/>
            <p:nvPr/>
          </p:nvSpPr>
          <p:spPr>
            <a:xfrm rot="4706719">
              <a:off x="35615" y="1079874"/>
              <a:ext cx="1924335" cy="1643419"/>
            </a:xfrm>
            <a:prstGeom prst="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6" name="组合 5"/>
          <p:cNvGrpSpPr/>
          <p:nvPr userDrawn="1"/>
        </p:nvGrpSpPr>
        <p:grpSpPr>
          <a:xfrm rot="667963">
            <a:off x="108807" y="165330"/>
            <a:ext cx="1804027" cy="1603342"/>
            <a:chOff x="176073" y="436443"/>
            <a:chExt cx="3814267" cy="3954252"/>
          </a:xfrm>
        </p:grpSpPr>
        <p:sp>
          <p:nvSpPr>
            <p:cNvPr id="7" name="等腰三角形 6"/>
            <p:cNvSpPr/>
            <p:nvPr/>
          </p:nvSpPr>
          <p:spPr>
            <a:xfrm rot="4706719">
              <a:off x="779420" y="328112"/>
              <a:ext cx="3102590" cy="3319251"/>
            </a:xfrm>
            <a:prstGeom prst="triangl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8" name="等腰三角形 7"/>
            <p:cNvSpPr/>
            <p:nvPr/>
          </p:nvSpPr>
          <p:spPr>
            <a:xfrm rot="4706719">
              <a:off x="1566438" y="3122874"/>
              <a:ext cx="1321558" cy="1214084"/>
            </a:xfrm>
            <a:prstGeom prst="triangl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9" name="等腰三角形 8"/>
            <p:cNvSpPr/>
            <p:nvPr/>
          </p:nvSpPr>
          <p:spPr>
            <a:xfrm rot="4706719">
              <a:off x="35615" y="1079874"/>
              <a:ext cx="1924335" cy="1643419"/>
            </a:xfrm>
            <a:prstGeom prst="triangle">
              <a:avLst/>
            </a:prstGeom>
            <a:noFill/>
            <a:ln>
              <a:solidFill>
                <a:srgbClr val="DD79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random/>
      </p:transition>
    </mc:Choice>
    <mc:Fallback>
      <p:transition spd="med">
        <p:random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random/>
      </p:transition>
    </mc:Choice>
    <mc:Fallback>
      <p:transition spd="med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664BA-FAEB-42F3-A8BE-09D6F18B143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8AC1F-CD8D-497D-9859-AB6A0353CD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random/>
      </p:transition>
    </mc:Choice>
    <mc:Fallback>
      <p:transition spd="med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664BA-FAEB-42F3-A8BE-09D6F18B143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8AC1F-CD8D-497D-9859-AB6A0353CD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random/>
      </p:transition>
    </mc:Choice>
    <mc:Fallback>
      <p:transition spd="med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664BA-FAEB-42F3-A8BE-09D6F18B143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8AC1F-CD8D-497D-9859-AB6A0353CD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random/>
      </p:transition>
    </mc:Choice>
    <mc:Fallback>
      <p:transition spd="med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664BA-FAEB-42F3-A8BE-09D6F18B143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8AC1F-CD8D-497D-9859-AB6A0353CD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random/>
      </p:transition>
    </mc:Choice>
    <mc:Fallback>
      <p:transition spd="med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664BA-FAEB-42F3-A8BE-09D6F18B143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8AC1F-CD8D-497D-9859-AB6A0353CDB5}" type="slidenum">
              <a:rPr lang="zh-CN" altLang="en-US" smtClean="0"/>
            </a:fld>
            <a:endParaRPr lang="zh-CN" altLang="en-US"/>
          </a:p>
        </p:txBody>
      </p:sp>
      <p:grpSp>
        <p:nvGrpSpPr>
          <p:cNvPr id="6" name="组合 5"/>
          <p:cNvGrpSpPr/>
          <p:nvPr userDrawn="1"/>
        </p:nvGrpSpPr>
        <p:grpSpPr>
          <a:xfrm rot="20932037" flipH="1">
            <a:off x="10437887" y="5321909"/>
            <a:ext cx="1804027" cy="1603342"/>
            <a:chOff x="176073" y="436443"/>
            <a:chExt cx="3814267" cy="3954252"/>
          </a:xfrm>
        </p:grpSpPr>
        <p:sp>
          <p:nvSpPr>
            <p:cNvPr id="7" name="等腰三角形 6"/>
            <p:cNvSpPr/>
            <p:nvPr/>
          </p:nvSpPr>
          <p:spPr>
            <a:xfrm rot="4706719">
              <a:off x="779420" y="328112"/>
              <a:ext cx="3102590" cy="3319251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8" name="等腰三角形 7"/>
            <p:cNvSpPr/>
            <p:nvPr/>
          </p:nvSpPr>
          <p:spPr>
            <a:xfrm rot="4706719">
              <a:off x="1566438" y="3122874"/>
              <a:ext cx="1321558" cy="1214084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9" name="等腰三角形 8"/>
            <p:cNvSpPr/>
            <p:nvPr/>
          </p:nvSpPr>
          <p:spPr>
            <a:xfrm rot="4706719">
              <a:off x="35615" y="1079874"/>
              <a:ext cx="1924335" cy="1643419"/>
            </a:xfrm>
            <a:prstGeom prst="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10" name="组合 9"/>
          <p:cNvGrpSpPr/>
          <p:nvPr userDrawn="1"/>
        </p:nvGrpSpPr>
        <p:grpSpPr>
          <a:xfrm rot="667963">
            <a:off x="108807" y="165330"/>
            <a:ext cx="1804027" cy="1603342"/>
            <a:chOff x="176073" y="436443"/>
            <a:chExt cx="3814267" cy="3954252"/>
          </a:xfrm>
        </p:grpSpPr>
        <p:sp>
          <p:nvSpPr>
            <p:cNvPr id="11" name="等腰三角形 10"/>
            <p:cNvSpPr/>
            <p:nvPr/>
          </p:nvSpPr>
          <p:spPr>
            <a:xfrm rot="4706719">
              <a:off x="779420" y="328112"/>
              <a:ext cx="3102590" cy="3319251"/>
            </a:xfrm>
            <a:prstGeom prst="triangl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2" name="等腰三角形 11"/>
            <p:cNvSpPr/>
            <p:nvPr/>
          </p:nvSpPr>
          <p:spPr>
            <a:xfrm rot="4706719">
              <a:off x="1566438" y="3122874"/>
              <a:ext cx="1321558" cy="1214084"/>
            </a:xfrm>
            <a:prstGeom prst="triangl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3" name="等腰三角形 12"/>
            <p:cNvSpPr/>
            <p:nvPr/>
          </p:nvSpPr>
          <p:spPr>
            <a:xfrm rot="4706719">
              <a:off x="35615" y="1079874"/>
              <a:ext cx="1924335" cy="1643419"/>
            </a:xfrm>
            <a:prstGeom prst="triangle">
              <a:avLst/>
            </a:prstGeom>
            <a:noFill/>
            <a:ln>
              <a:solidFill>
                <a:srgbClr val="DD79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random/>
      </p:transition>
    </mc:Choice>
    <mc:Fallback>
      <p:transition spd="med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664BA-FAEB-42F3-A8BE-09D6F18B143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8AC1F-CD8D-497D-9859-AB6A0353CDB5}" type="slidenum">
              <a:rPr lang="zh-CN" altLang="en-US" smtClean="0"/>
            </a:fld>
            <a:endParaRPr lang="zh-CN" altLang="en-US"/>
          </a:p>
        </p:txBody>
      </p:sp>
      <p:grpSp>
        <p:nvGrpSpPr>
          <p:cNvPr id="5" name="组合 4"/>
          <p:cNvGrpSpPr/>
          <p:nvPr userDrawn="1"/>
        </p:nvGrpSpPr>
        <p:grpSpPr>
          <a:xfrm rot="20932037" flipH="1">
            <a:off x="10437887" y="5321909"/>
            <a:ext cx="1804027" cy="1603342"/>
            <a:chOff x="176073" y="436443"/>
            <a:chExt cx="3814267" cy="3954252"/>
          </a:xfrm>
        </p:grpSpPr>
        <p:sp>
          <p:nvSpPr>
            <p:cNvPr id="6" name="等腰三角形 5"/>
            <p:cNvSpPr/>
            <p:nvPr/>
          </p:nvSpPr>
          <p:spPr>
            <a:xfrm rot="4706719">
              <a:off x="779420" y="328112"/>
              <a:ext cx="3102590" cy="3319251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7" name="等腰三角形 6"/>
            <p:cNvSpPr/>
            <p:nvPr/>
          </p:nvSpPr>
          <p:spPr>
            <a:xfrm rot="4706719">
              <a:off x="1566438" y="3122874"/>
              <a:ext cx="1321558" cy="1214084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8" name="等腰三角形 7"/>
            <p:cNvSpPr/>
            <p:nvPr/>
          </p:nvSpPr>
          <p:spPr>
            <a:xfrm rot="4706719">
              <a:off x="35615" y="1079874"/>
              <a:ext cx="1924335" cy="1643419"/>
            </a:xfrm>
            <a:prstGeom prst="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9" name="组合 8"/>
          <p:cNvGrpSpPr/>
          <p:nvPr userDrawn="1"/>
        </p:nvGrpSpPr>
        <p:grpSpPr>
          <a:xfrm rot="667963">
            <a:off x="108807" y="165330"/>
            <a:ext cx="1804027" cy="1603342"/>
            <a:chOff x="176073" y="436443"/>
            <a:chExt cx="3814267" cy="3954252"/>
          </a:xfrm>
        </p:grpSpPr>
        <p:sp>
          <p:nvSpPr>
            <p:cNvPr id="10" name="等腰三角形 9"/>
            <p:cNvSpPr/>
            <p:nvPr/>
          </p:nvSpPr>
          <p:spPr>
            <a:xfrm rot="4706719">
              <a:off x="779420" y="328112"/>
              <a:ext cx="3102590" cy="3319251"/>
            </a:xfrm>
            <a:prstGeom prst="triangl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1" name="等腰三角形 10"/>
            <p:cNvSpPr/>
            <p:nvPr/>
          </p:nvSpPr>
          <p:spPr>
            <a:xfrm rot="4706719">
              <a:off x="1566438" y="3122874"/>
              <a:ext cx="1321558" cy="1214084"/>
            </a:xfrm>
            <a:prstGeom prst="triangl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2" name="等腰三角形 11"/>
            <p:cNvSpPr/>
            <p:nvPr/>
          </p:nvSpPr>
          <p:spPr>
            <a:xfrm rot="4706719">
              <a:off x="35615" y="1079874"/>
              <a:ext cx="1924335" cy="1643419"/>
            </a:xfrm>
            <a:prstGeom prst="triangle">
              <a:avLst/>
            </a:prstGeom>
            <a:noFill/>
            <a:ln>
              <a:solidFill>
                <a:srgbClr val="DD79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random/>
      </p:transition>
    </mc:Choice>
    <mc:Fallback>
      <p:transition spd="med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664BA-FAEB-42F3-A8BE-09D6F18B143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8AC1F-CD8D-497D-9859-AB6A0353CD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random/>
      </p:transition>
    </mc:Choice>
    <mc:Fallback>
      <p:transition spd="med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664BA-FAEB-42F3-A8BE-09D6F18B143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8AC1F-CD8D-497D-9859-AB6A0353CD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random/>
      </p:transition>
    </mc:Choice>
    <mc:Fallback>
      <p:transition spd="med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76664BA-FAEB-42F3-A8BE-09D6F18B143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C08AC1F-CD8D-497D-9859-AB6A0353CDB5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mc:AlternateContent xmlns:mc="http://schemas.openxmlformats.org/markup-compatibility/2006">
    <mc:Choice xmlns:p14="http://schemas.microsoft.com/office/powerpoint/2010/main" Requires="p14">
      <p:transition spd="med" p14:dur="750">
        <p:random/>
      </p:transition>
    </mc:Choice>
    <mc:Fallback>
      <p:transition spd="med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31"/>
          <p:cNvGrpSpPr/>
          <p:nvPr/>
        </p:nvGrpSpPr>
        <p:grpSpPr>
          <a:xfrm>
            <a:off x="-1" y="0"/>
            <a:ext cx="13097302" cy="6858000"/>
            <a:chOff x="-1" y="0"/>
            <a:chExt cx="13097302" cy="6858000"/>
          </a:xfrm>
        </p:grpSpPr>
        <p:sp>
          <p:nvSpPr>
            <p:cNvPr id="7" name="等腰三角形 6"/>
            <p:cNvSpPr/>
            <p:nvPr/>
          </p:nvSpPr>
          <p:spPr>
            <a:xfrm rot="5400000">
              <a:off x="2005082" y="3991971"/>
              <a:ext cx="2768221" cy="2383806"/>
            </a:xfrm>
            <a:prstGeom prst="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4" name="等腰三角形 3"/>
            <p:cNvSpPr/>
            <p:nvPr/>
          </p:nvSpPr>
          <p:spPr>
            <a:xfrm rot="5400000">
              <a:off x="-552735" y="842749"/>
              <a:ext cx="6277970" cy="5172501"/>
            </a:xfrm>
            <a:prstGeom prst="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" name="等腰三角形 4"/>
            <p:cNvSpPr/>
            <p:nvPr/>
          </p:nvSpPr>
          <p:spPr>
            <a:xfrm rot="5400000">
              <a:off x="1621240" y="429336"/>
              <a:ext cx="2273490" cy="1994846"/>
            </a:xfrm>
            <a:prstGeom prst="triangle">
              <a:avLst/>
            </a:prstGeom>
            <a:solidFill>
              <a:srgbClr val="DD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6" name="等腰三角形 5"/>
            <p:cNvSpPr/>
            <p:nvPr/>
          </p:nvSpPr>
          <p:spPr>
            <a:xfrm rot="5400000">
              <a:off x="3417627" y="59143"/>
              <a:ext cx="1105469" cy="987184"/>
            </a:xfrm>
            <a:prstGeom prst="triangl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8" name="等腰三角形 7"/>
            <p:cNvSpPr/>
            <p:nvPr/>
          </p:nvSpPr>
          <p:spPr>
            <a:xfrm rot="5400000">
              <a:off x="1053149" y="5243017"/>
              <a:ext cx="1105469" cy="987184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0" name="等腰三角形 9"/>
            <p:cNvSpPr/>
            <p:nvPr/>
          </p:nvSpPr>
          <p:spPr>
            <a:xfrm>
              <a:off x="9994711" y="3248734"/>
              <a:ext cx="3102590" cy="3319251"/>
            </a:xfrm>
            <a:prstGeom prst="triangl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1" name="等腰三角形 10"/>
            <p:cNvSpPr/>
            <p:nvPr/>
          </p:nvSpPr>
          <p:spPr>
            <a:xfrm>
              <a:off x="9171295" y="5643916"/>
              <a:ext cx="1321558" cy="1214084"/>
            </a:xfrm>
            <a:prstGeom prst="triangl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2" name="等腰三角形 11"/>
            <p:cNvSpPr/>
            <p:nvPr/>
          </p:nvSpPr>
          <p:spPr>
            <a:xfrm>
              <a:off x="9250906" y="4000496"/>
              <a:ext cx="1924335" cy="1643419"/>
            </a:xfrm>
            <a:prstGeom prst="triangle">
              <a:avLst/>
            </a:prstGeom>
            <a:noFill/>
            <a:ln>
              <a:solidFill>
                <a:srgbClr val="DD79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23" name="文本框 22"/>
          <p:cNvSpPr txBox="1"/>
          <p:nvPr/>
        </p:nvSpPr>
        <p:spPr>
          <a:xfrm>
            <a:off x="3755515" y="1638916"/>
            <a:ext cx="8310880" cy="107632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defTabSz="901065">
              <a:defRPr/>
            </a:pPr>
            <a:r>
              <a:rPr lang="zh-CN" altLang="en-US" sz="6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常用组合逻辑电路总结</a:t>
            </a:r>
            <a:endParaRPr lang="zh-CN" altLang="en-US" sz="64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734935" y="3415665"/>
            <a:ext cx="275780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制作人：李欣宇</a:t>
            </a:r>
            <a:endParaRPr lang="zh-CN" altLang="en-US"/>
          </a:p>
          <a:p>
            <a:r>
              <a:rPr lang="zh-CN" altLang="en-US"/>
              <a:t>班级：信安</a:t>
            </a:r>
            <a:r>
              <a:rPr lang="en-US" altLang="zh-CN"/>
              <a:t>1901</a:t>
            </a:r>
            <a:r>
              <a:rPr lang="zh-CN" altLang="en-US"/>
              <a:t>班</a:t>
            </a:r>
            <a:endParaRPr lang="zh-CN" altLang="en-US"/>
          </a:p>
          <a:p>
            <a:r>
              <a:rPr lang="zh-CN" altLang="en-US"/>
              <a:t>学号：</a:t>
            </a:r>
            <a:r>
              <a:rPr lang="en-US" altLang="zh-CN"/>
              <a:t>U201911658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random/>
      </p:transition>
    </mc:Choice>
    <mc:Fallback>
      <p:transition spd="med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1503045" y="309245"/>
            <a:ext cx="25196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sz="2400">
                <a:latin typeface="华文仿宋" panose="02010600040101010101" charset="-122"/>
                <a:ea typeface="华文仿宋" panose="02010600040101010101" charset="-122"/>
              </a:rPr>
              <a:t>    全减器</a:t>
            </a:r>
            <a:endParaRPr lang="zh-CN" altLang="en-US" sz="2400">
              <a:latin typeface="华文仿宋" panose="02010600040101010101" charset="-122"/>
              <a:ea typeface="华文仿宋" panose="0201060004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random/>
      </p:transition>
    </mc:Choice>
    <mc:Fallback>
      <p:transition spd="med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1503045" y="309245"/>
            <a:ext cx="47244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sz="2400">
                <a:latin typeface="华文仿宋" panose="02010600040101010101" charset="-122"/>
                <a:ea typeface="华文仿宋" panose="02010600040101010101" charset="-122"/>
              </a:rPr>
              <a:t>    全减器</a:t>
            </a:r>
            <a:r>
              <a:rPr lang="en-US" altLang="zh-CN" sz="2400">
                <a:latin typeface="华文仿宋" panose="02010600040101010101" charset="-122"/>
                <a:ea typeface="华文仿宋" panose="02010600040101010101" charset="-122"/>
              </a:rPr>
              <a:t>/</a:t>
            </a:r>
            <a:r>
              <a:rPr lang="zh-CN" altLang="en-US" sz="2400">
                <a:latin typeface="华文仿宋" panose="02010600040101010101" charset="-122"/>
                <a:ea typeface="华文仿宋" panose="02010600040101010101" charset="-122"/>
              </a:rPr>
              <a:t>全加器复合</a:t>
            </a:r>
            <a:endParaRPr lang="zh-CN" altLang="en-US" sz="2400">
              <a:latin typeface="华文仿宋" panose="02010600040101010101" charset="-122"/>
              <a:ea typeface="华文仿宋" panose="0201060004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random/>
      </p:transition>
    </mc:Choice>
    <mc:Fallback>
      <p:transition spd="med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1503045" y="309245"/>
            <a:ext cx="47244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sz="2400">
                <a:latin typeface="华文仿宋" panose="02010600040101010101" charset="-122"/>
                <a:ea typeface="华文仿宋" panose="02010600040101010101" charset="-122"/>
              </a:rPr>
              <a:t>    四舍五入器</a:t>
            </a:r>
            <a:endParaRPr lang="zh-CN" altLang="en-US" sz="2400">
              <a:latin typeface="华文仿宋" panose="02010600040101010101" charset="-122"/>
              <a:ea typeface="华文仿宋" panose="0201060004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random/>
      </p:transition>
    </mc:Choice>
    <mc:Fallback>
      <p:transition spd="med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1503045" y="309245"/>
            <a:ext cx="47244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sz="2400">
                <a:latin typeface="华文仿宋" panose="02010600040101010101" charset="-122"/>
                <a:ea typeface="华文仿宋" panose="02010600040101010101" charset="-122"/>
              </a:rPr>
              <a:t>    四路分配器</a:t>
            </a:r>
            <a:endParaRPr lang="zh-CN" altLang="en-US" sz="2400">
              <a:latin typeface="华文仿宋" panose="02010600040101010101" charset="-122"/>
              <a:ea typeface="华文仿宋" panose="0201060004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random/>
      </p:transition>
    </mc:Choice>
    <mc:Fallback>
      <p:transition spd="med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1503045" y="309245"/>
            <a:ext cx="47244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sz="2400">
                <a:latin typeface="华文仿宋" panose="02010600040101010101" charset="-122"/>
                <a:ea typeface="华文仿宋" panose="02010600040101010101" charset="-122"/>
              </a:rPr>
              <a:t>    四路选择器</a:t>
            </a:r>
            <a:endParaRPr lang="zh-CN" altLang="en-US" sz="2400">
              <a:latin typeface="华文仿宋" panose="02010600040101010101" charset="-122"/>
              <a:ea typeface="华文仿宋" panose="0201060004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random/>
      </p:transition>
    </mc:Choice>
    <mc:Fallback>
      <p:transition spd="med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1503045" y="309245"/>
            <a:ext cx="108451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sz="2400">
                <a:latin typeface="华文仿宋" panose="02010600040101010101" charset="-122"/>
                <a:ea typeface="华文仿宋" panose="02010600040101010101" charset="-122"/>
              </a:rPr>
              <a:t>    七段数码管（数字显示译码器）</a:t>
            </a:r>
            <a:endParaRPr lang="zh-CN" altLang="en-US" sz="2400">
              <a:latin typeface="华文仿宋" panose="02010600040101010101" charset="-122"/>
              <a:ea typeface="华文仿宋" panose="0201060004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random/>
      </p:transition>
    </mc:Choice>
    <mc:Fallback>
      <p:transition spd="med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1503045" y="309245"/>
            <a:ext cx="108451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sz="2400">
                <a:latin typeface="华文仿宋" panose="02010600040101010101" charset="-122"/>
                <a:ea typeface="华文仿宋" panose="02010600040101010101" charset="-122"/>
              </a:rPr>
              <a:t>    多功能函数发生器</a:t>
            </a:r>
            <a:endParaRPr lang="zh-CN" altLang="en-US" sz="2400">
              <a:latin typeface="华文仿宋" panose="02010600040101010101" charset="-122"/>
              <a:ea typeface="华文仿宋" panose="0201060004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random/>
      </p:transition>
    </mc:Choice>
    <mc:Fallback>
      <p:transition spd="med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1503045" y="309245"/>
            <a:ext cx="108451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sz="2400">
                <a:latin typeface="华文仿宋" panose="02010600040101010101" charset="-122"/>
                <a:ea typeface="华文仿宋" panose="02010600040101010101" charset="-122"/>
              </a:rPr>
              <a:t>    </a:t>
            </a:r>
            <a:r>
              <a:rPr lang="en-US" altLang="zh-CN" sz="2400">
                <a:latin typeface="华文仿宋" panose="02010600040101010101" charset="-122"/>
                <a:ea typeface="华文仿宋" panose="02010600040101010101" charset="-122"/>
              </a:rPr>
              <a:t>Gray</a:t>
            </a:r>
            <a:r>
              <a:rPr lang="zh-CN" altLang="en-US" sz="2400">
                <a:latin typeface="华文仿宋" panose="02010600040101010101" charset="-122"/>
                <a:ea typeface="华文仿宋" panose="02010600040101010101" charset="-122"/>
              </a:rPr>
              <a:t>二进制转换器</a:t>
            </a:r>
            <a:endParaRPr lang="zh-CN" altLang="en-US" sz="2400">
              <a:latin typeface="华文仿宋" panose="02010600040101010101" charset="-122"/>
              <a:ea typeface="华文仿宋" panose="0201060004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random/>
      </p:transition>
    </mc:Choice>
    <mc:Fallback>
      <p:transition spd="med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1503045" y="309245"/>
            <a:ext cx="108451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sz="2400">
                <a:latin typeface="华文仿宋" panose="02010600040101010101" charset="-122"/>
                <a:ea typeface="华文仿宋" panose="02010600040101010101" charset="-122"/>
              </a:rPr>
              <a:t>    </a:t>
            </a:r>
            <a:r>
              <a:rPr lang="en-US" altLang="zh-CN" sz="2400">
                <a:latin typeface="华文仿宋" panose="02010600040101010101" charset="-122"/>
                <a:ea typeface="华文仿宋" panose="02010600040101010101" charset="-122"/>
              </a:rPr>
              <a:t>8421</a:t>
            </a:r>
            <a:r>
              <a:rPr lang="zh-CN" altLang="en-US" sz="2400">
                <a:latin typeface="华文仿宋" panose="02010600040101010101" charset="-122"/>
                <a:ea typeface="华文仿宋" panose="02010600040101010101" charset="-122"/>
              </a:rPr>
              <a:t>转余三码 （两种）</a:t>
            </a:r>
            <a:endParaRPr lang="zh-CN" altLang="en-US" sz="2400">
              <a:latin typeface="华文仿宋" panose="02010600040101010101" charset="-122"/>
              <a:ea typeface="华文仿宋" panose="0201060004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random/>
      </p:transition>
    </mc:Choice>
    <mc:Fallback>
      <p:transition spd="med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1490345" y="315595"/>
            <a:ext cx="52006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sz="2400">
                <a:latin typeface="华文仿宋" panose="02010600040101010101" charset="-122"/>
                <a:ea typeface="华文仿宋" panose="02010600040101010101" charset="-122"/>
              </a:rPr>
              <a:t>三变量非一致电路    </a:t>
            </a:r>
            <a:endParaRPr lang="zh-CN" altLang="en-US" sz="2400">
              <a:latin typeface="华文仿宋" panose="02010600040101010101" charset="-122"/>
              <a:ea typeface="华文仿宋" panose="0201060004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527810" y="281940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 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2620" y="1882775"/>
            <a:ext cx="4171315" cy="245300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5065" y="1038860"/>
            <a:ext cx="6127750" cy="165544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5655" y="3187700"/>
            <a:ext cx="4072255" cy="169100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947920" y="551624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 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random/>
      </p:transition>
    </mc:Choice>
    <mc:Fallback>
      <p:transition spd="med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1503045" y="309245"/>
            <a:ext cx="25196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sz="2400">
                <a:latin typeface="华文仿宋" panose="02010600040101010101" charset="-122"/>
                <a:ea typeface="华文仿宋" panose="02010600040101010101" charset="-122"/>
              </a:rPr>
              <a:t>半加器    </a:t>
            </a:r>
            <a:endParaRPr lang="zh-CN" altLang="en-US" sz="2400">
              <a:latin typeface="华文仿宋" panose="02010600040101010101" charset="-122"/>
              <a:ea typeface="华文仿宋" panose="02010600040101010101" charset="-122"/>
            </a:endParaRPr>
          </a:p>
        </p:txBody>
      </p:sp>
      <p:pic>
        <p:nvPicPr>
          <p:cNvPr id="2" name="图片 1" descr="截屏2021-03-25 下午4.10.3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1375" y="1030605"/>
            <a:ext cx="6108065" cy="2640965"/>
          </a:xfrm>
          <a:prstGeom prst="rect">
            <a:avLst/>
          </a:prstGeom>
        </p:spPr>
      </p:pic>
      <p:pic>
        <p:nvPicPr>
          <p:cNvPr id="3" name="图片 2" descr="截屏2021-03-25 下午4.10.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405" y="3931920"/>
            <a:ext cx="6108065" cy="2640965"/>
          </a:xfrm>
          <a:prstGeom prst="rect">
            <a:avLst/>
          </a:prstGeom>
        </p:spPr>
      </p:pic>
      <p:pic>
        <p:nvPicPr>
          <p:cNvPr id="4" name="图片 3" descr="截屏2021-03-25 下午4.11.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5945" y="2910205"/>
            <a:ext cx="6133465" cy="30981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random/>
      </p:transition>
    </mc:Choice>
    <mc:Fallback>
      <p:transition spd="med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1503045" y="309245"/>
            <a:ext cx="251968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sz="2400">
                <a:latin typeface="华文仿宋" panose="02010600040101010101" charset="-122"/>
                <a:ea typeface="华文仿宋" panose="02010600040101010101" charset="-122"/>
              </a:rPr>
              <a:t>二进制变补器、</a:t>
            </a:r>
            <a:r>
              <a:rPr lang="en-US" altLang="zh-CN" sz="2400">
                <a:latin typeface="华文仿宋" panose="02010600040101010101" charset="-122"/>
                <a:ea typeface="华文仿宋" panose="02010600040101010101" charset="-122"/>
              </a:rPr>
              <a:t>16</a:t>
            </a:r>
            <a:r>
              <a:rPr lang="zh-CN" altLang="en-US" sz="2400">
                <a:latin typeface="华文仿宋" panose="02010600040101010101" charset="-122"/>
                <a:ea typeface="华文仿宋" panose="02010600040101010101" charset="-122"/>
              </a:rPr>
              <a:t>变补器    </a:t>
            </a:r>
            <a:endParaRPr lang="zh-CN" altLang="en-US" sz="2400">
              <a:latin typeface="华文仿宋" panose="02010600040101010101" charset="-122"/>
              <a:ea typeface="华文仿宋" panose="02010600040101010101" charset="-122"/>
            </a:endParaRPr>
          </a:p>
        </p:txBody>
      </p:sp>
      <p:pic>
        <p:nvPicPr>
          <p:cNvPr id="3" name="图片 2" descr="截屏2021-03-25 下午4.16.2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53635" y="432435"/>
            <a:ext cx="4799965" cy="3225165"/>
          </a:xfrm>
          <a:prstGeom prst="rect">
            <a:avLst/>
          </a:prstGeom>
        </p:spPr>
      </p:pic>
      <p:pic>
        <p:nvPicPr>
          <p:cNvPr id="4" name="图片 3" descr="截屏2021-03-25 下午4.16.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295" y="3803015"/>
            <a:ext cx="7809230" cy="30854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random/>
      </p:transition>
    </mc:Choice>
    <mc:Fallback>
      <p:transition spd="med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1503045" y="309245"/>
            <a:ext cx="25196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sz="2400">
                <a:latin typeface="华文仿宋" panose="02010600040101010101" charset="-122"/>
                <a:ea typeface="华文仿宋" panose="02010600040101010101" charset="-122"/>
              </a:rPr>
              <a:t>全加器    </a:t>
            </a:r>
            <a:endParaRPr lang="zh-CN" altLang="en-US" sz="2400">
              <a:latin typeface="华文仿宋" panose="02010600040101010101" charset="-122"/>
              <a:ea typeface="华文仿宋" panose="02010600040101010101" charset="-122"/>
            </a:endParaRPr>
          </a:p>
        </p:txBody>
      </p:sp>
      <p:pic>
        <p:nvPicPr>
          <p:cNvPr id="2" name="图片 1" descr="截屏2021-03-25 下午4.25.2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3925" y="925195"/>
            <a:ext cx="7963535" cy="3694430"/>
          </a:xfrm>
          <a:prstGeom prst="rect">
            <a:avLst/>
          </a:prstGeom>
        </p:spPr>
      </p:pic>
      <p:pic>
        <p:nvPicPr>
          <p:cNvPr id="3" name="图片 2" descr="截屏2021-03-25 下午4.25.4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185" y="4062730"/>
            <a:ext cx="3327400" cy="28778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random/>
      </p:transition>
    </mc:Choice>
    <mc:Fallback>
      <p:transition spd="med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1503045" y="309245"/>
            <a:ext cx="25196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sz="2400">
                <a:latin typeface="华文仿宋" panose="02010600040101010101" charset="-122"/>
                <a:ea typeface="华文仿宋" panose="02010600040101010101" charset="-122"/>
              </a:rPr>
              <a:t>全加器    </a:t>
            </a:r>
            <a:endParaRPr lang="zh-CN" altLang="en-US" sz="2400">
              <a:latin typeface="华文仿宋" panose="02010600040101010101" charset="-122"/>
              <a:ea typeface="华文仿宋" panose="02010600040101010101" charset="-122"/>
            </a:endParaRPr>
          </a:p>
        </p:txBody>
      </p:sp>
      <p:pic>
        <p:nvPicPr>
          <p:cNvPr id="4" name="图片 3" descr="截屏2021-03-25 下午4.32.0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0090" y="1041400"/>
            <a:ext cx="7296150" cy="2983230"/>
          </a:xfrm>
          <a:prstGeom prst="rect">
            <a:avLst/>
          </a:prstGeom>
        </p:spPr>
      </p:pic>
      <p:pic>
        <p:nvPicPr>
          <p:cNvPr id="2" name="图片 1" descr="截屏2021-03-25 下午4.32.4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195" y="4024630"/>
            <a:ext cx="8063230" cy="25774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random/>
      </p:transition>
    </mc:Choice>
    <mc:Fallback>
      <p:transition spd="med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1503045" y="309245"/>
            <a:ext cx="25196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sz="2400">
                <a:latin typeface="华文仿宋" panose="02010600040101010101" charset="-122"/>
                <a:ea typeface="华文仿宋" panose="02010600040101010101" charset="-122"/>
              </a:rPr>
              <a:t>乘法器</a:t>
            </a:r>
            <a:endParaRPr lang="zh-CN" altLang="en-US" sz="2400">
              <a:latin typeface="华文仿宋" panose="02010600040101010101" charset="-122"/>
              <a:ea typeface="华文仿宋" panose="02010600040101010101" charset="-122"/>
            </a:endParaRPr>
          </a:p>
        </p:txBody>
      </p:sp>
      <p:pic>
        <p:nvPicPr>
          <p:cNvPr id="2" name="图片 1" descr="截屏2021-03-25 下午4.34.0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67790" y="1121410"/>
            <a:ext cx="5886450" cy="2691130"/>
          </a:xfrm>
          <a:prstGeom prst="rect">
            <a:avLst/>
          </a:prstGeom>
        </p:spPr>
      </p:pic>
      <p:pic>
        <p:nvPicPr>
          <p:cNvPr id="3" name="图片 2" descr="截屏2021-03-25 下午4.34.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3045" y="3960495"/>
            <a:ext cx="5231765" cy="2750820"/>
          </a:xfrm>
          <a:prstGeom prst="rect">
            <a:avLst/>
          </a:prstGeom>
        </p:spPr>
      </p:pic>
      <p:pic>
        <p:nvPicPr>
          <p:cNvPr id="4" name="图片 3" descr="截屏2021-03-25 下午4.36.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4810" y="3812540"/>
            <a:ext cx="4834890" cy="19011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random/>
      </p:transition>
    </mc:Choice>
    <mc:Fallback>
      <p:transition spd="med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1503045" y="309245"/>
            <a:ext cx="25196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sz="2400">
                <a:latin typeface="华文仿宋" panose="02010600040101010101" charset="-122"/>
                <a:ea typeface="华文仿宋" panose="02010600040101010101" charset="-122"/>
              </a:rPr>
              <a:t>乘法器    </a:t>
            </a:r>
            <a:endParaRPr lang="zh-CN" altLang="en-US" sz="2400">
              <a:latin typeface="华文仿宋" panose="02010600040101010101" charset="-122"/>
              <a:ea typeface="华文仿宋" panose="02010600040101010101" charset="-122"/>
            </a:endParaRPr>
          </a:p>
        </p:txBody>
      </p:sp>
      <p:pic>
        <p:nvPicPr>
          <p:cNvPr id="2" name="图片 1" descr="截屏2021-03-25 下午4.34.5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6130" y="906145"/>
            <a:ext cx="4533265" cy="1701800"/>
          </a:xfrm>
          <a:prstGeom prst="rect">
            <a:avLst/>
          </a:prstGeom>
        </p:spPr>
      </p:pic>
      <p:pic>
        <p:nvPicPr>
          <p:cNvPr id="3" name="图片 2" descr="截屏2021-03-25 下午4.36.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95" y="3141345"/>
            <a:ext cx="7847330" cy="3085465"/>
          </a:xfrm>
          <a:prstGeom prst="rect">
            <a:avLst/>
          </a:prstGeom>
        </p:spPr>
      </p:pic>
      <p:pic>
        <p:nvPicPr>
          <p:cNvPr id="4" name="图片 3" descr="截屏2021-03-25 下午4.40.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1030" y="525780"/>
            <a:ext cx="5382895" cy="24625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random/>
      </p:transition>
    </mc:Choice>
    <mc:Fallback>
      <p:transition spd="med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1503045" y="309245"/>
            <a:ext cx="25196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sz="2400">
                <a:latin typeface="华文仿宋" panose="02010600040101010101" charset="-122"/>
                <a:ea typeface="华文仿宋" panose="02010600040101010101" charset="-122"/>
              </a:rPr>
              <a:t>    </a:t>
            </a:r>
            <a:endParaRPr lang="zh-CN" altLang="en-US" sz="2400">
              <a:latin typeface="华文仿宋" panose="02010600040101010101" charset="-122"/>
              <a:ea typeface="华文仿宋" panose="0201060004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503045" y="309245"/>
            <a:ext cx="25196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sz="2400">
                <a:latin typeface="华文仿宋" panose="02010600040101010101" charset="-122"/>
                <a:ea typeface="华文仿宋" panose="02010600040101010101" charset="-122"/>
              </a:rPr>
              <a:t>乘法器    </a:t>
            </a:r>
            <a:endParaRPr lang="zh-CN" altLang="en-US" sz="2400">
              <a:latin typeface="华文仿宋" panose="02010600040101010101" charset="-122"/>
              <a:ea typeface="华文仿宋" panose="02010600040101010101" charset="-122"/>
            </a:endParaRPr>
          </a:p>
        </p:txBody>
      </p:sp>
      <p:pic>
        <p:nvPicPr>
          <p:cNvPr id="3" name="图片 2" descr="截屏2021-03-25 下午4.42.2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3470" y="1447800"/>
            <a:ext cx="8799830" cy="43554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random/>
      </p:transition>
    </mc:Choice>
    <mc:Fallback>
      <p:transition spd="med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" grpId="0"/>
    </p:bldLst>
  </p:timing>
</p:sld>
</file>

<file path=ppt/theme/theme1.xml><?xml version="1.0" encoding="utf-8"?>
<a:theme xmlns:a="http://schemas.openxmlformats.org/drawingml/2006/main" name="Office 主题​​">
  <a:themeElements>
    <a:clrScheme name="自定义 1648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D37979"/>
      </a:accent1>
      <a:accent2>
        <a:srgbClr val="44546A"/>
      </a:accent2>
      <a:accent3>
        <a:srgbClr val="D37979"/>
      </a:accent3>
      <a:accent4>
        <a:srgbClr val="44546A"/>
      </a:accent4>
      <a:accent5>
        <a:srgbClr val="D37979"/>
      </a:accent5>
      <a:accent6>
        <a:srgbClr val="44645E"/>
      </a:accent6>
      <a:hlink>
        <a:srgbClr val="0563C1"/>
      </a:hlink>
      <a:folHlink>
        <a:srgbClr val="954F72"/>
      </a:folHlink>
    </a:clrScheme>
    <a:fontScheme name="m42sp2mc">
      <a:majorFont>
        <a:latin typeface="庞门正道标题体"/>
        <a:ea typeface="庞门正道标题体"/>
        <a:cs typeface=""/>
      </a:majorFont>
      <a:minorFont>
        <a:latin typeface="庞门正道标题体"/>
        <a:ea typeface="庞门正道标题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220</Words>
  <Application>WPS 演示</Application>
  <PresentationFormat>宽屏</PresentationFormat>
  <Paragraphs>46</Paragraphs>
  <Slides>18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3" baseType="lpstr">
      <vt:lpstr>Arial</vt:lpstr>
      <vt:lpstr>方正书宋_GBK</vt:lpstr>
      <vt:lpstr>Wingdings</vt:lpstr>
      <vt:lpstr>微软雅黑</vt:lpstr>
      <vt:lpstr>汉仪旗黑</vt:lpstr>
      <vt:lpstr>华文仿宋</vt:lpstr>
      <vt:lpstr>华文宋体</vt:lpstr>
      <vt:lpstr>庞门正道标题体</vt:lpstr>
      <vt:lpstr>苹方-简</vt:lpstr>
      <vt:lpstr>宋体</vt:lpstr>
      <vt:lpstr>Arial Unicode MS</vt:lpstr>
      <vt:lpstr>等线</vt:lpstr>
      <vt:lpstr>汉仪中等线KW</vt:lpstr>
      <vt:lpstr>汉仪书宋二KW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apple</cp:lastModifiedBy>
  <cp:revision>41</cp:revision>
  <dcterms:created xsi:type="dcterms:W3CDTF">2021-05-14T08:52:22Z</dcterms:created>
  <dcterms:modified xsi:type="dcterms:W3CDTF">2021-05-14T08:52:22Z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2052-3.5.0.5458</vt:lpwstr>
  </property>
</Properties>
</file>