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8" autoAdjust="0"/>
    <p:restoredTop sz="82412" autoAdjust="0"/>
  </p:normalViewPr>
  <p:slideViewPr>
    <p:cSldViewPr snapToGrid="0">
      <p:cViewPr varScale="1">
        <p:scale>
          <a:sx n="55" d="100"/>
          <a:sy n="55" d="100"/>
        </p:scale>
        <p:origin x="121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8B924-4788-4041-80FC-C4928650F9EF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454AF-B321-4754-92F6-9F39A343D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24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sz="1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Azure Storage</a:t>
            </a:r>
            <a:r>
              <a:rPr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SAS</a:t>
            </a:r>
            <a:r>
              <a:rPr lang="zh-CN" altLang="en-US" sz="1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/>
              <a:t>https://blog.51cto.com/wuyvzhang/2468009</a:t>
            </a:r>
          </a:p>
          <a:p>
            <a:endParaRPr lang="en-US" altLang="zh-CN" dirty="0"/>
          </a:p>
          <a:p>
            <a:r>
              <a:rPr lang="zh-CN" altLang="en-US" dirty="0"/>
              <a:t>共享访问签名</a:t>
            </a:r>
          </a:p>
          <a:p>
            <a:endParaRPr lang="zh-CN" altLang="en-US" dirty="0"/>
          </a:p>
          <a:p>
            <a:r>
              <a:rPr lang="zh-CN" altLang="en-US" dirty="0"/>
              <a:t>前面也和大家提到，</a:t>
            </a:r>
            <a:r>
              <a:rPr lang="en-US" altLang="zh-CN" dirty="0"/>
              <a:t>SAS</a:t>
            </a:r>
            <a:r>
              <a:rPr lang="zh-CN" altLang="en-US" dirty="0"/>
              <a:t>是一个</a:t>
            </a:r>
            <a:r>
              <a:rPr lang="en-US" altLang="zh-CN" dirty="0"/>
              <a:t>URI</a:t>
            </a:r>
            <a:r>
              <a:rPr lang="zh-CN" altLang="en-US" dirty="0"/>
              <a:t>，它在其查询参数中包括所有信息，以验证对</a:t>
            </a:r>
            <a:r>
              <a:rPr lang="en-US" altLang="zh-CN" dirty="0"/>
              <a:t>Blob</a:t>
            </a:r>
            <a:r>
              <a:rPr lang="zh-CN" altLang="en-US" dirty="0"/>
              <a:t>或容器的访问所需的身份。查询参数可以包括以下内容（实际查询参数在参数名称后的括号中）：</a:t>
            </a:r>
          </a:p>
          <a:p>
            <a:endParaRPr lang="zh-CN" altLang="en-US" dirty="0"/>
          </a:p>
          <a:p>
            <a:r>
              <a:rPr lang="en-US" altLang="zh-CN" dirty="0"/>
              <a:t>Blob URI</a:t>
            </a:r>
            <a:r>
              <a:rPr lang="zh-CN" altLang="en-US" dirty="0"/>
              <a:t>：这是</a:t>
            </a:r>
            <a:r>
              <a:rPr lang="en-US" altLang="zh-CN" dirty="0"/>
              <a:t>Blob</a:t>
            </a:r>
            <a:r>
              <a:rPr lang="zh-CN" altLang="en-US" dirty="0"/>
              <a:t>的地址。我们应该始终使用</a:t>
            </a:r>
            <a:r>
              <a:rPr lang="en-US" altLang="zh-CN" dirty="0"/>
              <a:t>HTTPS</a:t>
            </a:r>
            <a:r>
              <a:rPr lang="zh-CN" altLang="en-US" dirty="0"/>
              <a:t>构造共享访问签名。示例： </a:t>
            </a:r>
            <a:r>
              <a:rPr lang="en-US" altLang="zh-CN" dirty="0"/>
              <a:t>https://sql12bak.blob.core.chinacloudapi.cn</a:t>
            </a:r>
          </a:p>
          <a:p>
            <a:r>
              <a:rPr lang="zh-CN" altLang="en-US" dirty="0"/>
              <a:t>存储服务版本（</a:t>
            </a:r>
            <a:r>
              <a:rPr lang="en-US" altLang="zh-CN" dirty="0" err="1"/>
              <a:t>sv</a:t>
            </a:r>
            <a:r>
              <a:rPr lang="zh-CN" altLang="en-US" dirty="0"/>
              <a:t>）：指示要使用的存储服务版本。示例：</a:t>
            </a:r>
            <a:r>
              <a:rPr lang="en-US" altLang="zh-CN" dirty="0" err="1"/>
              <a:t>sv</a:t>
            </a:r>
            <a:r>
              <a:rPr lang="en-US" altLang="zh-CN" dirty="0"/>
              <a:t> = 2019-02-02</a:t>
            </a:r>
            <a:r>
              <a:rPr lang="zh-CN" altLang="en-US" dirty="0"/>
              <a:t>这是可选的，如果未指定，它将设置为可用的最新版本。</a:t>
            </a:r>
          </a:p>
          <a:p>
            <a:r>
              <a:rPr lang="zh-CN" altLang="en-US" dirty="0"/>
              <a:t>开始时间（</a:t>
            </a:r>
            <a:r>
              <a:rPr lang="en-US" altLang="zh-CN" dirty="0" err="1"/>
              <a:t>st</a:t>
            </a:r>
            <a:r>
              <a:rPr lang="zh-CN" altLang="en-US" dirty="0"/>
              <a:t>）：这是</a:t>
            </a:r>
            <a:r>
              <a:rPr lang="en-US" altLang="zh-CN" dirty="0"/>
              <a:t>SAS</a:t>
            </a:r>
            <a:r>
              <a:rPr lang="zh-CN" altLang="en-US" dirty="0"/>
              <a:t>生效的时间。如果省略，则</a:t>
            </a:r>
            <a:r>
              <a:rPr lang="en-US" altLang="zh-CN" dirty="0"/>
              <a:t>SAS</a:t>
            </a:r>
            <a:r>
              <a:rPr lang="zh-CN" altLang="en-US" dirty="0"/>
              <a:t>立即生效。由于计算机之间的时差（时钟偏斜），因此请务必小心。如果您将开始时间设置为现在，则可能是将来在另一资源上使用</a:t>
            </a:r>
            <a:r>
              <a:rPr lang="en-US" altLang="zh-CN" dirty="0"/>
              <a:t>5</a:t>
            </a:r>
            <a:r>
              <a:rPr lang="zh-CN" altLang="en-US" dirty="0"/>
              <a:t>分钟，并且可能不允许再访问</a:t>
            </a:r>
            <a:r>
              <a:rPr lang="en-US" altLang="zh-CN" dirty="0"/>
              <a:t>5</a:t>
            </a:r>
            <a:r>
              <a:rPr lang="zh-CN" altLang="en-US" dirty="0"/>
              <a:t>分钟。除非时间不长，否则建议不要设置此设置，或者将开始时间设置为当前时间之前的</a:t>
            </a:r>
            <a:r>
              <a:rPr lang="en-US" altLang="zh-CN" dirty="0"/>
              <a:t>15</a:t>
            </a:r>
            <a:r>
              <a:rPr lang="zh-CN" altLang="en-US" dirty="0"/>
              <a:t>分钟。此文件必须为</a:t>
            </a:r>
            <a:r>
              <a:rPr lang="en-US" altLang="zh-CN" dirty="0"/>
              <a:t>ISO 8061</a:t>
            </a:r>
            <a:r>
              <a:rPr lang="zh-CN" altLang="en-US" dirty="0"/>
              <a:t>格式。示例：</a:t>
            </a:r>
            <a:r>
              <a:rPr lang="en-US" altLang="zh-CN" dirty="0" err="1"/>
              <a:t>st</a:t>
            </a:r>
            <a:r>
              <a:rPr lang="en-US" altLang="zh-CN" dirty="0"/>
              <a:t>=2020-01-19T03:27:10Z</a:t>
            </a:r>
          </a:p>
          <a:p>
            <a:r>
              <a:rPr lang="zh-CN" altLang="en-US" dirty="0"/>
              <a:t>到期时间（秒）：这是</a:t>
            </a:r>
            <a:r>
              <a:rPr lang="en-US" altLang="zh-CN" dirty="0"/>
              <a:t>SAS</a:t>
            </a:r>
            <a:r>
              <a:rPr lang="zh-CN" altLang="en-US" dirty="0"/>
              <a:t>不再有效的时间。我们应该始终使用它，或者将其与具有此设置的存储访问策略相关联。此文件必须为</a:t>
            </a:r>
            <a:r>
              <a:rPr lang="en-US" altLang="zh-CN" dirty="0"/>
              <a:t>ISO 8061</a:t>
            </a:r>
            <a:r>
              <a:rPr lang="zh-CN" altLang="en-US" dirty="0"/>
              <a:t>格式。示例：</a:t>
            </a:r>
            <a:r>
              <a:rPr lang="en-US" altLang="zh-CN" dirty="0"/>
              <a:t>se=2020-01-19T11:27:10Z</a:t>
            </a:r>
          </a:p>
          <a:p>
            <a:r>
              <a:rPr lang="zh-CN" altLang="en-US" dirty="0"/>
              <a:t>存储资源（</a:t>
            </a:r>
            <a:r>
              <a:rPr lang="en-US" altLang="zh-CN" dirty="0" err="1"/>
              <a:t>sr</a:t>
            </a:r>
            <a:r>
              <a:rPr lang="zh-CN" altLang="en-US" dirty="0"/>
              <a:t>）：告诉资源是否是</a:t>
            </a:r>
            <a:r>
              <a:rPr lang="en-US" altLang="zh-CN" dirty="0"/>
              <a:t>blob</a:t>
            </a:r>
            <a:r>
              <a:rPr lang="zh-CN" altLang="en-US" dirty="0"/>
              <a:t>，队列等。示例：</a:t>
            </a:r>
            <a:r>
              <a:rPr lang="en-US" altLang="zh-CN" dirty="0" err="1"/>
              <a:t>sr</a:t>
            </a:r>
            <a:r>
              <a:rPr lang="en-US" altLang="zh-CN" dirty="0"/>
              <a:t> = b</a:t>
            </a:r>
            <a:r>
              <a:rPr lang="zh-CN" altLang="en-US" dirty="0"/>
              <a:t>，它表示资源是</a:t>
            </a:r>
            <a:r>
              <a:rPr lang="en-US" altLang="zh-CN" dirty="0"/>
              <a:t>blob</a:t>
            </a:r>
            <a:r>
              <a:rPr lang="zh-CN" altLang="en-US" dirty="0"/>
              <a:t>，或</a:t>
            </a:r>
            <a:r>
              <a:rPr lang="en-US" altLang="zh-CN" dirty="0" err="1"/>
              <a:t>sr</a:t>
            </a:r>
            <a:r>
              <a:rPr lang="en-US" altLang="zh-CN" dirty="0"/>
              <a:t> = c</a:t>
            </a:r>
            <a:r>
              <a:rPr lang="zh-CN" altLang="en-US" dirty="0"/>
              <a:t>，说资源是容器。</a:t>
            </a:r>
          </a:p>
          <a:p>
            <a:r>
              <a:rPr lang="zh-CN" altLang="en-US" dirty="0"/>
              <a:t>权限（</a:t>
            </a:r>
            <a:r>
              <a:rPr lang="en-US" altLang="zh-CN" dirty="0" err="1"/>
              <a:t>sp</a:t>
            </a:r>
            <a:r>
              <a:rPr lang="zh-CN" altLang="en-US" dirty="0"/>
              <a:t>）：这定义了可以对存储资源执行的操作。示例：</a:t>
            </a:r>
            <a:r>
              <a:rPr lang="en-US" altLang="zh-CN" dirty="0" err="1"/>
              <a:t>sp</a:t>
            </a:r>
            <a:r>
              <a:rPr lang="en-US" altLang="zh-CN" dirty="0"/>
              <a:t> = </a:t>
            </a:r>
            <a:r>
              <a:rPr lang="en-US" altLang="zh-CN" dirty="0" err="1"/>
              <a:t>rw</a:t>
            </a:r>
            <a:r>
              <a:rPr lang="zh-CN" altLang="en-US" dirty="0"/>
              <a:t>，它授予读取（</a:t>
            </a:r>
            <a:r>
              <a:rPr lang="en-US" altLang="zh-CN" dirty="0"/>
              <a:t>r</a:t>
            </a:r>
            <a:r>
              <a:rPr lang="zh-CN" altLang="en-US" dirty="0"/>
              <a:t>）和写入（</a:t>
            </a:r>
            <a:r>
              <a:rPr lang="en-US" altLang="zh-CN" dirty="0"/>
              <a:t>w</a:t>
            </a:r>
            <a:r>
              <a:rPr lang="zh-CN" altLang="en-US" dirty="0"/>
              <a:t>）访问权限。</a:t>
            </a:r>
          </a:p>
          <a:p>
            <a:r>
              <a:rPr lang="zh-CN" altLang="en-US" dirty="0"/>
              <a:t>签名（</a:t>
            </a:r>
            <a:r>
              <a:rPr lang="en-US" altLang="zh-CN" dirty="0"/>
              <a:t>sig</a:t>
            </a:r>
            <a:r>
              <a:rPr lang="zh-CN" altLang="en-US" dirty="0"/>
              <a:t>）：用于验证对</a:t>
            </a:r>
            <a:r>
              <a:rPr lang="en-US" altLang="zh-CN" dirty="0"/>
              <a:t>Blob</a:t>
            </a:r>
            <a:r>
              <a:rPr lang="zh-CN" altLang="en-US" dirty="0"/>
              <a:t>的访问。这是使用</a:t>
            </a:r>
            <a:r>
              <a:rPr lang="en-US" altLang="zh-CN" dirty="0"/>
              <a:t>SHA256</a:t>
            </a:r>
            <a:r>
              <a:rPr lang="zh-CN" altLang="en-US" dirty="0"/>
              <a:t>算法在字符串到符号和密钥上计算的</a:t>
            </a:r>
            <a:r>
              <a:rPr lang="en-US" altLang="zh-CN" dirty="0"/>
              <a:t>HMAC</a:t>
            </a:r>
            <a:r>
              <a:rPr lang="zh-CN" altLang="en-US" dirty="0"/>
              <a:t>，然后使用</a:t>
            </a:r>
            <a:r>
              <a:rPr lang="en-US" altLang="zh-CN" dirty="0"/>
              <a:t>Base64</a:t>
            </a:r>
            <a:r>
              <a:rPr lang="zh-CN" altLang="en-US" dirty="0"/>
              <a:t>编码进行编码。</a:t>
            </a:r>
          </a:p>
          <a:p>
            <a:r>
              <a:rPr lang="zh-CN" altLang="en-US" dirty="0"/>
              <a:t>示例：</a:t>
            </a:r>
            <a:r>
              <a:rPr lang="en-US" altLang="zh-CN" dirty="0"/>
              <a:t>sig = Z</a:t>
            </a:r>
            <a:r>
              <a:rPr lang="zh-CN" altLang="en-US" dirty="0"/>
              <a:t>％</a:t>
            </a:r>
            <a:r>
              <a:rPr lang="en-US" altLang="zh-CN" dirty="0"/>
              <a:t>2FRHIX5Xcg0Mq2rqI3OlWTjEg2tYkboXr1P9ZUXDtkk</a:t>
            </a:r>
            <a:r>
              <a:rPr lang="zh-CN" altLang="en-US" dirty="0"/>
              <a:t>％</a:t>
            </a:r>
            <a:r>
              <a:rPr lang="en-US" altLang="zh-CN" dirty="0"/>
              <a:t>3D</a:t>
            </a:r>
          </a:p>
          <a:p>
            <a:r>
              <a:rPr lang="zh-CN" altLang="en-US" dirty="0"/>
              <a:t>将这些内容放在一起会产生以下</a:t>
            </a:r>
            <a:r>
              <a:rPr lang="en-US" altLang="zh-CN" dirty="0"/>
              <a:t>URI</a:t>
            </a:r>
            <a:r>
              <a:rPr lang="zh-CN" altLang="en-US" dirty="0"/>
              <a:t>，它允许对存储帐户</a:t>
            </a:r>
            <a:r>
              <a:rPr lang="en-US" altLang="zh-CN" dirty="0"/>
              <a:t>sql12bak</a:t>
            </a:r>
            <a:r>
              <a:rPr lang="zh-CN" altLang="en-US" dirty="0"/>
              <a:t>中</a:t>
            </a:r>
            <a:r>
              <a:rPr lang="en-US" altLang="zh-CN" dirty="0"/>
              <a:t>container</a:t>
            </a:r>
            <a:r>
              <a:rPr lang="zh-CN" altLang="en-US" dirty="0"/>
              <a:t>进行读</a:t>
            </a:r>
            <a:r>
              <a:rPr lang="en-US" altLang="zh-CN" dirty="0"/>
              <a:t>/</a:t>
            </a:r>
            <a:r>
              <a:rPr lang="zh-CN" altLang="en-US" dirty="0"/>
              <a:t>写访问，时间为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</a:t>
            </a:r>
            <a:r>
              <a:rPr lang="en-US" altLang="zh-CN" dirty="0"/>
              <a:t>11:27:10 AM</a:t>
            </a:r>
            <a:r>
              <a:rPr lang="zh-CN" altLang="en-US" dirty="0"/>
              <a:t>至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</a:t>
            </a:r>
            <a:r>
              <a:rPr lang="en-US" altLang="zh-CN" dirty="0"/>
              <a:t>7:27:10 PM</a:t>
            </a:r>
          </a:p>
          <a:p>
            <a:r>
              <a:rPr lang="en-US" altLang="zh-CN" dirty="0"/>
              <a:t> https://sql12bak.blob.core.chinacloudapi.cn/?sv=2019-02-02&amp;ss=bfqt&amp;srt=sco&amp;sp=rw&amp;se=2020-01-19T11:27:10Z&amp;st=2020-01-19T03:27:10Z&amp;spr=https&amp;sig=pOyu%2FIVLKBVeQWydo3vxIJKEi46NXxwk%2FH%2BtXyas5c8%3D</a:t>
            </a:r>
          </a:p>
          <a:p>
            <a:endParaRPr lang="en-US" altLang="zh-CN" dirty="0"/>
          </a:p>
          <a:p>
            <a:r>
              <a:rPr lang="zh-CN" altLang="en-US" dirty="0"/>
              <a:t>这是一个临时</a:t>
            </a:r>
            <a:r>
              <a:rPr lang="en-US" altLang="zh-CN" dirty="0"/>
              <a:t>SAS</a:t>
            </a:r>
            <a:r>
              <a:rPr lang="zh-CN" altLang="en-US" dirty="0"/>
              <a:t>。通过指定所有必需的查询参数和</a:t>
            </a:r>
            <a:r>
              <a:rPr lang="en-US" altLang="zh-CN" dirty="0"/>
              <a:t>Blob</a:t>
            </a:r>
            <a:r>
              <a:rPr lang="zh-CN" altLang="en-US" dirty="0"/>
              <a:t>的原始</a:t>
            </a:r>
            <a:r>
              <a:rPr lang="en-US" altLang="zh-CN" dirty="0"/>
              <a:t>URI</a:t>
            </a:r>
            <a:r>
              <a:rPr lang="zh-CN" altLang="en-US" dirty="0"/>
              <a:t>来访问</a:t>
            </a:r>
            <a:r>
              <a:rPr lang="en-US" altLang="zh-CN" dirty="0"/>
              <a:t>Blob</a:t>
            </a:r>
            <a:r>
              <a:rPr lang="zh-CN" altLang="en-US" dirty="0"/>
              <a:t>时，可以创建此文件。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454AF-B321-4754-92F6-9F39A343D9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77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454AF-B321-4754-92F6-9F39A343D9E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049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454AF-B321-4754-92F6-9F39A343D9E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472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454AF-B321-4754-92F6-9F39A343D9E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84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454AF-B321-4754-92F6-9F39A343D9E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44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454AF-B321-4754-92F6-9F39A343D9E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46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454AF-B321-4754-92F6-9F39A343D9E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749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454AF-B321-4754-92F6-9F39A343D9E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364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454AF-B321-4754-92F6-9F39A343D9E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39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454AF-B321-4754-92F6-9F39A343D9E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86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454AF-B321-4754-92F6-9F39A343D9E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090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454AF-B321-4754-92F6-9F39A343D9E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17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454AF-B321-4754-92F6-9F39A343D9E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90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180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Rules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的语言，被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Security Rules Language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，是一种基于</a:t>
            </a:r>
            <a:r>
              <a:rPr lang="en-US" altLang="zh-CN" sz="1800" b="1" dirty="0">
                <a:solidFill>
                  <a:srgbClr val="B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 Expression Language</a:t>
            </a:r>
            <a:r>
              <a:rPr lang="zh-CN" altLang="en-US" sz="1800" b="1" dirty="0">
                <a:solidFill>
                  <a:srgbClr val="B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1" dirty="0">
                <a:solidFill>
                  <a:srgbClr val="B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CEL</a:t>
            </a:r>
            <a:r>
              <a:rPr lang="zh-CN" altLang="en-US" sz="1800" b="1" dirty="0">
                <a:solidFill>
                  <a:srgbClr val="B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的语言</a:t>
            </a:r>
          </a:p>
          <a:p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"users"</a:t>
            </a:r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类似某个路径</a:t>
            </a:r>
          </a:p>
          <a:p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例如数据库中的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json</a:t>
            </a:r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数据如下：</a:t>
            </a:r>
          </a:p>
          <a:p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{</a:t>
            </a:r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"messages": {</a:t>
            </a:r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"message0": {</a:t>
            </a:r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  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"content": "Hello",</a:t>
            </a:r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  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"timestamp": 1405704370369</a:t>
            </a:r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},</a:t>
            </a:r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"message1": {</a:t>
            </a:r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  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"content": "Goodbye",</a:t>
            </a:r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  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"timestamp": 1405704395231</a:t>
            </a:r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},</a:t>
            </a:r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...</a:t>
            </a:r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对应的规则如下：</a:t>
            </a:r>
          </a:p>
          <a:p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{</a:t>
            </a:r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"rules": {</a:t>
            </a:r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"messages": {</a:t>
            </a:r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  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"$message": {</a:t>
            </a:r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    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 only messages from the last ten minutes can be read</a:t>
            </a:r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    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".read": "</a:t>
            </a:r>
            <a:r>
              <a:rPr lang="en-US" altLang="zh-CN" sz="1800" b="0" dirty="0" err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data.child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('timestamp').</a:t>
            </a:r>
            <a:r>
              <a:rPr lang="en-US" altLang="zh-CN" sz="1800" b="0" dirty="0" err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val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() &gt; (now - 600000)",</a:t>
            </a:r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    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 new messages must have a string content and a number timestamp</a:t>
            </a:r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    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".validate": "</a:t>
            </a:r>
            <a:r>
              <a:rPr lang="en-US" altLang="zh-CN" sz="1800" b="0" dirty="0" err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newData.hasChildren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(['content', 'timestamp']) &amp;&amp;</a:t>
            </a:r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                  </a:t>
            </a:r>
            <a:r>
              <a:rPr lang="en-US" altLang="zh-CN" sz="1800" b="0" dirty="0" err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newData.child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('content').</a:t>
            </a:r>
            <a:r>
              <a:rPr lang="en-US" altLang="zh-CN" sz="1800" b="0" dirty="0" err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isString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() &amp;&amp;</a:t>
            </a:r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                  </a:t>
            </a:r>
            <a:r>
              <a:rPr lang="en-US" altLang="zh-CN" sz="1800" b="0" dirty="0" err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newData.child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('timestamp').</a:t>
            </a:r>
            <a:r>
              <a:rPr lang="en-US" altLang="zh-CN" sz="1800" b="0" dirty="0" err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isNumber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()"</a:t>
            </a:r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  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参考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https://firebase.google.com/docs/rules/rules-language#database</a:t>
            </a:r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$</a:t>
            </a:r>
            <a:r>
              <a:rPr lang="en-US" altLang="zh-CN" sz="1800" b="0" dirty="0" err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uid</a:t>
            </a:r>
            <a:r>
              <a:rPr lang="zh-CN" altLang="en-US" sz="18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可以匹配上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"users"</a:t>
            </a:r>
            <a:r>
              <a:rPr lang="zh-CN" altLang="en-US" sz="18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的任意子节点：</a:t>
            </a:r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某用户想读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写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$</a:t>
            </a:r>
            <a:r>
              <a:rPr lang="en-US" altLang="zh-CN" sz="1800" b="0" dirty="0" err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uid</a:t>
            </a:r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节点时，用户的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id</a:t>
            </a:r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必须等于</a:t>
            </a:r>
            <a:r>
              <a:rPr lang="en-US" altLang="zh-CN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$</a:t>
            </a:r>
            <a:r>
              <a:rPr lang="en-US" altLang="zh-CN" sz="1800" b="0" dirty="0" err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uid</a:t>
            </a:r>
            <a:r>
              <a:rPr lang="zh-CN" altLang="en-US" sz="1800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才行</a:t>
            </a:r>
          </a:p>
          <a:p>
            <a:endParaRPr lang="zh-CN" altLang="en-US" sz="1800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endParaRPr lang="zh-CN" altLang="en-US" sz="1800" b="0" dirty="0">
              <a:solidFill>
                <a:prstClr val="black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454AF-B321-4754-92F6-9F39A343D9E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339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454AF-B321-4754-92F6-9F39A343D9E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052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454AF-B321-4754-92F6-9F39A343D9E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610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454AF-B321-4754-92F6-9F39A343D9E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618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Package Flattening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https://www.guardsquare.com/manual/configuration/examples</a:t>
            </a:r>
          </a:p>
          <a:p>
            <a:r>
              <a:rPr lang="en-US" altLang="zh-CN" dirty="0"/>
              <a:t>https://blog.csdn.net/qq_39441603/article/details/123219410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454AF-B321-4754-92F6-9F39A343D9E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104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454AF-B321-4754-92F6-9F39A343D9E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654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09811-AD22-4B90-BC07-B84519DF4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4521D-A243-4601-B7A1-04C1061AB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F89F3-222F-43C3-81E8-BBD0F07E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54C4D326-3E89-4331-9697-B7513A82DCAC}" type="datetime1">
              <a:rPr lang="zh-CN" altLang="en-US" smtClean="0"/>
              <a:pPr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CA891-B07F-424E-B55A-3BFAF723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1"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DA497-3334-4403-A44D-FAB21571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AF4557BD-567F-4DD4-BCCA-7FD7064721C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95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EC7FC-2D16-448A-90B2-4B67E6D2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2D7E7A-F72F-4275-AE44-DCA90E12C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981CA-5116-408F-BCBA-230B6B41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A418-12DD-4D55-8E00-E6E9A0A777BE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2A5F2-6653-43F4-BABA-D0E1A4A7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3849E-E31D-4E24-BBF4-815E1992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57BD-567F-4DD4-BCCA-7FD706472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27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8C5AFF-F222-4BE4-A3A5-DCF8FB953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3B8C64-F021-430E-9400-264571533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F6ACE-0B0D-435B-B0A2-715739E2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8AAD-76FA-41A3-A769-5B75AEFA7EA8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97265-2DB0-4C8E-B362-7ABB0D49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0B4A4-DB54-46BF-B6D3-46BC63F7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57BD-567F-4DD4-BCCA-7FD706472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0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299A5-147E-466A-8AFC-854AA9E0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62283-9D47-4109-8685-C15EF3D75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E99270-A7F1-48DF-A879-C8E50370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D0173427-4337-4C46-A27B-718A897F09EB}" type="datetime1">
              <a:rPr lang="zh-CN" altLang="en-US" smtClean="0"/>
              <a:pPr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C3E62-FA24-41FB-9662-5CAA4E12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1"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4CBDF-20C7-46D2-AD39-B807E4A2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AF4557BD-567F-4DD4-BCCA-7FD7064721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2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020C8-E466-4AC8-8E4C-B93CDFEE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3A7A1-AEDB-43B5-A79F-C152D85C2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D8C0C-FC3D-4EE6-8BDF-95FCDB6F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5702-D64D-4F54-8796-F6E67BD46C92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50B96-83F6-4B21-AB66-9F2A1EFD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4EA32-7DDB-4437-9F64-6A94B984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57BD-567F-4DD4-BCCA-7FD706472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03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BD513-8C5D-471F-BBC9-ECFB5BA2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7DBEE-935B-4C7F-80AB-0B84FB2D9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654CC8-F8AB-4998-B544-39E356A92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5F5509-1386-4029-B7D5-C9850A7A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E10-4DD5-478E-9F82-A1C7D58A6662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1D7316-1F41-48EA-9A50-F380D29D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3D4A3E-0609-43F1-A534-565D1F70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57BD-567F-4DD4-BCCA-7FD706472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20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872C7-877A-4BCF-A300-49938CA4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0DE860-F91A-4F7A-963F-F9E2E715C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F511EC-5B59-4B96-BE9E-B0D74645F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D2BEEB-E4EB-4542-9F98-D5D7653C8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1807BD-1B29-432B-B7FF-1056407F2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996B2F-A4F9-46DF-8936-7AF62591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2873-6E18-478A-B6A2-8692CE3320C4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ACB9F0-393B-4A17-B92A-FBA1B7B6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5F2363-C4C5-4B01-BEE3-2059CD99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57BD-567F-4DD4-BCCA-7FD706472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5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A9A82-5EC9-4E86-93BF-142E2AB9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9CE9A2-9459-4DC3-B3C7-D7CEBB98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2975-AAD4-4FA0-95E8-D1A7060F3520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941D86-AFBA-4DF2-8170-04CA5D9F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4FB0D5-B5B1-4DAF-9D30-6227BE98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57BD-567F-4DD4-BCCA-7FD706472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73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741C04-464B-49BF-9F1A-131DCAFD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F1F4-47F6-4FF7-B633-D451EE05B939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8AACC4-7535-4488-AA8E-A9CB0AC1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3B2CE3-034F-459C-8F30-71386405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57BD-567F-4DD4-BCCA-7FD706472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22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16223-45C3-4853-8F04-48A56E99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FEB61-C7FF-4C20-B5F4-0FAF43FDF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96C78A-FB35-4FB3-8EE1-FC200274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76EFD-0151-40BA-A42D-0B89A808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BB73-0FA9-4B29-BC3D-4C63455E844C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4BA6F1-AE81-4E5C-98F3-A9223958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D503EA-19E3-48FF-80D8-F9949DE4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57BD-567F-4DD4-BCCA-7FD706472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82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7D458-DB02-408B-89E5-8FC49A90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06349F-50CB-4FC9-A151-38F671851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BDE8A9-808E-49E1-80DB-AC44A8532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C650EE-FAC3-42B0-AB3D-CFF85C40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C4D8-35E6-4255-9B7B-1E45B8779FCD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9728A0-0D78-4300-BB34-9D274E5B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A23253-6938-4FAD-86B4-D4842635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57BD-567F-4DD4-BCCA-7FD706472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56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0B8B55-CA6D-47CD-AD0A-950ACD72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5EC8D6-1747-45DB-A9B3-24FE845D5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EAC65-4932-4969-9D19-51F7C55DE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C69F9-4C81-4D12-A976-9B6A1B73F9CE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43F36-8FAA-4621-A147-E34A06072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AD731-2A85-4460-945E-0CFFBA147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557BD-567F-4DD4-BCCA-7FD706472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1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7D5FD-6A8D-4017-98D9-D24136AB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3606"/>
            <a:ext cx="9144000" cy="2546175"/>
          </a:xfrm>
        </p:spPr>
        <p:txBody>
          <a:bodyPr/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论文分享</a:t>
            </a:r>
            <a:b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【Oakland 2019】</a:t>
            </a:r>
            <a:b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i="0" u="none" strike="noStrike" baseline="0" dirty="0">
                <a:latin typeface="NimbusRomNo9L-Regu"/>
              </a:rPr>
              <a:t>Why Does Your Data Leak? Uncovering the Data</a:t>
            </a:r>
            <a:br>
              <a:rPr lang="en-US" altLang="zh-CN" sz="3200" b="1" i="0" u="none" strike="noStrike" baseline="0" dirty="0">
                <a:latin typeface="NimbusRomNo9L-Regu"/>
              </a:rPr>
            </a:br>
            <a:r>
              <a:rPr lang="en-US" altLang="zh-CN" sz="3200" b="1" i="0" u="none" strike="noStrike" baseline="0" dirty="0">
                <a:latin typeface="NimbusRomNo9L-Regu"/>
              </a:rPr>
              <a:t>Leakage in Cloud from Mobile Apps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2F03DE-7038-45E2-AD1B-C8368DD3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5444" y="6361402"/>
            <a:ext cx="2743200" cy="365125"/>
          </a:xfrm>
        </p:spPr>
        <p:txBody>
          <a:bodyPr/>
          <a:lstStyle/>
          <a:p>
            <a:fld id="{AF4557BD-567F-4DD4-BCCA-7FD7064721C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9B822DA-6431-4422-93E6-C08A3B0D8BCE}"/>
              </a:ext>
            </a:extLst>
          </p:cNvPr>
          <p:cNvSpPr txBox="1">
            <a:spLocks/>
          </p:cNvSpPr>
          <p:nvPr/>
        </p:nvSpPr>
        <p:spPr>
          <a:xfrm>
            <a:off x="0" y="3831892"/>
            <a:ext cx="12191999" cy="1702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b="0" i="0" u="none" strike="noStrike" baseline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Chaoshun</a:t>
            </a:r>
            <a:r>
              <a:rPr lang="en-US" altLang="zh-CN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0" i="0" u="none" strike="noStrike" baseline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Zuo</a:t>
            </a:r>
            <a:r>
              <a:rPr lang="en-US" altLang="zh-CN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The Ohio State University</a:t>
            </a:r>
            <a:r>
              <a:rPr lang="zh-CN" altLang="en-US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（俄亥俄州立大学）</a:t>
            </a:r>
            <a:endParaRPr lang="en-US" altLang="zh-CN" sz="2400" b="0" i="0" u="none" strike="noStrike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b="0" i="0" u="none" strike="noStrike" baseline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Zhiqiang</a:t>
            </a:r>
            <a:r>
              <a:rPr lang="en-US" altLang="zh-CN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Lin		The Ohio State University</a:t>
            </a:r>
          </a:p>
          <a:p>
            <a:pPr algn="l"/>
            <a:r>
              <a:rPr lang="en-US" altLang="zh-CN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b="0" i="0" u="none" strike="noStrike" baseline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Yinqian</a:t>
            </a:r>
            <a:r>
              <a:rPr lang="en-US" altLang="zh-CN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Zhang	The Ohio State University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020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06D74-1917-4744-89BB-ECB52909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642"/>
            <a:ext cx="12192000" cy="596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III.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LeakScope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i="0" u="none" strike="noStrike" kern="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Automatically detect data leakage vulnerabilities</a:t>
            </a:r>
          </a:p>
          <a:p>
            <a:endParaRPr lang="en-US" altLang="zh-CN" b="1" i="0" u="none" strike="noStrike" kern="0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88D3C-DC9F-48B2-B3F4-4F4130A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57BD-567F-4DD4-BCCA-7FD7064721C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CFBE7C-D1EC-4480-8759-5690FC8E2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117" y="1922630"/>
            <a:ext cx="6783981" cy="39257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F318D98-029B-4D77-91A8-F573E9F1A9B4}"/>
              </a:ext>
            </a:extLst>
          </p:cNvPr>
          <p:cNvSpPr txBox="1"/>
          <p:nvPr/>
        </p:nvSpPr>
        <p:spPr>
          <a:xfrm>
            <a:off x="139701" y="1797050"/>
            <a:ext cx="52701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Cloud API Identification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是否集成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Cloud API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（基于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Hierarchy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的相似度比较，标记匹配上的方法）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Value Analysis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恢复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（后向切片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前向执行）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Vulnerability Identification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是否被误用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误配置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（动态运行）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737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06D74-1917-4744-89BB-ECB52909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642"/>
            <a:ext cx="12192000" cy="596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III.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LeakScope</a:t>
            </a:r>
          </a:p>
          <a:p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Cloud API Identification</a:t>
            </a:r>
          </a:p>
          <a:p>
            <a:pPr lvl="1"/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Obfuscation-resilient approach</a:t>
            </a:r>
          </a:p>
          <a:p>
            <a:pPr lvl="1"/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Challenges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(two strategies used in API obfuscation) :</a:t>
            </a:r>
          </a:p>
          <a:p>
            <a:pPr lvl="2"/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Renaming names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(package name, class name, function name, and variable name)</a:t>
            </a:r>
          </a:p>
          <a:p>
            <a:pPr lvl="2"/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Removing the functions/APIs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that are never used</a:t>
            </a:r>
          </a:p>
          <a:p>
            <a:pPr lvl="2"/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88D3C-DC9F-48B2-B3F4-4F4130A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57BD-567F-4DD4-BCCA-7FD7064721C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4670B5-E973-4F4C-BA73-667FF735E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203" y="3289361"/>
            <a:ext cx="7660993" cy="33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06D74-1917-4744-89BB-ECB52909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642"/>
            <a:ext cx="12192000" cy="596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III.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LeakScope</a:t>
            </a:r>
          </a:p>
          <a:p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Cloud API Identification</a:t>
            </a:r>
          </a:p>
          <a:p>
            <a:pPr lvl="1"/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Obfuscation-resilient approach</a:t>
            </a:r>
          </a:p>
          <a:p>
            <a:pPr lvl="1"/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 invariants:</a:t>
            </a:r>
          </a:p>
          <a:p>
            <a:pPr lvl="2"/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hierarchical structure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the types and package trees</a:t>
            </a:r>
          </a:p>
          <a:p>
            <a:pPr marL="914400" lvl="2" indent="0">
              <a:buNone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(Package Flattening in 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Proguard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?)</a:t>
            </a:r>
          </a:p>
          <a:p>
            <a:pPr lvl="2"/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caller-callee relation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a method</a:t>
            </a:r>
          </a:p>
          <a:p>
            <a:pPr lvl="2"/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88D3C-DC9F-48B2-B3F4-4F4130A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57BD-567F-4DD4-BCCA-7FD7064721C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95BCB8-6BB6-4BE4-B9AE-9536AE48F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203" y="3289361"/>
            <a:ext cx="7660993" cy="33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6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06D74-1917-4744-89BB-ECB52909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642"/>
            <a:ext cx="12192000" cy="596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III.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LeakScope</a:t>
            </a:r>
          </a:p>
          <a:p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Cloud API Identification</a:t>
            </a:r>
          </a:p>
          <a:p>
            <a:pPr lvl="1"/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signature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（改进</a:t>
            </a:r>
            <a:r>
              <a:rPr lang="en-US" altLang="zh-CN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LibScout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方案，基于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dexlib2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库实现）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用哈希值表示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signature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 (</a:t>
            </a:r>
            <a:r>
              <a:rPr lang="en-US" altLang="zh-CN" b="1" kern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fBuf</a:t>
            </a:r>
            <a:r>
              <a:rPr lang="en-US" altLang="zh-CN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，下面去求</a:t>
            </a:r>
            <a:r>
              <a:rPr lang="en-US" altLang="zh-CN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fBuf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核心思路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2"/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）给定一个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home class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），如何计算另一个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 class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）的“相对位置”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tBuf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88D3C-DC9F-48B2-B3F4-4F4130A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57BD-567F-4DD4-BCCA-7FD7064721C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324C3C-BE0A-4CF3-A841-C4F32C8C04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137"/>
          <a:stretch/>
        </p:blipFill>
        <p:spPr>
          <a:xfrm>
            <a:off x="179123" y="3090929"/>
            <a:ext cx="5523845" cy="35526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F3AA1E3-684E-4C1E-8B85-84597B338532}"/>
              </a:ext>
            </a:extLst>
          </p:cNvPr>
          <p:cNvSpPr txBox="1"/>
          <p:nvPr/>
        </p:nvSpPr>
        <p:spPr>
          <a:xfrm>
            <a:off x="5702968" y="2974450"/>
            <a:ext cx="63975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伪码中的∪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字符串拼接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 Classes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不被混淆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NormalizedRelativePath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代替非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名称，例如</a:t>
            </a:r>
            <a:r>
              <a:rPr lang="fr-F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“../X/X#java.lang.Object”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表示字符串链接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GetSuperClass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递归去找父类，直到找到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 classes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为止（一定能找到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 classes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GetInterfaces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将接口当作类处理，递归去找父接口，直到找到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 Interface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826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06D74-1917-4744-89BB-ECB52909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642"/>
            <a:ext cx="12192000" cy="596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III.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LeakScope</a:t>
            </a:r>
          </a:p>
          <a:p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Cloud API Identification</a:t>
            </a:r>
          </a:p>
          <a:p>
            <a:pPr lvl="1"/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核心思路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2"/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）用一个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Home Class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和其相关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之间的“位置”关系表示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，得到哈希值</a:t>
            </a:r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 (</a:t>
            </a:r>
            <a:r>
              <a:rPr lang="en-US" altLang="zh-CN" sz="2400" b="1" kern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fBuf</a:t>
            </a:r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88D3C-DC9F-48B2-B3F4-4F4130A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57BD-567F-4DD4-BCCA-7FD7064721C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A7B86C-56DA-4470-B14C-052881CFA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81" y="2476477"/>
            <a:ext cx="6200700" cy="41360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A0FCFF-8E53-4D1D-ACBC-FBA8CE346D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137"/>
          <a:stretch/>
        </p:blipFill>
        <p:spPr>
          <a:xfrm>
            <a:off x="6329666" y="2688389"/>
            <a:ext cx="5523845" cy="355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00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06D74-1917-4744-89BB-ECB52909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642"/>
            <a:ext cx="12192000" cy="596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III.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LeakScope</a:t>
            </a:r>
          </a:p>
          <a:p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String Value Analysis </a:t>
            </a:r>
          </a:p>
          <a:p>
            <a:pPr lvl="1"/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核心思路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后向切片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前向执行</a:t>
            </a:r>
            <a:endParaRPr lang="en-US" altLang="zh-CN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Inter-procedural Backward Slicing</a:t>
            </a:r>
          </a:p>
          <a:p>
            <a:pPr lvl="2"/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soot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，基于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CFG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DDG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实现切片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88D3C-DC9F-48B2-B3F4-4F4130A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57BD-567F-4DD4-BCCA-7FD7064721C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A88612-77E4-47E9-8722-3AF82383AD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58" b="52603"/>
          <a:stretch/>
        </p:blipFill>
        <p:spPr>
          <a:xfrm>
            <a:off x="-1" y="2359109"/>
            <a:ext cx="6051391" cy="35400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1F7403D-D047-489A-B0B6-1701844D3D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845" r="7215" b="7504"/>
          <a:stretch/>
        </p:blipFill>
        <p:spPr>
          <a:xfrm>
            <a:off x="6033359" y="2486109"/>
            <a:ext cx="6033360" cy="341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1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06D74-1917-4744-89BB-ECB52909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642"/>
            <a:ext cx="12192000" cy="596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III.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LeakScope</a:t>
            </a:r>
          </a:p>
          <a:p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String Value Analysis </a:t>
            </a:r>
          </a:p>
          <a:p>
            <a:pPr lvl="1"/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核心思路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后向切片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前向执行</a:t>
            </a:r>
            <a:endParaRPr lang="en-US" altLang="zh-CN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Value Computation</a:t>
            </a:r>
          </a:p>
          <a:p>
            <a:pPr lvl="2"/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纯静态，未处理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Internet Function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，应该是未处理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JNI / Crypto Functions</a:t>
            </a:r>
          </a:p>
          <a:p>
            <a:pPr marL="914400" lvl="2" indent="0">
              <a:buNone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所以存在无法复原字符串的问题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88D3C-DC9F-48B2-B3F4-4F4130A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57BD-567F-4DD4-BCCA-7FD7064721C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16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DE95A8-DE4A-482D-8BF4-DBCE67EC4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31" y="2858623"/>
            <a:ext cx="10140769" cy="393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5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06D74-1917-4744-89BB-ECB52909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642"/>
            <a:ext cx="12192000" cy="6874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III.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LeakScope</a:t>
            </a:r>
          </a:p>
          <a:p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Vulnerability Identification </a:t>
            </a:r>
          </a:p>
          <a:p>
            <a:pPr lvl="1"/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要解决的问题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获取到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之后，如何判断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的使用是否正确</a:t>
            </a:r>
            <a:endParaRPr lang="en-US" altLang="zh-CN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 Misuses in Azure (Storage and Notification Hub)</a:t>
            </a:r>
          </a:p>
          <a:p>
            <a:pPr lvl="2"/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可通过格式直接区分出是否为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 key</a:t>
            </a:r>
          </a:p>
          <a:p>
            <a:pPr lvl="2"/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Detecting Key Misuses in AWS</a:t>
            </a:r>
          </a:p>
          <a:p>
            <a:pPr lvl="2"/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出于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Ethics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考虑，请求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nonexistent ID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对应的资源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如果是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 key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，收到“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InvalidInstanceID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Error</a:t>
            </a:r>
          </a:p>
          <a:p>
            <a:pPr lvl="2"/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如果是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key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，收到“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UnauthorizedOperation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Error</a:t>
            </a:r>
          </a:p>
          <a:p>
            <a:pPr lvl="2"/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>
              <a:buNone/>
            </a:pP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88D3C-DC9F-48B2-B3F4-4F4130A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57BD-567F-4DD4-BCCA-7FD7064721C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3884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06D74-1917-4744-89BB-ECB52909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642"/>
            <a:ext cx="12192000" cy="6874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III.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LeakScope</a:t>
            </a:r>
          </a:p>
          <a:p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Vulnerability Identification </a:t>
            </a:r>
          </a:p>
          <a:p>
            <a:pPr lvl="1"/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要解决的问题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获取到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之后，如何判断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的使用是否正确</a:t>
            </a:r>
            <a:endParaRPr lang="en-US" altLang="zh-CN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Detecting Permission Misconfiguration in Firebase</a:t>
            </a:r>
          </a:p>
          <a:p>
            <a:pPr lvl="3"/>
            <a:r>
              <a:rPr lang="zh-CN" altLang="en-US" sz="2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sz="2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Detecting “</a:t>
            </a:r>
            <a:r>
              <a:rPr lang="en-US" altLang="zh-CN" sz="22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Open”Database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 policy </a:t>
            </a:r>
            <a:r>
              <a:rPr lang="en-US" altLang="zh-CN" sz="22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being</a:t>
            </a:r>
            <a:r>
              <a:rPr lang="en-US" altLang="zh-CN" sz="2200" i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“.read</a:t>
            </a:r>
            <a:r>
              <a:rPr lang="en-US" altLang="zh-CN" sz="2200" i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”: “true”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then anyone can read the database</a:t>
            </a:r>
          </a:p>
          <a:p>
            <a:pPr marL="1371600" lvl="3" indent="0">
              <a:buNone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的某个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nonexistent field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，观察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 Message</a:t>
            </a:r>
          </a:p>
          <a:p>
            <a:pPr marL="1371600" lvl="3" indent="0">
              <a:buNone/>
            </a:pP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en-US" altLang="zh-CN" sz="2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Detecting No Permission Check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 policy </a:t>
            </a:r>
            <a:r>
              <a:rPr lang="en-US" altLang="zh-CN" sz="22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being</a:t>
            </a:r>
            <a:r>
              <a:rPr lang="en-US" altLang="zh-CN" sz="2200" i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“.read</a:t>
            </a:r>
            <a:r>
              <a:rPr lang="en-US" altLang="zh-CN" sz="2200" i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”: “auth != null”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then any authenticated user can read the database</a:t>
            </a:r>
          </a:p>
          <a:p>
            <a:pPr marL="1371600" lvl="3" indent="0">
              <a:buNone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自动注册用户，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>
              <a:buNone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再去读取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的某个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nonexistent field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，观察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 Message</a:t>
            </a:r>
          </a:p>
          <a:p>
            <a:pPr marL="1371600" lvl="3" indent="0">
              <a:buNone/>
            </a:pP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Detecting Permission Misconfiguration in AWS</a:t>
            </a:r>
          </a:p>
          <a:p>
            <a:pPr lvl="3"/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Collect AWS keys and the S3 Storage names</a:t>
            </a:r>
          </a:p>
          <a:p>
            <a:pPr lvl="3"/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看通过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keys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有哪些权限（例如 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full access or not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88D3C-DC9F-48B2-B3F4-4F4130A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57BD-567F-4DD4-BCCA-7FD7064721C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7354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06D74-1917-4744-89BB-ECB52909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642"/>
            <a:ext cx="12192000" cy="6874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IV.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总计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160 9983 apps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15.42 TB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1 5098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存在相关漏洞，总计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1 7299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个漏洞</a:t>
            </a:r>
          </a:p>
          <a:p>
            <a:pPr lvl="1"/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爬虫耗时 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 months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May 2017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漏洞检测耗时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6894.89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，中间结果占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2.56 TB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Cloud API Identification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88D3C-DC9F-48B2-B3F4-4F4130A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57BD-567F-4DD4-BCCA-7FD7064721C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3147D5-411A-4E02-8939-77C77BCC7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1" y="2971860"/>
            <a:ext cx="8500956" cy="354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0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06D74-1917-4744-89BB-ECB52909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642"/>
            <a:ext cx="12192000" cy="6297885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本文针对的问题：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Cloud API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中认证凭据的不安全使用，可能导致数据泄露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本文的主要贡献：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了三个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Cloud API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Amazon AWS </a:t>
            </a:r>
            <a:r>
              <a:rPr lang="zh-CN" altLang="en-US" sz="2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Google Firebase</a:t>
            </a:r>
            <a:r>
              <a:rPr lang="zh-CN" altLang="en-US" sz="2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Microsoft Azure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）中，可能存在的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情形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实现了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工具，从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160 9983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中，发现了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1 7299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个信息泄露漏洞，涉及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1 5098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（保证存在数据泄露，不保证所泄露数据为敏感数据）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88D3C-DC9F-48B2-B3F4-4F4130A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57BD-567F-4DD4-BCCA-7FD7064721C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6408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06D74-1917-4744-89BB-ECB52909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642"/>
            <a:ext cx="12192000" cy="6874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IV.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Value Analysis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88D3C-DC9F-48B2-B3F4-4F4130A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57BD-567F-4DD4-BCCA-7FD7064721C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C31669-5011-4934-9361-E63CF5ED9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1" y="1495494"/>
            <a:ext cx="11774628" cy="46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79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06D74-1917-4744-89BB-ECB52909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642"/>
            <a:ext cx="12192000" cy="6874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IV.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Vulnerability Identification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88D3C-DC9F-48B2-B3F4-4F4130A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57BD-567F-4DD4-BCCA-7FD7064721C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9BAD59-BD70-46A8-AEC6-CF5800338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808" y="1998494"/>
            <a:ext cx="8876465" cy="344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2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06D74-1917-4744-89BB-ECB52909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642"/>
            <a:ext cx="12192000" cy="6874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IV.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Vulnerability Identification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88D3C-DC9F-48B2-B3F4-4F4130A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57BD-567F-4DD4-BCCA-7FD7064721C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9C0FB7-3D0F-40DB-B9A5-1C167E7B1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78" y="1691454"/>
            <a:ext cx="11830244" cy="383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68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06D74-1917-4744-89BB-ECB52909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642"/>
            <a:ext cx="12192000" cy="6874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IV.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Vulnerability Identification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88D3C-DC9F-48B2-B3F4-4F4130A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57BD-567F-4DD4-BCCA-7FD7064721C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B79B9D-EBB9-4AEC-9050-7028728E2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28" y="1478041"/>
            <a:ext cx="9529621" cy="529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5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06D74-1917-4744-89BB-ECB52909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642"/>
            <a:ext cx="12192000" cy="59644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I.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i="0" u="none" strike="noStrike" kern="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Mobile Cloud API</a:t>
            </a:r>
            <a:r>
              <a:rPr lang="zh-CN" altLang="en-US" b="1" i="0" u="none" strike="noStrike" kern="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</a:t>
            </a:r>
            <a:endParaRPr lang="en-US" altLang="zh-CN" b="1" i="0" u="none" strike="noStrike" kern="0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i="0" u="none" strike="noStrike" kern="0" baseline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mBaaS</a:t>
            </a:r>
            <a:r>
              <a:rPr lang="en-US" altLang="zh-CN" sz="2800" i="0" u="none" strike="noStrike" kern="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i="0" u="none" strike="noStrike" kern="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mobile back-end as a service</a:t>
            </a:r>
          </a:p>
          <a:p>
            <a:pPr lvl="1"/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主要功能：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800" i="0" u="none" strike="noStrike" kern="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Storage</a:t>
            </a:r>
            <a:r>
              <a:rPr lang="zh-CN" altLang="en-US" sz="2800" i="0" u="none" strike="noStrike" kern="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：供</a:t>
            </a:r>
            <a:r>
              <a:rPr lang="en-US" altLang="zh-CN" sz="2800" i="0" u="none" strike="noStrike" kern="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client</a:t>
            </a:r>
            <a:r>
              <a:rPr lang="zh-CN" altLang="en-US" sz="2800" i="0" u="none" strike="noStrike" kern="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访问资源</a:t>
            </a:r>
            <a:endParaRPr lang="en-US" altLang="zh-CN" sz="2800" i="0" u="none" strike="noStrike" kern="0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800" i="0" u="none" strike="noStrike" kern="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 Management</a:t>
            </a:r>
            <a:r>
              <a:rPr lang="zh-CN" altLang="en-US" sz="2800" i="0" u="none" strike="noStrike" kern="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：验证身份，管理用户访问权限</a:t>
            </a:r>
            <a:endParaRPr lang="en-US" altLang="zh-CN" sz="2800" i="0" u="none" strike="noStrike" kern="0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800" i="0" u="none" strike="noStrike" kern="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Notification Delivery</a:t>
            </a:r>
            <a:r>
              <a:rPr lang="zh-CN" altLang="en-US" sz="2800" i="0" u="none" strike="noStrike" kern="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：推送通知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i="0" u="none" strike="noStrike" kern="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本文针对的</a:t>
            </a:r>
            <a:r>
              <a:rPr lang="en-US" altLang="zh-CN" b="1" i="0" u="none" strike="noStrike" kern="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Cloud API</a:t>
            </a:r>
          </a:p>
          <a:p>
            <a:pPr lvl="1"/>
            <a:r>
              <a:rPr lang="en-US" altLang="zh-CN" sz="2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Firebase</a:t>
            </a:r>
          </a:p>
          <a:p>
            <a:pPr lvl="1"/>
            <a:r>
              <a:rPr lang="en-US" altLang="zh-CN" sz="2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Amazon AWS </a:t>
            </a:r>
          </a:p>
          <a:p>
            <a:pPr lvl="1"/>
            <a:r>
              <a:rPr lang="en-US" altLang="zh-CN" sz="2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Azure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88D3C-DC9F-48B2-B3F4-4F4130A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57BD-567F-4DD4-BCCA-7FD7064721C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58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06D74-1917-4744-89BB-ECB52909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642"/>
            <a:ext cx="12192000" cy="596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I.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i="0" u="none" strike="noStrike" kern="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Cloud API</a:t>
            </a:r>
            <a:r>
              <a:rPr lang="zh-CN" altLang="en-US" b="1" i="0" u="none" strike="noStrike" kern="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b="1" i="0" u="none" strike="noStrike" kern="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b="1" i="0" u="none" strike="noStrike" kern="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机制（作者总结）</a:t>
            </a:r>
            <a:endParaRPr lang="en-US" altLang="zh-CN" b="1" i="0" u="none" strike="noStrike" kern="0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Key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i="0" u="none" strike="noStrike" kern="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 Key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88D3C-DC9F-48B2-B3F4-4F4130A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57BD-567F-4DD4-BCCA-7FD7064721C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031365-F964-4CD0-A199-74EDF08D3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941" y="1718119"/>
            <a:ext cx="7759349" cy="484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7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06D74-1917-4744-89BB-ECB52909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642"/>
            <a:ext cx="12192000" cy="596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II.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Misuse and Misconfiguration in Cloud API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i="0" u="none" strike="noStrike" kern="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Misuse of Various Keys in </a:t>
            </a:r>
            <a:r>
              <a:rPr lang="en-US" altLang="zh-CN" b="1" i="0" u="none" strike="noStrike" kern="0" baseline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</a:t>
            </a:r>
          </a:p>
          <a:p>
            <a:pPr lvl="1"/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混淆 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Key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 Key</a:t>
            </a:r>
          </a:p>
          <a:p>
            <a:pPr lvl="1"/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2.1.1 Key Misuse in Azure Storage</a:t>
            </a:r>
          </a:p>
          <a:p>
            <a:pPr lvl="2"/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Account Key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 Key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full access to the cloud storage billed to a particular user</a:t>
            </a:r>
          </a:p>
          <a:p>
            <a:pPr lvl="2"/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 Access Signature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(SAS)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Key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）：临时性，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 only access certain resources with limited permissions</a:t>
            </a:r>
          </a:p>
          <a:p>
            <a:pPr lvl="1"/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88D3C-DC9F-48B2-B3F4-4F4130A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57BD-567F-4DD4-BCCA-7FD7064721C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18138E-DD22-46CF-AE33-977E321D4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384" y="4165688"/>
            <a:ext cx="9781232" cy="23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6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06D74-1917-4744-89BB-ECB52909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642"/>
            <a:ext cx="12192000" cy="596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II.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Misuse and Misconfiguration in Cloud API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i="0" u="none" strike="noStrike" kern="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Misuse of Various Keys in </a:t>
            </a:r>
            <a:r>
              <a:rPr lang="en-US" altLang="zh-CN" b="1" i="0" u="none" strike="noStrike" kern="0" baseline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</a:t>
            </a:r>
          </a:p>
          <a:p>
            <a:endParaRPr lang="en-US" altLang="zh-CN" b="1" i="0" u="none" strike="noStrike" kern="0" baseline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2.1.2 Key Misuse in Azure Notification Hubs</a:t>
            </a:r>
          </a:p>
          <a:p>
            <a:pPr lvl="2"/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主要用于 面向终端用户的定制化推送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Full Access Key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 Key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full access to send or listen for notifications</a:t>
            </a:r>
          </a:p>
          <a:p>
            <a:pPr lvl="2"/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Listening Key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Key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 only listen to the notifications</a:t>
            </a:r>
          </a:p>
          <a:p>
            <a:pPr lvl="1"/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88D3C-DC9F-48B2-B3F4-4F4130A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57BD-567F-4DD4-BCCA-7FD7064721C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B3A042-9E60-4D28-B571-4981B19EE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095" y="3873381"/>
            <a:ext cx="7947323" cy="237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1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06D74-1917-4744-89BB-ECB52909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642"/>
            <a:ext cx="12192000" cy="596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II.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Misuse and Misconfiguration in Cloud API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i="0" u="none" strike="noStrike" kern="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Misuse of Various Keys in </a:t>
            </a:r>
            <a:r>
              <a:rPr lang="en-US" altLang="zh-CN" b="1" i="0" u="none" strike="noStrike" kern="0" baseline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</a:t>
            </a:r>
          </a:p>
          <a:p>
            <a:endParaRPr lang="en-US" altLang="zh-CN" b="1" i="0" u="none" strike="noStrike" kern="0" baseline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2.1.3 Key Misuse in AWS</a:t>
            </a:r>
          </a:p>
          <a:p>
            <a:pPr lvl="2"/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number of keys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mobile apps to access the AWS resources</a:t>
            </a:r>
          </a:p>
          <a:p>
            <a:pPr lvl="2"/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 of the keys is the </a:t>
            </a:r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 access key</a:t>
            </a:r>
          </a:p>
          <a:p>
            <a:pPr lvl="2"/>
            <a:r>
              <a:rPr lang="en-US" altLang="zh-CN" sz="2400" i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zh-CN" sz="2400" i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WiSec</a:t>
            </a:r>
            <a:r>
              <a:rPr lang="en-US" altLang="zh-CN" sz="2400" i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2015】Harvesting developer credentials in android apps</a:t>
            </a:r>
          </a:p>
          <a:p>
            <a:pPr lvl="1"/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88D3C-DC9F-48B2-B3F4-4F4130A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57BD-567F-4DD4-BCCA-7FD7064721C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837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06D74-1917-4744-89BB-ECB52909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642"/>
            <a:ext cx="12192000" cy="596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II.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Misuse and Misconfiguration in Cloud API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i="0" u="none" strike="noStrike" kern="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Misconfiguration of User Permissions in </a:t>
            </a:r>
            <a:r>
              <a:rPr lang="en-US" altLang="zh-CN" b="1" i="0" u="none" strike="noStrike" kern="0" baseline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Authorization</a:t>
            </a:r>
          </a:p>
          <a:p>
            <a:pPr lvl="1"/>
            <a:r>
              <a:rPr lang="en-US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2.2.1 Misconfiguration of User Permissions in Firebase</a:t>
            </a:r>
          </a:p>
          <a:p>
            <a:pPr lvl="2"/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Security Rules Language</a:t>
            </a:r>
            <a:endParaRPr lang="zh-CN" altLang="en-US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88D3C-DC9F-48B2-B3F4-4F4130A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57BD-567F-4DD4-BCCA-7FD7064721C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6DE197-4440-4C65-9873-45D654532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186" y="1980031"/>
            <a:ext cx="6814964" cy="447555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114B291-F783-40AE-B1B7-216DF91F392E}"/>
              </a:ext>
            </a:extLst>
          </p:cNvPr>
          <p:cNvSpPr txBox="1"/>
          <p:nvPr/>
        </p:nvSpPr>
        <p:spPr>
          <a:xfrm>
            <a:off x="412348" y="2168541"/>
            <a:ext cx="450110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Cloud</a:t>
            </a:r>
            <a:r>
              <a:rPr lang="zh-CN" altLang="en-US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中</a:t>
            </a:r>
            <a:r>
              <a:rPr lang="en-US" altLang="zh-CN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json</a:t>
            </a:r>
            <a:r>
              <a:rPr lang="zh-CN" altLang="en-US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数据如下：</a:t>
            </a:r>
          </a:p>
          <a:p>
            <a:r>
              <a:rPr lang="zh-CN" altLang="en-US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{</a:t>
            </a:r>
            <a:endParaRPr lang="zh-CN" altLang="en-US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“users": {</a:t>
            </a:r>
            <a:endParaRPr lang="zh-CN" altLang="en-US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</a:t>
            </a:r>
            <a:r>
              <a:rPr lang="en-US" altLang="zh-CN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“user0": {</a:t>
            </a:r>
            <a:endParaRPr lang="zh-CN" altLang="en-US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pPr lvl="2"/>
            <a:r>
              <a:rPr lang="en-US" altLang="zh-CN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“message0": {“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Hello</a:t>
            </a:r>
            <a:r>
              <a:rPr lang="en-US" altLang="zh-CN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"},</a:t>
            </a:r>
            <a:endParaRPr lang="zh-CN" altLang="en-US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en-US" altLang="zh-CN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	“message1": {“Good"},</a:t>
            </a:r>
          </a:p>
          <a:p>
            <a:r>
              <a:rPr lang="en-US" altLang="zh-CN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	...</a:t>
            </a:r>
            <a:endParaRPr lang="zh-CN" altLang="en-US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pPr lvl="1"/>
            <a:r>
              <a:rPr lang="en-US" altLang="zh-CN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},</a:t>
            </a:r>
            <a:endParaRPr lang="zh-CN" altLang="en-US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</a:t>
            </a:r>
            <a:r>
              <a:rPr lang="en-US" altLang="zh-CN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"user1": {</a:t>
            </a:r>
            <a:endParaRPr lang="zh-CN" altLang="en-US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pPr lvl="2"/>
            <a:r>
              <a:rPr lang="en-US" altLang="zh-CN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“message0": {“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Hi</a:t>
            </a:r>
            <a:r>
              <a:rPr lang="en-US" altLang="zh-CN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"},</a:t>
            </a:r>
            <a:endParaRPr lang="zh-CN" altLang="en-US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	</a:t>
            </a:r>
            <a:r>
              <a:rPr lang="en-US" altLang="zh-CN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“message1": {“Bad"},</a:t>
            </a:r>
          </a:p>
          <a:p>
            <a:pPr lvl="1"/>
            <a:r>
              <a:rPr lang="en-US" altLang="zh-CN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	...</a:t>
            </a:r>
            <a:r>
              <a:rPr lang="zh-CN" altLang="en-US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</a:t>
            </a:r>
            <a:endParaRPr lang="en-US" altLang="zh-CN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pPr lvl="1"/>
            <a:r>
              <a:rPr lang="en-US" altLang="zh-CN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},</a:t>
            </a:r>
            <a:r>
              <a:rPr lang="zh-CN" altLang="en-US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</a:t>
            </a:r>
            <a:endParaRPr lang="en-US" altLang="zh-CN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pPr lvl="1"/>
            <a:r>
              <a:rPr lang="en-US" altLang="zh-CN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...</a:t>
            </a:r>
            <a:endParaRPr lang="zh-CN" altLang="en-US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  <a:endParaRPr lang="zh-CN" altLang="en-US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b="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  <a:endParaRPr lang="zh-CN" altLang="en-US" b="0" dirty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825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06D74-1917-4744-89BB-ECB52909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642"/>
            <a:ext cx="12192000" cy="596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II.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Misuse and Misconfiguration in Cloud API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i="0" u="none" strike="noStrike" kern="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Misconfiguration of User Permissions in </a:t>
            </a:r>
            <a:r>
              <a:rPr lang="en-US" altLang="zh-CN" b="1" i="0" u="none" strike="noStrike" kern="0" baseline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Authorization</a:t>
            </a:r>
          </a:p>
          <a:p>
            <a:pPr lvl="1"/>
            <a:r>
              <a:rPr lang="en-US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2.2.2 Misconfiguration of User Permissions in AWS</a:t>
            </a:r>
          </a:p>
          <a:p>
            <a:pPr lvl="2"/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Amazon: Identity and Access Management (IAM)</a:t>
            </a:r>
          </a:p>
          <a:p>
            <a:pPr lvl="2"/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Developers may </a:t>
            </a:r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 provision the permissions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an IAM user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88D3C-DC9F-48B2-B3F4-4F4130A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57BD-567F-4DD4-BCCA-7FD7064721C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381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2088</Words>
  <Application>Microsoft Office PowerPoint</Application>
  <PresentationFormat>宽屏</PresentationFormat>
  <Paragraphs>283</Paragraphs>
  <Slides>23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-apple-system</vt:lpstr>
      <vt:lpstr>NimbusRomNo9L-Regu</vt:lpstr>
      <vt:lpstr>等线</vt:lpstr>
      <vt:lpstr>等线 Light</vt:lpstr>
      <vt:lpstr>微软雅黑</vt:lpstr>
      <vt:lpstr>Arial</vt:lpstr>
      <vt:lpstr>Segoe UI</vt:lpstr>
      <vt:lpstr>Office 主题​​</vt:lpstr>
      <vt:lpstr>论文分享  【Oakland 2019】 Why Does Your Data Leak? Uncovering the Data Leakage in Cloud from Mobile Apps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上善 若水</dc:creator>
  <cp:lastModifiedBy>上善 若水</cp:lastModifiedBy>
  <cp:revision>93</cp:revision>
  <dcterms:created xsi:type="dcterms:W3CDTF">2022-04-27T13:29:23Z</dcterms:created>
  <dcterms:modified xsi:type="dcterms:W3CDTF">2022-04-28T05:30:08Z</dcterms:modified>
</cp:coreProperties>
</file>