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59" r:id="rId5"/>
    <p:sldId id="260" r:id="rId6"/>
    <p:sldId id="261" r:id="rId7"/>
    <p:sldId id="262" r:id="rId8"/>
    <p:sldId id="263" r:id="rId9"/>
    <p:sldId id="265" r:id="rId10"/>
    <p:sldId id="266" r:id="rId11"/>
    <p:sldId id="264"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4" d="100"/>
          <a:sy n="74"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7724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93303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236451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148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2967342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390952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81038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277822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409695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232672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170920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71968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19892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30082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183877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103450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B07EC2-DEA1-48AE-AD6C-A94050CCC66F}"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6CF925-2642-4A2C-86C8-11EDA3A4951E}" type="slidenum">
              <a:rPr lang="en-US" smtClean="0"/>
              <a:t>‹#›</a:t>
            </a:fld>
            <a:endParaRPr lang="en-US" dirty="0"/>
          </a:p>
        </p:txBody>
      </p:sp>
    </p:spTree>
    <p:extLst>
      <p:ext uri="{BB962C8B-B14F-4D97-AF65-F5344CB8AC3E}">
        <p14:creationId xmlns:p14="http://schemas.microsoft.com/office/powerpoint/2010/main" val="316852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B07EC2-DEA1-48AE-AD6C-A94050CCC66F}" type="datetimeFigureOut">
              <a:rPr lang="en-US" smtClean="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6CF925-2642-4A2C-86C8-11EDA3A4951E}" type="slidenum">
              <a:rPr lang="en-US" smtClean="0"/>
              <a:t>‹#›</a:t>
            </a:fld>
            <a:endParaRPr lang="en-US" dirty="0"/>
          </a:p>
        </p:txBody>
      </p:sp>
    </p:spTree>
    <p:extLst>
      <p:ext uri="{BB962C8B-B14F-4D97-AF65-F5344CB8AC3E}">
        <p14:creationId xmlns:p14="http://schemas.microsoft.com/office/powerpoint/2010/main" val="2641164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FD8A21-EC80-FC82-689D-3E9167E79B91}"/>
              </a:ext>
            </a:extLst>
          </p:cNvPr>
          <p:cNvSpPr>
            <a:spLocks noGrp="1"/>
          </p:cNvSpPr>
          <p:nvPr>
            <p:ph type="title"/>
          </p:nvPr>
        </p:nvSpPr>
        <p:spPr/>
        <p:txBody>
          <a:bodyPr>
            <a:normAutofit/>
          </a:bodyPr>
          <a:lstStyle/>
          <a:p>
            <a:r>
              <a:rPr lang="en-US" b="1" u="sng" dirty="0"/>
              <a:t>Complaint Management System</a:t>
            </a:r>
          </a:p>
        </p:txBody>
      </p:sp>
      <p:sp>
        <p:nvSpPr>
          <p:cNvPr id="5" name="Content Placeholder 4">
            <a:extLst>
              <a:ext uri="{FF2B5EF4-FFF2-40B4-BE49-F238E27FC236}">
                <a16:creationId xmlns:a16="http://schemas.microsoft.com/office/drawing/2014/main" id="{51204839-70F8-5BE9-6B0E-AD2E32B07BEA}"/>
              </a:ext>
            </a:extLst>
          </p:cNvPr>
          <p:cNvSpPr>
            <a:spLocks noGrp="1"/>
          </p:cNvSpPr>
          <p:nvPr>
            <p:ph idx="1"/>
          </p:nvPr>
        </p:nvSpPr>
        <p:spPr>
          <a:xfrm>
            <a:off x="933651" y="2066256"/>
            <a:ext cx="7469206" cy="4351338"/>
          </a:xfrm>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1.SYLVIA ACHIENG            EB1/56112/21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2.HALAN KIPROTICH         EB1/56085/21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3.GLADYS BITITA                EB1/56130/21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4.DUNCAN OYUGI              EB1/56143/21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5.CAROLYNE MUSENYA     EB1/56052/21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6.ABRAHAM LINCOLN       EB1/56142/21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7.FAITH MAINA                   EB1/56028/21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8.VICTOR MREITHI              EB1/55965/21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9.COLLINS OPUKAH            EB1/56123/21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623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19AA9-41FF-C576-74D4-C08DEED5FADD}"/>
              </a:ext>
            </a:extLst>
          </p:cNvPr>
          <p:cNvSpPr/>
          <p:nvPr/>
        </p:nvSpPr>
        <p:spPr>
          <a:xfrm>
            <a:off x="0" y="0"/>
            <a:ext cx="12191999"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33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7E9D32-ECA3-DA1F-708E-08F1509BF338}"/>
              </a:ext>
            </a:extLst>
          </p:cNvPr>
          <p:cNvSpPr/>
          <p:nvPr/>
        </p:nvSpPr>
        <p:spPr>
          <a:xfrm>
            <a:off x="0" y="0"/>
            <a:ext cx="12192000"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6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D072E3-1C9F-F1E6-8FCC-80B2AD2A58B4}"/>
              </a:ext>
            </a:extLst>
          </p:cNvPr>
          <p:cNvSpPr/>
          <p:nvPr/>
        </p:nvSpPr>
        <p:spPr>
          <a:xfrm>
            <a:off x="0" y="0"/>
            <a:ext cx="12192000"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7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464521-7C10-792F-45F1-1099F6E3EDF3}"/>
              </a:ext>
            </a:extLst>
          </p:cNvPr>
          <p:cNvSpPr/>
          <p:nvPr/>
        </p:nvSpPr>
        <p:spPr>
          <a:xfrm>
            <a:off x="0" y="0"/>
            <a:ext cx="12192000"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8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6979AF-C6EC-723C-2230-97030D4B4510}"/>
              </a:ext>
            </a:extLst>
          </p:cNvPr>
          <p:cNvSpPr/>
          <p:nvPr/>
        </p:nvSpPr>
        <p:spPr>
          <a:xfrm>
            <a:off x="0" y="0"/>
            <a:ext cx="12192000"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0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0088B9-BC2F-7C68-35A2-E31E0DBB9CA1}"/>
              </a:ext>
            </a:extLst>
          </p:cNvPr>
          <p:cNvSpPr/>
          <p:nvPr/>
        </p:nvSpPr>
        <p:spPr>
          <a:xfrm>
            <a:off x="0" y="0"/>
            <a:ext cx="12192000"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73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71B67B-6CFE-48DB-CDBE-EBFE3138FEF2}"/>
              </a:ext>
            </a:extLst>
          </p:cNvPr>
          <p:cNvSpPr txBox="1"/>
          <p:nvPr/>
        </p:nvSpPr>
        <p:spPr>
          <a:xfrm>
            <a:off x="923925" y="1042183"/>
            <a:ext cx="10077450" cy="5238998"/>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absence of a formal complainant system at Chuka university presents several challenges which has led to inefficiencies in handling and resolving user complaints. This not only impacts the satisfaction levels of both employees and students but also hinders the institution ability to address issues promptly. By digitizing this process, we overcome the limitations of traditional paper-based systems, providing a more dynamic, responsive, and convenient means of registering complaints. A cornerstone of our project is the incorporation of real-time updates, ensuring complainants are kept informed of the status and progress of their submissions. This feature not only enhances transparency but also instills confidence in the responsiveness of the complaint resolution process.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the system will implement an assignment mechanism, directing each complaint to designated administrators responsible for its timely resolution, ensuring a targeted and efficient approach. Moreover, our project emphasizes accountability by establishing a traceable process for complaint resolution. The platform will maintain a detailed record of actions taken by administrators in response to each complaint, enabling thorough performance evaluation and continuous improvement. This historical data not only contributes to accountability but also aids in shaping policies and procedures that address the evolving needs and concerns of the university community. By introducing efficiency, transparency, and accountability into the resolution process, our project aligns with the broader vision of fostering a university community where all stakeholders feel heard, supported, and valued in their pursuit of academic and professional excellence.</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0F961A-A618-B7F5-7D0C-5CFF1BDD1E55}"/>
              </a:ext>
            </a:extLst>
          </p:cNvPr>
          <p:cNvSpPr txBox="1"/>
          <p:nvPr/>
        </p:nvSpPr>
        <p:spPr>
          <a:xfrm>
            <a:off x="4067175" y="205623"/>
            <a:ext cx="3790950" cy="461665"/>
          </a:xfrm>
          <a:prstGeom prst="rect">
            <a:avLst/>
          </a:prstGeom>
          <a:noFill/>
        </p:spPr>
        <p:txBody>
          <a:bodyPr wrap="square" rtlCol="0">
            <a:spAutoFit/>
          </a:bodyPr>
          <a:lstStyle/>
          <a:p>
            <a:r>
              <a:rPr lang="en-US" sz="2400" b="1" u="sng" dirty="0"/>
              <a:t>Statement of the problem</a:t>
            </a:r>
          </a:p>
        </p:txBody>
      </p:sp>
    </p:spTree>
    <p:extLst>
      <p:ext uri="{BB962C8B-B14F-4D97-AF65-F5344CB8AC3E}">
        <p14:creationId xmlns:p14="http://schemas.microsoft.com/office/powerpoint/2010/main" val="347792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BE57A5-D8E8-39F4-DB5D-FEF3ADFF1AEA}"/>
              </a:ext>
            </a:extLst>
          </p:cNvPr>
          <p:cNvSpPr txBox="1"/>
          <p:nvPr/>
        </p:nvSpPr>
        <p:spPr>
          <a:xfrm>
            <a:off x="1209674" y="1440077"/>
            <a:ext cx="6029326" cy="37555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implementing this complaint system are;</a:t>
            </a:r>
          </a:p>
        </p:txBody>
      </p:sp>
      <p:sp>
        <p:nvSpPr>
          <p:cNvPr id="3" name="TextBox 2">
            <a:extLst>
              <a:ext uri="{FF2B5EF4-FFF2-40B4-BE49-F238E27FC236}">
                <a16:creationId xmlns:a16="http://schemas.microsoft.com/office/drawing/2014/main" id="{50F2B60D-AAB5-B708-767C-FA82AA7FB2FF}"/>
              </a:ext>
            </a:extLst>
          </p:cNvPr>
          <p:cNvSpPr txBox="1"/>
          <p:nvPr/>
        </p:nvSpPr>
        <p:spPr>
          <a:xfrm>
            <a:off x="1416008" y="2270167"/>
            <a:ext cx="7839075" cy="2616101"/>
          </a:xfrm>
          <a:prstGeom prst="rect">
            <a:avLst/>
          </a:prstGeom>
          <a:noFill/>
        </p:spPr>
        <p:txBody>
          <a:bodyPr wrap="square" rtlCol="0">
            <a:spAutoFit/>
          </a:bodyPr>
          <a:lstStyle/>
          <a:p>
            <a:pPr marL="342900" marR="0" lvl="0" indent="-342900" algn="just">
              <a:spcBef>
                <a:spcPts val="0"/>
              </a:spcBef>
              <a:spcAft>
                <a:spcPts val="800"/>
              </a:spcAft>
              <a:buFont typeface="Wingdings" panose="05000000000000000000" pitchFamily="2" charset="2"/>
              <a:buChar char="ü"/>
              <a:tabLst>
                <a:tab pos="269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Streamline the complaint handling process, reducing resolution times and workload for staff</a:t>
            </a:r>
          </a:p>
          <a:p>
            <a:pPr marL="342900" marR="0" lvl="0" indent="-342900" algn="just">
              <a:spcBef>
                <a:spcPts val="0"/>
              </a:spcBef>
              <a:spcAft>
                <a:spcPts val="800"/>
              </a:spcAft>
              <a:buFont typeface="Wingdings" panose="05000000000000000000" pitchFamily="2" charset="2"/>
              <a:buChar char="ü"/>
              <a:tabLst>
                <a:tab pos="269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a clear and consistent complaint process with defined timelines and communication channels</a:t>
            </a:r>
          </a:p>
          <a:p>
            <a:pPr marL="342900" marR="0" lvl="0" indent="-342900" algn="just">
              <a:spcBef>
                <a:spcPts val="0"/>
              </a:spcBef>
              <a:spcAft>
                <a:spcPts val="800"/>
              </a:spcAft>
              <a:buFont typeface="Wingdings" panose="05000000000000000000" pitchFamily="2" charset="2"/>
              <a:buChar char="ü"/>
              <a:tabLst>
                <a:tab pos="269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Facilitate transparent communication between complaints, departments and administrators throughout the complaint resolution process</a:t>
            </a: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Improve overall experience for students and staff by addressing their concern promptly and effectively.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2F8B0A-F9A9-489D-483D-BC16950C084F}"/>
              </a:ext>
            </a:extLst>
          </p:cNvPr>
          <p:cNvSpPr txBox="1"/>
          <p:nvPr/>
        </p:nvSpPr>
        <p:spPr>
          <a:xfrm>
            <a:off x="2057400" y="523875"/>
            <a:ext cx="4333875" cy="461665"/>
          </a:xfrm>
          <a:prstGeom prst="rect">
            <a:avLst/>
          </a:prstGeom>
          <a:noFill/>
        </p:spPr>
        <p:txBody>
          <a:bodyPr wrap="square" rtlCol="0">
            <a:spAutoFit/>
          </a:bodyPr>
          <a:lstStyle/>
          <a:p>
            <a:pPr lvl="2"/>
            <a:r>
              <a:rPr lang="en-US" sz="2400" b="1" u="sng" dirty="0"/>
              <a:t>Objectives</a:t>
            </a:r>
          </a:p>
        </p:txBody>
      </p:sp>
    </p:spTree>
    <p:extLst>
      <p:ext uri="{BB962C8B-B14F-4D97-AF65-F5344CB8AC3E}">
        <p14:creationId xmlns:p14="http://schemas.microsoft.com/office/powerpoint/2010/main" val="308689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44867-0294-7893-A11C-93C8636B1AE2}"/>
              </a:ext>
            </a:extLst>
          </p:cNvPr>
          <p:cNvSpPr txBox="1"/>
          <p:nvPr/>
        </p:nvSpPr>
        <p:spPr>
          <a:xfrm>
            <a:off x="790575" y="1647823"/>
            <a:ext cx="9763125" cy="3891450"/>
          </a:xfrm>
          <a:prstGeom prst="rect">
            <a:avLst/>
          </a:prstGeom>
          <a:noFill/>
        </p:spPr>
        <p:txBody>
          <a:bodyPr wrap="square" rtlCol="0">
            <a:spAutoFit/>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findings of this study will help improve the design of the complaint management system of Chuka University institution in a way that all or most of the complaints of the clients are handled systematically and in due time increasing the productivity of the institution since the services in the institution will run smoothly.</a:t>
            </a: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findings provide valuable insights for guiding and informing the school management about the areas to address most so as to create a stable learning environment for the students and also offer appropriate services to the clients in need. This complaint management system will not only solve the complaints but also create a good relationship between both clients and Chuka management sta</a:t>
            </a:r>
            <a:r>
              <a:rPr lang="en-US" dirty="0">
                <a:latin typeface="Calibri" panose="020F0502020204030204" pitchFamily="34" charset="0"/>
                <a:ea typeface="Calibri" panose="020F0502020204030204" pitchFamily="34" charset="0"/>
                <a:cs typeface="Times New Roman" panose="02020603050405020304" pitchFamily="18" charset="0"/>
              </a:rPr>
              <a:t>ff.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F7BC94F-6F4F-DB97-CACB-6ACFA15C9282}"/>
              </a:ext>
            </a:extLst>
          </p:cNvPr>
          <p:cNvSpPr txBox="1"/>
          <p:nvPr/>
        </p:nvSpPr>
        <p:spPr>
          <a:xfrm>
            <a:off x="3581399" y="949395"/>
            <a:ext cx="3752851" cy="461665"/>
          </a:xfrm>
          <a:prstGeom prst="rect">
            <a:avLst/>
          </a:prstGeom>
          <a:noFill/>
        </p:spPr>
        <p:txBody>
          <a:bodyPr wrap="square" rtlCol="0">
            <a:spAutoFit/>
          </a:bodyPr>
          <a:lstStyle/>
          <a:p>
            <a:pPr lvl="1"/>
            <a:r>
              <a:rPr lang="en-US" sz="2400" b="1" u="sng" dirty="0"/>
              <a:t>Significance of the study</a:t>
            </a:r>
          </a:p>
        </p:txBody>
      </p:sp>
    </p:spTree>
    <p:extLst>
      <p:ext uri="{BB962C8B-B14F-4D97-AF65-F5344CB8AC3E}">
        <p14:creationId xmlns:p14="http://schemas.microsoft.com/office/powerpoint/2010/main" val="351856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188A0E-E7A4-DBBF-8C0F-CAB2A183CDDB}"/>
              </a:ext>
            </a:extLst>
          </p:cNvPr>
          <p:cNvSpPr/>
          <p:nvPr/>
        </p:nvSpPr>
        <p:spPr>
          <a:xfrm>
            <a:off x="1914525" y="247650"/>
            <a:ext cx="7991475" cy="6610350"/>
          </a:xfrm>
          <a:prstGeom prst="rect">
            <a:avLst/>
          </a:prstGeom>
          <a:blipFill>
            <a:blip r:embed="rId2"/>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296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C87F0-73CB-3A8B-1DCA-E386E3BF3245}"/>
              </a:ext>
            </a:extLst>
          </p:cNvPr>
          <p:cNvSpPr txBox="1"/>
          <p:nvPr/>
        </p:nvSpPr>
        <p:spPr>
          <a:xfrm>
            <a:off x="780803" y="804593"/>
            <a:ext cx="9075716" cy="67191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complainant must have access to the complaint management system.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complainant must be logged into their account to submit a complaint.</a:t>
            </a:r>
          </a:p>
        </p:txBody>
      </p:sp>
      <p:sp>
        <p:nvSpPr>
          <p:cNvPr id="5" name="TextBox 4">
            <a:extLst>
              <a:ext uri="{FF2B5EF4-FFF2-40B4-BE49-F238E27FC236}">
                <a16:creationId xmlns:a16="http://schemas.microsoft.com/office/drawing/2014/main" id="{955C270C-302A-19A7-ED68-BCE6ABA112DA}"/>
              </a:ext>
            </a:extLst>
          </p:cNvPr>
          <p:cNvSpPr txBox="1"/>
          <p:nvPr/>
        </p:nvSpPr>
        <p:spPr>
          <a:xfrm>
            <a:off x="780803" y="1476508"/>
            <a:ext cx="9574480" cy="67191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complaint is successfully submitted and stored in the complaint management system.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complainant receives an acknowledgment or confirmation of their submitted complaint.</a:t>
            </a:r>
          </a:p>
        </p:txBody>
      </p:sp>
      <p:sp>
        <p:nvSpPr>
          <p:cNvPr id="7" name="TextBox 6">
            <a:extLst>
              <a:ext uri="{FF2B5EF4-FFF2-40B4-BE49-F238E27FC236}">
                <a16:creationId xmlns:a16="http://schemas.microsoft.com/office/drawing/2014/main" id="{93356E0F-8936-F2E6-6A09-74520C6A83AF}"/>
              </a:ext>
            </a:extLst>
          </p:cNvPr>
          <p:cNvSpPr txBox="1"/>
          <p:nvPr/>
        </p:nvSpPr>
        <p:spPr>
          <a:xfrm>
            <a:off x="780803" y="2148423"/>
            <a:ext cx="10524506" cy="3042821"/>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complainant accesses the complaint submission page within the complaint management system.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complainant fills out the complaint form, providing details such as the nature of the complaint, relevant order or account information, and any additional context or documentation.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complaint reviews the information provided and confirms their intent to submit the complaint.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complaint management system validates the submitted information for completeness and correctness.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all required information is provided and validation passes, the complaint is submitted to the system.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generates an acknowledge message, confirming the successful submission of the complaint, and provides the complainant with a reference number or tracking ID for future reference.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complaint is logged into the system databases, along with relevant metadata such as submission timestamp, complainant details, and initial status.</a:t>
            </a:r>
          </a:p>
        </p:txBody>
      </p:sp>
      <p:sp>
        <p:nvSpPr>
          <p:cNvPr id="8" name="TextBox 7">
            <a:extLst>
              <a:ext uri="{FF2B5EF4-FFF2-40B4-BE49-F238E27FC236}">
                <a16:creationId xmlns:a16="http://schemas.microsoft.com/office/drawing/2014/main" id="{B7ECA6C2-9240-0C42-3D8D-CB94FF554759}"/>
              </a:ext>
            </a:extLst>
          </p:cNvPr>
          <p:cNvSpPr txBox="1"/>
          <p:nvPr/>
        </p:nvSpPr>
        <p:spPr>
          <a:xfrm>
            <a:off x="1520042" y="332509"/>
            <a:ext cx="4429496" cy="461665"/>
          </a:xfrm>
          <a:prstGeom prst="rect">
            <a:avLst/>
          </a:prstGeom>
          <a:noFill/>
        </p:spPr>
        <p:txBody>
          <a:bodyPr wrap="square" rtlCol="0">
            <a:spAutoFit/>
          </a:bodyPr>
          <a:lstStyle/>
          <a:p>
            <a:r>
              <a:rPr lang="en-US" sz="2400" b="1" u="sng" dirty="0"/>
              <a:t>Use case descriptions </a:t>
            </a:r>
          </a:p>
        </p:txBody>
      </p:sp>
    </p:spTree>
    <p:extLst>
      <p:ext uri="{BB962C8B-B14F-4D97-AF65-F5344CB8AC3E}">
        <p14:creationId xmlns:p14="http://schemas.microsoft.com/office/powerpoint/2010/main" val="344290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5A8412-5ECF-B649-6482-42AC70339F6C}"/>
              </a:ext>
            </a:extLst>
          </p:cNvPr>
          <p:cNvSpPr txBox="1"/>
          <p:nvPr/>
        </p:nvSpPr>
        <p:spPr>
          <a:xfrm>
            <a:off x="465714" y="431880"/>
            <a:ext cx="472638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6C0565AD-2077-2DCF-23AA-CB90A883C773}"/>
              </a:ext>
            </a:extLst>
          </p:cNvPr>
          <p:cNvSpPr txBox="1"/>
          <p:nvPr/>
        </p:nvSpPr>
        <p:spPr>
          <a:xfrm>
            <a:off x="1581996" y="716888"/>
            <a:ext cx="6210794" cy="646331"/>
          </a:xfrm>
          <a:prstGeom prst="rect">
            <a:avLst/>
          </a:prstGeom>
          <a:noFill/>
        </p:spPr>
        <p:txBody>
          <a:bodyPr wrap="square" rtlCol="0">
            <a:spAutoFit/>
          </a:bodyPr>
          <a:lstStyle/>
          <a:p>
            <a:r>
              <a:rPr lang="en-US" b="1" u="sng" dirty="0"/>
              <a:t>Actors and their interaction with the system</a:t>
            </a:r>
          </a:p>
          <a:p>
            <a:endParaRPr lang="en-US" dirty="0"/>
          </a:p>
        </p:txBody>
      </p:sp>
      <p:sp>
        <p:nvSpPr>
          <p:cNvPr id="4" name="TextBox 3">
            <a:extLst>
              <a:ext uri="{FF2B5EF4-FFF2-40B4-BE49-F238E27FC236}">
                <a16:creationId xmlns:a16="http://schemas.microsoft.com/office/drawing/2014/main" id="{359E3AB6-2C3B-B236-AE5C-9B815DB6F48D}"/>
              </a:ext>
            </a:extLst>
          </p:cNvPr>
          <p:cNvSpPr txBox="1"/>
          <p:nvPr/>
        </p:nvSpPr>
        <p:spPr>
          <a:xfrm>
            <a:off x="1427614" y="1427260"/>
            <a:ext cx="9345881" cy="1200329"/>
          </a:xfrm>
          <a:prstGeom prst="rect">
            <a:avLst/>
          </a:prstGeom>
          <a:noFill/>
        </p:spPr>
        <p:txBody>
          <a:bodyPr wrap="square" rtlCol="0">
            <a:spAutoFit/>
          </a:bodyPr>
          <a:lstStyle/>
          <a:p>
            <a:r>
              <a:rPr lang="en-US" b="1" dirty="0"/>
              <a:t>Student</a:t>
            </a:r>
            <a:r>
              <a:rPr lang="en-US" dirty="0"/>
              <a:t> –logs in, registers, submits complaints ,view </a:t>
            </a:r>
            <a:r>
              <a:rPr lang="en-US" dirty="0" smtClean="0"/>
              <a:t>complains.</a:t>
            </a:r>
            <a:endParaRPr lang="en-US" dirty="0"/>
          </a:p>
          <a:p>
            <a:r>
              <a:rPr lang="en-US" b="1" dirty="0"/>
              <a:t>System administrator</a:t>
            </a:r>
            <a:r>
              <a:rPr lang="en-US" dirty="0"/>
              <a:t>- manages, configures , generates reports.</a:t>
            </a:r>
          </a:p>
          <a:p>
            <a:r>
              <a:rPr lang="en-US" b="1" dirty="0"/>
              <a:t>Staff</a:t>
            </a:r>
            <a:r>
              <a:rPr lang="en-US" dirty="0"/>
              <a:t>-make complains, logs in ,view complaints, withdraws complains, registers, submit complains.</a:t>
            </a:r>
          </a:p>
        </p:txBody>
      </p:sp>
      <p:sp>
        <p:nvSpPr>
          <p:cNvPr id="5" name="TextBox 4">
            <a:extLst>
              <a:ext uri="{FF2B5EF4-FFF2-40B4-BE49-F238E27FC236}">
                <a16:creationId xmlns:a16="http://schemas.microsoft.com/office/drawing/2014/main" id="{F1A3165E-1CE4-8E7A-86D2-DF240AD748ED}"/>
              </a:ext>
            </a:extLst>
          </p:cNvPr>
          <p:cNvSpPr txBox="1"/>
          <p:nvPr/>
        </p:nvSpPr>
        <p:spPr>
          <a:xfrm>
            <a:off x="1581996" y="2618628"/>
            <a:ext cx="6103917" cy="369332"/>
          </a:xfrm>
          <a:prstGeom prst="rect">
            <a:avLst/>
          </a:prstGeom>
          <a:noFill/>
        </p:spPr>
        <p:txBody>
          <a:bodyPr wrap="square" rtlCol="0">
            <a:spAutoFit/>
          </a:bodyPr>
          <a:lstStyle/>
          <a:p>
            <a:r>
              <a:rPr lang="en-US" b="1" u="sng" dirty="0"/>
              <a:t>Use cases</a:t>
            </a:r>
          </a:p>
        </p:txBody>
      </p:sp>
      <p:sp>
        <p:nvSpPr>
          <p:cNvPr id="6" name="TextBox 5">
            <a:extLst>
              <a:ext uri="{FF2B5EF4-FFF2-40B4-BE49-F238E27FC236}">
                <a16:creationId xmlns:a16="http://schemas.microsoft.com/office/drawing/2014/main" id="{CE4EE8CF-E38A-51E1-0F24-506676812D4C}"/>
              </a:ext>
            </a:extLst>
          </p:cNvPr>
          <p:cNvSpPr txBox="1"/>
          <p:nvPr/>
        </p:nvSpPr>
        <p:spPr>
          <a:xfrm>
            <a:off x="1367229" y="3379109"/>
            <a:ext cx="8629406" cy="2308324"/>
          </a:xfrm>
          <a:prstGeom prst="rect">
            <a:avLst/>
          </a:prstGeom>
          <a:noFill/>
        </p:spPr>
        <p:txBody>
          <a:bodyPr wrap="square" rtlCol="0">
            <a:spAutoFit/>
          </a:bodyPr>
          <a:lstStyle/>
          <a:p>
            <a:r>
              <a:rPr lang="en-US" b="1" dirty="0"/>
              <a:t>Submit complaint</a:t>
            </a:r>
            <a:r>
              <a:rPr lang="en-US" dirty="0"/>
              <a:t>-complainant submits a new complaint providing details such as category, complaint type, date of submission, department, status of complain, description, related document.</a:t>
            </a:r>
          </a:p>
          <a:p>
            <a:r>
              <a:rPr lang="en-US" b="1" dirty="0"/>
              <a:t>Resolve complaint</a:t>
            </a:r>
            <a:r>
              <a:rPr lang="en-US" dirty="0"/>
              <a:t>-the system admin resolves the complaint by providing a solution or response to the complainant.</a:t>
            </a:r>
          </a:p>
          <a:p>
            <a:r>
              <a:rPr lang="en-US" b="1" dirty="0"/>
              <a:t>Generate report</a:t>
            </a:r>
            <a:r>
              <a:rPr lang="en-US" dirty="0"/>
              <a:t>-admin generates reports and complaint statistics ,resolution times.</a:t>
            </a:r>
          </a:p>
          <a:p>
            <a:endParaRPr lang="en-US" dirty="0"/>
          </a:p>
        </p:txBody>
      </p:sp>
    </p:spTree>
    <p:extLst>
      <p:ext uri="{BB962C8B-B14F-4D97-AF65-F5344CB8AC3E}">
        <p14:creationId xmlns:p14="http://schemas.microsoft.com/office/powerpoint/2010/main" val="259918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2B8BAC-3E49-3B9B-E40F-DA659F946DC8}"/>
              </a:ext>
            </a:extLst>
          </p:cNvPr>
          <p:cNvSpPr/>
          <p:nvPr/>
        </p:nvSpPr>
        <p:spPr>
          <a:xfrm>
            <a:off x="2220686" y="0"/>
            <a:ext cx="7873340" cy="6858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720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E683D-03CE-1BC4-0CCA-71439D2D6619}"/>
              </a:ext>
            </a:extLst>
          </p:cNvPr>
          <p:cNvSpPr txBox="1"/>
          <p:nvPr/>
        </p:nvSpPr>
        <p:spPr>
          <a:xfrm>
            <a:off x="1058780" y="904774"/>
            <a:ext cx="9009246"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Complaint: </a:t>
            </a:r>
            <a:r>
              <a:rPr lang="en-US" dirty="0">
                <a:latin typeface="Times New Roman" panose="02020603050405020304" pitchFamily="18" charset="0"/>
                <a:cs typeface="Times New Roman" panose="02020603050405020304" pitchFamily="18" charset="0"/>
              </a:rPr>
              <a:t>Represents a single complaint filed by a user. It includes attributes such as id, title, description, status, assigned to, and created at.</a:t>
            </a:r>
          </a:p>
          <a:p>
            <a:r>
              <a:rPr lang="en-US" b="1" dirty="0">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Represents a user of the system. It includes attributes such as id, phone number, username and email. The role can be defined as an Enum or string representing the user's role in the system (e.g., admin, staff, student, non-staff).</a:t>
            </a:r>
          </a:p>
          <a:p>
            <a:r>
              <a:rPr lang="en-US" b="1" dirty="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Represents a department within the organization. : Responsible for handling operations related to departments, such as retrieving all departments and getting department details by ID. </a:t>
            </a:r>
          </a:p>
          <a:p>
            <a:r>
              <a:rPr lang="en-US" b="1" dirty="0">
                <a:latin typeface="Times New Roman" panose="02020603050405020304" pitchFamily="18" charset="0"/>
                <a:cs typeface="Times New Roman" panose="02020603050405020304" pitchFamily="18" charset="0"/>
              </a:rPr>
              <a:t>Complaint Status</a:t>
            </a:r>
            <a:r>
              <a:rPr lang="en-US" dirty="0">
                <a:latin typeface="Times New Roman" panose="02020603050405020304" pitchFamily="18" charset="0"/>
                <a:cs typeface="Times New Roman" panose="02020603050405020304" pitchFamily="18" charset="0"/>
              </a:rPr>
              <a:t>: Represents the status of a complaint (e.g., open, in-progress, resolved). It includes attributes such as id, name, and description.</a:t>
            </a:r>
          </a:p>
          <a:p>
            <a:r>
              <a:rPr lang="en-US" b="1" dirty="0">
                <a:latin typeface="Times New Roman" panose="02020603050405020304" pitchFamily="18" charset="0"/>
                <a:cs typeface="Times New Roman" panose="02020603050405020304" pitchFamily="18" charset="0"/>
              </a:rPr>
              <a:t>Complaint Service: </a:t>
            </a:r>
            <a:r>
              <a:rPr lang="en-US" dirty="0">
                <a:latin typeface="Times New Roman" panose="02020603050405020304" pitchFamily="18" charset="0"/>
                <a:cs typeface="Times New Roman" panose="02020603050405020304" pitchFamily="18" charset="0"/>
              </a:rPr>
              <a:t>Responsible for handling operations related to complaints, such as registering a new complaint, updating complaint status, assigning complaints to users, and retrieving complaints.</a:t>
            </a:r>
          </a:p>
          <a:p>
            <a:r>
              <a:rPr lang="en-US" b="1" dirty="0">
                <a:latin typeface="Times New Roman" panose="02020603050405020304" pitchFamily="18" charset="0"/>
                <a:cs typeface="Times New Roman" panose="02020603050405020304" pitchFamily="18" charset="0"/>
              </a:rPr>
              <a:t>Complaint category: </a:t>
            </a:r>
            <a:r>
              <a:rPr lang="en-US" dirty="0">
                <a:latin typeface="Times New Roman" panose="02020603050405020304" pitchFamily="18" charset="0"/>
                <a:cs typeface="Times New Roman" panose="02020603050405020304" pitchFamily="18" charset="0"/>
              </a:rPr>
              <a:t>It includes the complaint ID, category name and description.</a:t>
            </a:r>
          </a:p>
          <a:p>
            <a:r>
              <a:rPr lang="en-US" b="1" dirty="0">
                <a:latin typeface="Times New Roman" panose="02020603050405020304" pitchFamily="18" charset="0"/>
                <a:cs typeface="Times New Roman" panose="02020603050405020304" pitchFamily="18" charset="0"/>
              </a:rPr>
              <a:t>Follow up</a:t>
            </a:r>
            <a:r>
              <a:rPr lang="en-US"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 represents the sequential tracking of actions taken in response to submitted complaints. It includes attributes such as Follow-up ID, Complaint ID, Date, Action Taken, Responsible Staff, Status Update, Comments and follow up details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73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363</TotalTime>
  <Words>957</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Söhne</vt:lpstr>
      <vt:lpstr>Symbol</vt:lpstr>
      <vt:lpstr>Times New Roman</vt:lpstr>
      <vt:lpstr>Wingdings</vt:lpstr>
      <vt:lpstr>Wingdings 3</vt:lpstr>
      <vt:lpstr>Ion</vt:lpstr>
      <vt:lpstr>Complaint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Complaint Management System</dc:title>
  <dc:creator>Faith</dc:creator>
  <cp:lastModifiedBy>user</cp:lastModifiedBy>
  <cp:revision>11</cp:revision>
  <dcterms:created xsi:type="dcterms:W3CDTF">2024-03-24T13:38:44Z</dcterms:created>
  <dcterms:modified xsi:type="dcterms:W3CDTF">2024-04-05T07:59:42Z</dcterms:modified>
</cp:coreProperties>
</file>