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6" autoAdjust="0"/>
    <p:restoredTop sz="65796" autoAdjust="0"/>
  </p:normalViewPr>
  <p:slideViewPr>
    <p:cSldViewPr snapToGrid="0">
      <p:cViewPr varScale="1">
        <p:scale>
          <a:sx n="56" d="100"/>
          <a:sy n="56" d="100"/>
        </p:scale>
        <p:origin x="84" y="5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8/15/2022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my name is Sylvia Kim, and I’ll be demonstrating a slideshow of my </a:t>
            </a:r>
            <a:r>
              <a:rPr lang="en-US" dirty="0" err="1"/>
              <a:t>DriverPass</a:t>
            </a:r>
            <a:r>
              <a:rPr lang="en-US" dirty="0"/>
              <a:t> System Analysis Report.</a:t>
            </a:r>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start of with the system requirements needed within </a:t>
            </a:r>
            <a:r>
              <a:rPr lang="en-US" dirty="0" err="1"/>
              <a:t>DriverPass</a:t>
            </a:r>
            <a:r>
              <a:rPr lang="en-US" dirty="0"/>
              <a:t>. Some functional requirements needed would be the confirmation of the appointments the customers had chosen. This includes the date and time. Then they should also be able to edit or cancel their appointments if needed to adjust their schedule. The non-functional requirements would be the security of the system, so the information the customer will be inputting will be secured within the online network. The portability of the system. This will ensure that the online store can be accessed on a mobile device.</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Next, we go onto Use Case Diagram. The different stick figures in the image represents the different people who’ll be users within this system. We have the administrator – who’s in charge of the whole system management and updates, the DMV for any updates, student who will be applying and creating an account to participate in the training, and the trainer who will be teaching the student. The blue bubbles represent the different things each person will have access to. For example, the student can login, make an appointment, and modify it. I made sure that everything was included in this diagram to represent the flow of how the system would work. I made sure the password reset was available for both the administrators and student like they had asked for. As well as the user access block being available to the administrators for security purposes.</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have what is called an Activity Diagram. I had decided to illustrate to you the process of a student logging into their account. I was able to account </a:t>
            </a:r>
            <a:r>
              <a:rPr lang="en-US" dirty="0" err="1"/>
              <a:t>DriverPass’s</a:t>
            </a:r>
            <a:r>
              <a:rPr lang="en-US" dirty="0"/>
              <a:t> needs in my design by implementing the password reset option. First, we have the correct or incorrect username and password. If all information is correct, then the student will be able to log in. However, if any of the necessary information to log in is incorrect, then the student will be sent to the reset password screen. This is to ensure all information within the account is protected and making sure that the information is only available to the correct user.</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Security is major when it comes to anything dealing with private information from a client or business. In order to keep all information secured, we require a username and password for everyone who wants to access the system. This will further strengthen security for students when they log into their account. If any unapproved users were trying to access an account, it will temporarily disable/lock it. After that, the system will prompt the user to do a password reset to access their account. For security, especially on an online platform, running the system through a cloud and a secured network will tighten the security needed from any potential threats or attacks.</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 system limitations I saw in my design would be the system maintenance updates. This can cause a temporary shutdown or delay to the system which may hinder some students when trying to update or create an appointment. Another limitation would be the speed of which the system will update. For example, the updates of available appointment times and dates. If the update is too slow, we may have issues with double booking from two separate students. We need to ensure that there is real-time feedback on what’s available to limit this from occurring.</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8/15/2022</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8/15/2022</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8/15/2022</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8/15/2022</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8/15/2022</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8/15/2022</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8/15/2022</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8/15/2022</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8/15/2022</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8/15/2022</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8/15/2022</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8/15/2022</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Sylvia Kim</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109891" y="711202"/>
            <a:ext cx="6101426" cy="2154766"/>
          </a:xfrm>
        </p:spPr>
        <p:txBody>
          <a:bodyPr anchor="ctr">
            <a:normAutofit/>
          </a:bodyPr>
          <a:lstStyle/>
          <a:p>
            <a:pPr marL="0" indent="0" algn="ctr">
              <a:buNone/>
            </a:pPr>
            <a:r>
              <a:rPr lang="en-US" sz="2400" dirty="0">
                <a:solidFill>
                  <a:srgbClr val="000000"/>
                </a:solidFill>
              </a:rPr>
              <a:t>Functional Requirements</a:t>
            </a:r>
          </a:p>
          <a:p>
            <a:r>
              <a:rPr lang="en-US" sz="2400" dirty="0">
                <a:solidFill>
                  <a:srgbClr val="000000"/>
                </a:solidFill>
              </a:rPr>
              <a:t> Confirm appointment</a:t>
            </a:r>
          </a:p>
          <a:p>
            <a:r>
              <a:rPr lang="en-US" sz="2400" dirty="0">
                <a:solidFill>
                  <a:srgbClr val="000000"/>
                </a:solidFill>
              </a:rPr>
              <a:t>Edit/cancel appointments</a:t>
            </a:r>
            <a:endParaRPr sz="2400" dirty="0">
              <a:solidFill>
                <a:srgbClr val="000000"/>
              </a:solidFill>
            </a:endParaRPr>
          </a:p>
        </p:txBody>
      </p:sp>
      <p:sp>
        <p:nvSpPr>
          <p:cNvPr id="4" name="Content Placeholder 2">
            <a:extLst>
              <a:ext uri="{FF2B5EF4-FFF2-40B4-BE49-F238E27FC236}">
                <a16:creationId xmlns:a16="http://schemas.microsoft.com/office/drawing/2014/main" id="{95C88C20-AEB8-2A2D-103E-013412E68006}"/>
              </a:ext>
            </a:extLst>
          </p:cNvPr>
          <p:cNvSpPr txBox="1">
            <a:spLocks/>
          </p:cNvSpPr>
          <p:nvPr/>
        </p:nvSpPr>
        <p:spPr>
          <a:xfrm>
            <a:off x="6082111" y="3577170"/>
            <a:ext cx="6101426" cy="215476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rgbClr val="000000"/>
                </a:solidFill>
              </a:rPr>
              <a:t>Non-Functional Requirements</a:t>
            </a:r>
          </a:p>
          <a:p>
            <a:r>
              <a:rPr lang="en-US" sz="2400" dirty="0">
                <a:solidFill>
                  <a:srgbClr val="000000"/>
                </a:solidFill>
              </a:rPr>
              <a:t> Security</a:t>
            </a:r>
          </a:p>
          <a:p>
            <a:r>
              <a:rPr lang="en-US" sz="2400" dirty="0">
                <a:solidFill>
                  <a:srgbClr val="000000"/>
                </a:solidFill>
              </a:rPr>
              <a:t>Portability</a:t>
            </a: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dirty="0">
                <a:solidFill>
                  <a:srgbClr val="000000"/>
                </a:solidFill>
              </a:rPr>
              <a:t>[Insert your use case diagram here.]</a:t>
            </a:r>
            <a:endParaRPr sz="2400" dirty="0">
              <a:solidFill>
                <a:srgbClr val="000000"/>
              </a:solidFill>
            </a:endParaRPr>
          </a:p>
        </p:txBody>
      </p:sp>
      <p:pic>
        <p:nvPicPr>
          <p:cNvPr id="5" name="Picture 4">
            <a:extLst>
              <a:ext uri="{FF2B5EF4-FFF2-40B4-BE49-F238E27FC236}">
                <a16:creationId xmlns:a16="http://schemas.microsoft.com/office/drawing/2014/main" id="{62B5FE30-4ECC-96CC-248E-10751AB8765B}"/>
              </a:ext>
            </a:extLst>
          </p:cNvPr>
          <p:cNvPicPr>
            <a:picLocks noChangeAspect="1"/>
          </p:cNvPicPr>
          <p:nvPr/>
        </p:nvPicPr>
        <p:blipFill>
          <a:blip r:embed="rId5"/>
          <a:stretch>
            <a:fillRect/>
          </a:stretch>
        </p:blipFill>
        <p:spPr>
          <a:xfrm>
            <a:off x="5658872" y="1099629"/>
            <a:ext cx="6169487" cy="4635107"/>
          </a:xfrm>
          <a:prstGeom prst="rect">
            <a:avLst/>
          </a:prstGeo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10" name="Picture 9">
            <a:extLst>
              <a:ext uri="{FF2B5EF4-FFF2-40B4-BE49-F238E27FC236}">
                <a16:creationId xmlns:a16="http://schemas.microsoft.com/office/drawing/2014/main" id="{543AEE13-6C2B-415F-8BF4-ACBEEB7D0EFE}"/>
              </a:ext>
            </a:extLst>
          </p:cNvPr>
          <p:cNvPicPr>
            <a:picLocks noChangeAspect="1"/>
          </p:cNvPicPr>
          <p:nvPr/>
        </p:nvPicPr>
        <p:blipFill>
          <a:blip r:embed="rId5"/>
          <a:stretch>
            <a:fillRect/>
          </a:stretch>
        </p:blipFill>
        <p:spPr>
          <a:xfrm>
            <a:off x="6384335" y="966787"/>
            <a:ext cx="4752975" cy="4924425"/>
          </a:xfrm>
          <a:prstGeom prst="rect">
            <a:avLst/>
          </a:prstGeo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Username/Password</a:t>
            </a:r>
          </a:p>
          <a:p>
            <a:r>
              <a:rPr lang="en-US" sz="2400" dirty="0">
                <a:solidFill>
                  <a:srgbClr val="000000"/>
                </a:solidFill>
              </a:rPr>
              <a:t>Disabled if too many attempts</a:t>
            </a:r>
          </a:p>
          <a:p>
            <a:r>
              <a:rPr lang="en-US" sz="2400" dirty="0">
                <a:solidFill>
                  <a:srgbClr val="000000"/>
                </a:solidFill>
              </a:rPr>
              <a:t>Cloud</a:t>
            </a:r>
          </a:p>
          <a:p>
            <a:r>
              <a:rPr lang="en-US" sz="2400" dirty="0">
                <a:solidFill>
                  <a:srgbClr val="000000"/>
                </a:solidFill>
              </a:rPr>
              <a:t>Secure Network</a:t>
            </a: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rPr>
              <a:t>System Updates</a:t>
            </a:r>
          </a:p>
          <a:p>
            <a:r>
              <a:rPr lang="en-US" sz="2400" dirty="0">
                <a:solidFill>
                  <a:srgbClr val="000000"/>
                </a:solidFill>
              </a:rPr>
              <a:t>Updates on Availability</a:t>
            </a: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1395</TotalTime>
  <Words>693</Words>
  <Application>Microsoft Office PowerPoint</Application>
  <PresentationFormat>Widescreen</PresentationFormat>
  <Paragraphs>32</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Kim, Sylvia</cp:lastModifiedBy>
  <cp:revision>21</cp:revision>
  <dcterms:created xsi:type="dcterms:W3CDTF">2019-10-14T02:36:52Z</dcterms:created>
  <dcterms:modified xsi:type="dcterms:W3CDTF">2022-08-15T06:14:40Z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