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2" r:id="rId8"/>
    <p:sldId id="271" r:id="rId9"/>
    <p:sldId id="269" r:id="rId10"/>
    <p:sldId id="272" r:id="rId11"/>
    <p:sldId id="282" r:id="rId12"/>
    <p:sldId id="263" r:id="rId13"/>
    <p:sldId id="261" r:id="rId14"/>
    <p:sldId id="265" r:id="rId15"/>
    <p:sldId id="264" r:id="rId16"/>
    <p:sldId id="273" r:id="rId17"/>
    <p:sldId id="260" r:id="rId18"/>
    <p:sldId id="267" r:id="rId19"/>
    <p:sldId id="266" r:id="rId20"/>
    <p:sldId id="275" r:id="rId21"/>
    <p:sldId id="283" r:id="rId22"/>
    <p:sldId id="276" r:id="rId23"/>
    <p:sldId id="277" r:id="rId24"/>
    <p:sldId id="278" r:id="rId25"/>
    <p:sldId id="279" r:id="rId26"/>
    <p:sldId id="281" r:id="rId27"/>
    <p:sldId id="284" r:id="rId28"/>
    <p:sldId id="285" r:id="rId29"/>
    <p:sldId id="259" r:id="rId30"/>
    <p:sldId id="286" r:id="rId31"/>
    <p:sldId id="274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Katherine G" initials="JKG" lastIdx="21" clrIdx="0">
    <p:extLst>
      <p:ext uri="{19B8F6BF-5375-455C-9EA6-DF929625EA0E}">
        <p15:presenceInfo xmlns:p15="http://schemas.microsoft.com/office/powerpoint/2012/main" userId="S-1-5-21-2833799043-3506655022-2481554295-61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D8C1E-8A32-9A7C-2057-9C794B2B64D1}" v="31" dt="2021-11-30T13:24:09.072"/>
    <p1510:client id="{2E5ADC13-4971-5213-38BE-1E82C06799DA}" v="377" dt="2021-11-30T22:08:50.456"/>
    <p1510:client id="{872F00F3-C504-7076-BFCE-FE41ED9BE579}" v="2" dt="2021-11-30T23:05:23.532"/>
    <p1510:client id="{B151BB10-1462-4FA4-A5AD-1ED15A74A88E}" v="328" dt="2021-11-30T22:24:48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4:44.794" idx="1">
    <p:pos x="10" y="10"/>
    <p:text>the assignment was to find a model to predict the value of a home in Saratoga.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26:05.565" idx="2">
    <p:pos x="106" y="106"/>
    <p:text>Also, where is your outilne slide - telling the audience what you will be presenting?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6:21.623" idx="15">
    <p:pos x="10" y="10"/>
    <p:text>it actually appears to be incresing and then decreasing.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6:54.450" idx="16">
    <p:pos x="10" y="10"/>
    <p:text>it is left skewed because of the large outlier.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0:18.685" idx="17">
    <p:pos x="10" y="10"/>
    <p:text>so I forgot about he bad data in this datset. how could a lot size be 0 but have the land be worth over 400000? The two homes with 0 lot size should have been considered missing data for lot size.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5:28.167" idx="18">
    <p:pos x="10" y="10"/>
    <p:text>again the information is of no value because it is so small.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6:41.141" idx="19">
    <p:pos x="10" y="10"/>
    <p:text>this has too mcuh on it too. I want to know about the 7 other attributes - what are they? what are the interactions for the model? What attributes  combined affected the price of a home?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48:39.457" idx="20">
    <p:pos x="10" y="10"/>
    <p:text>so by how much did land value increase the price of a home? how much more is a water front proporty worth?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6:53.048" idx="3">
    <p:pos x="10" y="10"/>
    <p:text>cannot read this slide - should have made several slides that outlined the data used in the analysis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7:32.014" idx="4">
    <p:pos x="10" y="10"/>
    <p:text>again too much on one slide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30:19.086" idx="8">
    <p:pos x="10" y="106"/>
    <p:text>these graphs do not have a vertical scale so hard to undrestand.</p:text>
    <p:extLst>
      <p:ext uri="{C676402C-5697-4E1C-873F-D02D1690AC5C}">
        <p15:threadingInfo xmlns:p15="http://schemas.microsoft.com/office/powerpoint/2012/main" timeZoneBias="360">
          <p15:parentCm authorId="1" idx="4"/>
        </p15:threadingInfo>
      </p:ext>
    </p:extLst>
  </p:cm>
  <p:cm authorId="1" dt="2021-12-01T14:28:56.768" idx="5">
    <p:pos x="106" y="10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29:22.715" idx="7">
    <p:pos x="10" y="10"/>
    <p:text>the bar graphs for the indicator</p:text>
    <p:extLst>
      <p:ext uri="{C676402C-5697-4E1C-873F-D02D1690AC5C}">
        <p15:threadingInfo xmlns:p15="http://schemas.microsoft.com/office/powerpoint/2012/main" timeZoneBias="360"/>
      </p:ext>
    </p:extLst>
  </p:cm>
  <p:cm authorId="1" dt="2021-12-01T14:31:18.822" idx="9">
    <p:pos x="10" y="106"/>
    <p:text>again the bar graphs do not have a vertocal scale so hard to understand. should have created a table with the frequency counts. also should have had a table with summary statistics for the variables.</p:text>
    <p:extLst>
      <p:ext uri="{C676402C-5697-4E1C-873F-D02D1690AC5C}">
        <p15:threadingInfo xmlns:p15="http://schemas.microsoft.com/office/powerpoint/2012/main" timeZoneBias="360">
          <p15:parentCm authorId="1" idx="7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1:22.304" idx="10">
    <p:pos x="10" y="10"/>
    <p:text>too much on this slide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2:43.532" idx="11">
    <p:pos x="10" y="10"/>
    <p:text>would have just left off the results for model 1 - it is just confusing having the statistics there but you claim the model is not to be used.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4:18.215" idx="12">
    <p:pos x="10" y="10"/>
    <p:text>having questions in the middle of your talk added confusion for the audience. You could have just asked if there wereany questons without having a slide there.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5:20.007" idx="13">
    <p:pos x="10" y="10"/>
    <p:text>this is a method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4:35:47.633" idx="14">
    <p:pos x="10" y="10"/>
    <p:text>this is a method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6A12-B388-45FC-B8D6-8F96DFF19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421" y="802298"/>
            <a:ext cx="9298431" cy="2541431"/>
          </a:xfrm>
        </p:spPr>
        <p:txBody>
          <a:bodyPr>
            <a:normAutofit fontScale="90000"/>
          </a:bodyPr>
          <a:lstStyle/>
          <a:p>
            <a:r>
              <a:rPr lang="en-US"/>
              <a:t>Saratoga data project presentation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BB9C-6B76-4E51-BD61-2D2875E0E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 err="1"/>
              <a:t>SAm</a:t>
            </a:r>
            <a:r>
              <a:rPr lang="en-US" dirty="0"/>
              <a:t> xxx</a:t>
            </a:r>
          </a:p>
          <a:p>
            <a:r>
              <a:rPr lang="en-US" dirty="0"/>
              <a:t>Troy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0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096B-EBCA-4B80-929C-6D86933E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2F61-6995-4C9C-A9CC-4C4440902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Model 2</a:t>
                </a:r>
              </a:p>
              <a:p>
                <a:pPr marL="0" indent="0">
                  <a:buNone/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First order model</a:t>
                </a:r>
              </a:p>
              <a:p>
                <a:r>
                  <a:rPr lang="en-US" sz="18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Transformed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2F61-6995-4C9C-A9CC-4C4440902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A789-87F1-4D0D-B8A1-B0F4A1B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873C7-2D6E-4A02-B3D1-133E5BADE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Model 3: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20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18 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19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80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180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Transformed variables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Built from significance of ln(land value) and ln(living area)</a:t>
                </a:r>
              </a:p>
              <a:p>
                <a:pPr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Stepwise regression procedure, Maximum K-Fold </a:t>
                </a:r>
                <a:r>
                  <a:rPr lang="en-US" sz="1800" err="1">
                    <a:latin typeface="Arial" panose="020B0604020202020204" pitchFamily="34" charset="0"/>
                    <a:ea typeface="Arial" panose="020B0604020202020204" pitchFamily="34" charset="0"/>
                  </a:rPr>
                  <a:t>Rsquare</a:t>
                </a:r>
                <a:r>
                  <a:rPr lang="en-US" sz="1800">
                    <a:latin typeface="Arial" panose="020B0604020202020204" pitchFamily="34" charset="0"/>
                    <a:ea typeface="Arial" panose="020B0604020202020204" pitchFamily="34" charset="0"/>
                  </a:rPr>
                  <a:t> stopping rule to prune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873C7-2D6E-4A02-B3D1-133E5BADE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6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A1DD-AF9F-4405-A1ED-4800D35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8EF9-C74E-4BCB-A6F0-932C9F0E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F-test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0.05</a:t>
            </a:r>
          </a:p>
          <a:p>
            <a:r>
              <a:rPr lang="en-US"/>
              <a:t>Compare:</a:t>
            </a:r>
          </a:p>
          <a:p>
            <a:pPr lvl="1"/>
            <a:r>
              <a:rPr lang="en-US"/>
              <a:t>Model </a:t>
            </a:r>
            <a:r>
              <a:rPr lang="en-US" err="1"/>
              <a:t>Rsquare</a:t>
            </a:r>
            <a:r>
              <a:rPr lang="en-US"/>
              <a:t> </a:t>
            </a:r>
          </a:p>
          <a:p>
            <a:pPr lvl="1"/>
            <a:r>
              <a:rPr lang="en-US"/>
              <a:t>S</a:t>
            </a:r>
          </a:p>
          <a:p>
            <a:pPr lvl="1"/>
            <a:r>
              <a:rPr lang="en-US"/>
              <a:t>Global F</a:t>
            </a:r>
          </a:p>
        </p:txBody>
      </p:sp>
    </p:spTree>
    <p:extLst>
      <p:ext uri="{BB962C8B-B14F-4D97-AF65-F5344CB8AC3E}">
        <p14:creationId xmlns:p14="http://schemas.microsoft.com/office/powerpoint/2010/main" val="8764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A48A-752A-41FB-B30B-8BC86354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592A-F4CB-43F4-8A77-48697D59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Least Squares Regression Assumption</a:t>
            </a:r>
          </a:p>
          <a:p>
            <a:pPr lvl="1"/>
            <a:r>
              <a:rPr lang="en-US"/>
              <a:t>Residual Analysis</a:t>
            </a:r>
          </a:p>
          <a:p>
            <a:r>
              <a:rPr lang="en-US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42865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ED3D-6D47-4DC0-8B2E-E4D43B4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2E350908-CFFF-42FD-94BB-3EB47935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07C96-D669-47F4-BAF2-B4A18645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summaries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439FC-EBC8-426E-9C02-3F65CCF2B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92812"/>
              </p:ext>
            </p:extLst>
          </p:nvPr>
        </p:nvGraphicFramePr>
        <p:xfrm>
          <a:off x="1450975" y="2016125"/>
          <a:ext cx="9604371" cy="3625677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073786">
                  <a:extLst>
                    <a:ext uri="{9D8B030D-6E8A-4147-A177-3AD203B41FA5}">
                      <a16:colId xmlns:a16="http://schemas.microsoft.com/office/drawing/2014/main" val="1865975970"/>
                    </a:ext>
                  </a:extLst>
                </a:gridCol>
                <a:gridCol w="1641755">
                  <a:extLst>
                    <a:ext uri="{9D8B030D-6E8A-4147-A177-3AD203B41FA5}">
                      <a16:colId xmlns:a16="http://schemas.microsoft.com/office/drawing/2014/main" val="3955519208"/>
                    </a:ext>
                  </a:extLst>
                </a:gridCol>
                <a:gridCol w="1295755">
                  <a:extLst>
                    <a:ext uri="{9D8B030D-6E8A-4147-A177-3AD203B41FA5}">
                      <a16:colId xmlns:a16="http://schemas.microsoft.com/office/drawing/2014/main" val="1386918684"/>
                    </a:ext>
                  </a:extLst>
                </a:gridCol>
                <a:gridCol w="1217658">
                  <a:extLst>
                    <a:ext uri="{9D8B030D-6E8A-4147-A177-3AD203B41FA5}">
                      <a16:colId xmlns:a16="http://schemas.microsoft.com/office/drawing/2014/main" val="2035553879"/>
                    </a:ext>
                  </a:extLst>
                </a:gridCol>
                <a:gridCol w="1515460">
                  <a:extLst>
                    <a:ext uri="{9D8B030D-6E8A-4147-A177-3AD203B41FA5}">
                      <a16:colId xmlns:a16="http://schemas.microsoft.com/office/drawing/2014/main" val="735070921"/>
                    </a:ext>
                  </a:extLst>
                </a:gridCol>
                <a:gridCol w="1642299">
                  <a:extLst>
                    <a:ext uri="{9D8B030D-6E8A-4147-A177-3AD203B41FA5}">
                      <a16:colId xmlns:a16="http://schemas.microsoft.com/office/drawing/2014/main" val="543029389"/>
                    </a:ext>
                  </a:extLst>
                </a:gridCol>
                <a:gridCol w="1217658">
                  <a:extLst>
                    <a:ext uri="{9D8B030D-6E8A-4147-A177-3AD203B41FA5}">
                      <a16:colId xmlns:a16="http://schemas.microsoft.com/office/drawing/2014/main" val="1657646422"/>
                    </a:ext>
                  </a:extLst>
                </a:gridCol>
              </a:tblGrid>
              <a:tr h="11166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RSquare adj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Global F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SSE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# of Betas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25991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0.6501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186.71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58300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3.3989e+9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5.7169e+12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strike="sng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300" strike="sng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tx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78690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0.5810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139.56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0.29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0.086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144.68631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27465"/>
                  </a:ext>
                </a:extLst>
              </a:tr>
              <a:tr h="719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0.6205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127.28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0.279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0.0779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130.63856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2571" marR="102869" marT="148132" marB="148132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alpha val="3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7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992B-C106-4987-B371-33691FE9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E6B51-5B6A-4763-B3A3-E1E1311ED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3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𝑐𝑜𝑛𝑡𝑟𝑖𝑏𝑢𝑡𝑒𝑠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𝑛𝑜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𝑖𝑛𝑓𝑜𝑟𝑚𝑎𝑡𝑖𝑜𝑛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2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3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𝑐𝑜𝑛𝑡𝑟𝑖𝑏𝑢𝑡𝑒𝑠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𝑚𝑜𝑟𝑒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𝑖𝑛𝑓𝑜𝑟𝑚𝑎𝑡𝑖𝑜𝑛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𝑀𝑜𝑑𝑒𝑙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2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US"/>
                  <a:t>F = 36.07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=2.21</m:t>
                    </m:r>
                  </m:oMath>
                </a14:m>
                <a:endParaRPr lang="en-US"/>
              </a:p>
              <a:p>
                <a:r>
                  <a:rPr lang="en-US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E6B51-5B6A-4763-B3A3-E1E1311ED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8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4C7-D01A-41E5-A641-BED05A27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C010-FA9A-442D-93AC-6DFA7E61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Choose Model 3?</a:t>
            </a:r>
          </a:p>
          <a:p>
            <a:r>
              <a:rPr lang="en-US" err="1"/>
              <a:t>Rsquare</a:t>
            </a:r>
            <a:r>
              <a:rPr lang="en-US"/>
              <a:t> up 0.0395 (Up 6.8%) </a:t>
            </a:r>
          </a:p>
          <a:p>
            <a:r>
              <a:rPr lang="en-US"/>
              <a:t>Std. Dev. Down 0.011 (Down 3.79%)</a:t>
            </a:r>
          </a:p>
          <a:p>
            <a:r>
              <a:rPr lang="en-US"/>
              <a:t>Partial  F-test 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36860B-6947-4153-A753-61D7BA1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069444-F9B7-40BA-BAC2-EA39B908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1579" y="2015732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296-C4A8-412E-9E70-4C993098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Influential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FD20-0E15-4C70-AC85-FF50E8CF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Cook’s D</a:t>
            </a:r>
          </a:p>
          <a:p>
            <a:r>
              <a:rPr lang="en-US"/>
              <a:t>None exceed 0.05</a:t>
            </a:r>
          </a:p>
          <a:p>
            <a:r>
              <a:rPr lang="en-US"/>
              <a:t>No influential data</a:t>
            </a:r>
          </a:p>
        </p:txBody>
      </p:sp>
    </p:spTree>
    <p:extLst>
      <p:ext uri="{BB962C8B-B14F-4D97-AF65-F5344CB8AC3E}">
        <p14:creationId xmlns:p14="http://schemas.microsoft.com/office/powerpoint/2010/main" val="146215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C84-AE17-458C-9679-7EC7104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D50A-E56A-474C-B472-AC87EDF7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v"/>
            </a:pPr>
            <a:r>
              <a:rPr lang="en-US"/>
              <a:t>Data name- Saratoga data(pricing)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/>
              <a:t>Based on New York's 1728 single family residences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In contrast to the subjective technique used by real estate agents, regression analysis because of it gives a more objective method for valuing a property based on its attributes.</a:t>
            </a:r>
            <a:endParaRPr lang="en-US"/>
          </a:p>
          <a:p>
            <a:pPr>
              <a:buFont typeface="Wingdings" panose="020B0604020202020204" pitchFamily="34" charset="0"/>
              <a:buChar char="v"/>
            </a:pPr>
            <a:r>
              <a:rPr lang="en-US"/>
              <a:t>Research Question- which variable predict the sale prices in the data?</a:t>
            </a:r>
          </a:p>
          <a:p>
            <a:pPr>
              <a:buFont typeface="Wingdings" panose="020B0604020202020204" pitchFamily="34" charset="0"/>
              <a:buChar char="v"/>
            </a:pPr>
            <a:endParaRPr lang="en-US"/>
          </a:p>
          <a:p>
            <a:pPr>
              <a:buFont typeface="Wingdings" panose="020B0604020202020204" pitchFamily="34" charset="0"/>
              <a:buChar char="v"/>
            </a:pPr>
            <a:endParaRPr lang="en-US"/>
          </a:p>
          <a:p>
            <a:pPr>
              <a:buFont typeface="Wingdings" panose="020B0604020202020204" pitchFamily="34" charset="0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40E-E641-401E-9DD5-69781DE5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Regression(LSR)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223A8-4DBE-4CED-A7A1-0D5811F4B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All pairs of error terms are uncorrelated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Sales are independent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is constant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Examine predicted vs residuals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/>
                  <a:t> =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/>
                  <a:t>Computer generated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/>
                  <a:t> is normally distributed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Examine histogram of residuals</a:t>
                </a:r>
                <a:endParaRPr lang="en-US" b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223A8-4DBE-4CED-A7A1-0D5811F4B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04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20E3B9-8CF3-49E4-A310-B80DF33E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2</a:t>
            </a:r>
            <a:r>
              <a:rPr lang="en-US" sz="3200" baseline="30000"/>
              <a:t>nd</a:t>
            </a:r>
            <a:r>
              <a:rPr lang="en-US" sz="3200"/>
              <a:t>  </a:t>
            </a:r>
            <a:r>
              <a:rPr lang="en-US" sz="3200" err="1"/>
              <a:t>lsr</a:t>
            </a:r>
            <a:r>
              <a:rPr lang="en-US" sz="3200"/>
              <a:t> assumption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489EF-EBDD-44AE-8DB7-F663F0FE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Appears randomly distributed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Non-influential outliers</a:t>
            </a: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CDB2DA3F-C1CB-4C39-9C7F-EC4052CDE2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2216215"/>
            <a:ext cx="4960442" cy="183949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9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5555EE-60EE-4D41-966C-DF3017BC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4</a:t>
            </a:r>
            <a:r>
              <a:rPr lang="en-US" sz="3200" baseline="30000"/>
              <a:t>th</a:t>
            </a:r>
            <a:r>
              <a:rPr lang="en-US" sz="3200"/>
              <a:t> LSR  Assumptions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56276-02F5-4DE1-BCB5-0EBCE10F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Bell shape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Normally distributed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Mean = 0</a:t>
            </a:r>
          </a:p>
        </p:txBody>
      </p:sp>
      <p:pic>
        <p:nvPicPr>
          <p:cNvPr id="5" name="image25.png">
            <a:extLst>
              <a:ext uri="{FF2B5EF4-FFF2-40B4-BE49-F238E27FC236}">
                <a16:creationId xmlns:a16="http://schemas.microsoft.com/office/drawing/2014/main" id="{CE5B3C21-7B5E-4540-BB78-0DA159FED2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79842"/>
            <a:ext cx="4960442" cy="33122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3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" name="Picture 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5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2A8105-04DC-47B5-AE4B-44272868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Model  validation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2C88A64-1A1E-461F-9E7A-8EBBDFAD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Stepwise procedure w/ Maximum K-fold Rsquare stopping rule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5 folds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K-fold Rsquare = 0.6138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Model Rsquare  adj = 0.6205</a:t>
            </a:r>
          </a:p>
        </p:txBody>
      </p:sp>
      <p:pic>
        <p:nvPicPr>
          <p:cNvPr id="42" name="Graphic 41" descr="Circle with Left Arrow">
            <a:extLst>
              <a:ext uri="{FF2B5EF4-FFF2-40B4-BE49-F238E27FC236}">
                <a16:creationId xmlns:a16="http://schemas.microsoft.com/office/drawing/2014/main" id="{FB6764CA-6E0F-4D86-9FCD-8CDDE2A6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5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4FA2-3CBD-40EE-93B1-18A01E3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Estimates</a:t>
            </a:r>
          </a:p>
        </p:txBody>
      </p:sp>
      <p:cxnSp>
        <p:nvCxnSpPr>
          <p:cNvPr id="67" name="Straight Connector 4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5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5F7A-8810-4F28-92AF-D1E36C69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Highest predicted price data value: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 lot size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5 years old,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$412600 land value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2472 sq ft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Bedrooms &lt; 3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Bathrooms &gt; 2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Hot air heating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oil fuel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Waterfront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new construction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Central air</a:t>
            </a:r>
          </a:p>
          <a:p>
            <a:pPr marL="228600" lvl="1"/>
            <a:r>
              <a:rPr lang="en-US"/>
              <a:t>$830680 predicted vs $775000 actual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image27.png">
            <a:extLst>
              <a:ext uri="{FF2B5EF4-FFF2-40B4-BE49-F238E27FC236}">
                <a16:creationId xmlns:a16="http://schemas.microsoft.com/office/drawing/2014/main" id="{919DBC41-27BF-4A51-8A0A-6FE78C34DA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138" y="804519"/>
            <a:ext cx="3052309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4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4FA2-3CBD-40EE-93B1-18A01E3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Estimates</a:t>
            </a:r>
          </a:p>
        </p:txBody>
      </p:sp>
      <p:cxnSp>
        <p:nvCxnSpPr>
          <p:cNvPr id="67" name="Straight Connector 4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5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5F7A-8810-4F28-92AF-D1E36C69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Lowest predicted price data value: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0.13-acre lot size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137 years old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$700 land value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814 sq ft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Bedrooms &lt; 3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Bathrooms &lt; 2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Hot air heating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Gas fuel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waterfront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Not new construction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/>
              <a:t>No central air</a:t>
            </a:r>
          </a:p>
          <a:p>
            <a:pPr marL="228600" lvl="1"/>
            <a:r>
              <a:rPr lang="en-US"/>
              <a:t>$66836 predicted vs $65000 actual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5" name="image27.png">
            <a:extLst>
              <a:ext uri="{FF2B5EF4-FFF2-40B4-BE49-F238E27FC236}">
                <a16:creationId xmlns:a16="http://schemas.microsoft.com/office/drawing/2014/main" id="{919DBC41-27BF-4A51-8A0A-6FE78C34DA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138" y="804519"/>
            <a:ext cx="3052309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0DDF-9A06-4111-BBB1-5EC08038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A812-1D20-4BE2-A74C-1AF08A8A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3782"/>
          </a:xfrm>
        </p:spPr>
        <p:txBody>
          <a:bodyPr>
            <a:normAutofit/>
          </a:bodyPr>
          <a:lstStyle/>
          <a:p>
            <a:r>
              <a:rPr lang="en-US" dirty="0"/>
              <a:t>Model 3 is high predictor of price.</a:t>
            </a:r>
          </a:p>
          <a:p>
            <a:r>
              <a:rPr lang="en-US" dirty="0"/>
              <a:t>we found that these 23 parameters</a:t>
            </a:r>
            <a:r>
              <a:rPr lang="en-US" dirty="0">
                <a:ea typeface="+mn-lt"/>
                <a:cs typeface="+mn-lt"/>
              </a:rPr>
              <a:t> are high predictor for sale prices,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Sqrt of Lot size(x18),  Sqrt of Age (𝑥19),  Ln of Land value(20),  Ln of Living area (𝑥21), (𝑥22)1 if Bedrooms &gt;= 4, 0 =otherwise,  (𝑥24) =1 if Bathrooms &gt;= 2, 0 =otherwise and 7 other additional attributes of the house variable.</a:t>
            </a:r>
          </a:p>
          <a:p>
            <a:r>
              <a:rPr lang="en-US" dirty="0"/>
              <a:t>Then interaction variable are Sqrt of Lot Size and </a:t>
            </a:r>
            <a:r>
              <a:rPr lang="en-US" dirty="0">
                <a:ea typeface="+mn-lt"/>
                <a:cs typeface="+mn-lt"/>
              </a:rPr>
              <a:t>Ln of Land value</a:t>
            </a:r>
            <a:r>
              <a:rPr lang="en-US" dirty="0"/>
              <a:t> (x18x20),  lot size interact with land value, </a:t>
            </a:r>
          </a:p>
          <a:p>
            <a:r>
              <a:rPr lang="en-US" dirty="0">
                <a:ea typeface="+mn-lt"/>
                <a:cs typeface="+mn-lt"/>
              </a:rPr>
              <a:t>Similarly, Sqrt of Age and Ln of Land value(x19x20) and 9 other interaction term.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2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ACB-485D-4ECB-AEAD-6396A195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27FB-A66C-47FC-B1B2-1C675CB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  This variable increased the sale price : land value, waterfront properties and living area.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And fueled by oil, the price will decrease, 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0AA4-3C31-4CC4-9FB8-0EBE3AA4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do different next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D4F0-EF7B-4BAF-8695-D7041BBB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the more parsimonious model.</a:t>
            </a:r>
          </a:p>
          <a:p>
            <a:r>
              <a:rPr lang="en-US"/>
              <a:t>Fully ignore invalid models</a:t>
            </a:r>
          </a:p>
        </p:txBody>
      </p:sp>
    </p:spTree>
    <p:extLst>
      <p:ext uri="{BB962C8B-B14F-4D97-AF65-F5344CB8AC3E}">
        <p14:creationId xmlns:p14="http://schemas.microsoft.com/office/powerpoint/2010/main" val="78084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05E16-3B14-4C89-8659-9655EFB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971891B-B971-4292-ACCE-80E06949A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0225-4AA2-4DBB-B525-D67CD202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Methods</a:t>
            </a:r>
            <a:endParaRPr lang="en-US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lack and white spiralling staircase">
            <a:extLst>
              <a:ext uri="{FF2B5EF4-FFF2-40B4-BE49-F238E27FC236}">
                <a16:creationId xmlns:a16="http://schemas.microsoft.com/office/drawing/2014/main" id="{E0F28B86-7907-46A5-AD05-3294FBED9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825" y="1254390"/>
            <a:ext cx="5440363" cy="362690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7F2A304-D294-42AC-9F66-991B651E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Variables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7913BFF5-1B8A-42EF-91CB-12F0E54819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4858760"/>
                  </p:ext>
                </p:extLst>
              </p:nvPr>
            </p:nvGraphicFramePr>
            <p:xfrm>
              <a:off x="5751285" y="72571"/>
              <a:ext cx="6295039" cy="5986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67559">
                      <a:extLst>
                        <a:ext uri="{9D8B030D-6E8A-4147-A177-3AD203B41FA5}">
                          <a16:colId xmlns:a16="http://schemas.microsoft.com/office/drawing/2014/main" val="2893689621"/>
                        </a:ext>
                      </a:extLst>
                    </a:gridCol>
                    <a:gridCol w="3727480">
                      <a:extLst>
                        <a:ext uri="{9D8B030D-6E8A-4147-A177-3AD203B41FA5}">
                          <a16:colId xmlns:a16="http://schemas.microsoft.com/office/drawing/2014/main" val="3374836709"/>
                        </a:ext>
                      </a:extLst>
                    </a:gridCol>
                  </a:tblGrid>
                  <a:tr h="194022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Table 1: Summary of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951678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Variable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Description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895979031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y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Sale Price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882225454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Lot Size(acre)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05915536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Building age (year)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625662335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Land Value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6096135"/>
                      </a:ext>
                    </a:extLst>
                  </a:tr>
                  <a:tr h="22174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Living area size (sq ft)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595191088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bedrooms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52889514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fireplaces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49226979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bathrooms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699252666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96791225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electric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56179080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hot air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85179881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oil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743232281"/>
                      </a:ext>
                    </a:extLst>
                  </a:tr>
                  <a:tr h="33261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gas fuel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7759337"/>
                      </a:ext>
                    </a:extLst>
                  </a:tr>
                  <a:tr h="3603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no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22776307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public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 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3839036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waterfront property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0960299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new construction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7021309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home has central air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432475365"/>
                      </a:ext>
                    </a:extLst>
                  </a:tr>
                  <a:tr h="58206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Default values for dummy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Hot water heating, electric fuel source, septic sewer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98512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3">
                <a:extLst>
                  <a:ext uri="{FF2B5EF4-FFF2-40B4-BE49-F238E27FC236}">
                    <a16:creationId xmlns:a16="http://schemas.microsoft.com/office/drawing/2014/main" id="{7913BFF5-1B8A-42EF-91CB-12F0E54819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4858760"/>
                  </p:ext>
                </p:extLst>
              </p:nvPr>
            </p:nvGraphicFramePr>
            <p:xfrm>
              <a:off x="5751285" y="72571"/>
              <a:ext cx="6295039" cy="59869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67559">
                      <a:extLst>
                        <a:ext uri="{9D8B030D-6E8A-4147-A177-3AD203B41FA5}">
                          <a16:colId xmlns:a16="http://schemas.microsoft.com/office/drawing/2014/main" val="2893689621"/>
                        </a:ext>
                      </a:extLst>
                    </a:gridCol>
                    <a:gridCol w="3727480">
                      <a:extLst>
                        <a:ext uri="{9D8B030D-6E8A-4147-A177-3AD203B41FA5}">
                          <a16:colId xmlns:a16="http://schemas.microsoft.com/office/drawing/2014/main" val="3374836709"/>
                        </a:ext>
                      </a:extLst>
                    </a:gridCol>
                  </a:tblGrid>
                  <a:tr h="194022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Table 1: Summary of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951678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Variable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Description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895979031"/>
                      </a:ext>
                    </a:extLst>
                  </a:tr>
                  <a:tr h="1940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y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Sale Price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882225454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293939" r="-145498" b="-25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Lot Size(acre)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05915536"/>
                      </a:ext>
                    </a:extLst>
                  </a:tr>
                  <a:tr h="20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393939" r="-145498" b="-24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Building age (year)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625662335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465714" r="-145498" b="-2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Land Value ($)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6096135"/>
                      </a:ext>
                    </a:extLst>
                  </a:tr>
                  <a:tr h="221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535135" r="-145498" b="-20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Living area size (sq ft)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595191088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671429" r="-145498" b="-20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bedrooms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52889514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771429" r="-145498" b="-19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fireplaces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49226979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871429" r="-145498" b="-18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bathrooms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699252666"/>
                      </a:ext>
                    </a:extLst>
                  </a:tr>
                  <a:tr h="212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971429" r="-145498" b="-17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# of rooms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96791225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657895" r="-145498" b="-9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electric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56179080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744828" r="-145498" b="-8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hot air heating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085179881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844828" r="-145498" b="-7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oil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743232281"/>
                      </a:ext>
                    </a:extLst>
                  </a:tr>
                  <a:tr h="3326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014815" r="-145498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gas fuel source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177759337"/>
                      </a:ext>
                    </a:extLst>
                  </a:tr>
                  <a:tr h="3603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003333" r="-145498" b="-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no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22776307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182143" r="-145498" b="-48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public sewer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other 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3839036"/>
                      </a:ext>
                    </a:extLst>
                  </a:tr>
                  <a:tr h="341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282143" r="-145498" b="-38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waterfront property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350960299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334483" r="-145498" b="-26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new construction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2170213098"/>
                      </a:ext>
                    </a:extLst>
                  </a:tr>
                  <a:tr h="3510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239" marR="12239" marT="12239" marB="12239">
                        <a:blipFill>
                          <a:blip r:embed="rId3"/>
                          <a:stretch>
                            <a:fillRect l="-237" t="-1459649" r="-145498" b="-171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1 if home has central air</a:t>
                          </a:r>
                          <a:endParaRPr lang="en-US" sz="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= 0 if not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432475365"/>
                      </a:ext>
                    </a:extLst>
                  </a:tr>
                  <a:tr h="58206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Default values for dummy variables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Hot water heating, electric fuel source, septic sewer</a:t>
                          </a:r>
                          <a:endParaRPr lang="en-US" sz="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12239" marR="12239" marT="12239" marB="12239"/>
                    </a:tc>
                    <a:extLst>
                      <a:ext uri="{0D108BD9-81ED-4DB2-BD59-A6C34878D82A}">
                        <a16:rowId xmlns:a16="http://schemas.microsoft.com/office/drawing/2014/main" val="13298512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71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60" name="Picture 1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1" name="Straight Connector 1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2" name="Rectangle 1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1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1A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F8BB6A-97C9-408B-9638-4475423C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3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7334C-44F5-4341-8DAE-C8861027612B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600"/>
              <a:t>Transformed variables</a:t>
            </a:r>
          </a:p>
        </p:txBody>
      </p:sp>
      <p:pic>
        <p:nvPicPr>
          <p:cNvPr id="56" name="Picture 3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B1BDF0E-2946-40C6-A13C-F47A5D5A79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8500918"/>
                  </p:ext>
                </p:extLst>
              </p:nvPr>
            </p:nvGraphicFramePr>
            <p:xfrm>
              <a:off x="6341847" y="805583"/>
              <a:ext cx="4465572" cy="46607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9032">
                      <a:extLst>
                        <a:ext uri="{9D8B030D-6E8A-4147-A177-3AD203B41FA5}">
                          <a16:colId xmlns:a16="http://schemas.microsoft.com/office/drawing/2014/main" val="2100943721"/>
                        </a:ext>
                      </a:extLst>
                    </a:gridCol>
                    <a:gridCol w="2836540">
                      <a:extLst>
                        <a:ext uri="{9D8B030D-6E8A-4147-A177-3AD203B41FA5}">
                          <a16:colId xmlns:a16="http://schemas.microsoft.com/office/drawing/2014/main" val="2887406352"/>
                        </a:ext>
                      </a:extLst>
                    </a:gridCol>
                  </a:tblGrid>
                  <a:tr h="305338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Table 2: Summary of Transformed Variables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507348"/>
                      </a:ext>
                    </a:extLst>
                  </a:tr>
                  <a:tr h="305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Variable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886976758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Price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85717404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Lot size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3300135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Age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006496963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Land value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83905553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Living area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56221654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Bedrooms &gt;= 4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98836667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Fireplaces &gt;= 1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94841856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Bathrooms &gt;= 2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09630448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Rooms &gt;= 7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35174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B1BDF0E-2946-40C6-A13C-F47A5D5A79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8500918"/>
                  </p:ext>
                </p:extLst>
              </p:nvPr>
            </p:nvGraphicFramePr>
            <p:xfrm>
              <a:off x="6341847" y="805583"/>
              <a:ext cx="4465572" cy="46607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9032">
                      <a:extLst>
                        <a:ext uri="{9D8B030D-6E8A-4147-A177-3AD203B41FA5}">
                          <a16:colId xmlns:a16="http://schemas.microsoft.com/office/drawing/2014/main" val="2100943721"/>
                        </a:ext>
                      </a:extLst>
                    </a:gridCol>
                    <a:gridCol w="2836540">
                      <a:extLst>
                        <a:ext uri="{9D8B030D-6E8A-4147-A177-3AD203B41FA5}">
                          <a16:colId xmlns:a16="http://schemas.microsoft.com/office/drawing/2014/main" val="2887406352"/>
                        </a:ext>
                      </a:extLst>
                    </a:gridCol>
                  </a:tblGrid>
                  <a:tr h="305338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Table 2: Summary of Transformed Variables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507348"/>
                      </a:ext>
                    </a:extLst>
                  </a:tr>
                  <a:tr h="305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Variable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Description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886976758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198148" r="-175281" b="-11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Price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85717404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292727" r="-175281" b="-10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Lot size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3300135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400000" r="-175281" b="-9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Sqrt of Age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3006496963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500000" r="-175281" b="-8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Land value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839055531"/>
                      </a:ext>
                    </a:extLst>
                  </a:tr>
                  <a:tr h="330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600000" r="-175281" b="-7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Ln of Living area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156221654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381818" r="-175281" b="-316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Bedrooms &gt;= 4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988366671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486735" r="-175281" b="-21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Fireplaces &gt;= 1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94841856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580808" r="-175281" b="-117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Bathrooms &gt;= 2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2209630448"/>
                      </a:ext>
                    </a:extLst>
                  </a:tr>
                  <a:tr h="599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478" marR="94478" marT="0" marB="0">
                        <a:blipFill>
                          <a:blip r:embed="rId3"/>
                          <a:stretch>
                            <a:fillRect l="-375" t="-687755" r="-175281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=1 if Rooms &gt;= 7</a:t>
                          </a:r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=0 otherwise</a:t>
                          </a:r>
                          <a:endParaRPr lang="en-US" sz="16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94478" marR="94478" marT="0" marB="0"/>
                    </a:tc>
                    <a:extLst>
                      <a:ext uri="{0D108BD9-81ED-4DB2-BD59-A6C34878D82A}">
                        <a16:rowId xmlns:a16="http://schemas.microsoft.com/office/drawing/2014/main" val="4035174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34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C9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F04121-AE91-49D0-B6DE-160F122F2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167" y="643467"/>
            <a:ext cx="6835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8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9E2E-973C-4A72-815A-D6399C5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Transformed vs response</a:t>
            </a:r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8AD2E5EA-1F68-456F-A4BB-F3E724C70A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0975" y="2155251"/>
            <a:ext cx="9604375" cy="31713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775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2B5-B10F-4C7B-B255-33AE4860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F6CA8-0729-4176-8A33-6C751EF8A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Model 1: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... 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First order model</a:t>
                </a:r>
              </a:p>
              <a:p>
                <a:r>
                  <a:rPr lang="en-US"/>
                  <a:t>Violates assumptions of Least Squares Regression</a:t>
                </a:r>
              </a:p>
              <a:p>
                <a:pPr lvl="1"/>
                <a:r>
                  <a:rPr lang="en-US"/>
                  <a:t>Skewed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F6CA8-0729-4176-8A33-6C751EF8A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077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CD54CAF082A45A764E0D6A1CCF033" ma:contentTypeVersion="4" ma:contentTypeDescription="Create a new document." ma:contentTypeScope="" ma:versionID="6d95afb662beb96fc6123bf2bd17b9ff">
  <xsd:schema xmlns:xsd="http://www.w3.org/2001/XMLSchema" xmlns:xs="http://www.w3.org/2001/XMLSchema" xmlns:p="http://schemas.microsoft.com/office/2006/metadata/properties" xmlns:ns3="6ac99dcb-d169-4d19-b24c-4e835bb5c773" targetNamespace="http://schemas.microsoft.com/office/2006/metadata/properties" ma:root="true" ma:fieldsID="39f0bf99df9d0c4a4cb70f3d24f4adc9" ns3:_="">
    <xsd:import namespace="6ac99dcb-d169-4d19-b24c-4e835bb5c7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99dcb-d169-4d19-b24c-4e835bb5c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64554D-384C-4E3F-A5F9-BA73EC0404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A878CF-5229-4739-A4D5-B7310BD3EF0F}">
  <ds:schemaRefs>
    <ds:schemaRef ds:uri="6ac99dcb-d169-4d19-b24c-4e835bb5c7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6C96D5-E081-436C-82F1-3B32DDCC4595}">
  <ds:schemaRefs>
    <ds:schemaRef ds:uri="http://purl.org/dc/elements/1.1/"/>
    <ds:schemaRef ds:uri="6ac99dcb-d169-4d19-b24c-4e835bb5c773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973</Words>
  <Application>Microsoft Office PowerPoint</Application>
  <PresentationFormat>Widescreen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Wingdings</vt:lpstr>
      <vt:lpstr>Gallery</vt:lpstr>
      <vt:lpstr>Saratoga data project presentation </vt:lpstr>
      <vt:lpstr>Introduction</vt:lpstr>
      <vt:lpstr>Methods</vt:lpstr>
      <vt:lpstr>PowerPoint Presentation</vt:lpstr>
      <vt:lpstr>PowerPoint Presentation</vt:lpstr>
      <vt:lpstr>PowerPoint Presentation</vt:lpstr>
      <vt:lpstr>PowerPoint Presentation</vt:lpstr>
      <vt:lpstr>Transformed vs response</vt:lpstr>
      <vt:lpstr>Models</vt:lpstr>
      <vt:lpstr>Models</vt:lpstr>
      <vt:lpstr>Models</vt:lpstr>
      <vt:lpstr>Testing</vt:lpstr>
      <vt:lpstr>testing</vt:lpstr>
      <vt:lpstr>RESULTS</vt:lpstr>
      <vt:lpstr>Model summaries</vt:lpstr>
      <vt:lpstr>Partial F-test</vt:lpstr>
      <vt:lpstr>Model comparison</vt:lpstr>
      <vt:lpstr>Questions?</vt:lpstr>
      <vt:lpstr>Influential data</vt:lpstr>
      <vt:lpstr>Least Squares Regression(LSR) Assumption</vt:lpstr>
      <vt:lpstr>2nd  lsr assumption</vt:lpstr>
      <vt:lpstr>4th LSR  Assumptions</vt:lpstr>
      <vt:lpstr>Model  validation</vt:lpstr>
      <vt:lpstr>Estimates</vt:lpstr>
      <vt:lpstr>Estimates</vt:lpstr>
      <vt:lpstr>Conclusion</vt:lpstr>
      <vt:lpstr>Continue </vt:lpstr>
      <vt:lpstr>What to do different next time?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Rodriguez</dc:creator>
  <cp:lastModifiedBy>Rodriguez, Troy R</cp:lastModifiedBy>
  <cp:revision>8</cp:revision>
  <dcterms:created xsi:type="dcterms:W3CDTF">2021-11-24T01:47:48Z</dcterms:created>
  <dcterms:modified xsi:type="dcterms:W3CDTF">2023-07-10T18:56:28Z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0x010100D1ECD54CAF082A45A764E0D6A1CCF033</vt:lpwstr>
  </property>
</Properties>
</file>