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825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gb24Bu15v475VV+/oW5B3B/IKe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8f5ca4aa4_0_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8f5ca4aa4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8f5ca4aa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8f5ca4aa4_0_7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8f5ca4aa4_0_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38f5ca4aa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98118ea17_0_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98118ea17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398118ea1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d5f8a563a_1_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d5f8a563a_1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1d5f8a563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d451e3e72_2_2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d451e3e72_2_2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1d451e3e72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d5f8a563a_0_11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1d5f8a563a_0_1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1d5f8a563a_0_11:notes"/>
          <p:cNvSpPr txBox="1"/>
          <p:nvPr>
            <p:ph idx="3" type="hdr"/>
          </p:nvPr>
        </p:nvSpPr>
        <p:spPr>
          <a:xfrm>
            <a:off x="0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1d5f8a563a_0_11:notes"/>
          <p:cNvSpPr txBox="1"/>
          <p:nvPr>
            <p:ph idx="10" type="dt"/>
          </p:nvPr>
        </p:nvSpPr>
        <p:spPr>
          <a:xfrm>
            <a:off x="3884613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280" name="Google Shape;280;g21d5f8a563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g21d5f8a563a_0_1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96a57fb9b_0_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96a57fb9b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396a57fb9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96a57fb9b_0_17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96a57fb9b_0_1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396a57fb9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6a57fb9b_0_7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6a57fb9b_0_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396a57fb9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1c87e39b2_0_3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1c87e39b2_0_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1c87e39b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 txBox="1"/>
          <p:nvPr>
            <p:ph idx="3" type="hdr"/>
          </p:nvPr>
        </p:nvSpPr>
        <p:spPr>
          <a:xfrm>
            <a:off x="0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 txBox="1"/>
          <p:nvPr>
            <p:ph idx="10" type="dt"/>
          </p:nvPr>
        </p:nvSpPr>
        <p:spPr>
          <a:xfrm>
            <a:off x="3884613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8975" y="1143000"/>
            <a:ext cx="54800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3" type="hdr"/>
          </p:nvPr>
        </p:nvSpPr>
        <p:spPr>
          <a:xfrm>
            <a:off x="0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 txBox="1"/>
          <p:nvPr>
            <p:ph idx="10" type="dt"/>
          </p:nvPr>
        </p:nvSpPr>
        <p:spPr>
          <a:xfrm>
            <a:off x="3884613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d451e3e72_2_11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d451e3e72_2_1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1d451e3e72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451e3e72_2_45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1d451e3e72_2_4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1d451e3e72_2_45:notes"/>
          <p:cNvSpPr txBox="1"/>
          <p:nvPr>
            <p:ph idx="3" type="hdr"/>
          </p:nvPr>
        </p:nvSpPr>
        <p:spPr>
          <a:xfrm>
            <a:off x="0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1d451e3e72_2_45:notes"/>
          <p:cNvSpPr txBox="1"/>
          <p:nvPr>
            <p:ph idx="10" type="dt"/>
          </p:nvPr>
        </p:nvSpPr>
        <p:spPr>
          <a:xfrm>
            <a:off x="3884613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197" name="Google Shape;197;g21d451e3e72_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21d451e3e72_2_4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1bf35cb9_2_26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3b1bf35cb9_2_2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3b1bf35cb9_2_26:notes"/>
          <p:cNvSpPr txBox="1"/>
          <p:nvPr>
            <p:ph idx="3" type="hdr"/>
          </p:nvPr>
        </p:nvSpPr>
        <p:spPr>
          <a:xfrm>
            <a:off x="0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3b1bf35cb9_2_26:notes"/>
          <p:cNvSpPr txBox="1"/>
          <p:nvPr>
            <p:ph idx="10" type="dt"/>
          </p:nvPr>
        </p:nvSpPr>
        <p:spPr>
          <a:xfrm>
            <a:off x="3884613" y="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209" name="Google Shape;209;g23b1bf35cb9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23b1bf35cb9_2_2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b1bf35cb9_2_0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b1bf35cb9_2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3b1bf35cb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8f5ca4aa4_0_14:notes"/>
          <p:cNvSpPr/>
          <p:nvPr>
            <p:ph idx="2" type="sldImg"/>
          </p:nvPr>
        </p:nvSpPr>
        <p:spPr>
          <a:xfrm>
            <a:off x="688975" y="1143000"/>
            <a:ext cx="5480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8f5ca4aa4_0_1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38f5ca4aa4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 showMasterSp="0">
  <p:cSld name="Title Opener">
    <p:bg>
      <p:bgPr>
        <a:gradFill>
          <a:gsLst>
            <a:gs pos="0">
              <a:srgbClr val="00578B"/>
            </a:gs>
            <a:gs pos="45000">
              <a:srgbClr val="2774AE"/>
            </a:gs>
            <a:gs pos="100000">
              <a:srgbClr val="7DBAED"/>
            </a:gs>
          </a:gsLst>
          <a:lin ang="45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 rot="1331359">
            <a:off x="8454595" y="4505914"/>
            <a:ext cx="950160" cy="950160"/>
          </a:xfrm>
          <a:prstGeom prst="octagon">
            <a:avLst>
              <a:gd fmla="val 29289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10"/>
          <p:cNvSpPr/>
          <p:nvPr/>
        </p:nvSpPr>
        <p:spPr>
          <a:xfrm rot="1331359">
            <a:off x="8087407" y="4308150"/>
            <a:ext cx="569699" cy="569699"/>
          </a:xfrm>
          <a:prstGeom prst="octagon">
            <a:avLst>
              <a:gd fmla="val 29289" name="adj"/>
            </a:avLst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10"/>
          <p:cNvSpPr/>
          <p:nvPr/>
        </p:nvSpPr>
        <p:spPr>
          <a:xfrm rot="1331359">
            <a:off x="6573106" y="3326120"/>
            <a:ext cx="828514" cy="828514"/>
          </a:xfrm>
          <a:prstGeom prst="octagon">
            <a:avLst>
              <a:gd fmla="val 29289" name="adj"/>
            </a:avLst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10"/>
          <p:cNvSpPr/>
          <p:nvPr/>
        </p:nvSpPr>
        <p:spPr>
          <a:xfrm rot="1331359">
            <a:off x="7270172" y="3694929"/>
            <a:ext cx="273887" cy="273887"/>
          </a:xfrm>
          <a:prstGeom prst="octagon">
            <a:avLst>
              <a:gd fmla="val 29289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10"/>
          <p:cNvSpPr/>
          <p:nvPr/>
        </p:nvSpPr>
        <p:spPr>
          <a:xfrm rot="1331359">
            <a:off x="7503711" y="4468794"/>
            <a:ext cx="297357" cy="297357"/>
          </a:xfrm>
          <a:prstGeom prst="octagon">
            <a:avLst>
              <a:gd fmla="val 29289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10"/>
          <p:cNvSpPr/>
          <p:nvPr/>
        </p:nvSpPr>
        <p:spPr>
          <a:xfrm rot="1331359">
            <a:off x="4600713" y="1379365"/>
            <a:ext cx="297357" cy="297357"/>
          </a:xfrm>
          <a:prstGeom prst="octagon">
            <a:avLst>
              <a:gd fmla="val 29289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10"/>
          <p:cNvSpPr/>
          <p:nvPr/>
        </p:nvSpPr>
        <p:spPr>
          <a:xfrm rot="1331359">
            <a:off x="4712537" y="1445398"/>
            <a:ext cx="461347" cy="461347"/>
          </a:xfrm>
          <a:prstGeom prst="octagon">
            <a:avLst>
              <a:gd fmla="val 29289" name="adj"/>
            </a:avLst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10"/>
          <p:cNvSpPr txBox="1"/>
          <p:nvPr>
            <p:ph type="ctrTitle"/>
          </p:nvPr>
        </p:nvSpPr>
        <p:spPr>
          <a:xfrm>
            <a:off x="731520" y="2286000"/>
            <a:ext cx="76809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"/>
              <a:buNone/>
              <a:defRPr b="1" i="1"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31520" y="2834639"/>
            <a:ext cx="76809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731520" y="4674004"/>
            <a:ext cx="534471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731520" y="4492772"/>
            <a:ext cx="534471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4" type="pic"/>
          </p:nvPr>
        </p:nvSpPr>
        <p:spPr>
          <a:xfrm>
            <a:off x="731520" y="327025"/>
            <a:ext cx="6176963" cy="1398588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idx="5" type="body"/>
          </p:nvPr>
        </p:nvSpPr>
        <p:spPr>
          <a:xfrm>
            <a:off x="7079600" y="337330"/>
            <a:ext cx="1956827" cy="705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6" type="body"/>
          </p:nvPr>
        </p:nvSpPr>
        <p:spPr>
          <a:xfrm>
            <a:off x="7079600" y="1134645"/>
            <a:ext cx="1956826" cy="800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7" type="body"/>
          </p:nvPr>
        </p:nvSpPr>
        <p:spPr>
          <a:xfrm>
            <a:off x="6194854" y="3224426"/>
            <a:ext cx="2841572" cy="1284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8" type="body"/>
          </p:nvPr>
        </p:nvSpPr>
        <p:spPr>
          <a:xfrm>
            <a:off x="6194854" y="4597443"/>
            <a:ext cx="2841572" cy="32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sz="1000">
                <a:solidFill>
                  <a:srgbClr val="FFFF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74">
          <p15:clr>
            <a:srgbClr val="FBAE40"/>
          </p15:clr>
        </p15:guide>
        <p15:guide id="2" orient="horz" pos="206">
          <p15:clr>
            <a:srgbClr val="FBAE40"/>
          </p15:clr>
        </p15:guide>
        <p15:guide id="3" pos="4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number callouts">
  <p:cSld name="Header w/number callou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977468" y="3655945"/>
            <a:ext cx="1818445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2725025" y="1875645"/>
            <a:ext cx="876202" cy="1738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b="0" sz="11000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2173955" y="2460421"/>
            <a:ext cx="520334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6019269" y="3655945"/>
            <a:ext cx="1818445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5" type="body"/>
          </p:nvPr>
        </p:nvSpPr>
        <p:spPr>
          <a:xfrm>
            <a:off x="6144623" y="2082625"/>
            <a:ext cx="1567737" cy="15319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b="0" sz="11000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59998" y="521611"/>
            <a:ext cx="6727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b="0"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759999" y="1771923"/>
            <a:ext cx="3657600" cy="241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31520" y="1134711"/>
            <a:ext cx="32004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/>
          <p:nvPr>
            <p:ph idx="2" type="pic"/>
          </p:nvPr>
        </p:nvSpPr>
        <p:spPr>
          <a:xfrm>
            <a:off x="4572000" y="0"/>
            <a:ext cx="4572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13" name="Google Shape;113;p21"/>
          <p:cNvSpPr/>
          <p:nvPr>
            <p:ph idx="3" type="pic"/>
          </p:nvPr>
        </p:nvSpPr>
        <p:spPr>
          <a:xfrm>
            <a:off x="4572000" y="2569655"/>
            <a:ext cx="4572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731520" y="1920875"/>
            <a:ext cx="3200400" cy="1330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four images">
  <p:cSld name="Header w/four imag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4572000" y="0"/>
            <a:ext cx="2286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19" name="Google Shape;119;p22"/>
          <p:cNvSpPr/>
          <p:nvPr>
            <p:ph idx="3" type="pic"/>
          </p:nvPr>
        </p:nvSpPr>
        <p:spPr>
          <a:xfrm>
            <a:off x="4572000" y="2569655"/>
            <a:ext cx="2286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20" name="Google Shape;120;p22"/>
          <p:cNvSpPr/>
          <p:nvPr>
            <p:ph idx="4" type="pic"/>
          </p:nvPr>
        </p:nvSpPr>
        <p:spPr>
          <a:xfrm>
            <a:off x="6858000" y="0"/>
            <a:ext cx="2286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21" name="Google Shape;121;p22"/>
          <p:cNvSpPr/>
          <p:nvPr>
            <p:ph idx="5" type="pic"/>
          </p:nvPr>
        </p:nvSpPr>
        <p:spPr>
          <a:xfrm>
            <a:off x="6858000" y="2569655"/>
            <a:ext cx="2286000" cy="2578608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31520" y="1134711"/>
            <a:ext cx="32004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731520" y="1920875"/>
            <a:ext cx="3200400" cy="1330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, full screen">
  <p:cSld name="Video, full scree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/>
          <p:nvPr>
            <p:ph idx="2" type="media"/>
          </p:nvPr>
        </p:nvSpPr>
        <p:spPr>
          <a:xfrm>
            <a:off x="0" y="0"/>
            <a:ext cx="9144000" cy="5148263"/>
          </a:xfrm>
          <a:prstGeom prst="rect">
            <a:avLst/>
          </a:prstGeom>
          <a:solidFill>
            <a:srgbClr val="D2DDE9"/>
          </a:solidFill>
          <a:ln>
            <a:noFill/>
          </a:ln>
        </p:spPr>
        <p:txBody>
          <a:bodyPr anchorCtr="1" anchor="t" bIns="0" lIns="45720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1828800" y="1828800"/>
            <a:ext cx="5486400" cy="1463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b="0" i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hart">
  <p:cSld name="Header w/char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759999" y="521611"/>
            <a:ext cx="6829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  <a:defRPr b="0" sz="10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>
                <a:solidFill>
                  <a:srgbClr val="FF00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/>
          <p:nvPr>
            <p:ph idx="2" type="chart"/>
          </p:nvPr>
        </p:nvSpPr>
        <p:spPr>
          <a:xfrm>
            <a:off x="731520" y="1920240"/>
            <a:ext cx="73152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731838" y="1920240"/>
            <a:ext cx="7315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31520" y="1920240"/>
            <a:ext cx="7314883" cy="222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731838" y="228600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31520" y="2286000"/>
            <a:ext cx="76809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"/>
              <a:buNone/>
              <a:defRPr b="1" i="1"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31520" y="2834639"/>
            <a:ext cx="76809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">
  <p:cSld name="Header w/one imag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>
            <p:ph idx="2" type="pic"/>
          </p:nvPr>
        </p:nvSpPr>
        <p:spPr>
          <a:xfrm>
            <a:off x="4572000" y="0"/>
            <a:ext cx="4572000" cy="5148072"/>
          </a:xfrm>
          <a:prstGeom prst="rect">
            <a:avLst/>
          </a:prstGeom>
          <a:solidFill>
            <a:srgbClr val="D2DDE9"/>
          </a:solidFill>
          <a:ln>
            <a:noFill/>
          </a:ln>
        </p:spPr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731520" y="1134711"/>
            <a:ext cx="32004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31520" y="1920875"/>
            <a:ext cx="3200400" cy="1330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731520" y="2286000"/>
            <a:ext cx="76809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"/>
              <a:buNone/>
              <a:defRPr b="1" i="1"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31520" y="1920240"/>
            <a:ext cx="3566160" cy="222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480560" y="1920240"/>
            <a:ext cx="3566160" cy="222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cap="none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731838" y="2286000"/>
            <a:ext cx="35661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4480560" y="2286000"/>
            <a:ext cx="35661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bullet columns">
  <p:cSld name="Header w/two bullet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31838" y="1920240"/>
            <a:ext cx="35661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480560" y="1920240"/>
            <a:ext cx="35661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578B"/>
            </a:gs>
            <a:gs pos="45000">
              <a:srgbClr val="2774AE"/>
            </a:gs>
            <a:gs pos="100000">
              <a:srgbClr val="7DBAED"/>
            </a:gs>
          </a:gsLst>
          <a:lin ang="45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1331359">
            <a:off x="8454595" y="4505914"/>
            <a:ext cx="950160" cy="950160"/>
          </a:xfrm>
          <a:prstGeom prst="octagon">
            <a:avLst>
              <a:gd fmla="val 29289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9"/>
          <p:cNvSpPr/>
          <p:nvPr/>
        </p:nvSpPr>
        <p:spPr>
          <a:xfrm rot="1331359">
            <a:off x="8087407" y="4308150"/>
            <a:ext cx="569699" cy="569699"/>
          </a:xfrm>
          <a:prstGeom prst="octagon">
            <a:avLst>
              <a:gd fmla="val 29289" name="adj"/>
            </a:avLst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9"/>
          <p:cNvSpPr/>
          <p:nvPr/>
        </p:nvSpPr>
        <p:spPr>
          <a:xfrm rot="1331359">
            <a:off x="6573106" y="3326120"/>
            <a:ext cx="828514" cy="828514"/>
          </a:xfrm>
          <a:prstGeom prst="octagon">
            <a:avLst>
              <a:gd fmla="val 29289" name="adj"/>
            </a:avLst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9"/>
          <p:cNvSpPr/>
          <p:nvPr/>
        </p:nvSpPr>
        <p:spPr>
          <a:xfrm rot="1331359">
            <a:off x="7270172" y="3694929"/>
            <a:ext cx="273887" cy="273887"/>
          </a:xfrm>
          <a:prstGeom prst="octagon">
            <a:avLst>
              <a:gd fmla="val 29289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9"/>
          <p:cNvSpPr/>
          <p:nvPr/>
        </p:nvSpPr>
        <p:spPr>
          <a:xfrm rot="1331359">
            <a:off x="7503711" y="4468794"/>
            <a:ext cx="297357" cy="297357"/>
          </a:xfrm>
          <a:prstGeom prst="octagon">
            <a:avLst>
              <a:gd fmla="val 29289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9"/>
          <p:cNvSpPr/>
          <p:nvPr/>
        </p:nvSpPr>
        <p:spPr>
          <a:xfrm rot="1331359">
            <a:off x="4600713" y="1379365"/>
            <a:ext cx="297357" cy="297357"/>
          </a:xfrm>
          <a:prstGeom prst="octagon">
            <a:avLst>
              <a:gd fmla="val 29289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9"/>
          <p:cNvSpPr/>
          <p:nvPr/>
        </p:nvSpPr>
        <p:spPr>
          <a:xfrm rot="1331359">
            <a:off x="4712537" y="1445398"/>
            <a:ext cx="461347" cy="461347"/>
          </a:xfrm>
          <a:prstGeom prst="octagon">
            <a:avLst>
              <a:gd fmla="val 29289" name="adj"/>
            </a:avLst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731520" y="1920239"/>
            <a:ext cx="7315200" cy="13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type="title"/>
          </p:nvPr>
        </p:nvSpPr>
        <p:spPr>
          <a:xfrm>
            <a:off x="731520" y="146304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FFD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9"/>
          <p:cNvSpPr txBox="1"/>
          <p:nvPr/>
        </p:nvSpPr>
        <p:spPr>
          <a:xfrm>
            <a:off x="731520" y="4769012"/>
            <a:ext cx="52120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 Research Fellows </a:t>
            </a:r>
            <a:endParaRPr/>
          </a:p>
        </p:txBody>
      </p:sp>
      <p:sp>
        <p:nvSpPr>
          <p:cNvPr id="22" name="Google Shape;22;p9"/>
          <p:cNvSpPr txBox="1"/>
          <p:nvPr/>
        </p:nvSpPr>
        <p:spPr>
          <a:xfrm>
            <a:off x="6243665" y="214650"/>
            <a:ext cx="25542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UCLA Department of Economics  Research Fellows Board of visitors  Meeting</a:t>
            </a:r>
            <a:endParaRPr/>
          </a:p>
        </p:txBody>
      </p:sp>
      <p:pic>
        <p:nvPicPr>
          <p:cNvPr id="23" name="Google Shape;2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20" y="181064"/>
            <a:ext cx="423229" cy="136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9.jpg"/><Relationship Id="rId6" Type="http://schemas.openxmlformats.org/officeDocument/2006/relationships/image" Target="../media/image14.jp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731520" y="2286000"/>
            <a:ext cx="76809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Undergraduate Economics Research Fellows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8" name="Google Shape;138;p1"/>
          <p:cNvSpPr txBox="1"/>
          <p:nvPr>
            <p:ph idx="5" type="body"/>
          </p:nvPr>
        </p:nvSpPr>
        <p:spPr>
          <a:xfrm>
            <a:off x="7079600" y="337330"/>
            <a:ext cx="1956827" cy="705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9" name="Google Shape;139;p1"/>
          <p:cNvSpPr txBox="1"/>
          <p:nvPr>
            <p:ph idx="6" type="body"/>
          </p:nvPr>
        </p:nvSpPr>
        <p:spPr>
          <a:xfrm>
            <a:off x="7079600" y="1134645"/>
            <a:ext cx="1956826" cy="800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0" name="Google Shape;140;p1"/>
          <p:cNvSpPr txBox="1"/>
          <p:nvPr>
            <p:ph idx="7" type="body"/>
          </p:nvPr>
        </p:nvSpPr>
        <p:spPr>
          <a:xfrm>
            <a:off x="6194854" y="3224426"/>
            <a:ext cx="2841572" cy="1284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1" name="Google Shape;141;p1"/>
          <p:cNvSpPr txBox="1"/>
          <p:nvPr>
            <p:ph idx="8" type="body"/>
          </p:nvPr>
        </p:nvSpPr>
        <p:spPr>
          <a:xfrm>
            <a:off x="6194854" y="4597443"/>
            <a:ext cx="2841572" cy="32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8f5ca4aa4_0_0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the Research Fellows Program</a:t>
            </a:r>
            <a:endParaRPr/>
          </a:p>
        </p:txBody>
      </p:sp>
      <p:sp>
        <p:nvSpPr>
          <p:cNvPr id="240" name="Google Shape;240;g238f5ca4aa4_0_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g238f5ca4aa4_0_0"/>
          <p:cNvSpPr txBox="1"/>
          <p:nvPr>
            <p:ph idx="1" type="body"/>
          </p:nvPr>
        </p:nvSpPr>
        <p:spPr>
          <a:xfrm>
            <a:off x="225925" y="1910850"/>
            <a:ext cx="7416600" cy="14007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Interested in practical implications of economics research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Answering “What ifs”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Some research assistant work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Isolated parts of research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8f5ca4aa4_0_7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of the Fellows Program</a:t>
            </a:r>
            <a:endParaRPr/>
          </a:p>
        </p:txBody>
      </p:sp>
      <p:sp>
        <p:nvSpPr>
          <p:cNvPr id="248" name="Google Shape;248;g238f5ca4aa4_0_7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238f5ca4aa4_0_7"/>
          <p:cNvSpPr txBox="1"/>
          <p:nvPr>
            <p:ph idx="1" type="body"/>
          </p:nvPr>
        </p:nvSpPr>
        <p:spPr>
          <a:xfrm>
            <a:off x="233013" y="1892015"/>
            <a:ext cx="7315200" cy="13545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Ability to explore different fields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Studied design of certification systems in markets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Exposure to more of research process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Open-ended problem solving experience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98118ea17_0_0"/>
          <p:cNvSpPr txBox="1"/>
          <p:nvPr>
            <p:ph type="title"/>
          </p:nvPr>
        </p:nvSpPr>
        <p:spPr>
          <a:xfrm>
            <a:off x="712695" y="766565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optimal fraction of firms to certify?</a:t>
            </a:r>
            <a:endParaRPr/>
          </a:p>
        </p:txBody>
      </p:sp>
      <p:sp>
        <p:nvSpPr>
          <p:cNvPr id="256" name="Google Shape;256;g2398118ea17_0_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g2398118ea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373"/>
            <a:ext cx="4292375" cy="2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398118ea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049" y="1251379"/>
            <a:ext cx="4292374" cy="28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d5f8a563a_1_0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the Research Fellows Program</a:t>
            </a:r>
            <a:endParaRPr/>
          </a:p>
        </p:txBody>
      </p:sp>
      <p:sp>
        <p:nvSpPr>
          <p:cNvPr id="265" name="Google Shape;265;g21d5f8a563a_1_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21d5f8a563a_1_0"/>
          <p:cNvSpPr txBox="1"/>
          <p:nvPr>
            <p:ph idx="1" type="body"/>
          </p:nvPr>
        </p:nvSpPr>
        <p:spPr>
          <a:xfrm>
            <a:off x="731838" y="1920240"/>
            <a:ext cx="7315200" cy="13545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Wanted to pursue a PhD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Was unsuccessful in </a:t>
            </a:r>
            <a:r>
              <a:rPr lang="en-US"/>
              <a:t>obtaining</a:t>
            </a:r>
            <a:r>
              <a:rPr lang="en-US"/>
              <a:t> research positions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Found it difficult to balance potential opportunities with other obligations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d451e3e72_2_2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21d451e3e72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475" y="1020388"/>
            <a:ext cx="4275549" cy="31074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4" name="Google Shape;274;g21d451e3e72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75" y="1003275"/>
            <a:ext cx="4322674" cy="31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d5f8a563a_0_11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21d5f8a563a_0_11"/>
          <p:cNvSpPr txBox="1"/>
          <p:nvPr>
            <p:ph type="title"/>
          </p:nvPr>
        </p:nvSpPr>
        <p:spPr>
          <a:xfrm>
            <a:off x="274326" y="698100"/>
            <a:ext cx="3681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Effects of the Program</a:t>
            </a:r>
            <a:endParaRPr/>
          </a:p>
        </p:txBody>
      </p:sp>
      <p:sp>
        <p:nvSpPr>
          <p:cNvPr id="285" name="Google Shape;285;g21d5f8a563a_0_11"/>
          <p:cNvSpPr txBox="1"/>
          <p:nvPr>
            <p:ph idx="1" type="body"/>
          </p:nvPr>
        </p:nvSpPr>
        <p:spPr>
          <a:xfrm>
            <a:off x="274325" y="1285525"/>
            <a:ext cx="77862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Opportunity to investigate disparities in longevity by SES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Address more sophisticated, nuanced, and original questions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Learn to confront obstacles that don’t arise in other contexts</a:t>
            </a:r>
            <a:br>
              <a:rPr lang="en-US"/>
            </a:br>
            <a:endParaRPr/>
          </a:p>
        </p:txBody>
      </p:sp>
      <p:sp>
        <p:nvSpPr>
          <p:cNvPr id="286" name="Google Shape;286;g21d5f8a563a_0_11"/>
          <p:cNvSpPr txBox="1"/>
          <p:nvPr>
            <p:ph type="title"/>
          </p:nvPr>
        </p:nvSpPr>
        <p:spPr>
          <a:xfrm>
            <a:off x="274326" y="3028225"/>
            <a:ext cx="3681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Going Forward</a:t>
            </a:r>
            <a:endParaRPr/>
          </a:p>
        </p:txBody>
      </p:sp>
      <p:sp>
        <p:nvSpPr>
          <p:cNvPr id="287" name="Google Shape;287;g21d5f8a563a_0_11"/>
          <p:cNvSpPr txBox="1"/>
          <p:nvPr>
            <p:ph idx="1" type="body"/>
          </p:nvPr>
        </p:nvSpPr>
        <p:spPr>
          <a:xfrm>
            <a:off x="274325" y="3527125"/>
            <a:ext cx="7786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I intend to start working on my own paper and applying to PhD programs in the fall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96a57fb9b_0_0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Journey to </a:t>
            </a:r>
            <a:r>
              <a:rPr lang="en-US"/>
              <a:t>the Fellows Program</a:t>
            </a:r>
            <a:endParaRPr/>
          </a:p>
        </p:txBody>
      </p:sp>
      <p:sp>
        <p:nvSpPr>
          <p:cNvPr id="294" name="Google Shape;294;g2396a57fb9b_0_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2396a57fb9b_0_0"/>
          <p:cNvSpPr txBox="1"/>
          <p:nvPr>
            <p:ph idx="1" type="body"/>
          </p:nvPr>
        </p:nvSpPr>
        <p:spPr>
          <a:xfrm>
            <a:off x="356075" y="1920250"/>
            <a:ext cx="8066100" cy="9852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Interested in </a:t>
            </a:r>
            <a:r>
              <a:rPr lang="en-US"/>
              <a:t>subjective</a:t>
            </a:r>
            <a:r>
              <a:rPr lang="en-US"/>
              <a:t> utility equation: </a:t>
            </a:r>
            <a:r>
              <a:rPr b="1" lang="en-US"/>
              <a:t>N</a:t>
            </a:r>
            <a:r>
              <a:rPr b="1" lang="en-US"/>
              <a:t>on-judgmental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Dived deep into different decision mechanisms: </a:t>
            </a:r>
            <a:r>
              <a:rPr b="1" lang="en-US"/>
              <a:t>B</a:t>
            </a:r>
            <a:r>
              <a:rPr b="1" lang="en-US"/>
              <a:t>ehavioral</a:t>
            </a:r>
            <a:r>
              <a:rPr b="1" lang="en-US"/>
              <a:t> data science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Changed perspective to microeconomics: </a:t>
            </a:r>
            <a:r>
              <a:rPr b="1" lang="en-US"/>
              <a:t>T</a:t>
            </a:r>
            <a:r>
              <a:rPr b="1" lang="en-US"/>
              <a:t>heories</a:t>
            </a:r>
            <a:r>
              <a:rPr b="1" lang="en-US"/>
              <a:t> beyond available data</a:t>
            </a:r>
            <a:endParaRPr b="1"/>
          </a:p>
        </p:txBody>
      </p:sp>
      <p:pic>
        <p:nvPicPr>
          <p:cNvPr id="296" name="Google Shape;296;g2396a57fb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675" y="3030250"/>
            <a:ext cx="1629251" cy="16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396a57fb9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675" y="2905450"/>
            <a:ext cx="1701250" cy="1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96a57fb9b_0_17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nformation Diffusion in Social Network: </a:t>
            </a:r>
            <a:endParaRPr/>
          </a:p>
        </p:txBody>
      </p:sp>
      <p:sp>
        <p:nvSpPr>
          <p:cNvPr id="304" name="Google Shape;304;g2396a57fb9b_0_17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g2396a57fb9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00" y="1703913"/>
            <a:ext cx="2621325" cy="26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396a57fb9b_0_17"/>
          <p:cNvSpPr txBox="1"/>
          <p:nvPr>
            <p:ph idx="1" type="body"/>
          </p:nvPr>
        </p:nvSpPr>
        <p:spPr>
          <a:xfrm>
            <a:off x="188650" y="1967875"/>
            <a:ext cx="5829600" cy="20934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Optimal network density that maximizes social welfare?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Threshold that social learning crowds out </a:t>
            </a:r>
            <a:r>
              <a:rPr lang="en-US"/>
              <a:t>individual experimentation?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To understand the diffusion of innovations which are key drivers of long-term economic growth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96a57fb9b_0_7"/>
          <p:cNvSpPr txBox="1"/>
          <p:nvPr>
            <p:ph type="title"/>
          </p:nvPr>
        </p:nvSpPr>
        <p:spPr>
          <a:xfrm>
            <a:off x="743795" y="10821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of the Program </a:t>
            </a:r>
            <a:r>
              <a:rPr lang="en-US"/>
              <a:t>and Beyond</a:t>
            </a:r>
            <a:endParaRPr/>
          </a:p>
        </p:txBody>
      </p:sp>
      <p:sp>
        <p:nvSpPr>
          <p:cNvPr id="313" name="Google Shape;313;g2396a57fb9b_0_7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2396a57fb9b_0_7"/>
          <p:cNvSpPr txBox="1"/>
          <p:nvPr>
            <p:ph idx="1" type="body"/>
          </p:nvPr>
        </p:nvSpPr>
        <p:spPr>
          <a:xfrm>
            <a:off x="173100" y="1621700"/>
            <a:ext cx="8797800" cy="26553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Opportunity to jump out of my familiar research routine, ask new questions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More </a:t>
            </a:r>
            <a:r>
              <a:rPr lang="en-US"/>
              <a:t>bargaining</a:t>
            </a:r>
            <a:r>
              <a:rPr lang="en-US"/>
              <a:t> power in choosing research topic, ensured long-term commitment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Exposure to theoretical research work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Combined Economics and Statistics in </a:t>
            </a:r>
            <a:r>
              <a:rPr lang="en-US"/>
              <a:t>Behavioral</a:t>
            </a:r>
            <a:r>
              <a:rPr lang="en-US"/>
              <a:t> Data Science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Summer: Data Science Intern at Adobe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Fall: Harvard Master in Data Science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1c87e39b2_0_3"/>
          <p:cNvSpPr txBox="1"/>
          <p:nvPr>
            <p:ph type="title"/>
          </p:nvPr>
        </p:nvSpPr>
        <p:spPr>
          <a:xfrm>
            <a:off x="960448" y="1191475"/>
            <a:ext cx="4637700" cy="10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accent5"/>
                </a:solidFill>
              </a:rPr>
              <a:t>This program has bridged the gap for students to economics </a:t>
            </a:r>
            <a:r>
              <a:rPr b="0" lang="en-US" sz="1800">
                <a:solidFill>
                  <a:schemeClr val="accent5"/>
                </a:solidFill>
              </a:rPr>
              <a:t>research</a:t>
            </a:r>
            <a:endParaRPr b="0" sz="1800">
              <a:solidFill>
                <a:schemeClr val="accent5"/>
              </a:solidFill>
            </a:endParaRPr>
          </a:p>
        </p:txBody>
      </p:sp>
      <p:sp>
        <p:nvSpPr>
          <p:cNvPr id="321" name="Google Shape;321;g1e1c87e39b2_0_3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1e1c87e39b2_0_3"/>
          <p:cNvSpPr txBox="1"/>
          <p:nvPr>
            <p:ph idx="1" type="body"/>
          </p:nvPr>
        </p:nvSpPr>
        <p:spPr>
          <a:xfrm>
            <a:off x="960438" y="2519465"/>
            <a:ext cx="731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F</a:t>
            </a:r>
            <a:r>
              <a:rPr lang="en-US"/>
              <a:t>ocusing on </a:t>
            </a:r>
            <a:r>
              <a:rPr lang="en-US"/>
              <a:t>R</a:t>
            </a:r>
            <a:r>
              <a:rPr lang="en-US"/>
              <a:t>esearch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The Matched Topics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Open-ended Challenges</a:t>
            </a:r>
            <a:endParaRPr/>
          </a:p>
        </p:txBody>
      </p:sp>
      <p:pic>
        <p:nvPicPr>
          <p:cNvPr id="323" name="Google Shape;323;g1e1c87e39b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725" y="1375950"/>
            <a:ext cx="2568349" cy="25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708081" y="660400"/>
            <a:ext cx="7315200" cy="3342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Introductions</a:t>
            </a:r>
            <a:endParaRPr/>
          </a:p>
        </p:txBody>
      </p:sp>
      <p:sp>
        <p:nvSpPr>
          <p:cNvPr id="147" name="Google Shape;147;p2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</a:t>
            </a:r>
            <a:r>
              <a:rPr lang="en-US"/>
              <a:t>0</a:t>
            </a:r>
            <a:r>
              <a:rPr lang="en-US"/>
              <a:t>, 2023</a:t>
            </a:r>
            <a:endParaRPr/>
          </a:p>
        </p:txBody>
      </p:sp>
      <p:sp>
        <p:nvSpPr>
          <p:cNvPr id="148" name="Google Shape;148;p2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69" r="79" t="0"/>
          <a:stretch/>
        </p:blipFill>
        <p:spPr>
          <a:xfrm>
            <a:off x="2474531" y="3039255"/>
            <a:ext cx="1871778" cy="18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>
            <p:ph idx="4294967295" type="body"/>
          </p:nvPr>
        </p:nvSpPr>
        <p:spPr>
          <a:xfrm>
            <a:off x="281479" y="3607165"/>
            <a:ext cx="233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Tylor Wu 24’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BS, Math/Econ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MA, Economics</a:t>
            </a:r>
            <a:endParaRPr/>
          </a:p>
        </p:txBody>
      </p:sp>
      <p:sp>
        <p:nvSpPr>
          <p:cNvPr id="151" name="Google Shape;151;p2"/>
          <p:cNvSpPr txBox="1"/>
          <p:nvPr>
            <p:ph idx="4294967295" type="body"/>
          </p:nvPr>
        </p:nvSpPr>
        <p:spPr>
          <a:xfrm>
            <a:off x="6596633" y="3607165"/>
            <a:ext cx="2336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Shiyu Ma 23’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Math/Econ+Statistics</a:t>
            </a:r>
            <a:endParaRPr/>
          </a:p>
        </p:txBody>
      </p:sp>
      <p:sp>
        <p:nvSpPr>
          <p:cNvPr id="152" name="Google Shape;152;p2"/>
          <p:cNvSpPr txBox="1"/>
          <p:nvPr>
            <p:ph idx="4294967295" type="body"/>
          </p:nvPr>
        </p:nvSpPr>
        <p:spPr>
          <a:xfrm>
            <a:off x="281467" y="1738503"/>
            <a:ext cx="2336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William Wygal 24’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Econ+Math</a:t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 b="8172" l="4419" r="3887" t="0"/>
          <a:stretch/>
        </p:blipFill>
        <p:spPr>
          <a:xfrm>
            <a:off x="2474531" y="1070917"/>
            <a:ext cx="1871778" cy="187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 b="16556" l="0" r="0" t="16549"/>
          <a:stretch/>
        </p:blipFill>
        <p:spPr>
          <a:xfrm>
            <a:off x="4802056" y="3021780"/>
            <a:ext cx="1871779" cy="187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>
            <p:ph idx="4294967295" type="body"/>
          </p:nvPr>
        </p:nvSpPr>
        <p:spPr>
          <a:xfrm>
            <a:off x="6552533" y="1688490"/>
            <a:ext cx="2336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David Chabra 24’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Math/Econ+Statistics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2050" y="1072335"/>
            <a:ext cx="1871775" cy="187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4525" y="1072325"/>
            <a:ext cx="1871775" cy="18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>
            <p:ph type="ctrTitle"/>
          </p:nvPr>
        </p:nvSpPr>
        <p:spPr>
          <a:xfrm>
            <a:off x="731520" y="2286000"/>
            <a:ext cx="76809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9" name="Google Shape;329;p8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330" name="Google Shape;330;p8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731520" y="1008415"/>
            <a:ext cx="7315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Challenge Statement</a:t>
            </a:r>
            <a:endParaRPr/>
          </a:p>
        </p:txBody>
      </p:sp>
      <p:sp>
        <p:nvSpPr>
          <p:cNvPr id="167" name="Google Shape;167;p4"/>
          <p:cNvSpPr txBox="1"/>
          <p:nvPr>
            <p:ph idx="10" type="dt"/>
          </p:nvPr>
        </p:nvSpPr>
        <p:spPr>
          <a:xfrm>
            <a:off x="6011601" y="4773251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20, 2023</a:t>
            </a:r>
            <a:endParaRPr/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"/>
          <p:cNvSpPr txBox="1"/>
          <p:nvPr>
            <p:ph idx="2" type="body"/>
          </p:nvPr>
        </p:nvSpPr>
        <p:spPr>
          <a:xfrm>
            <a:off x="625201" y="1267125"/>
            <a:ext cx="78936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/>
              <a:t>Not able to find an interes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ting research topic, 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/>
              <a:t>Couldn’t balance between school, work and research, 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/>
              <a:t>Tired with basic assistant work…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500"/>
              <a:t>Many undergrads who are interested in research face challenges.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500"/>
              <a:t>How does the UCLA Economics Undergrad Research Fellows Program bridge these gaps between students and research careers?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idx="2" type="body"/>
          </p:nvPr>
        </p:nvSpPr>
        <p:spPr>
          <a:xfrm>
            <a:off x="71438" y="5037463"/>
            <a:ext cx="7315200" cy="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 sz="800"/>
              <a:t>Source: https://www.cnbc.com/2023/04/06/layoffs-are-up-nearly-fivefold-so-far-this-year-with-tech-companies-leading-the-way.html</a:t>
            </a:r>
            <a:endParaRPr sz="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idx="12" type="sldNum"/>
          </p:nvPr>
        </p:nvSpPr>
        <p:spPr>
          <a:xfrm>
            <a:off x="8249285" y="4773251"/>
            <a:ext cx="5486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274320" y="698107"/>
            <a:ext cx="320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How I got interested in Economics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274320" y="1285513"/>
            <a:ext cx="42366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In highschool had a lack of direction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Met a f</a:t>
            </a:r>
            <a:r>
              <a:rPr lang="en-US"/>
              <a:t>inancial writer on the bus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Got interested in economics</a:t>
            </a:r>
            <a:br>
              <a:rPr lang="en-US"/>
            </a:b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75" y="1880413"/>
            <a:ext cx="4339253" cy="28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d451e3e72_2_11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Research </a:t>
            </a:r>
            <a:r>
              <a:rPr lang="en-US"/>
              <a:t>Journey</a:t>
            </a:r>
            <a:endParaRPr/>
          </a:p>
        </p:txBody>
      </p:sp>
      <p:sp>
        <p:nvSpPr>
          <p:cNvPr id="189" name="Google Shape;189;g21d451e3e72_2_11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1d451e3e72_2_11"/>
          <p:cNvSpPr txBox="1"/>
          <p:nvPr>
            <p:ph idx="1" type="body"/>
          </p:nvPr>
        </p:nvSpPr>
        <p:spPr>
          <a:xfrm>
            <a:off x="731838" y="1920240"/>
            <a:ext cx="7315200" cy="20934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Dabbled in </a:t>
            </a:r>
            <a:r>
              <a:rPr lang="en-US"/>
              <a:t>high school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Entered college </a:t>
            </a:r>
            <a:r>
              <a:rPr lang="en-US"/>
              <a:t>excited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Worked on several projects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Found it challenging to balance school and work with volunteer research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Got into Undergraduate Economics Research Fellows program</a:t>
            </a:r>
            <a:endParaRPr/>
          </a:p>
        </p:txBody>
      </p:sp>
      <p:pic>
        <p:nvPicPr>
          <p:cNvPr id="191" name="Google Shape;191;g21d451e3e72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125" y="548825"/>
            <a:ext cx="2881152" cy="21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d451e3e72_2_45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21d451e3e72_2_45"/>
          <p:cNvSpPr txBox="1"/>
          <p:nvPr>
            <p:ph type="title"/>
          </p:nvPr>
        </p:nvSpPr>
        <p:spPr>
          <a:xfrm>
            <a:off x="274320" y="698107"/>
            <a:ext cx="3200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Your Impact</a:t>
            </a:r>
            <a:endParaRPr/>
          </a:p>
        </p:txBody>
      </p:sp>
      <p:sp>
        <p:nvSpPr>
          <p:cNvPr id="202" name="Google Shape;202;g21d451e3e72_2_45"/>
          <p:cNvSpPr txBox="1"/>
          <p:nvPr>
            <p:ph idx="1" type="body"/>
          </p:nvPr>
        </p:nvSpPr>
        <p:spPr>
          <a:xfrm>
            <a:off x="274320" y="1285513"/>
            <a:ext cx="42366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Allowed me to focus on research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Studying how low-wage workers are affected by layoffs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Studying the </a:t>
            </a:r>
            <a:r>
              <a:rPr lang="en-US"/>
              <a:t>benefits</a:t>
            </a:r>
            <a:r>
              <a:rPr lang="en-US"/>
              <a:t> of </a:t>
            </a:r>
            <a:r>
              <a:rPr lang="en-US"/>
              <a:t>restorative</a:t>
            </a:r>
            <a:r>
              <a:rPr lang="en-US"/>
              <a:t> justice</a:t>
            </a:r>
            <a:br>
              <a:rPr lang="en-US"/>
            </a:br>
            <a:endParaRPr/>
          </a:p>
        </p:txBody>
      </p:sp>
      <p:pic>
        <p:nvPicPr>
          <p:cNvPr id="203" name="Google Shape;203;g21d451e3e72_2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920" y="1285525"/>
            <a:ext cx="4328279" cy="250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b1bf35cb9_2_26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23b1bf35cb9_2_26"/>
          <p:cNvSpPr txBox="1"/>
          <p:nvPr>
            <p:ph type="title"/>
          </p:nvPr>
        </p:nvSpPr>
        <p:spPr>
          <a:xfrm>
            <a:off x="274325" y="698100"/>
            <a:ext cx="4647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00"/>
              </a:buClr>
              <a:buSzPts val="2400"/>
              <a:buFont typeface="Helvetica Neue"/>
              <a:buNone/>
            </a:pPr>
            <a:r>
              <a:rPr lang="en-US"/>
              <a:t>What makes a low-wage job?</a:t>
            </a:r>
            <a:endParaRPr/>
          </a:p>
        </p:txBody>
      </p:sp>
      <p:sp>
        <p:nvSpPr>
          <p:cNvPr id="214" name="Google Shape;214;g23b1bf35cb9_2_26"/>
          <p:cNvSpPr txBox="1"/>
          <p:nvPr>
            <p:ph idx="1" type="body"/>
          </p:nvPr>
        </p:nvSpPr>
        <p:spPr>
          <a:xfrm>
            <a:off x="274320" y="1285513"/>
            <a:ext cx="423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215" name="Google Shape;215;g23b1bf35cb9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1137200"/>
            <a:ext cx="7034250" cy="35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b1bf35cb9_2_0"/>
          <p:cNvSpPr txBox="1"/>
          <p:nvPr>
            <p:ph type="title"/>
          </p:nvPr>
        </p:nvSpPr>
        <p:spPr>
          <a:xfrm>
            <a:off x="691520" y="857515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Going Forward </a:t>
            </a:r>
            <a:endParaRPr/>
          </a:p>
        </p:txBody>
      </p:sp>
      <p:sp>
        <p:nvSpPr>
          <p:cNvPr id="222" name="Google Shape;222;g23b1bf35cb9_2_0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23b1bf35cb9_2_0"/>
          <p:cNvSpPr txBox="1"/>
          <p:nvPr>
            <p:ph idx="1" type="body"/>
          </p:nvPr>
        </p:nvSpPr>
        <p:spPr>
          <a:xfrm>
            <a:off x="691850" y="1314731"/>
            <a:ext cx="7315200" cy="6156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solidFill>
                  <a:schemeClr val="dk1"/>
                </a:solidFill>
              </a:rPr>
              <a:t>Working at the Dallas Federal Reserve this summer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solidFill>
                  <a:schemeClr val="dk1"/>
                </a:solidFill>
              </a:rPr>
              <a:t>Hoping to pursue graduate school in economics</a:t>
            </a:r>
            <a:endParaRPr/>
          </a:p>
        </p:txBody>
      </p:sp>
      <p:pic>
        <p:nvPicPr>
          <p:cNvPr id="224" name="Google Shape;224;g23b1bf35cb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75" y="2133575"/>
            <a:ext cx="4384502" cy="24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8f5ca4aa4_0_14"/>
          <p:cNvSpPr txBox="1"/>
          <p:nvPr>
            <p:ph type="title"/>
          </p:nvPr>
        </p:nvSpPr>
        <p:spPr>
          <a:xfrm>
            <a:off x="731520" y="1463040"/>
            <a:ext cx="7315200" cy="3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Continuing Impacts</a:t>
            </a:r>
            <a:endParaRPr/>
          </a:p>
        </p:txBody>
      </p:sp>
      <p:sp>
        <p:nvSpPr>
          <p:cNvPr id="231" name="Google Shape;231;g238f5ca4aa4_0_14"/>
          <p:cNvSpPr txBox="1"/>
          <p:nvPr>
            <p:ph idx="12" type="sldNum"/>
          </p:nvPr>
        </p:nvSpPr>
        <p:spPr>
          <a:xfrm>
            <a:off x="8249285" y="4773251"/>
            <a:ext cx="5487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238f5ca4aa4_0_14"/>
          <p:cNvSpPr txBox="1"/>
          <p:nvPr>
            <p:ph idx="1" type="body"/>
          </p:nvPr>
        </p:nvSpPr>
        <p:spPr>
          <a:xfrm>
            <a:off x="233025" y="1892025"/>
            <a:ext cx="4915200" cy="1354500"/>
          </a:xfrm>
          <a:prstGeom prst="rect">
            <a:avLst/>
          </a:prstGeom>
        </p:spPr>
        <p:txBody>
          <a:bodyPr anchorCtr="0" anchor="t" bIns="0" lIns="45720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Utilizing skills in senior thesis project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intern at Federal Reserve Bank of New York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Applying for graduate school this fall</a:t>
            </a:r>
            <a:endParaRPr/>
          </a:p>
        </p:txBody>
      </p:sp>
      <p:pic>
        <p:nvPicPr>
          <p:cNvPr id="233" name="Google Shape;233;g238f5ca4aa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75" y="1420325"/>
            <a:ext cx="3492851" cy="21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-03">
  <a:themeElements>
    <a:clrScheme name="Brand-03-colors">
      <a:dk1>
        <a:srgbClr val="FFFFFF"/>
      </a:dk1>
      <a:lt1>
        <a:srgbClr val="FFFFFF"/>
      </a:lt1>
      <a:dk2>
        <a:srgbClr val="2774AE"/>
      </a:dk2>
      <a:lt2>
        <a:srgbClr val="FFFFFF"/>
      </a:lt2>
      <a:accent1>
        <a:srgbClr val="00578A"/>
      </a:accent1>
      <a:accent2>
        <a:srgbClr val="898989"/>
      </a:accent2>
      <a:accent3>
        <a:srgbClr val="8BB8E8"/>
      </a:accent3>
      <a:accent4>
        <a:srgbClr val="DAEBFE"/>
      </a:accent4>
      <a:accent5>
        <a:srgbClr val="FFC72B"/>
      </a:accent5>
      <a:accent6>
        <a:srgbClr val="00578A"/>
      </a:accent6>
      <a:hlink>
        <a:srgbClr val="00578A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2023-04-18T14:50:02Z</dcterms:created>
  <dc:creator>Kelsey Beisecker</dc:creator>
</cp:coreProperties>
</file>