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2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A9B77E-E78A-4636-BFD2-B2F710749826}"/>
              </a:ext>
            </a:extLst>
          </p:cNvPr>
          <p:cNvGrpSpPr/>
          <p:nvPr/>
        </p:nvGrpSpPr>
        <p:grpSpPr>
          <a:xfrm>
            <a:off x="968060" y="685893"/>
            <a:ext cx="11068679" cy="8701257"/>
            <a:chOff x="1025593" y="126056"/>
            <a:chExt cx="11068679" cy="8701257"/>
          </a:xfrm>
        </p:grpSpPr>
        <p:pic>
          <p:nvPicPr>
            <p:cNvPr id="130" name="Rounded Rectangle" descr="Rounded Rectangle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25593" y="6557572"/>
              <a:ext cx="11049140" cy="1907649"/>
            </a:xfrm>
            <a:prstGeom prst="rect">
              <a:avLst/>
            </a:prstGeom>
            <a:effectLst/>
          </p:spPr>
        </p:pic>
        <p:pic>
          <p:nvPicPr>
            <p:cNvPr id="121" name="Rounded Rectangle" descr="Rounded Rectangl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25593" y="340931"/>
              <a:ext cx="11049140" cy="4953322"/>
            </a:xfrm>
            <a:prstGeom prst="rect">
              <a:avLst/>
            </a:prstGeom>
            <a:effectLst/>
          </p:spPr>
        </p:pic>
        <p:pic>
          <p:nvPicPr>
            <p:cNvPr id="12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46055" y="1945363"/>
              <a:ext cx="3600000" cy="184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Demonstration"/>
            <p:cNvSpPr txBox="1"/>
            <p:nvPr/>
          </p:nvSpPr>
          <p:spPr>
            <a:xfrm>
              <a:off x="4823924" y="126056"/>
              <a:ext cx="3278999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2800" dirty="0"/>
                <a:t>Demonstration</a:t>
              </a:r>
            </a:p>
          </p:txBody>
        </p:sp>
        <p:sp>
          <p:nvSpPr>
            <p:cNvPr id="126" name="acceleration feedback"/>
            <p:cNvSpPr txBox="1"/>
            <p:nvPr/>
          </p:nvSpPr>
          <p:spPr>
            <a:xfrm>
              <a:off x="2219714" y="4574475"/>
              <a:ext cx="3477874" cy="635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rPr sz="2400" dirty="0"/>
                <a:t>acceleration feedback</a:t>
              </a:r>
            </a:p>
          </p:txBody>
        </p:sp>
        <p:sp>
          <p:nvSpPr>
            <p:cNvPr id="127" name="Line"/>
            <p:cNvSpPr/>
            <p:nvPr/>
          </p:nvSpPr>
          <p:spPr>
            <a:xfrm>
              <a:off x="2983177" y="4636598"/>
              <a:ext cx="1950949" cy="1"/>
            </a:xfrm>
            <a:prstGeom prst="line">
              <a:avLst/>
            </a:prstGeom>
            <a:noFill/>
            <a:ln w="381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28" name="Line" descr="Lin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00000">
              <a:off x="6099226" y="5704242"/>
              <a:ext cx="901872" cy="352235"/>
            </a:xfrm>
            <a:prstGeom prst="rect">
              <a:avLst/>
            </a:prstGeom>
            <a:effectLst/>
          </p:spPr>
        </p:pic>
        <p:sp>
          <p:nvSpPr>
            <p:cNvPr id="132" name="Optimal Reward Function"/>
            <p:cNvSpPr txBox="1"/>
            <p:nvPr/>
          </p:nvSpPr>
          <p:spPr>
            <a:xfrm>
              <a:off x="3739146" y="8162966"/>
              <a:ext cx="5490324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dirty="0"/>
                <a:t>Optimal Reward Function</a:t>
              </a:r>
            </a:p>
          </p:txBody>
        </p:sp>
        <p:sp>
          <p:nvSpPr>
            <p:cNvPr id="133" name="IRL"/>
            <p:cNvSpPr txBox="1"/>
            <p:nvPr/>
          </p:nvSpPr>
          <p:spPr>
            <a:xfrm>
              <a:off x="6726280" y="5509128"/>
              <a:ext cx="734182" cy="5932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2800" dirty="0"/>
                <a:t>IRL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Equation"/>
                <p:cNvSpPr txBox="1"/>
                <p:nvPr/>
              </p:nvSpPr>
              <p:spPr>
                <a:xfrm>
                  <a:off x="3150153" y="7694140"/>
                  <a:ext cx="6626540" cy="43088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800" b="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sz="2800" b="0" i="1">
                            <a:latin typeface="Cambria Math" panose="02040503050406030204" pitchFamily="18" charset="0"/>
                          </a:rPr>
                          <m:t>=−[|</m:t>
                        </m:r>
                        <m:sSup>
                          <m:sSupPr>
                            <m:ctrlPr>
                              <a:rPr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sz="2800" b="0" i="1">
                            <a:latin typeface="Cambria Math" panose="02040503050406030204" pitchFamily="18" charset="0"/>
                          </a:rPr>
                          <m:t>|,|</m:t>
                        </m:r>
                        <m:sSup>
                          <m:sSupPr>
                            <m:ctrlPr>
                              <a:rPr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sz="28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sz="2800" b="0" i="1">
                            <a:latin typeface="Cambria Math" panose="02040503050406030204" pitchFamily="18" charset="0"/>
                          </a:rPr>
                          <m:t>|]</m:t>
                        </m:r>
                      </m:oMath>
                    </m:oMathPara>
                  </a14:m>
                  <a:endParaRPr sz="28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4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153" y="7694140"/>
                  <a:ext cx="6626540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7C6AB41-DBDA-41EC-A601-0454C3F37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625"/>
            <a:stretch/>
          </p:blipFill>
          <p:spPr bwMode="auto">
            <a:xfrm>
              <a:off x="1211605" y="1140916"/>
              <a:ext cx="4931985" cy="1159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70CC5D6-2F44-4618-8784-43E3FDC2E552}"/>
                    </a:ext>
                  </a:extLst>
                </p:cNvPr>
                <p:cNvSpPr txBox="1"/>
                <p:nvPr/>
              </p:nvSpPr>
              <p:spPr>
                <a:xfrm>
                  <a:off x="2360785" y="6912005"/>
                  <a:ext cx="8283230" cy="5558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b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⊺</m:t>
                            </m:r>
                          </m:sup>
                        </m:sSub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b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70CC5D6-2F44-4618-8784-43E3FDC2E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785" y="6912005"/>
                  <a:ext cx="8283230" cy="555858"/>
                </a:xfrm>
                <a:prstGeom prst="rect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CACF873-99A7-43DF-AFFC-6D96C3A2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4521" y="792739"/>
              <a:ext cx="6099751" cy="4555651"/>
            </a:xfrm>
            <a:prstGeom prst="rect">
              <a:avLst/>
            </a:prstGeom>
          </p:spPr>
        </p:pic>
        <p:pic>
          <p:nvPicPr>
            <p:cNvPr id="7" name="Graphic 6" descr="Right pointing backhand index ">
              <a:extLst>
                <a:ext uri="{FF2B5EF4-FFF2-40B4-BE49-F238E27FC236}">
                  <a16:creationId xmlns:a16="http://schemas.microsoft.com/office/drawing/2014/main" id="{CC20ECAF-8689-441B-93FA-38A3FD6C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74424">
              <a:off x="1640390" y="2162262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E634494-AB73-46E0-B4F8-40AB1B4F0906}"/>
                    </a:ext>
                  </a:extLst>
                </p:cNvPr>
                <p:cNvSpPr/>
                <p:nvPr/>
              </p:nvSpPr>
              <p:spPr>
                <a:xfrm>
                  <a:off x="1211605" y="3593679"/>
                  <a:ext cx="5390963" cy="1009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E634494-AB73-46E0-B4F8-40AB1B4F09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605" y="3593679"/>
                  <a:ext cx="5390963" cy="10095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0">
            <a:extLst>
              <a:ext uri="{FF2B5EF4-FFF2-40B4-BE49-F238E27FC236}">
                <a16:creationId xmlns:a16="http://schemas.microsoft.com/office/drawing/2014/main" id="{9F2A410D-124C-430B-A1B2-55E725D3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34" y="6765280"/>
            <a:ext cx="3840190" cy="288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C117EA-B7D9-4DEB-B8BA-F792BD5E412D}"/>
              </a:ext>
            </a:extLst>
          </p:cNvPr>
          <p:cNvSpPr>
            <a:spLocks noChangeAspect="1"/>
          </p:cNvSpPr>
          <p:nvPr/>
        </p:nvSpPr>
        <p:spPr>
          <a:xfrm rot="10800000">
            <a:off x="7737359" y="6765280"/>
            <a:ext cx="5108432" cy="2880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5992" t="-4" r="-27586" b="-130912"/>
            </a:stretch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8E5BF-9A78-4C31-A5F9-BA3CB270EDF3}"/>
              </a:ext>
            </a:extLst>
          </p:cNvPr>
          <p:cNvGrpSpPr/>
          <p:nvPr/>
        </p:nvGrpSpPr>
        <p:grpSpPr>
          <a:xfrm>
            <a:off x="5547692" y="1462864"/>
            <a:ext cx="5698207" cy="4205670"/>
            <a:chOff x="2496562" y="3385188"/>
            <a:chExt cx="5698207" cy="4205670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4B76D72B-02A8-4C6A-B28A-31B5F7E40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562" y="3385188"/>
              <a:ext cx="5698207" cy="4205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直接箭头连接符 21">
              <a:extLst>
                <a:ext uri="{FF2B5EF4-FFF2-40B4-BE49-F238E27FC236}">
                  <a16:creationId xmlns:a16="http://schemas.microsoft.com/office/drawing/2014/main" id="{AED0454E-43E1-4A19-83A9-5239670F420B}"/>
                </a:ext>
              </a:extLst>
            </p:cNvPr>
            <p:cNvCxnSpPr/>
            <p:nvPr/>
          </p:nvCxnSpPr>
          <p:spPr>
            <a:xfrm flipV="1">
              <a:off x="3730273" y="6194241"/>
              <a:ext cx="0" cy="450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22">
              <a:extLst>
                <a:ext uri="{FF2B5EF4-FFF2-40B4-BE49-F238E27FC236}">
                  <a16:creationId xmlns:a16="http://schemas.microsoft.com/office/drawing/2014/main" id="{3D369FD1-6230-422B-B7EE-89A7889AFB11}"/>
                </a:ext>
              </a:extLst>
            </p:cNvPr>
            <p:cNvCxnSpPr/>
            <p:nvPr/>
          </p:nvCxnSpPr>
          <p:spPr>
            <a:xfrm flipH="1">
              <a:off x="3563528" y="4974987"/>
              <a:ext cx="2245402" cy="20882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ptimal Reward Function">
            <a:extLst>
              <a:ext uri="{FF2B5EF4-FFF2-40B4-BE49-F238E27FC236}">
                <a16:creationId xmlns:a16="http://schemas.microsoft.com/office/drawing/2014/main" id="{1C3D0498-02C9-4724-9784-844E6256F378}"/>
              </a:ext>
            </a:extLst>
          </p:cNvPr>
          <p:cNvSpPr txBox="1"/>
          <p:nvPr/>
        </p:nvSpPr>
        <p:spPr>
          <a:xfrm>
            <a:off x="3757238" y="6101375"/>
            <a:ext cx="5490324" cy="66434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dirty="0"/>
              <a:t>Numerical Model + Experiment 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927A9-203C-4FA8-8C8B-009A930EDED0}"/>
              </a:ext>
            </a:extLst>
          </p:cNvPr>
          <p:cNvGrpSpPr/>
          <p:nvPr/>
        </p:nvGrpSpPr>
        <p:grpSpPr>
          <a:xfrm>
            <a:off x="-190464" y="991824"/>
            <a:ext cx="6334646" cy="5083890"/>
            <a:chOff x="-47268" y="452485"/>
            <a:chExt cx="6334646" cy="5083890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5CA8AFDF-C34D-4886-A78C-E02C2913E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268" y="788224"/>
              <a:ext cx="6334646" cy="4748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1383B77E-05F3-4D4B-BA12-00E7D875D2D5}"/>
                </a:ext>
              </a:extLst>
            </p:cNvPr>
            <p:cNvSpPr/>
            <p:nvPr/>
          </p:nvSpPr>
          <p:spPr>
            <a:xfrm rot="16200000">
              <a:off x="879708" y="231756"/>
              <a:ext cx="4748151" cy="5546628"/>
            </a:xfrm>
            <a:prstGeom prst="wedgeRoundRectCallout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Optimal Reward Function">
              <a:extLst>
                <a:ext uri="{FF2B5EF4-FFF2-40B4-BE49-F238E27FC236}">
                  <a16:creationId xmlns:a16="http://schemas.microsoft.com/office/drawing/2014/main" id="{90D981AF-E952-457E-9C4B-16118569D1E8}"/>
                </a:ext>
              </a:extLst>
            </p:cNvPr>
            <p:cNvSpPr txBox="1"/>
            <p:nvPr/>
          </p:nvSpPr>
          <p:spPr>
            <a:xfrm>
              <a:off x="1758903" y="452485"/>
              <a:ext cx="3002289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dirty="0"/>
                <a:t>Water</a:t>
              </a:r>
              <a:r>
                <a:rPr lang="zh-CN" altLang="en-US" dirty="0"/>
                <a:t> </a:t>
              </a:r>
              <a:r>
                <a:rPr lang="en-US" altLang="zh-CN" dirty="0"/>
                <a:t>Distribution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EFDA0-EC2D-4155-8AF5-7F1666BAC71A}"/>
              </a:ext>
            </a:extLst>
          </p:cNvPr>
          <p:cNvGrpSpPr/>
          <p:nvPr/>
        </p:nvGrpSpPr>
        <p:grpSpPr>
          <a:xfrm>
            <a:off x="6860620" y="0"/>
            <a:ext cx="6421799" cy="2706678"/>
            <a:chOff x="6637709" y="46116"/>
            <a:chExt cx="6421799" cy="27066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90825B-0EEF-4D60-8566-B773D273DA22}"/>
                </a:ext>
              </a:extLst>
            </p:cNvPr>
            <p:cNvGrpSpPr/>
            <p:nvPr/>
          </p:nvGrpSpPr>
          <p:grpSpPr>
            <a:xfrm>
              <a:off x="6637709" y="412234"/>
              <a:ext cx="6421799" cy="2340560"/>
              <a:chOff x="6256060" y="654737"/>
              <a:chExt cx="6421799" cy="2340560"/>
            </a:xfrm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36FE4AA9-81CC-405A-BD4A-3877E0BA3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598"/>
              <a:stretch/>
            </p:blipFill>
            <p:spPr bwMode="auto">
              <a:xfrm>
                <a:off x="6256060" y="654737"/>
                <a:ext cx="6421799" cy="21853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Speech Bubble: Rectangle with Corners Rounded 23">
                <a:extLst>
                  <a:ext uri="{FF2B5EF4-FFF2-40B4-BE49-F238E27FC236}">
                    <a16:creationId xmlns:a16="http://schemas.microsoft.com/office/drawing/2014/main" id="{C836937A-F764-4220-8170-188A4407DFAE}"/>
                  </a:ext>
                </a:extLst>
              </p:cNvPr>
              <p:cNvSpPr/>
              <p:nvPr/>
            </p:nvSpPr>
            <p:spPr>
              <a:xfrm>
                <a:off x="6721797" y="716929"/>
                <a:ext cx="5408268" cy="2278368"/>
              </a:xfrm>
              <a:prstGeom prst="wedgeRoundRectCallout">
                <a:avLst/>
              </a:prstGeom>
              <a:noFill/>
              <a:ln w="5715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p:grpSp>
        <p:sp>
          <p:nvSpPr>
            <p:cNvPr id="27" name="Optimal Reward Function">
              <a:extLst>
                <a:ext uri="{FF2B5EF4-FFF2-40B4-BE49-F238E27FC236}">
                  <a16:creationId xmlns:a16="http://schemas.microsoft.com/office/drawing/2014/main" id="{0CC96DE1-3530-48FB-93E9-CD7A68BE139E}"/>
                </a:ext>
              </a:extLst>
            </p:cNvPr>
            <p:cNvSpPr txBox="1"/>
            <p:nvPr/>
          </p:nvSpPr>
          <p:spPr>
            <a:xfrm>
              <a:off x="8327270" y="46116"/>
              <a:ext cx="3002289" cy="6643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dirty="0"/>
                <a:t>Gas</a:t>
              </a:r>
              <a:r>
                <a:rPr lang="zh-CN" altLang="en-US" dirty="0"/>
                <a:t> </a:t>
              </a:r>
              <a:r>
                <a:rPr lang="en-US" altLang="zh-CN" dirty="0"/>
                <a:t>Distribution</a:t>
              </a:r>
              <a:endParaRPr dirty="0"/>
            </a:p>
          </p:txBody>
        </p:sp>
      </p:grpSp>
      <p:pic>
        <p:nvPicPr>
          <p:cNvPr id="30" name="图片 11">
            <a:extLst>
              <a:ext uri="{FF2B5EF4-FFF2-40B4-BE49-F238E27FC236}">
                <a16:creationId xmlns:a16="http://schemas.microsoft.com/office/drawing/2014/main" id="{2487668E-6037-43E6-B8FC-1D41E2EDF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" y="6703088"/>
            <a:ext cx="384048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6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Arial</vt:lpstr>
      <vt:lpstr>Cambria Math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Xieyuan Zhang</dc:creator>
  <cp:lastModifiedBy>Xieyuan Zhang</cp:lastModifiedBy>
  <cp:revision>13</cp:revision>
  <dcterms:modified xsi:type="dcterms:W3CDTF">2019-03-01T07:02:07Z</dcterms:modified>
</cp:coreProperties>
</file>