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0"/>
  </p:notesMasterIdLst>
  <p:sldIdLst>
    <p:sldId id="256" r:id="rId3"/>
    <p:sldId id="507" r:id="rId4"/>
    <p:sldId id="509" r:id="rId5"/>
    <p:sldId id="336" r:id="rId6"/>
    <p:sldId id="512" r:id="rId7"/>
    <p:sldId id="513" r:id="rId8"/>
    <p:sldId id="521" r:id="rId9"/>
    <p:sldId id="514" r:id="rId10"/>
    <p:sldId id="520" r:id="rId11"/>
    <p:sldId id="508" r:id="rId12"/>
    <p:sldId id="510" r:id="rId13"/>
    <p:sldId id="522" r:id="rId14"/>
    <p:sldId id="511" r:id="rId15"/>
    <p:sldId id="339" r:id="rId16"/>
    <p:sldId id="337" r:id="rId17"/>
    <p:sldId id="338" r:id="rId18"/>
    <p:sldId id="342" r:id="rId19"/>
    <p:sldId id="515" r:id="rId20"/>
    <p:sldId id="516" r:id="rId21"/>
    <p:sldId id="517" r:id="rId22"/>
    <p:sldId id="973" r:id="rId23"/>
    <p:sldId id="974" r:id="rId24"/>
    <p:sldId id="975" r:id="rId25"/>
    <p:sldId id="976" r:id="rId26"/>
    <p:sldId id="977" r:id="rId27"/>
    <p:sldId id="978" r:id="rId28"/>
    <p:sldId id="979" r:id="rId29"/>
    <p:sldId id="984" r:id="rId30"/>
    <p:sldId id="980" r:id="rId31"/>
    <p:sldId id="981" r:id="rId32"/>
    <p:sldId id="982" r:id="rId33"/>
    <p:sldId id="983" r:id="rId34"/>
    <p:sldId id="847" r:id="rId35"/>
    <p:sldId id="848" r:id="rId36"/>
    <p:sldId id="849" r:id="rId37"/>
    <p:sldId id="850" r:id="rId38"/>
    <p:sldId id="851" r:id="rId39"/>
    <p:sldId id="852" r:id="rId40"/>
    <p:sldId id="853" r:id="rId41"/>
    <p:sldId id="854" r:id="rId42"/>
    <p:sldId id="855" r:id="rId43"/>
    <p:sldId id="856" r:id="rId44"/>
    <p:sldId id="857" r:id="rId45"/>
    <p:sldId id="858" r:id="rId46"/>
    <p:sldId id="859" r:id="rId47"/>
    <p:sldId id="860" r:id="rId48"/>
    <p:sldId id="861" r:id="rId49"/>
    <p:sldId id="862" r:id="rId50"/>
    <p:sldId id="863" r:id="rId51"/>
    <p:sldId id="864" r:id="rId52"/>
    <p:sldId id="865" r:id="rId53"/>
    <p:sldId id="866" r:id="rId54"/>
    <p:sldId id="893" r:id="rId55"/>
    <p:sldId id="867" r:id="rId56"/>
    <p:sldId id="868" r:id="rId57"/>
    <p:sldId id="869" r:id="rId58"/>
    <p:sldId id="870" r:id="rId59"/>
    <p:sldId id="871" r:id="rId60"/>
    <p:sldId id="1094" r:id="rId61"/>
    <p:sldId id="1095" r:id="rId62"/>
    <p:sldId id="1096" r:id="rId63"/>
    <p:sldId id="895" r:id="rId64"/>
    <p:sldId id="985" r:id="rId65"/>
    <p:sldId id="1010" r:id="rId66"/>
    <p:sldId id="1011" r:id="rId67"/>
    <p:sldId id="1012" r:id="rId68"/>
    <p:sldId id="1013" r:id="rId69"/>
    <p:sldId id="1014" r:id="rId70"/>
    <p:sldId id="1015" r:id="rId71"/>
    <p:sldId id="1016" r:id="rId72"/>
    <p:sldId id="1060" r:id="rId73"/>
    <p:sldId id="1061" r:id="rId74"/>
    <p:sldId id="1062" r:id="rId75"/>
    <p:sldId id="1063" r:id="rId76"/>
    <p:sldId id="1017" r:id="rId77"/>
    <p:sldId id="1018" r:id="rId78"/>
    <p:sldId id="1019" r:id="rId79"/>
    <p:sldId id="1020" r:id="rId80"/>
    <p:sldId id="1021" r:id="rId81"/>
    <p:sldId id="1022" r:id="rId82"/>
    <p:sldId id="1093" r:id="rId83"/>
    <p:sldId id="1023" r:id="rId84"/>
    <p:sldId id="1024" r:id="rId85"/>
    <p:sldId id="1025" r:id="rId86"/>
    <p:sldId id="1026" r:id="rId87"/>
    <p:sldId id="1027" r:id="rId88"/>
    <p:sldId id="1028" r:id="rId89"/>
    <p:sldId id="1029" r:id="rId90"/>
    <p:sldId id="1030" r:id="rId91"/>
    <p:sldId id="1032" r:id="rId92"/>
    <p:sldId id="1097" r:id="rId93"/>
    <p:sldId id="1091" r:id="rId94"/>
    <p:sldId id="605" r:id="rId95"/>
    <p:sldId id="1034" r:id="rId96"/>
    <p:sldId id="1035" r:id="rId97"/>
    <p:sldId id="1036" r:id="rId98"/>
    <p:sldId id="1037" r:id="rId99"/>
    <p:sldId id="1038" r:id="rId100"/>
    <p:sldId id="1039" r:id="rId101"/>
    <p:sldId id="1040" r:id="rId102"/>
    <p:sldId id="1041" r:id="rId103"/>
    <p:sldId id="1042" r:id="rId104"/>
    <p:sldId id="1043" r:id="rId105"/>
    <p:sldId id="1044" r:id="rId106"/>
    <p:sldId id="1045" r:id="rId107"/>
    <p:sldId id="1046" r:id="rId108"/>
    <p:sldId id="1047" r:id="rId109"/>
    <p:sldId id="1048" r:id="rId110"/>
    <p:sldId id="1049" r:id="rId111"/>
    <p:sldId id="1050" r:id="rId112"/>
    <p:sldId id="1087" r:id="rId113"/>
    <p:sldId id="1088" r:id="rId114"/>
    <p:sldId id="1089" r:id="rId115"/>
    <p:sldId id="1090" r:id="rId116"/>
    <p:sldId id="720" r:id="rId117"/>
    <p:sldId id="637" r:id="rId118"/>
    <p:sldId id="646" r:id="rId119"/>
    <p:sldId id="647" r:id="rId120"/>
    <p:sldId id="819" r:id="rId121"/>
    <p:sldId id="642" r:id="rId122"/>
    <p:sldId id="641" r:id="rId123"/>
    <p:sldId id="638" r:id="rId124"/>
    <p:sldId id="643" r:id="rId125"/>
    <p:sldId id="530" r:id="rId126"/>
    <p:sldId id="1064" r:id="rId127"/>
    <p:sldId id="1065" r:id="rId128"/>
    <p:sldId id="1066" r:id="rId129"/>
    <p:sldId id="1067" r:id="rId130"/>
    <p:sldId id="1068" r:id="rId131"/>
    <p:sldId id="1069" r:id="rId132"/>
    <p:sldId id="1070" r:id="rId133"/>
    <p:sldId id="1071" r:id="rId134"/>
    <p:sldId id="1072" r:id="rId135"/>
    <p:sldId id="1073" r:id="rId136"/>
    <p:sldId id="1074" r:id="rId137"/>
    <p:sldId id="1075" r:id="rId138"/>
    <p:sldId id="1076" r:id="rId139"/>
    <p:sldId id="1077" r:id="rId140"/>
    <p:sldId id="1078" r:id="rId141"/>
    <p:sldId id="1079" r:id="rId142"/>
    <p:sldId id="1080" r:id="rId143"/>
    <p:sldId id="1081" r:id="rId144"/>
    <p:sldId id="1082" r:id="rId145"/>
    <p:sldId id="1083" r:id="rId146"/>
    <p:sldId id="1084" r:id="rId147"/>
    <p:sldId id="1085" r:id="rId148"/>
    <p:sldId id="1086" r:id="rId149"/>
    <p:sldId id="679" r:id="rId150"/>
    <p:sldId id="689" r:id="rId151"/>
    <p:sldId id="838" r:id="rId152"/>
    <p:sldId id="690" r:id="rId153"/>
    <p:sldId id="839" r:id="rId154"/>
    <p:sldId id="830" r:id="rId155"/>
    <p:sldId id="840" r:id="rId156"/>
    <p:sldId id="691" r:id="rId157"/>
    <p:sldId id="842" r:id="rId158"/>
    <p:sldId id="841" r:id="rId159"/>
    <p:sldId id="831" r:id="rId160"/>
    <p:sldId id="843" r:id="rId161"/>
    <p:sldId id="692" r:id="rId162"/>
    <p:sldId id="844" r:id="rId163"/>
    <p:sldId id="845" r:id="rId164"/>
    <p:sldId id="693" r:id="rId165"/>
    <p:sldId id="694" r:id="rId166"/>
    <p:sldId id="695" r:id="rId167"/>
    <p:sldId id="696" r:id="rId168"/>
    <p:sldId id="846" r:id="rId169"/>
    <p:sldId id="697" r:id="rId170"/>
    <p:sldId id="698" r:id="rId171"/>
    <p:sldId id="1098" r:id="rId172"/>
    <p:sldId id="1099" r:id="rId173"/>
    <p:sldId id="699" r:id="rId174"/>
    <p:sldId id="1092" r:id="rId175"/>
    <p:sldId id="628" r:id="rId176"/>
    <p:sldId id="1100" r:id="rId177"/>
    <p:sldId id="1101" r:id="rId178"/>
    <p:sldId id="297" r:id="rId17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PROWADZENIE DO PROGRAMOWANIA OBIEKTOWEGO" id="{69D1BE59-3A84-4AFE-B081-5929F5DAA913}">
          <p14:sldIdLst>
            <p14:sldId id="256"/>
            <p14:sldId id="507"/>
            <p14:sldId id="509"/>
            <p14:sldId id="336"/>
            <p14:sldId id="512"/>
            <p14:sldId id="513"/>
            <p14:sldId id="521"/>
            <p14:sldId id="514"/>
            <p14:sldId id="520"/>
            <p14:sldId id="508"/>
            <p14:sldId id="510"/>
            <p14:sldId id="522"/>
            <p14:sldId id="511"/>
            <p14:sldId id="339"/>
            <p14:sldId id="337"/>
            <p14:sldId id="338"/>
            <p14:sldId id="342"/>
            <p14:sldId id="515"/>
            <p14:sldId id="516"/>
            <p14:sldId id="517"/>
            <p14:sldId id="973"/>
            <p14:sldId id="974"/>
            <p14:sldId id="975"/>
            <p14:sldId id="976"/>
            <p14:sldId id="977"/>
            <p14:sldId id="978"/>
            <p14:sldId id="979"/>
            <p14:sldId id="984"/>
            <p14:sldId id="980"/>
            <p14:sldId id="981"/>
            <p14:sldId id="982"/>
            <p14:sldId id="983"/>
          </p14:sldIdLst>
        </p14:section>
        <p14:section name="METODY, KLASY I METAKLASY" id="{C89AB225-67DC-46B1-90AA-AE25A00610AD}">
          <p14:sldIdLst>
            <p14:sldId id="847"/>
            <p14:sldId id="848"/>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93"/>
            <p14:sldId id="867"/>
            <p14:sldId id="868"/>
            <p14:sldId id="869"/>
            <p14:sldId id="870"/>
            <p14:sldId id="871"/>
            <p14:sldId id="1094"/>
            <p14:sldId id="1095"/>
            <p14:sldId id="1096"/>
            <p14:sldId id="895"/>
          </p14:sldIdLst>
        </p14:section>
        <p14:section name="DEKORAORY I METODY SPECJALNE" id="{E371412D-62CB-429A-A4DD-04A36C531F3C}">
          <p14:sldIdLst>
            <p14:sldId id="985"/>
            <p14:sldId id="1010"/>
            <p14:sldId id="1011"/>
            <p14:sldId id="1012"/>
            <p14:sldId id="1013"/>
            <p14:sldId id="1014"/>
            <p14:sldId id="1015"/>
            <p14:sldId id="1016"/>
            <p14:sldId id="1060"/>
            <p14:sldId id="1061"/>
            <p14:sldId id="1062"/>
            <p14:sldId id="1063"/>
            <p14:sldId id="1017"/>
            <p14:sldId id="1018"/>
            <p14:sldId id="1019"/>
            <p14:sldId id="1020"/>
            <p14:sldId id="1021"/>
            <p14:sldId id="1022"/>
            <p14:sldId id="1093"/>
            <p14:sldId id="1023"/>
            <p14:sldId id="1024"/>
            <p14:sldId id="1025"/>
            <p14:sldId id="1026"/>
            <p14:sldId id="1027"/>
            <p14:sldId id="1028"/>
            <p14:sldId id="1029"/>
            <p14:sldId id="1030"/>
            <p14:sldId id="1032"/>
            <p14:sldId id="1097"/>
            <p14:sldId id="1091"/>
          </p14:sldIdLst>
        </p14:section>
        <p14:section name="DZIEDZICZENIE ENKAPSULACJA I POLIMORFIZM" id="{E302DF0B-7A7B-49C8-8C57-28A00FC4222B}">
          <p14:sldIdLst>
            <p14:sldId id="605"/>
            <p14:sldId id="1034"/>
            <p14:sldId id="1035"/>
            <p14:sldId id="1036"/>
            <p14:sldId id="1037"/>
            <p14:sldId id="1038"/>
            <p14:sldId id="1039"/>
            <p14:sldId id="1040"/>
            <p14:sldId id="1041"/>
            <p14:sldId id="1042"/>
            <p14:sldId id="1043"/>
            <p14:sldId id="1044"/>
            <p14:sldId id="1045"/>
            <p14:sldId id="1046"/>
            <p14:sldId id="1047"/>
            <p14:sldId id="1048"/>
            <p14:sldId id="1049"/>
            <p14:sldId id="1050"/>
            <p14:sldId id="1087"/>
            <p14:sldId id="1088"/>
            <p14:sldId id="1089"/>
            <p14:sldId id="1090"/>
            <p14:sldId id="720"/>
            <p14:sldId id="637"/>
            <p14:sldId id="646"/>
            <p14:sldId id="647"/>
            <p14:sldId id="819"/>
            <p14:sldId id="642"/>
            <p14:sldId id="641"/>
            <p14:sldId id="638"/>
            <p14:sldId id="643"/>
          </p14:sldIdLst>
        </p14:section>
        <p14:section name="TWORZENIE APLIKACJI UŻYTKOWNIKA 1/2" id="{6D8B8081-CB14-4683-9F3D-753B4BF9063E}">
          <p14:sldIdLst>
            <p14:sldId id="530"/>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086"/>
          </p14:sldIdLst>
        </p14:section>
        <p14:section name="TWORZENIE APLIKACJI UŻYTKOWNIKA 2/2" id="{8CE0604C-29D1-432C-8541-DA9F09B1DC29}">
          <p14:sldIdLst>
            <p14:sldId id="679"/>
            <p14:sldId id="689"/>
            <p14:sldId id="838"/>
            <p14:sldId id="690"/>
            <p14:sldId id="839"/>
            <p14:sldId id="830"/>
            <p14:sldId id="840"/>
            <p14:sldId id="691"/>
            <p14:sldId id="842"/>
            <p14:sldId id="841"/>
            <p14:sldId id="831"/>
            <p14:sldId id="843"/>
            <p14:sldId id="692"/>
            <p14:sldId id="844"/>
            <p14:sldId id="845"/>
            <p14:sldId id="693"/>
            <p14:sldId id="694"/>
            <p14:sldId id="695"/>
            <p14:sldId id="696"/>
            <p14:sldId id="846"/>
            <p14:sldId id="697"/>
            <p14:sldId id="698"/>
            <p14:sldId id="1098"/>
            <p14:sldId id="1099"/>
            <p14:sldId id="699"/>
          </p14:sldIdLst>
        </p14:section>
        <p14:section name="POWTÓRZENIE WIADOMOŚCI" id="{5676CC65-5075-4B57-B407-FA2692BC9FD9}">
          <p14:sldIdLst>
            <p14:sldId id="1092"/>
            <p14:sldId id="628"/>
            <p14:sldId id="1100"/>
            <p14:sldId id="1101"/>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9900"/>
    <a:srgbClr val="CB4B16"/>
    <a:srgbClr val="AFB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3" autoAdjust="0"/>
    <p:restoredTop sz="94689" autoAdjust="0"/>
  </p:normalViewPr>
  <p:slideViewPr>
    <p:cSldViewPr snapToGrid="0">
      <p:cViewPr varScale="1">
        <p:scale>
          <a:sx n="81" d="100"/>
          <a:sy n="81" d="100"/>
        </p:scale>
        <p:origin x="72" y="13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80"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A9973-113A-413F-A6A8-55CD2A77676E}" type="datetimeFigureOut">
              <a:rPr lang="pl-PL" smtClean="0"/>
              <a:t>27.03.2024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64DF3-85DD-4EA0-BB53-61D022CFC7F5}" type="slidenum">
              <a:rPr lang="pl-PL" smtClean="0"/>
              <a:t>‹#›</a:t>
            </a:fld>
            <a:endParaRPr lang="pl-PL"/>
          </a:p>
        </p:txBody>
      </p:sp>
    </p:spTree>
    <p:extLst>
      <p:ext uri="{BB962C8B-B14F-4D97-AF65-F5344CB8AC3E}">
        <p14:creationId xmlns:p14="http://schemas.microsoft.com/office/powerpoint/2010/main" val="361116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1CE64DF3-85DD-4EA0-BB53-61D022CFC7F5}" type="slidenum">
              <a:rPr lang="pl-PL" smtClean="0"/>
              <a:t>158</a:t>
            </a:fld>
            <a:endParaRPr lang="pl-PL"/>
          </a:p>
        </p:txBody>
      </p:sp>
    </p:spTree>
    <p:extLst>
      <p:ext uri="{BB962C8B-B14F-4D97-AF65-F5344CB8AC3E}">
        <p14:creationId xmlns:p14="http://schemas.microsoft.com/office/powerpoint/2010/main" val="227451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1CE64DF3-85DD-4EA0-BB53-61D022CFC7F5}" type="slidenum">
              <a:rPr lang="pl-PL" smtClean="0"/>
              <a:t>159</a:t>
            </a:fld>
            <a:endParaRPr lang="pl-PL"/>
          </a:p>
        </p:txBody>
      </p:sp>
    </p:spTree>
    <p:extLst>
      <p:ext uri="{BB962C8B-B14F-4D97-AF65-F5344CB8AC3E}">
        <p14:creationId xmlns:p14="http://schemas.microsoft.com/office/powerpoint/2010/main" val="43281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698D8A49-F065-4B6C-AB20-5DF087D7D97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 xmlns:a16="http://schemas.microsoft.com/office/drawing/2014/main" id="{8F31255E-CE5C-4CE7-B4E0-3C6D347C1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 xmlns:a16="http://schemas.microsoft.com/office/drawing/2014/main" id="{6E6596CF-AFE8-4664-B854-6E534D6AF238}"/>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5" name="Symbol zastępczy stopki 4">
            <a:extLst>
              <a:ext uri="{FF2B5EF4-FFF2-40B4-BE49-F238E27FC236}">
                <a16:creationId xmlns="" xmlns:a16="http://schemas.microsoft.com/office/drawing/2014/main" id="{F0624DF5-64E4-46D7-ACBF-1358E8E1EDD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12EFF035-337E-4B8D-813C-DFFCBAA69AFB}"/>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119018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CFE421A-E459-4B40-A29D-A4DF28D3B265}"/>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 xmlns:a16="http://schemas.microsoft.com/office/drawing/2014/main" id="{A9AF3EAC-CF9C-48AD-AEBE-4C79C02317AC}"/>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7D067842-69A3-4B0A-AADB-4DA1D97E7083}"/>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5" name="Symbol zastępczy stopki 4">
            <a:extLst>
              <a:ext uri="{FF2B5EF4-FFF2-40B4-BE49-F238E27FC236}">
                <a16:creationId xmlns="" xmlns:a16="http://schemas.microsoft.com/office/drawing/2014/main" id="{650B010C-024D-479C-A961-5762FD328ED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95333841-5C56-40AC-BC30-CA0DC29C614C}"/>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9004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 xmlns:a16="http://schemas.microsoft.com/office/drawing/2014/main" id="{C6FAED5D-5FA0-44CF-BC16-92F9D0C4038E}"/>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 xmlns:a16="http://schemas.microsoft.com/office/drawing/2014/main" id="{C0ECF13D-69E0-4C68-8C0A-850C3F9C3C4A}"/>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7A35E336-6767-4888-9E2C-CA4DDE48CAB7}"/>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5" name="Symbol zastępczy stopki 4">
            <a:extLst>
              <a:ext uri="{FF2B5EF4-FFF2-40B4-BE49-F238E27FC236}">
                <a16:creationId xmlns="" xmlns:a16="http://schemas.microsoft.com/office/drawing/2014/main" id="{4F0E75D8-EA05-49B6-97C2-0EC1D36A01D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51D9B885-B206-4235-B32D-9A380A8FCA55}"/>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26120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4AD5469-3543-4898-9B92-A793FE9E7C54}"/>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 xmlns:a16="http://schemas.microsoft.com/office/drawing/2014/main" id="{BFFB6C86-8146-4374-95A7-1E73A4C6E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 xmlns:a16="http://schemas.microsoft.com/office/drawing/2014/main" id="{135B47F3-B11E-4D35-A3C8-2E21A24B7E94}"/>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5" name="Symbol zastępczy stopki 4">
            <a:extLst>
              <a:ext uri="{FF2B5EF4-FFF2-40B4-BE49-F238E27FC236}">
                <a16:creationId xmlns="" xmlns:a16="http://schemas.microsoft.com/office/drawing/2014/main" id="{8033AB01-A4C2-4029-B785-9FD2E48094F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1E856EA3-A4C8-4113-ABEF-129A05EAEF14}"/>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370098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C4A7CA67-6F66-4B27-B3F0-DC34823776F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 xmlns:a16="http://schemas.microsoft.com/office/drawing/2014/main" id="{A650FAC4-7756-4484-8A01-CBC8A7CDA990}"/>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87D2A19B-1F7B-4DC6-AA39-39B0948CCAC0}"/>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5" name="Symbol zastępczy stopki 4">
            <a:extLst>
              <a:ext uri="{FF2B5EF4-FFF2-40B4-BE49-F238E27FC236}">
                <a16:creationId xmlns="" xmlns:a16="http://schemas.microsoft.com/office/drawing/2014/main" id="{909006E4-9931-4038-ABA1-94D70A92B8F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49FFC6DF-6206-4386-99F7-2DC8D5CF982F}"/>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43889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2676148F-E9E3-4975-AC66-66CD8318484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 xmlns:a16="http://schemas.microsoft.com/office/drawing/2014/main" id="{67575858-4B3B-4C51-8D5D-413A7D5C7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 xmlns:a16="http://schemas.microsoft.com/office/drawing/2014/main" id="{B8A752AE-2316-4800-BA18-6E53BEF85474}"/>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5" name="Symbol zastępczy stopki 4">
            <a:extLst>
              <a:ext uri="{FF2B5EF4-FFF2-40B4-BE49-F238E27FC236}">
                <a16:creationId xmlns="" xmlns:a16="http://schemas.microsoft.com/office/drawing/2014/main" id="{731B665E-F276-4D04-8A3C-080F6CAAD8F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8BDEB41C-E1E2-4F55-880E-0D8D326927F0}"/>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942311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09F4F854-99A5-4D3C-8D92-87F9BC61C13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 xmlns:a16="http://schemas.microsoft.com/office/drawing/2014/main" id="{C8778961-4B47-43F7-B3FD-2EDCBC0A762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 xmlns:a16="http://schemas.microsoft.com/office/drawing/2014/main" id="{A7B9E194-1085-4143-96CB-E82CC7ED2791}"/>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 xmlns:a16="http://schemas.microsoft.com/office/drawing/2014/main" id="{EC1D249E-8EBF-4239-8538-C8B5C3A83A6A}"/>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6" name="Symbol zastępczy stopki 5">
            <a:extLst>
              <a:ext uri="{FF2B5EF4-FFF2-40B4-BE49-F238E27FC236}">
                <a16:creationId xmlns="" xmlns:a16="http://schemas.microsoft.com/office/drawing/2014/main" id="{E4BB4449-6088-4B35-ADFC-07944A6E6D0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 xmlns:a16="http://schemas.microsoft.com/office/drawing/2014/main" id="{8E49D3C5-EDE4-4CDE-B5F1-2D4E817A0258}"/>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238293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78F74700-48F9-438F-8D4E-FFD019E19DBD}"/>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 xmlns:a16="http://schemas.microsoft.com/office/drawing/2014/main" id="{6B900170-2F0A-4F3D-A302-030BD42C2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 xmlns:a16="http://schemas.microsoft.com/office/drawing/2014/main" id="{0DCDF434-D5B1-4A0B-B9C9-9DABF33EEE97}"/>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 xmlns:a16="http://schemas.microsoft.com/office/drawing/2014/main" id="{86C5CD84-03B0-433B-BA8D-48C4F51B1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 xmlns:a16="http://schemas.microsoft.com/office/drawing/2014/main" id="{9B2A5619-B0EB-45D7-B439-3B77C1E0290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 xmlns:a16="http://schemas.microsoft.com/office/drawing/2014/main" id="{6699A622-4B0B-4077-8ED7-00391D9BDE7B}"/>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8" name="Symbol zastępczy stopki 7">
            <a:extLst>
              <a:ext uri="{FF2B5EF4-FFF2-40B4-BE49-F238E27FC236}">
                <a16:creationId xmlns="" xmlns:a16="http://schemas.microsoft.com/office/drawing/2014/main" id="{40F4D2CB-B27D-419B-AD0E-EF90256E9509}"/>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 xmlns:a16="http://schemas.microsoft.com/office/drawing/2014/main" id="{DA6A58C5-A57C-416B-93D8-AB5D14EFB692}"/>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2582709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A04107FF-3A47-4782-A2C5-417B293FCF1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 xmlns:a16="http://schemas.microsoft.com/office/drawing/2014/main" id="{1A03DDB6-97CC-4439-8FBB-2AD444A34048}"/>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4" name="Symbol zastępczy stopki 3">
            <a:extLst>
              <a:ext uri="{FF2B5EF4-FFF2-40B4-BE49-F238E27FC236}">
                <a16:creationId xmlns="" xmlns:a16="http://schemas.microsoft.com/office/drawing/2014/main" id="{D9763F30-A39F-4614-8F16-96377D12827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 xmlns:a16="http://schemas.microsoft.com/office/drawing/2014/main" id="{D88EE374-D2EE-4EC0-AAFB-20DE66D50DFF}"/>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2505706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 xmlns:a16="http://schemas.microsoft.com/office/drawing/2014/main" id="{EC5C305F-B183-4F38-9F2E-DBA4AA55555D}"/>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3" name="Symbol zastępczy stopki 2">
            <a:extLst>
              <a:ext uri="{FF2B5EF4-FFF2-40B4-BE49-F238E27FC236}">
                <a16:creationId xmlns="" xmlns:a16="http://schemas.microsoft.com/office/drawing/2014/main" id="{CA0406AB-5FA5-4895-ABA1-87FA40BBE1B5}"/>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 xmlns:a16="http://schemas.microsoft.com/office/drawing/2014/main" id="{BD84AF83-A043-4929-9FD4-43BAFD0EA29C}"/>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381085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699D4D65-BA4F-44F0-AA32-AF8A41C6DC40}"/>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 xmlns:a16="http://schemas.microsoft.com/office/drawing/2014/main" id="{9EABA4ED-175B-460B-9332-92585E910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 xmlns:a16="http://schemas.microsoft.com/office/drawing/2014/main" id="{8A67C95C-2ED2-4719-9A7D-B7FB6C087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 xmlns:a16="http://schemas.microsoft.com/office/drawing/2014/main" id="{3964263B-9CC3-4C56-BF2B-454FCA33F0C5}"/>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6" name="Symbol zastępczy stopki 5">
            <a:extLst>
              <a:ext uri="{FF2B5EF4-FFF2-40B4-BE49-F238E27FC236}">
                <a16:creationId xmlns="" xmlns:a16="http://schemas.microsoft.com/office/drawing/2014/main" id="{1A456D8C-779D-49BC-8012-406C3F27DE98}"/>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 xmlns:a16="http://schemas.microsoft.com/office/drawing/2014/main" id="{DBA0F036-60DB-4586-A654-987A163F3EE7}"/>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10482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C34F45FA-7074-44DD-A574-305BB80F8AA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 xmlns:a16="http://schemas.microsoft.com/office/drawing/2014/main" id="{5A271A16-CB62-45EE-B8DA-B8622B074646}"/>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E2611134-3042-4155-ADD7-FAA350A4940A}"/>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5" name="Symbol zastępczy stopki 4">
            <a:extLst>
              <a:ext uri="{FF2B5EF4-FFF2-40B4-BE49-F238E27FC236}">
                <a16:creationId xmlns="" xmlns:a16="http://schemas.microsoft.com/office/drawing/2014/main" id="{8388E308-610A-4558-86EE-AAC4459364A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F7F4A7E2-7CC9-4423-B073-C9D25F11631E}"/>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3585629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ADE7D4F9-ACC5-43F9-B609-C6DEDCDBB3A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 xmlns:a16="http://schemas.microsoft.com/office/drawing/2014/main" id="{0C1A39C9-40C0-48BC-83CC-634D0D7020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 xmlns:a16="http://schemas.microsoft.com/office/drawing/2014/main" id="{A17317ED-6011-4BA0-B3DA-BB6B72D65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 xmlns:a16="http://schemas.microsoft.com/office/drawing/2014/main" id="{643669D0-F53A-4366-92CF-F1B55E9F6889}"/>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6" name="Symbol zastępczy stopki 5">
            <a:extLst>
              <a:ext uri="{FF2B5EF4-FFF2-40B4-BE49-F238E27FC236}">
                <a16:creationId xmlns="" xmlns:a16="http://schemas.microsoft.com/office/drawing/2014/main" id="{CBD29EC6-B3A5-4AFE-909E-FF691AA5F0A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 xmlns:a16="http://schemas.microsoft.com/office/drawing/2014/main" id="{EAA4F491-2393-40A9-96F1-0246C9A62EED}"/>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3773902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2DD41101-361F-47C2-A08B-52B3C9E0884C}"/>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 xmlns:a16="http://schemas.microsoft.com/office/drawing/2014/main" id="{F5DA500D-C0D4-44CA-8134-CA1B9D45A797}"/>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0441AC76-EEB4-48C8-99F6-B8BCAC72D9F3}"/>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5" name="Symbol zastępczy stopki 4">
            <a:extLst>
              <a:ext uri="{FF2B5EF4-FFF2-40B4-BE49-F238E27FC236}">
                <a16:creationId xmlns="" xmlns:a16="http://schemas.microsoft.com/office/drawing/2014/main" id="{A6F4D12A-67B1-44E6-B09F-98C021623F7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89C2DB05-1080-433E-B7BC-906F7C1E607D}"/>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2241737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 xmlns:a16="http://schemas.microsoft.com/office/drawing/2014/main" id="{9649BEBF-6D65-4BE1-9C48-33342477DFAD}"/>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 xmlns:a16="http://schemas.microsoft.com/office/drawing/2014/main" id="{7BC98DC1-4E57-48D0-A2E1-DAFBF980CFC3}"/>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4B57FEF1-0DDD-4903-A9AA-43E4FEE509CD}"/>
              </a:ext>
            </a:extLst>
          </p:cNvPr>
          <p:cNvSpPr>
            <a:spLocks noGrp="1"/>
          </p:cNvSpPr>
          <p:nvPr>
            <p:ph type="dt" sz="half" idx="10"/>
          </p:nvPr>
        </p:nvSpPr>
        <p:spPr/>
        <p:txBody>
          <a:bodyPr/>
          <a:lstStyle/>
          <a:p>
            <a:fld id="{A4DE461B-E58F-433F-84B1-A6921650494B}" type="datetimeFigureOut">
              <a:rPr lang="pl-PL" smtClean="0"/>
              <a:t>27.03.2024</a:t>
            </a:fld>
            <a:endParaRPr lang="pl-PL"/>
          </a:p>
        </p:txBody>
      </p:sp>
      <p:sp>
        <p:nvSpPr>
          <p:cNvPr id="5" name="Symbol zastępczy stopki 4">
            <a:extLst>
              <a:ext uri="{FF2B5EF4-FFF2-40B4-BE49-F238E27FC236}">
                <a16:creationId xmlns="" xmlns:a16="http://schemas.microsoft.com/office/drawing/2014/main" id="{775EA372-DF76-4B36-841D-0049CA7A927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75750067-C71C-4B8A-94E7-4C6F1398B718}"/>
              </a:ext>
            </a:extLst>
          </p:cNvPr>
          <p:cNvSpPr>
            <a:spLocks noGrp="1"/>
          </p:cNvSpPr>
          <p:nvPr>
            <p:ph type="sldNum" sz="quarter" idx="12"/>
          </p:nvPr>
        </p:nvSpPr>
        <p:spPr/>
        <p:txBody>
          <a:bodyPr/>
          <a:lstStyle/>
          <a:p>
            <a:fld id="{19C19011-1A0E-404C-8F69-FA69FFA04821}" type="slidenum">
              <a:rPr lang="pl-PL" smtClean="0"/>
              <a:t>‹#›</a:t>
            </a:fld>
            <a:endParaRPr lang="pl-PL"/>
          </a:p>
        </p:txBody>
      </p:sp>
    </p:spTree>
    <p:extLst>
      <p:ext uri="{BB962C8B-B14F-4D97-AF65-F5344CB8AC3E}">
        <p14:creationId xmlns:p14="http://schemas.microsoft.com/office/powerpoint/2010/main" val="50195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BC2D610-5C54-450D-9BC2-41B1A3F7BE8F}"/>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 xmlns:a16="http://schemas.microsoft.com/office/drawing/2014/main" id="{87952528-4618-4900-B70F-8B9AD986E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 xmlns:a16="http://schemas.microsoft.com/office/drawing/2014/main" id="{6CE3D449-6388-4EDC-BB6B-495A2C01A2F4}"/>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5" name="Symbol zastępczy stopki 4">
            <a:extLst>
              <a:ext uri="{FF2B5EF4-FFF2-40B4-BE49-F238E27FC236}">
                <a16:creationId xmlns="" xmlns:a16="http://schemas.microsoft.com/office/drawing/2014/main" id="{201D6D2F-7C00-43B5-A091-08A0AF2E8D0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 xmlns:a16="http://schemas.microsoft.com/office/drawing/2014/main" id="{F9C539BC-5243-4A1C-9BA1-A39A44A2CDF3}"/>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21268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0ECF2ACC-3D08-479D-8948-EFFF62BD065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 xmlns:a16="http://schemas.microsoft.com/office/drawing/2014/main" id="{308056AE-75CD-49E7-8FA8-AD5AD104B9F7}"/>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 xmlns:a16="http://schemas.microsoft.com/office/drawing/2014/main" id="{667B007D-A40F-452C-8852-5F39C33EEED6}"/>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 xmlns:a16="http://schemas.microsoft.com/office/drawing/2014/main" id="{731DCBAA-2133-4D5F-939D-08D297375076}"/>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6" name="Symbol zastępczy stopki 5">
            <a:extLst>
              <a:ext uri="{FF2B5EF4-FFF2-40B4-BE49-F238E27FC236}">
                <a16:creationId xmlns="" xmlns:a16="http://schemas.microsoft.com/office/drawing/2014/main" id="{AA017161-CEC5-434B-A13F-BEF06B52AA68}"/>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 xmlns:a16="http://schemas.microsoft.com/office/drawing/2014/main" id="{CB7FBCBE-EA32-4395-BAA4-BF30C36A96A6}"/>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10935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E9029923-58B9-4375-9015-AD24CBD58D68}"/>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 xmlns:a16="http://schemas.microsoft.com/office/drawing/2014/main" id="{5C14CBDF-75ED-493F-A46D-C8EDF4750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 xmlns:a16="http://schemas.microsoft.com/office/drawing/2014/main" id="{8D6A1039-C70C-4EFA-A739-AFCAFBC9921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 xmlns:a16="http://schemas.microsoft.com/office/drawing/2014/main" id="{C1EC5E34-B9E9-4E34-BF0F-9358DDCD7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 xmlns:a16="http://schemas.microsoft.com/office/drawing/2014/main" id="{9AFC0315-FBAD-4DBA-96E1-768F5171A30B}"/>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 xmlns:a16="http://schemas.microsoft.com/office/drawing/2014/main" id="{A237FBFD-24D6-4756-854A-77AE8972EFF2}"/>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8" name="Symbol zastępczy stopki 7">
            <a:extLst>
              <a:ext uri="{FF2B5EF4-FFF2-40B4-BE49-F238E27FC236}">
                <a16:creationId xmlns="" xmlns:a16="http://schemas.microsoft.com/office/drawing/2014/main" id="{AB317B1B-4037-48A1-B344-C224BA3340C7}"/>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 xmlns:a16="http://schemas.microsoft.com/office/drawing/2014/main" id="{12F0DE24-CF48-4F2B-B4C1-6486336A2386}"/>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325639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4CDAFF7A-5F00-4BCD-9B82-65506B2A65F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 xmlns:a16="http://schemas.microsoft.com/office/drawing/2014/main" id="{EC9958E2-6A15-46E5-8C67-B165FE016A00}"/>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4" name="Symbol zastępczy stopki 3">
            <a:extLst>
              <a:ext uri="{FF2B5EF4-FFF2-40B4-BE49-F238E27FC236}">
                <a16:creationId xmlns="" xmlns:a16="http://schemas.microsoft.com/office/drawing/2014/main" id="{B10BED98-4A5E-4DAE-A9D1-B8984FC375D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 xmlns:a16="http://schemas.microsoft.com/office/drawing/2014/main" id="{E858652D-5260-4A4E-9C32-4A4B51AB39D3}"/>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199977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 xmlns:a16="http://schemas.microsoft.com/office/drawing/2014/main" id="{CE7FF23E-0BFD-48AC-945B-C4816848EE03}"/>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3" name="Symbol zastępczy stopki 2">
            <a:extLst>
              <a:ext uri="{FF2B5EF4-FFF2-40B4-BE49-F238E27FC236}">
                <a16:creationId xmlns="" xmlns:a16="http://schemas.microsoft.com/office/drawing/2014/main" id="{9A81552B-231F-47EF-9338-69177B9831E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 xmlns:a16="http://schemas.microsoft.com/office/drawing/2014/main" id="{51F3FA63-507B-46B1-8758-D446881DAC1B}"/>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46553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67D2E261-D286-4ADC-8C28-8C2DD775FF84}"/>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 xmlns:a16="http://schemas.microsoft.com/office/drawing/2014/main" id="{7B7A3896-69CB-4A41-9ACB-EF8B59840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 xmlns:a16="http://schemas.microsoft.com/office/drawing/2014/main" id="{B3FB6F5D-17C3-4B83-B70E-1E629199C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 xmlns:a16="http://schemas.microsoft.com/office/drawing/2014/main" id="{6C85201B-AD99-4190-840B-5FD935EA87E1}"/>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6" name="Symbol zastępczy stopki 5">
            <a:extLst>
              <a:ext uri="{FF2B5EF4-FFF2-40B4-BE49-F238E27FC236}">
                <a16:creationId xmlns="" xmlns:a16="http://schemas.microsoft.com/office/drawing/2014/main" id="{80E18645-4FB0-4564-B01A-E37597E15F6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 xmlns:a16="http://schemas.microsoft.com/office/drawing/2014/main" id="{8D453EBF-0C52-4D59-810E-2027791D3E26}"/>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47262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20228209-E3E9-4A16-B865-2C483FD945E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 xmlns:a16="http://schemas.microsoft.com/office/drawing/2014/main" id="{4A7C3807-FAAD-4A33-9BE5-A39956E4E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 xmlns:a16="http://schemas.microsoft.com/office/drawing/2014/main" id="{B5B19C34-8F63-439F-91CA-D868B6D40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 xmlns:a16="http://schemas.microsoft.com/office/drawing/2014/main" id="{4AB3EE4A-8EDB-4D99-9A22-E552A460DCED}"/>
              </a:ext>
            </a:extLst>
          </p:cNvPr>
          <p:cNvSpPr>
            <a:spLocks noGrp="1"/>
          </p:cNvSpPr>
          <p:nvPr>
            <p:ph type="dt" sz="half" idx="10"/>
          </p:nvPr>
        </p:nvSpPr>
        <p:spPr/>
        <p:txBody>
          <a:bodyPr/>
          <a:lstStyle/>
          <a:p>
            <a:fld id="{11C65EE6-2F6F-4BC4-B0C3-82BAC28069C6}" type="datetimeFigureOut">
              <a:rPr lang="pl-PL" smtClean="0"/>
              <a:t>27.03.2024</a:t>
            </a:fld>
            <a:endParaRPr lang="pl-PL"/>
          </a:p>
        </p:txBody>
      </p:sp>
      <p:sp>
        <p:nvSpPr>
          <p:cNvPr id="6" name="Symbol zastępczy stopki 5">
            <a:extLst>
              <a:ext uri="{FF2B5EF4-FFF2-40B4-BE49-F238E27FC236}">
                <a16:creationId xmlns="" xmlns:a16="http://schemas.microsoft.com/office/drawing/2014/main" id="{3B2C7713-38E7-45ED-B5CB-C2D8DA60250D}"/>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 xmlns:a16="http://schemas.microsoft.com/office/drawing/2014/main" id="{F545DF86-4A0D-4AC0-845D-C92E04E795EA}"/>
              </a:ext>
            </a:extLst>
          </p:cNvPr>
          <p:cNvSpPr>
            <a:spLocks noGrp="1"/>
          </p:cNvSpPr>
          <p:nvPr>
            <p:ph type="sldNum" sz="quarter" idx="12"/>
          </p:nvPr>
        </p:nvSpPr>
        <p:spPr/>
        <p:txBody>
          <a:bodyPr/>
          <a:lstStyle/>
          <a:p>
            <a:fld id="{062FF8AE-CE08-4D6D-B639-C8CC6C3D1EEF}" type="slidenum">
              <a:rPr lang="pl-PL" smtClean="0"/>
              <a:t>‹#›</a:t>
            </a:fld>
            <a:endParaRPr lang="pl-PL"/>
          </a:p>
        </p:txBody>
      </p:sp>
    </p:spTree>
    <p:extLst>
      <p:ext uri="{BB962C8B-B14F-4D97-AF65-F5344CB8AC3E}">
        <p14:creationId xmlns:p14="http://schemas.microsoft.com/office/powerpoint/2010/main" val="43806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 xmlns:a16="http://schemas.microsoft.com/office/drawing/2014/main" id="{7B66E0E9-B6AA-4FDF-B379-1151FE719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 xmlns:a16="http://schemas.microsoft.com/office/drawing/2014/main" id="{520F3964-3D21-472E-9585-95D69DC4F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C88D92FA-0C20-4BF5-B5B0-E91FA762E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65EE6-2F6F-4BC4-B0C3-82BAC28069C6}" type="datetimeFigureOut">
              <a:rPr lang="pl-PL" smtClean="0"/>
              <a:t>27.03.2024</a:t>
            </a:fld>
            <a:endParaRPr lang="pl-PL"/>
          </a:p>
        </p:txBody>
      </p:sp>
      <p:sp>
        <p:nvSpPr>
          <p:cNvPr id="5" name="Symbol zastępczy stopki 4">
            <a:extLst>
              <a:ext uri="{FF2B5EF4-FFF2-40B4-BE49-F238E27FC236}">
                <a16:creationId xmlns="" xmlns:a16="http://schemas.microsoft.com/office/drawing/2014/main" id="{5FE3C3F3-48AC-4005-9B52-C39DAE1C88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 xmlns:a16="http://schemas.microsoft.com/office/drawing/2014/main" id="{841B7833-6E57-4522-A0EE-9BAB06030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FF8AE-CE08-4D6D-B639-C8CC6C3D1EEF}" type="slidenum">
              <a:rPr lang="pl-PL" smtClean="0"/>
              <a:t>‹#›</a:t>
            </a:fld>
            <a:endParaRPr lang="pl-PL"/>
          </a:p>
        </p:txBody>
      </p:sp>
    </p:spTree>
    <p:extLst>
      <p:ext uri="{BB962C8B-B14F-4D97-AF65-F5344CB8AC3E}">
        <p14:creationId xmlns:p14="http://schemas.microsoft.com/office/powerpoint/2010/main" val="669695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 xmlns:a16="http://schemas.microsoft.com/office/drawing/2014/main" id="{E7BC5BE9-3A0F-40D6-A82A-4A9B9FDB8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 xmlns:a16="http://schemas.microsoft.com/office/drawing/2014/main" id="{8F1658CF-E3B2-4805-852E-C209FC0EC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 xmlns:a16="http://schemas.microsoft.com/office/drawing/2014/main" id="{61497795-121B-4A05-BED8-04984134B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E461B-E58F-433F-84B1-A6921650494B}" type="datetimeFigureOut">
              <a:rPr lang="pl-PL" smtClean="0"/>
              <a:t>27.03.2024</a:t>
            </a:fld>
            <a:endParaRPr lang="pl-PL"/>
          </a:p>
        </p:txBody>
      </p:sp>
      <p:sp>
        <p:nvSpPr>
          <p:cNvPr id="5" name="Symbol zastępczy stopki 4">
            <a:extLst>
              <a:ext uri="{FF2B5EF4-FFF2-40B4-BE49-F238E27FC236}">
                <a16:creationId xmlns="" xmlns:a16="http://schemas.microsoft.com/office/drawing/2014/main" id="{18F59BAB-1CB4-497B-8322-4F9B40049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 xmlns:a16="http://schemas.microsoft.com/office/drawing/2014/main" id="{10E9399A-133E-4AEF-8801-D69A2CE1E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19011-1A0E-404C-8F69-FA69FFA04821}" type="slidenum">
              <a:rPr lang="pl-PL" smtClean="0"/>
              <a:t>‹#›</a:t>
            </a:fld>
            <a:endParaRPr lang="pl-PL"/>
          </a:p>
        </p:txBody>
      </p:sp>
    </p:spTree>
    <p:extLst>
      <p:ext uri="{BB962C8B-B14F-4D97-AF65-F5344CB8AC3E}">
        <p14:creationId xmlns:p14="http://schemas.microsoft.com/office/powerpoint/2010/main" val="4071060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56746" y="5304714"/>
            <a:ext cx="11119944" cy="980472"/>
          </a:xfrm>
        </p:spPr>
        <p:txBody>
          <a:bodyPr>
            <a:normAutofit/>
          </a:bodyPr>
          <a:lstStyle/>
          <a:p>
            <a:pPr algn="l"/>
            <a:r>
              <a:rPr lang="pl-PL" b="0" dirty="0">
                <a:solidFill>
                  <a:schemeClr val="tx1">
                    <a:lumMod val="75000"/>
                    <a:lumOff val="25000"/>
                  </a:schemeClr>
                </a:solidFill>
                <a:effectLst/>
                <a:latin typeface="Consolas" panose="020B0609020204030204" pitchFamily="49" charset="0"/>
              </a:rPr>
              <a:t>Prowadzący: dr inż. Sylwester Korga</a:t>
            </a:r>
          </a:p>
          <a:p>
            <a:pPr algn="l"/>
            <a:r>
              <a:rPr lang="pl-PL" dirty="0">
                <a:solidFill>
                  <a:schemeClr val="tx1">
                    <a:lumMod val="75000"/>
                    <a:lumOff val="25000"/>
                  </a:schemeClr>
                </a:solidFill>
                <a:latin typeface="Consolas" panose="020B0609020204030204" pitchFamily="49" charset="0"/>
              </a:rPr>
              <a:t>Własność materiałów edukacyjnych: dr inż. Sylwester Korga</a:t>
            </a:r>
            <a:endParaRPr lang="pl-PL" b="0" dirty="0">
              <a:solidFill>
                <a:schemeClr val="tx1">
                  <a:lumMod val="75000"/>
                  <a:lumOff val="25000"/>
                </a:schemeClr>
              </a:solidFill>
              <a:effectLst/>
              <a:latin typeface="Consolas" panose="020B0609020204030204" pitchFamily="49" charset="0"/>
            </a:endParaRPr>
          </a:p>
        </p:txBody>
      </p:sp>
      <p:sp>
        <p:nvSpPr>
          <p:cNvPr id="4" name="Podtytuł 2">
            <a:extLst>
              <a:ext uri="{FF2B5EF4-FFF2-40B4-BE49-F238E27FC236}">
                <a16:creationId xmlns="" xmlns:a16="http://schemas.microsoft.com/office/drawing/2014/main" id="{03757C32-1DD6-9434-1D04-7A1BAA73607D}"/>
              </a:ext>
            </a:extLst>
          </p:cNvPr>
          <p:cNvSpPr txBox="1">
            <a:spLocks/>
          </p:cNvSpPr>
          <p:nvPr/>
        </p:nvSpPr>
        <p:spPr>
          <a:xfrm>
            <a:off x="536028" y="3429000"/>
            <a:ext cx="11119944" cy="13430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smtClean="0">
                <a:solidFill>
                  <a:schemeClr val="tx1">
                    <a:lumMod val="75000"/>
                    <a:lumOff val="25000"/>
                  </a:schemeClr>
                </a:solidFill>
                <a:latin typeface="Consolas" panose="020B0609020204030204" pitchFamily="49" charset="0"/>
              </a:rPr>
              <a:t>Wprowadzenie do programowania obiektowego</a:t>
            </a:r>
            <a:endParaRPr lang="pl-PL" b="1" dirty="0">
              <a:solidFill>
                <a:schemeClr val="tx1">
                  <a:lumMod val="75000"/>
                  <a:lumOff val="25000"/>
                </a:schemeClr>
              </a:solidFill>
              <a:latin typeface="Consolas" panose="020B0609020204030204" pitchFamily="49" charset="0"/>
            </a:endParaRPr>
          </a:p>
        </p:txBody>
      </p:sp>
      <p:sp>
        <p:nvSpPr>
          <p:cNvPr id="5" name="Podtytuł 2">
            <a:extLst>
              <a:ext uri="{FF2B5EF4-FFF2-40B4-BE49-F238E27FC236}">
                <a16:creationId xmlns="" xmlns:a16="http://schemas.microsoft.com/office/drawing/2014/main" id="{6A5ADBFD-F57D-6F74-ADA6-11178BC07342}"/>
              </a:ext>
            </a:extLst>
          </p:cNvPr>
          <p:cNvSpPr txBox="1">
            <a:spLocks/>
          </p:cNvSpPr>
          <p:nvPr/>
        </p:nvSpPr>
        <p:spPr>
          <a:xfrm>
            <a:off x="536028" y="572814"/>
            <a:ext cx="11119944" cy="650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Wyższa Szkoła Przedsiębiorczości i Administracji</a:t>
            </a:r>
          </a:p>
        </p:txBody>
      </p:sp>
      <p:pic>
        <p:nvPicPr>
          <p:cNvPr id="6" name="Obraz 5">
            <a:extLst>
              <a:ext uri="{FF2B5EF4-FFF2-40B4-BE49-F238E27FC236}">
                <a16:creationId xmlns="" xmlns:a16="http://schemas.microsoft.com/office/drawing/2014/main" id="{9F0E0608-1676-7B1A-A479-2230DBB4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999" y="1197448"/>
            <a:ext cx="3453968" cy="1536508"/>
          </a:xfrm>
          <a:prstGeom prst="rect">
            <a:avLst/>
          </a:prstGeom>
        </p:spPr>
      </p:pic>
    </p:spTree>
    <p:extLst>
      <p:ext uri="{BB962C8B-B14F-4D97-AF65-F5344CB8AC3E}">
        <p14:creationId xmlns:p14="http://schemas.microsoft.com/office/powerpoint/2010/main" val="382560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09904" y="280769"/>
            <a:ext cx="11119944" cy="6414321"/>
          </a:xfrm>
        </p:spPr>
        <p:txBody>
          <a:bodyPr>
            <a:normAutofit fontScale="85000" lnSpcReduction="10000"/>
          </a:bodyPr>
          <a:lstStyle/>
          <a:p>
            <a:r>
              <a:rPr lang="pl-PL" dirty="0">
                <a:solidFill>
                  <a:schemeClr val="tx1">
                    <a:lumMod val="75000"/>
                    <a:lumOff val="25000"/>
                  </a:schemeClr>
                </a:solidFill>
                <a:latin typeface="Consolas" panose="020B0609020204030204" pitchFamily="49" charset="0"/>
              </a:rPr>
              <a:t>Środowiska programistyczne IDE:</a:t>
            </a:r>
          </a:p>
          <a:p>
            <a:pPr algn="just"/>
            <a:r>
              <a:rPr lang="pl-PL" dirty="0">
                <a:solidFill>
                  <a:schemeClr val="tx1">
                    <a:lumMod val="75000"/>
                    <a:lumOff val="25000"/>
                  </a:schemeClr>
                </a:solidFill>
                <a:latin typeface="Consolas" panose="020B0609020204030204" pitchFamily="49" charset="0"/>
              </a:rPr>
              <a:t>Istnieje wiele różnych środowisk programistycznych IDE (</a:t>
            </a:r>
            <a:r>
              <a:rPr lang="pl-PL" dirty="0" err="1">
                <a:solidFill>
                  <a:schemeClr val="tx1">
                    <a:lumMod val="75000"/>
                    <a:lumOff val="25000"/>
                  </a:schemeClr>
                </a:solidFill>
                <a:latin typeface="Consolas" panose="020B0609020204030204" pitchFamily="49" charset="0"/>
              </a:rPr>
              <a:t>Integrated</a:t>
            </a:r>
            <a:r>
              <a:rPr lang="pl-PL" dirty="0">
                <a:solidFill>
                  <a:schemeClr val="tx1">
                    <a:lumMod val="75000"/>
                    <a:lumOff val="25000"/>
                  </a:schemeClr>
                </a:solidFill>
                <a:latin typeface="Consolas" panose="020B0609020204030204" pitchFamily="49" charset="0"/>
              </a:rPr>
              <a:t> Development Environment), które oferują narzędzia do pisania, testowania i debugowania kodu. </a:t>
            </a:r>
          </a:p>
          <a:p>
            <a:pPr algn="just"/>
            <a:r>
              <a:rPr lang="pl-PL" dirty="0">
                <a:solidFill>
                  <a:schemeClr val="tx1">
                    <a:lumMod val="75000"/>
                    <a:lumOff val="25000"/>
                  </a:schemeClr>
                </a:solidFill>
                <a:latin typeface="Consolas" panose="020B0609020204030204" pitchFamily="49" charset="0"/>
              </a:rPr>
              <a:t>Niektóre z najpopularniejszych środowisk programistycznych IDE to:</a:t>
            </a:r>
          </a:p>
          <a:p>
            <a:pPr algn="just">
              <a:buFont typeface="+mj-lt"/>
              <a:buAutoNum type="arabicPeriod"/>
            </a:pPr>
            <a:r>
              <a:rPr lang="pl-PL" dirty="0" err="1">
                <a:solidFill>
                  <a:schemeClr val="tx1">
                    <a:lumMod val="75000"/>
                    <a:lumOff val="25000"/>
                  </a:schemeClr>
                </a:solidFill>
                <a:latin typeface="Consolas" panose="020B0609020204030204" pitchFamily="49" charset="0"/>
              </a:rPr>
              <a:t>Eclipse</a:t>
            </a:r>
            <a:r>
              <a:rPr lang="pl-PL" dirty="0">
                <a:solidFill>
                  <a:schemeClr val="tx1">
                    <a:lumMod val="75000"/>
                    <a:lumOff val="25000"/>
                  </a:schemeClr>
                </a:solidFill>
                <a:latin typeface="Consolas" panose="020B0609020204030204" pitchFamily="49" charset="0"/>
              </a:rPr>
              <a:t> - darmowe i otwarte źródła, zintegrowane środowisko  </a:t>
            </a:r>
            <a:br>
              <a:rPr lang="pl-PL" dirty="0">
                <a:solidFill>
                  <a:schemeClr val="tx1">
                    <a:lumMod val="75000"/>
                    <a:lumOff val="25000"/>
                  </a:schemeClr>
                </a:solidFill>
                <a:latin typeface="Consolas" panose="020B0609020204030204" pitchFamily="49" charset="0"/>
              </a:rPr>
            </a:br>
            <a:r>
              <a:rPr lang="pl-PL" dirty="0">
                <a:solidFill>
                  <a:schemeClr val="tx1">
                    <a:lumMod val="75000"/>
                    <a:lumOff val="25000"/>
                  </a:schemeClr>
                </a:solidFill>
                <a:latin typeface="Consolas" panose="020B0609020204030204" pitchFamily="49" charset="0"/>
              </a:rPr>
              <a:t>  programistyczne dla języków Java, C/C++, PHP i innych.</a:t>
            </a:r>
          </a:p>
          <a:p>
            <a:pPr algn="just">
              <a:buFont typeface="+mj-lt"/>
              <a:buAutoNum type="arabicPeriod"/>
            </a:pPr>
            <a:r>
              <a:rPr lang="pl-PL" dirty="0">
                <a:solidFill>
                  <a:schemeClr val="tx1">
                    <a:lumMod val="75000"/>
                    <a:lumOff val="25000"/>
                  </a:schemeClr>
                </a:solidFill>
                <a:latin typeface="Consolas" panose="020B0609020204030204" pitchFamily="49" charset="0"/>
              </a:rPr>
              <a:t>Visual Studio - płatne i bezpłatne wersje, zintegrowane środowisko </a:t>
            </a:r>
            <a:br>
              <a:rPr lang="pl-PL" dirty="0">
                <a:solidFill>
                  <a:schemeClr val="tx1">
                    <a:lumMod val="75000"/>
                    <a:lumOff val="25000"/>
                  </a:schemeClr>
                </a:solidFill>
                <a:latin typeface="Consolas" panose="020B0609020204030204" pitchFamily="49" charset="0"/>
              </a:rPr>
            </a:br>
            <a:r>
              <a:rPr lang="pl-PL" dirty="0">
                <a:solidFill>
                  <a:schemeClr val="tx1">
                    <a:lumMod val="75000"/>
                    <a:lumOff val="25000"/>
                  </a:schemeClr>
                </a:solidFill>
                <a:latin typeface="Consolas" panose="020B0609020204030204" pitchFamily="49" charset="0"/>
              </a:rPr>
              <a:t>  programistyczne dla języków C++, C#, .NET, </a:t>
            </a:r>
            <a:r>
              <a:rPr lang="pl-PL" dirty="0" err="1">
                <a:solidFill>
                  <a:schemeClr val="tx1">
                    <a:lumMod val="75000"/>
                    <a:lumOff val="25000"/>
                  </a:schemeClr>
                </a:solidFill>
                <a:latin typeface="Consolas" panose="020B0609020204030204" pitchFamily="49" charset="0"/>
              </a:rPr>
              <a:t>TypeScript</a:t>
            </a:r>
            <a:r>
              <a:rPr lang="pl-PL" dirty="0">
                <a:solidFill>
                  <a:schemeClr val="tx1">
                    <a:lumMod val="75000"/>
                    <a:lumOff val="25000"/>
                  </a:schemeClr>
                </a:solidFill>
                <a:latin typeface="Consolas" panose="020B0609020204030204" pitchFamily="49" charset="0"/>
              </a:rPr>
              <a:t>, </a:t>
            </a:r>
            <a:r>
              <a:rPr lang="pl-PL" dirty="0" err="1">
                <a:solidFill>
                  <a:schemeClr val="tx1">
                    <a:lumMod val="75000"/>
                    <a:lumOff val="25000"/>
                  </a:schemeClr>
                </a:solidFill>
                <a:latin typeface="Consolas" panose="020B0609020204030204" pitchFamily="49" charset="0"/>
              </a:rPr>
              <a:t>Python</a:t>
            </a:r>
            <a:r>
              <a:rPr lang="pl-PL" dirty="0">
                <a:solidFill>
                  <a:schemeClr val="tx1">
                    <a:lumMod val="75000"/>
                    <a:lumOff val="25000"/>
                  </a:schemeClr>
                </a:solidFill>
                <a:latin typeface="Consolas" panose="020B0609020204030204" pitchFamily="49" charset="0"/>
              </a:rPr>
              <a:t> i innych.</a:t>
            </a:r>
          </a:p>
          <a:p>
            <a:pPr algn="just">
              <a:buFont typeface="+mj-lt"/>
              <a:buAutoNum type="arabicPeriod"/>
            </a:pPr>
            <a:r>
              <a:rPr lang="pl-PL" dirty="0" err="1">
                <a:solidFill>
                  <a:schemeClr val="tx1">
                    <a:lumMod val="75000"/>
                    <a:lumOff val="25000"/>
                  </a:schemeClr>
                </a:solidFill>
                <a:latin typeface="Consolas" panose="020B0609020204030204" pitchFamily="49" charset="0"/>
              </a:rPr>
              <a:t>NetBeans</a:t>
            </a:r>
            <a:r>
              <a:rPr lang="pl-PL" dirty="0">
                <a:solidFill>
                  <a:schemeClr val="tx1">
                    <a:lumMod val="75000"/>
                    <a:lumOff val="25000"/>
                  </a:schemeClr>
                </a:solidFill>
                <a:latin typeface="Consolas" panose="020B0609020204030204" pitchFamily="49" charset="0"/>
              </a:rPr>
              <a:t> - darmowe i otwarte źródła, zintegrowane środowisko programistyczne </a:t>
            </a:r>
            <a:br>
              <a:rPr lang="pl-PL" dirty="0">
                <a:solidFill>
                  <a:schemeClr val="tx1">
                    <a:lumMod val="75000"/>
                    <a:lumOff val="25000"/>
                  </a:schemeClr>
                </a:solidFill>
                <a:latin typeface="Consolas" panose="020B0609020204030204" pitchFamily="49" charset="0"/>
              </a:rPr>
            </a:br>
            <a:r>
              <a:rPr lang="pl-PL" dirty="0">
                <a:solidFill>
                  <a:schemeClr val="tx1">
                    <a:lumMod val="75000"/>
                    <a:lumOff val="25000"/>
                  </a:schemeClr>
                </a:solidFill>
                <a:latin typeface="Consolas" panose="020B0609020204030204" pitchFamily="49" charset="0"/>
              </a:rPr>
              <a:t>  dla języków Java, JavaScript, HTML5, PHP i innych.</a:t>
            </a:r>
          </a:p>
          <a:p>
            <a:pPr algn="just">
              <a:buFont typeface="+mj-lt"/>
              <a:buAutoNum type="arabicPeriod"/>
            </a:pPr>
            <a:r>
              <a:rPr lang="pl-PL" dirty="0" err="1">
                <a:solidFill>
                  <a:schemeClr val="tx1">
                    <a:lumMod val="75000"/>
                    <a:lumOff val="25000"/>
                  </a:schemeClr>
                </a:solidFill>
                <a:latin typeface="Consolas" panose="020B0609020204030204" pitchFamily="49" charset="0"/>
              </a:rPr>
              <a:t>PyCharm</a:t>
            </a:r>
            <a:r>
              <a:rPr lang="pl-PL" dirty="0">
                <a:solidFill>
                  <a:schemeClr val="tx1">
                    <a:lumMod val="75000"/>
                    <a:lumOff val="25000"/>
                  </a:schemeClr>
                </a:solidFill>
                <a:latin typeface="Consolas" panose="020B0609020204030204" pitchFamily="49" charset="0"/>
              </a:rPr>
              <a:t> - płatne i bezpłatne wersje, zintegrowane środowisko programistyczne </a:t>
            </a:r>
            <a:br>
              <a:rPr lang="pl-PL" dirty="0">
                <a:solidFill>
                  <a:schemeClr val="tx1">
                    <a:lumMod val="75000"/>
                    <a:lumOff val="25000"/>
                  </a:schemeClr>
                </a:solidFill>
                <a:latin typeface="Consolas" panose="020B0609020204030204" pitchFamily="49" charset="0"/>
              </a:rPr>
            </a:br>
            <a:r>
              <a:rPr lang="pl-PL" dirty="0">
                <a:solidFill>
                  <a:schemeClr val="tx1">
                    <a:lumMod val="75000"/>
                    <a:lumOff val="25000"/>
                  </a:schemeClr>
                </a:solidFill>
                <a:latin typeface="Consolas" panose="020B0609020204030204" pitchFamily="49" charset="0"/>
              </a:rPr>
              <a:t>  dla języka </a:t>
            </a:r>
            <a:r>
              <a:rPr lang="pl-PL" dirty="0" err="1">
                <a:solidFill>
                  <a:schemeClr val="tx1">
                    <a:lumMod val="75000"/>
                    <a:lumOff val="25000"/>
                  </a:schemeClr>
                </a:solidFill>
                <a:latin typeface="Consolas" panose="020B0609020204030204" pitchFamily="49" charset="0"/>
              </a:rPr>
              <a:t>Python</a:t>
            </a:r>
            <a:r>
              <a:rPr lang="pl-PL" dirty="0">
                <a:solidFill>
                  <a:schemeClr val="tx1">
                    <a:lumMod val="75000"/>
                    <a:lumOff val="25000"/>
                  </a:schemeClr>
                </a:solidFill>
                <a:latin typeface="Consolas" panose="020B0609020204030204" pitchFamily="49" charset="0"/>
              </a:rPr>
              <a:t>.</a:t>
            </a:r>
          </a:p>
          <a:p>
            <a:pPr algn="just">
              <a:buFont typeface="+mj-lt"/>
              <a:buAutoNum type="arabicPeriod"/>
            </a:pPr>
            <a:r>
              <a:rPr lang="pl-PL" dirty="0" err="1">
                <a:solidFill>
                  <a:schemeClr val="tx1">
                    <a:lumMod val="75000"/>
                    <a:lumOff val="25000"/>
                  </a:schemeClr>
                </a:solidFill>
                <a:latin typeface="Consolas" panose="020B0609020204030204" pitchFamily="49" charset="0"/>
              </a:rPr>
              <a:t>Sublime</a:t>
            </a:r>
            <a:r>
              <a:rPr lang="pl-PL" dirty="0">
                <a:solidFill>
                  <a:schemeClr val="tx1">
                    <a:lumMod val="75000"/>
                    <a:lumOff val="25000"/>
                  </a:schemeClr>
                </a:solidFill>
                <a:latin typeface="Consolas" panose="020B0609020204030204" pitchFamily="49" charset="0"/>
              </a:rPr>
              <a:t> </a:t>
            </a:r>
            <a:r>
              <a:rPr lang="pl-PL" dirty="0" err="1">
                <a:solidFill>
                  <a:schemeClr val="tx1">
                    <a:lumMod val="75000"/>
                    <a:lumOff val="25000"/>
                  </a:schemeClr>
                </a:solidFill>
                <a:latin typeface="Consolas" panose="020B0609020204030204" pitchFamily="49" charset="0"/>
              </a:rPr>
              <a:t>Text</a:t>
            </a:r>
            <a:r>
              <a:rPr lang="pl-PL" dirty="0">
                <a:solidFill>
                  <a:schemeClr val="tx1">
                    <a:lumMod val="75000"/>
                    <a:lumOff val="25000"/>
                  </a:schemeClr>
                </a:solidFill>
                <a:latin typeface="Consolas" panose="020B0609020204030204" pitchFamily="49" charset="0"/>
              </a:rPr>
              <a:t> - płatny edytor kodu źródłowego, który ma wiele przydatnych </a:t>
            </a:r>
            <a:br>
              <a:rPr lang="pl-PL" dirty="0">
                <a:solidFill>
                  <a:schemeClr val="tx1">
                    <a:lumMod val="75000"/>
                    <a:lumOff val="25000"/>
                  </a:schemeClr>
                </a:solidFill>
                <a:latin typeface="Consolas" panose="020B0609020204030204" pitchFamily="49" charset="0"/>
              </a:rPr>
            </a:br>
            <a:r>
              <a:rPr lang="pl-PL" dirty="0">
                <a:solidFill>
                  <a:schemeClr val="tx1">
                    <a:lumMod val="75000"/>
                    <a:lumOff val="25000"/>
                  </a:schemeClr>
                </a:solidFill>
                <a:latin typeface="Consolas" panose="020B0609020204030204" pitchFamily="49" charset="0"/>
              </a:rPr>
              <a:t>  funkcji i rozszerzeń.</a:t>
            </a:r>
          </a:p>
          <a:p>
            <a:pPr algn="just">
              <a:buFont typeface="+mj-lt"/>
              <a:buAutoNum type="arabicPeriod"/>
            </a:pPr>
            <a:r>
              <a:rPr lang="pl-PL" dirty="0">
                <a:solidFill>
                  <a:schemeClr val="tx1">
                    <a:lumMod val="75000"/>
                    <a:lumOff val="25000"/>
                  </a:schemeClr>
                </a:solidFill>
                <a:latin typeface="Consolas" panose="020B0609020204030204" pitchFamily="49" charset="0"/>
              </a:rPr>
              <a:t>Atom - darmowy i otwarte źródła edytor kodu źródłowego z dostępnymi </a:t>
            </a:r>
            <a:br>
              <a:rPr lang="pl-PL" dirty="0">
                <a:solidFill>
                  <a:schemeClr val="tx1">
                    <a:lumMod val="75000"/>
                    <a:lumOff val="25000"/>
                  </a:schemeClr>
                </a:solidFill>
                <a:latin typeface="Consolas" panose="020B0609020204030204" pitchFamily="49" charset="0"/>
              </a:rPr>
            </a:br>
            <a:r>
              <a:rPr lang="pl-PL" dirty="0">
                <a:solidFill>
                  <a:schemeClr val="tx1">
                    <a:lumMod val="75000"/>
                    <a:lumOff val="25000"/>
                  </a:schemeClr>
                </a:solidFill>
                <a:latin typeface="Consolas" panose="020B0609020204030204" pitchFamily="49" charset="0"/>
              </a:rPr>
              <a:t>  rozszerzeniami i dodatkami.</a:t>
            </a:r>
          </a:p>
          <a:p>
            <a:pPr algn="just">
              <a:buFont typeface="+mj-lt"/>
              <a:buAutoNum type="arabicPeriod"/>
            </a:pPr>
            <a:r>
              <a:rPr lang="pl-PL" dirty="0">
                <a:solidFill>
                  <a:schemeClr val="tx1">
                    <a:lumMod val="75000"/>
                    <a:lumOff val="25000"/>
                  </a:schemeClr>
                </a:solidFill>
                <a:latin typeface="Consolas" panose="020B0609020204030204" pitchFamily="49" charset="0"/>
              </a:rPr>
              <a:t>Visual Studio </a:t>
            </a:r>
            <a:r>
              <a:rPr lang="pl-PL" dirty="0" err="1">
                <a:solidFill>
                  <a:schemeClr val="tx1">
                    <a:lumMod val="75000"/>
                    <a:lumOff val="25000"/>
                  </a:schemeClr>
                </a:solidFill>
                <a:latin typeface="Consolas" panose="020B0609020204030204" pitchFamily="49" charset="0"/>
              </a:rPr>
              <a:t>Code</a:t>
            </a:r>
            <a:r>
              <a:rPr lang="pl-PL" dirty="0">
                <a:solidFill>
                  <a:schemeClr val="tx1">
                    <a:lumMod val="75000"/>
                    <a:lumOff val="25000"/>
                  </a:schemeClr>
                </a:solidFill>
                <a:latin typeface="Consolas" panose="020B0609020204030204" pitchFamily="49" charset="0"/>
              </a:rPr>
              <a:t> - bezpłatny i otwarte źródła edytor kodu źródłowego z </a:t>
            </a:r>
            <a:br>
              <a:rPr lang="pl-PL" dirty="0">
                <a:solidFill>
                  <a:schemeClr val="tx1">
                    <a:lumMod val="75000"/>
                    <a:lumOff val="25000"/>
                  </a:schemeClr>
                </a:solidFill>
                <a:latin typeface="Consolas" panose="020B0609020204030204" pitchFamily="49" charset="0"/>
              </a:rPr>
            </a:br>
            <a:r>
              <a:rPr lang="pl-PL" dirty="0">
                <a:solidFill>
                  <a:schemeClr val="tx1">
                    <a:lumMod val="75000"/>
                    <a:lumOff val="25000"/>
                  </a:schemeClr>
                </a:solidFill>
                <a:latin typeface="Consolas" panose="020B0609020204030204" pitchFamily="49" charset="0"/>
              </a:rPr>
              <a:t>  funkcjami rozszerzalności i wsparciem dla wielu języków programowania.</a:t>
            </a:r>
          </a:p>
          <a:p>
            <a:pPr algn="just">
              <a:buFont typeface="+mj-lt"/>
              <a:buAutoNum type="arabicPeriod"/>
            </a:pPr>
            <a:r>
              <a:rPr lang="pl-PL" dirty="0">
                <a:solidFill>
                  <a:schemeClr val="tx1">
                    <a:lumMod val="75000"/>
                    <a:lumOff val="25000"/>
                  </a:schemeClr>
                </a:solidFill>
                <a:latin typeface="Consolas" panose="020B0609020204030204" pitchFamily="49" charset="0"/>
              </a:rPr>
              <a:t> VIM – ale tam lepiej nie wchodzić ;)</a:t>
            </a:r>
          </a:p>
          <a:p>
            <a:endParaRPr lang="pl-PL" dirty="0"/>
          </a:p>
        </p:txBody>
      </p:sp>
    </p:spTree>
    <p:extLst>
      <p:ext uri="{BB962C8B-B14F-4D97-AF65-F5344CB8AC3E}">
        <p14:creationId xmlns:p14="http://schemas.microsoft.com/office/powerpoint/2010/main" val="17177167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3836275" y="105678"/>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031421" y="911390"/>
            <a:ext cx="4424854" cy="4953382"/>
          </a:xfrm>
        </p:spPr>
        <p:txBody>
          <a:bodyPr/>
          <a:lstStyle/>
          <a:p>
            <a:pPr algn="l"/>
            <a:r>
              <a:rPr lang="pl-PL" dirty="0" smtClean="0"/>
              <a:t>Jakie zmiany nastąpią jeśli obiekt będzie przypisany do różnych klas? </a:t>
            </a:r>
          </a:p>
          <a:p>
            <a:pPr algn="l"/>
            <a:r>
              <a:rPr lang="pl-PL" dirty="0" smtClean="0"/>
              <a:t>Obiekt może być przypisany do jednej klasy.</a:t>
            </a:r>
          </a:p>
          <a:p>
            <a:pPr algn="l"/>
            <a:r>
              <a:rPr lang="pl-PL" dirty="0" smtClean="0"/>
              <a:t>Tutaj zastosowano dziedziczenie- czy można dziedziczyć od dwóch klas lub od trzech klas?</a:t>
            </a:r>
          </a:p>
          <a:p>
            <a:pPr algn="l"/>
            <a:r>
              <a:rPr lang="pl-PL" dirty="0" smtClean="0"/>
              <a:t>Co to jest </a:t>
            </a:r>
            <a:r>
              <a:rPr lang="pl-PL" dirty="0" err="1" smtClean="0"/>
              <a:t>wielodziedziczenie</a:t>
            </a:r>
            <a:r>
              <a:rPr lang="pl-PL" dirty="0" smtClean="0"/>
              <a:t>?</a:t>
            </a:r>
          </a:p>
          <a:p>
            <a:pPr algn="l"/>
            <a:r>
              <a:rPr lang="pl-PL" dirty="0" smtClean="0"/>
              <a:t>Co to jest nadklasa i podklasa?</a:t>
            </a:r>
            <a:endParaRPr lang="pl-PL" dirty="0"/>
          </a:p>
        </p:txBody>
      </p:sp>
      <p:sp>
        <p:nvSpPr>
          <p:cNvPr id="4" name="Prostokąt 3"/>
          <p:cNvSpPr/>
          <p:nvPr/>
        </p:nvSpPr>
        <p:spPr>
          <a:xfrm>
            <a:off x="788275" y="233767"/>
            <a:ext cx="6096000" cy="6771084"/>
          </a:xfrm>
          <a:prstGeom prst="rect">
            <a:avLst/>
          </a:prstGeom>
        </p:spPr>
        <p:txBody>
          <a:bodyPr>
            <a:spAutoFit/>
          </a:bodyPr>
          <a:lstStyle/>
          <a:p>
            <a:r>
              <a:rPr lang="pl-PL" sz="1400" b="1" dirty="0">
                <a:solidFill>
                  <a:srgbClr val="93A1A1"/>
                </a:solidFill>
                <a:latin typeface="Consolas" panose="020B0609020204030204" pitchFamily="49" charset="0"/>
              </a:rPr>
              <a:t>class</a:t>
            </a:r>
            <a:r>
              <a:rPr lang="pl-PL" sz="1400" dirty="0">
                <a:solidFill>
                  <a:srgbClr val="839496"/>
                </a:solidFill>
                <a:latin typeface="Consolas" panose="020B0609020204030204" pitchFamily="49" charset="0"/>
              </a:rPr>
              <a:t> </a:t>
            </a:r>
            <a:r>
              <a:rPr lang="pl-PL" sz="1400" dirty="0">
                <a:solidFill>
                  <a:srgbClr val="CB4B16"/>
                </a:solidFill>
                <a:latin typeface="Consolas" panose="020B0609020204030204" pitchFamily="49" charset="0"/>
              </a:rPr>
              <a:t>Obliczenie_kwadrat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kwadrat_pole</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self,a</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wynik_pole</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a</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a</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print</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wynik_pole</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dirty="0">
                <a:solidFill>
                  <a:srgbClr val="839496"/>
                </a:solidFill>
                <a:latin typeface="Consolas" panose="020B0609020204030204" pitchFamily="49" charset="0"/>
              </a:rPr>
              <a:t>    </a:t>
            </a: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kwadrat_obwod</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self,a</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wynik_obwod</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4</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a</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print</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wynik_obwod</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b="1" dirty="0">
                <a:solidFill>
                  <a:srgbClr val="93A1A1"/>
                </a:solidFill>
                <a:latin typeface="Consolas" panose="020B0609020204030204" pitchFamily="49" charset="0"/>
              </a:rPr>
              <a:t>class</a:t>
            </a:r>
            <a:r>
              <a:rPr lang="pl-PL" sz="1400" dirty="0">
                <a:solidFill>
                  <a:srgbClr val="839496"/>
                </a:solidFill>
                <a:latin typeface="Consolas" panose="020B0609020204030204" pitchFamily="49" charset="0"/>
              </a:rPr>
              <a:t> </a:t>
            </a:r>
            <a:r>
              <a:rPr lang="pl-PL" sz="1400" dirty="0">
                <a:solidFill>
                  <a:srgbClr val="CB4B16"/>
                </a:solidFill>
                <a:latin typeface="Consolas" panose="020B0609020204030204" pitchFamily="49" charset="0"/>
              </a:rPr>
              <a:t>Obliczenie_kolo</a:t>
            </a:r>
            <a:r>
              <a:rPr lang="pl-PL" sz="1400" dirty="0">
                <a:solidFill>
                  <a:srgbClr val="839496"/>
                </a:solidFill>
                <a:latin typeface="Consolas" panose="020B0609020204030204" pitchFamily="49" charset="0"/>
              </a:rPr>
              <a:t>(</a:t>
            </a:r>
            <a:r>
              <a:rPr lang="pl-PL" sz="1400" dirty="0">
                <a:solidFill>
                  <a:srgbClr val="CB4B16"/>
                </a:solidFill>
                <a:latin typeface="Consolas" panose="020B0609020204030204" pitchFamily="49" charset="0"/>
              </a:rPr>
              <a:t>Obliczenie_kwadrat</a:t>
            </a:r>
            <a:r>
              <a:rPr lang="pl-PL" sz="1400" dirty="0">
                <a:solidFill>
                  <a:srgbClr val="839496"/>
                </a:solidFill>
                <a:latin typeface="Consolas" panose="020B0609020204030204" pitchFamily="49" charset="0"/>
              </a:rPr>
              <a:t>): </a:t>
            </a:r>
          </a:p>
          <a:p>
            <a:r>
              <a:rPr lang="pl-PL" sz="1400" dirty="0">
                <a:solidFill>
                  <a:srgbClr val="839496"/>
                </a:solidFill>
                <a:latin typeface="Consolas" panose="020B0609020204030204" pitchFamily="49" charset="0"/>
              </a:rPr>
              <a:t>    </a:t>
            </a: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kolo_pole</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self,r</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wynik_pole</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3.14</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r</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r</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print</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wynik_pole</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p>
          <a:p>
            <a:r>
              <a:rPr lang="pl-PL" sz="1400" dirty="0">
                <a:solidFill>
                  <a:srgbClr val="839496"/>
                </a:solidFill>
                <a:latin typeface="Consolas" panose="020B0609020204030204" pitchFamily="49" charset="0"/>
              </a:rPr>
              <a:t>    </a:t>
            </a: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kolo_obwod</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self,r</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wynik_obwod</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2</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3.14</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r</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print</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wynik_obwod</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b="1" dirty="0">
                <a:solidFill>
                  <a:srgbClr val="93A1A1"/>
                </a:solidFill>
                <a:latin typeface="Consolas" panose="020B0609020204030204" pitchFamily="49" charset="0"/>
              </a:rPr>
              <a:t>class</a:t>
            </a:r>
            <a:r>
              <a:rPr lang="pl-PL" sz="1400" dirty="0">
                <a:solidFill>
                  <a:srgbClr val="839496"/>
                </a:solidFill>
                <a:latin typeface="Consolas" panose="020B0609020204030204" pitchFamily="49" charset="0"/>
              </a:rPr>
              <a:t> </a:t>
            </a:r>
            <a:r>
              <a:rPr lang="pl-PL" sz="1400" dirty="0">
                <a:solidFill>
                  <a:srgbClr val="CB4B16"/>
                </a:solidFill>
                <a:latin typeface="Consolas" panose="020B0609020204030204" pitchFamily="49" charset="0"/>
              </a:rPr>
              <a:t>Obliczenie_trojkat_prostokatny</a:t>
            </a:r>
            <a:r>
              <a:rPr lang="pl-PL" sz="1400" dirty="0">
                <a:solidFill>
                  <a:srgbClr val="839496"/>
                </a:solidFill>
                <a:latin typeface="Consolas" panose="020B0609020204030204" pitchFamily="49" charset="0"/>
              </a:rPr>
              <a:t>(</a:t>
            </a:r>
            <a:r>
              <a:rPr lang="pl-PL" sz="1400" dirty="0">
                <a:solidFill>
                  <a:srgbClr val="CB4B16"/>
                </a:solidFill>
                <a:latin typeface="Consolas" panose="020B0609020204030204" pitchFamily="49" charset="0"/>
              </a:rPr>
              <a:t>Obliczenie_kolo</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trojkat_prostokatny_pole</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self,a,b</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wynik_pole</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a</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b</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0.5</a:t>
            </a:r>
            <a:endParaRPr lang="pl-PL" sz="1400" dirty="0">
              <a:solidFill>
                <a:srgbClr val="839496"/>
              </a:solidFill>
              <a:latin typeface="Consolas" panose="020B0609020204030204" pitchFamily="49" charset="0"/>
            </a:endParaRP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print</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wynik_pole</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dirty="0">
                <a:solidFill>
                  <a:srgbClr val="839496"/>
                </a:solidFill>
                <a:latin typeface="Consolas" panose="020B0609020204030204" pitchFamily="49" charset="0"/>
              </a:rPr>
              <a:t>    </a:t>
            </a: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trojkat_prostokatny_obwod</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self,a,b,c</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wynik_obwod</a:t>
            </a:r>
            <a:r>
              <a:rPr lang="pl-PL" sz="1400" dirty="0">
                <a:solidFill>
                  <a:srgbClr val="859900"/>
                </a:solidFill>
                <a:latin typeface="Consolas" panose="020B0609020204030204" pitchFamily="49" charset="0"/>
              </a:rPr>
              <a:t>=</a:t>
            </a:r>
            <a:r>
              <a:rPr lang="pl-PL" sz="1400" dirty="0" err="1">
                <a:solidFill>
                  <a:srgbClr val="839496"/>
                </a:solidFill>
                <a:latin typeface="Consolas" panose="020B0609020204030204" pitchFamily="49" charset="0"/>
              </a:rPr>
              <a:t>a</a:t>
            </a:r>
            <a:r>
              <a:rPr lang="pl-PL" sz="1400" dirty="0" err="1">
                <a:solidFill>
                  <a:srgbClr val="859900"/>
                </a:solidFill>
                <a:latin typeface="Consolas" panose="020B0609020204030204" pitchFamily="49" charset="0"/>
              </a:rPr>
              <a:t>+</a:t>
            </a:r>
            <a:r>
              <a:rPr lang="pl-PL" sz="1400" dirty="0" err="1">
                <a:solidFill>
                  <a:srgbClr val="839496"/>
                </a:solidFill>
                <a:latin typeface="Consolas" panose="020B0609020204030204" pitchFamily="49" charset="0"/>
              </a:rPr>
              <a:t>b</a:t>
            </a:r>
            <a:r>
              <a:rPr lang="pl-PL" sz="1400" dirty="0" err="1">
                <a:solidFill>
                  <a:srgbClr val="859900"/>
                </a:solidFill>
                <a:latin typeface="Consolas" panose="020B0609020204030204" pitchFamily="49" charset="0"/>
              </a:rPr>
              <a:t>+</a:t>
            </a:r>
            <a:r>
              <a:rPr lang="pl-PL" sz="1400" dirty="0" err="1">
                <a:solidFill>
                  <a:srgbClr val="839496"/>
                </a:solidFill>
                <a:latin typeface="Consolas" panose="020B0609020204030204" pitchFamily="49" charset="0"/>
              </a:rPr>
              <a:t>c</a:t>
            </a:r>
            <a:endParaRPr lang="pl-PL" sz="1400" dirty="0">
              <a:solidFill>
                <a:srgbClr val="839496"/>
              </a:solidFill>
              <a:latin typeface="Consolas" panose="020B0609020204030204" pitchFamily="49" charset="0"/>
            </a:endParaRPr>
          </a:p>
          <a:p>
            <a:r>
              <a:rPr lang="pl-PL" sz="1400" dirty="0">
                <a:solidFill>
                  <a:srgbClr val="839496"/>
                </a:solidFill>
                <a:latin typeface="Consolas" panose="020B0609020204030204" pitchFamily="49" charset="0"/>
              </a:rPr>
              <a:t>        </a:t>
            </a:r>
            <a:r>
              <a:rPr lang="pl-PL" sz="1400" dirty="0">
                <a:solidFill>
                  <a:srgbClr val="268BD2"/>
                </a:solidFill>
                <a:latin typeface="Consolas" panose="020B0609020204030204" pitchFamily="49" charset="0"/>
              </a:rPr>
              <a:t>print</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wynik_obwod</a:t>
            </a:r>
            <a:r>
              <a:rPr lang="pl-PL" sz="1400" dirty="0">
                <a:solidFill>
                  <a:srgbClr val="839496"/>
                </a:solidFill>
                <a:latin typeface="Consolas" panose="020B0609020204030204" pitchFamily="49" charset="0"/>
              </a:rPr>
              <a:t>)</a:t>
            </a:r>
          </a:p>
          <a:p>
            <a:r>
              <a:rPr lang="pl-PL" sz="1400" i="1" dirty="0">
                <a:solidFill>
                  <a:srgbClr val="586E75"/>
                </a:solidFill>
                <a:latin typeface="Consolas" panose="020B0609020204030204" pitchFamily="49" charset="0"/>
              </a:rPr>
              <a:t># </a:t>
            </a:r>
            <a:endParaRPr lang="pl-PL" sz="1400" dirty="0">
              <a:solidFill>
                <a:srgbClr val="839496"/>
              </a:solidFill>
              <a:latin typeface="Consolas" panose="020B0609020204030204" pitchFamily="49" charset="0"/>
            </a:endParaRPr>
          </a:p>
          <a:p>
            <a:r>
              <a:rPr lang="pl-PL" sz="1400" dirty="0" smtClean="0">
                <a:solidFill>
                  <a:srgbClr val="268BD2"/>
                </a:solidFill>
                <a:latin typeface="Consolas" panose="020B0609020204030204" pitchFamily="49" charset="0"/>
              </a:rPr>
              <a:t>obiekt_1</a:t>
            </a:r>
            <a:r>
              <a:rPr lang="pl-PL" sz="1400" dirty="0" smtClean="0">
                <a:solidFill>
                  <a:srgbClr val="859900"/>
                </a:solidFill>
                <a:latin typeface="Consolas" panose="020B0609020204030204" pitchFamily="49" charset="0"/>
              </a:rPr>
              <a:t>=</a:t>
            </a:r>
            <a:r>
              <a:rPr lang="pl-PL" sz="1400" dirty="0" err="1" smtClean="0">
                <a:solidFill>
                  <a:srgbClr val="CB4B16"/>
                </a:solidFill>
                <a:latin typeface="Consolas" panose="020B0609020204030204" pitchFamily="49" charset="0"/>
              </a:rPr>
              <a:t>Obliczenie_trojkat_prostokatny</a:t>
            </a:r>
            <a:r>
              <a:rPr lang="pl-PL" sz="1400" dirty="0" smtClean="0">
                <a:solidFill>
                  <a:srgbClr val="839496"/>
                </a:solidFill>
                <a:latin typeface="Consolas" panose="020B0609020204030204" pitchFamily="49" charset="0"/>
              </a:rPr>
              <a:t>()</a:t>
            </a:r>
            <a:endParaRPr lang="pl-PL" sz="1400" dirty="0">
              <a:solidFill>
                <a:srgbClr val="839496"/>
              </a:solidFill>
              <a:latin typeface="Consolas" panose="020B0609020204030204" pitchFamily="49" charset="0"/>
            </a:endParaRP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dirty="0">
                <a:solidFill>
                  <a:srgbClr val="268BD2"/>
                </a:solidFill>
                <a:latin typeface="Consolas" panose="020B0609020204030204" pitchFamily="49" charset="0"/>
              </a:rPr>
              <a:t>obiekt_1</a:t>
            </a:r>
            <a:r>
              <a:rPr lang="pl-PL" sz="1400" dirty="0">
                <a:solidFill>
                  <a:srgbClr val="839496"/>
                </a:solidFill>
                <a:latin typeface="Consolas" panose="020B0609020204030204" pitchFamily="49" charset="0"/>
              </a:rPr>
              <a:t>.</a:t>
            </a:r>
            <a:endParaRPr lang="pl-PL" sz="1400"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33636443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36635" y="748862"/>
            <a:ext cx="11119944" cy="4953382"/>
          </a:xfrm>
        </p:spPr>
        <p:txBody>
          <a:bodyPr/>
          <a:lstStyle/>
          <a:p>
            <a:pPr algn="l"/>
            <a:r>
              <a:rPr lang="pl-PL" dirty="0" smtClean="0"/>
              <a:t>Co to jest przesłanianie metod w </a:t>
            </a:r>
            <a:r>
              <a:rPr lang="pl-PL" dirty="0" err="1" smtClean="0"/>
              <a:t>pythonie</a:t>
            </a:r>
            <a:r>
              <a:rPr lang="pl-PL" dirty="0" smtClean="0"/>
              <a:t>?</a:t>
            </a:r>
            <a:endParaRPr lang="pl-PL" dirty="0"/>
          </a:p>
        </p:txBody>
      </p:sp>
      <p:sp>
        <p:nvSpPr>
          <p:cNvPr id="4" name="Prostokąt 3"/>
          <p:cNvSpPr/>
          <p:nvPr/>
        </p:nvSpPr>
        <p:spPr>
          <a:xfrm>
            <a:off x="273268" y="1419770"/>
            <a:ext cx="11246069" cy="3416320"/>
          </a:xfrm>
          <a:prstGeom prst="rect">
            <a:avLst/>
          </a:prstGeom>
        </p:spPr>
        <p:txBody>
          <a:bodyPr wrap="square">
            <a:spAutoFit/>
          </a:bodyPr>
          <a:lstStyle/>
          <a:p>
            <a:r>
              <a:rPr lang="pl-PL" sz="2400" dirty="0"/>
              <a:t>Przesłanianie </a:t>
            </a:r>
            <a:r>
              <a:rPr lang="pl-PL" sz="2400" dirty="0" smtClean="0"/>
              <a:t>metod (</a:t>
            </a:r>
            <a:r>
              <a:rPr lang="pl-PL" sz="2400" dirty="0"/>
              <a:t>z ang. </a:t>
            </a:r>
            <a:r>
              <a:rPr lang="pl-PL" sz="2400" dirty="0" err="1" smtClean="0"/>
              <a:t>Overriding</a:t>
            </a:r>
            <a:r>
              <a:rPr lang="pl-PL" sz="2400" dirty="0" smtClean="0"/>
              <a:t>) </a:t>
            </a:r>
            <a:r>
              <a:rPr lang="pl-PL" sz="2400" dirty="0"/>
              <a:t>w </a:t>
            </a:r>
            <a:r>
              <a:rPr lang="pl-PL" sz="2400" dirty="0" err="1"/>
              <a:t>Pythonie</a:t>
            </a:r>
            <a:r>
              <a:rPr lang="pl-PL" sz="2400" dirty="0"/>
              <a:t> to </a:t>
            </a:r>
            <a:r>
              <a:rPr lang="pl-PL" sz="2400" dirty="0" smtClean="0"/>
              <a:t>mechanizm dający dodatkowe możliwości przy dziedziczeniu. Pozwala on na </a:t>
            </a:r>
            <a:r>
              <a:rPr lang="pl-PL" sz="2400" dirty="0"/>
              <a:t>dostosowanie implementacji metody w klasie podrzędnej (dziedziczącej) w taki sposób, aby zastąpić implementację tej samej metody w klasie nadrzędnej (bazowej).</a:t>
            </a:r>
          </a:p>
          <a:p>
            <a:endParaRPr lang="pl-PL" sz="2400" dirty="0"/>
          </a:p>
          <a:p>
            <a:r>
              <a:rPr lang="pl-PL" sz="2400" dirty="0"/>
              <a:t>W praktyce, kiedy klasa dziedziczy po innej klasie i posiada metodę o tej samej nazwie jak metoda w klasie nadrzędnej, to mówimy, że ta metoda została przesłonięta. Gdy obiekt klasy podrzędnej wywołuje tę metodę, zostanie użyta implementacja z klasy podrzędnej, a nie z klasy nadrzędnej.</a:t>
            </a:r>
          </a:p>
        </p:txBody>
      </p:sp>
    </p:spTree>
    <p:extLst>
      <p:ext uri="{BB962C8B-B14F-4D97-AF65-F5344CB8AC3E}">
        <p14:creationId xmlns:p14="http://schemas.microsoft.com/office/powerpoint/2010/main" val="6687283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89187" y="748862"/>
            <a:ext cx="11119944" cy="4953382"/>
          </a:xfrm>
        </p:spPr>
        <p:txBody>
          <a:bodyPr/>
          <a:lstStyle/>
          <a:p>
            <a:pPr algn="l"/>
            <a:r>
              <a:rPr lang="pl-PL" dirty="0" smtClean="0"/>
              <a:t>Która metoda będzie wybrana dla obiektu jeśli w obu klasach są metody o takiej samej nazwie?</a:t>
            </a:r>
            <a:endParaRPr lang="pl-PL" dirty="0"/>
          </a:p>
        </p:txBody>
      </p:sp>
      <p:sp>
        <p:nvSpPr>
          <p:cNvPr id="4" name="Prostokąt 3"/>
          <p:cNvSpPr/>
          <p:nvPr/>
        </p:nvSpPr>
        <p:spPr>
          <a:xfrm>
            <a:off x="1576550" y="1530579"/>
            <a:ext cx="8207529" cy="3693319"/>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KlasaNadrzedna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metoda</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"To jest metoda z klasy nadrzędnej"</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KlasaPodrzedna</a:t>
            </a:r>
            <a:r>
              <a:rPr lang="pl-PL" dirty="0">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KlasaNadrzedna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metoda</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"To jest metoda z klasy podrzędnej"</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obiektu klasy podrzędnej</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obiekt_podrzedny</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KlasaPodrzedna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Wywołanie przesłoniętej metody</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obiekt_podrzedny</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metoda</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
        <p:nvSpPr>
          <p:cNvPr id="5" name="Prostokąt 4"/>
          <p:cNvSpPr/>
          <p:nvPr/>
        </p:nvSpPr>
        <p:spPr>
          <a:xfrm>
            <a:off x="1576551" y="6009123"/>
            <a:ext cx="3333926" cy="646331"/>
          </a:xfrm>
          <a:prstGeom prst="rect">
            <a:avLst/>
          </a:prstGeom>
        </p:spPr>
        <p:txBody>
          <a:bodyPr wrap="none">
            <a:spAutoFit/>
          </a:bodyPr>
          <a:lstStyle/>
          <a:p>
            <a:r>
              <a:rPr lang="pl-PL" dirty="0" smtClean="0"/>
              <a:t>Co zostanie wyświetlone?</a:t>
            </a:r>
          </a:p>
          <a:p>
            <a:r>
              <a:rPr lang="pl-PL" dirty="0" smtClean="0"/>
              <a:t>To </a:t>
            </a:r>
            <a:r>
              <a:rPr lang="pl-PL" dirty="0"/>
              <a:t>jest metoda z klasy podrzędnej</a:t>
            </a:r>
          </a:p>
        </p:txBody>
      </p:sp>
    </p:spTree>
    <p:extLst>
      <p:ext uri="{BB962C8B-B14F-4D97-AF65-F5344CB8AC3E}">
        <p14:creationId xmlns:p14="http://schemas.microsoft.com/office/powerpoint/2010/main" val="13372887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jest polimorfizm w </a:t>
            </a:r>
            <a:r>
              <a:rPr lang="pl-PL" dirty="0" err="1" smtClean="0"/>
              <a:t>Pythonie</a:t>
            </a:r>
            <a:r>
              <a:rPr lang="pl-PL" dirty="0"/>
              <a:t>?</a:t>
            </a:r>
          </a:p>
        </p:txBody>
      </p:sp>
      <p:sp>
        <p:nvSpPr>
          <p:cNvPr id="5" name="Prostokąt 4"/>
          <p:cNvSpPr/>
          <p:nvPr/>
        </p:nvSpPr>
        <p:spPr>
          <a:xfrm>
            <a:off x="536028" y="1423139"/>
            <a:ext cx="10825655" cy="1938992"/>
          </a:xfrm>
          <a:prstGeom prst="rect">
            <a:avLst/>
          </a:prstGeom>
        </p:spPr>
        <p:txBody>
          <a:bodyPr wrap="square">
            <a:spAutoFit/>
          </a:bodyPr>
          <a:lstStyle/>
          <a:p>
            <a:r>
              <a:rPr lang="pl-PL" sz="2000" dirty="0"/>
              <a:t>Polimorfizm w </a:t>
            </a:r>
            <a:r>
              <a:rPr lang="pl-PL" sz="2000" dirty="0" err="1"/>
              <a:t>Pythonie</a:t>
            </a:r>
            <a:r>
              <a:rPr lang="pl-PL" sz="2000" dirty="0"/>
              <a:t> odnosi się do zdolności różnych typów danych do korzystania z tych samych operacji lub funkcji w sposób spójny. W skrócie, oznacza to, że różne klasy mogą udostępniać tę samą nazwę metody, ale z różnym zachowaniem</a:t>
            </a:r>
            <a:r>
              <a:rPr lang="pl-PL" sz="2000" dirty="0" smtClean="0"/>
              <a:t>.</a:t>
            </a:r>
          </a:p>
          <a:p>
            <a:r>
              <a:rPr lang="pl-PL" sz="2000" dirty="0" smtClean="0"/>
              <a:t>Ta sama metoda (o tej samej nazwie) wykonuje różne operacje w zależności od typu danych.</a:t>
            </a:r>
          </a:p>
          <a:p>
            <a:r>
              <a:rPr lang="pl-PL" sz="2000" dirty="0" smtClean="0"/>
              <a:t>Biorąc pod uwagę, że klasy to różne typy danych to możliwe jest aby metoda obsługiwała dane w różny sposób w zależności od klasy.</a:t>
            </a:r>
            <a:endParaRPr lang="pl-PL" sz="2000" dirty="0"/>
          </a:p>
        </p:txBody>
      </p:sp>
      <p:sp>
        <p:nvSpPr>
          <p:cNvPr id="6" name="Prostokąt 5"/>
          <p:cNvSpPr/>
          <p:nvPr/>
        </p:nvSpPr>
        <p:spPr>
          <a:xfrm>
            <a:off x="3579788" y="3628639"/>
            <a:ext cx="3988676" cy="369332"/>
          </a:xfrm>
          <a:prstGeom prst="rect">
            <a:avLst/>
          </a:prstGeom>
        </p:spPr>
        <p:txBody>
          <a:bodyPr wrap="square">
            <a:spAutoFit/>
          </a:bodyPr>
          <a:lstStyle/>
          <a:p>
            <a:r>
              <a:rPr lang="pl-PL" dirty="0"/>
              <a:t>Polimorfizm w </a:t>
            </a:r>
            <a:r>
              <a:rPr lang="pl-PL" dirty="0" err="1"/>
              <a:t>Pythonie</a:t>
            </a:r>
            <a:r>
              <a:rPr lang="pl-PL" dirty="0"/>
              <a:t> </a:t>
            </a:r>
            <a:r>
              <a:rPr lang="pl-PL" dirty="0" smtClean="0"/>
              <a:t>może dotyczyć:</a:t>
            </a:r>
            <a:endParaRPr lang="pl-PL" dirty="0"/>
          </a:p>
        </p:txBody>
      </p:sp>
      <p:sp>
        <p:nvSpPr>
          <p:cNvPr id="7" name="Prostokąt 6"/>
          <p:cNvSpPr/>
          <p:nvPr/>
        </p:nvSpPr>
        <p:spPr>
          <a:xfrm>
            <a:off x="3292483" y="4893666"/>
            <a:ext cx="969580" cy="369332"/>
          </a:xfrm>
          <a:prstGeom prst="rect">
            <a:avLst/>
          </a:prstGeom>
        </p:spPr>
        <p:txBody>
          <a:bodyPr wrap="square">
            <a:spAutoFit/>
          </a:bodyPr>
          <a:lstStyle/>
          <a:p>
            <a:r>
              <a:rPr lang="pl-PL" dirty="0" smtClean="0"/>
              <a:t>Funkcji</a:t>
            </a:r>
            <a:endParaRPr lang="pl-PL" dirty="0"/>
          </a:p>
        </p:txBody>
      </p:sp>
      <p:sp>
        <p:nvSpPr>
          <p:cNvPr id="8" name="Prostokąt 7"/>
          <p:cNvSpPr/>
          <p:nvPr/>
        </p:nvSpPr>
        <p:spPr>
          <a:xfrm>
            <a:off x="5305454" y="4872421"/>
            <a:ext cx="559677" cy="369332"/>
          </a:xfrm>
          <a:prstGeom prst="rect">
            <a:avLst/>
          </a:prstGeom>
        </p:spPr>
        <p:txBody>
          <a:bodyPr wrap="square">
            <a:spAutoFit/>
          </a:bodyPr>
          <a:lstStyle/>
          <a:p>
            <a:r>
              <a:rPr lang="pl-PL" dirty="0" smtClean="0"/>
              <a:t>Klas</a:t>
            </a:r>
            <a:endParaRPr lang="pl-PL" dirty="0"/>
          </a:p>
        </p:txBody>
      </p:sp>
      <p:sp>
        <p:nvSpPr>
          <p:cNvPr id="9" name="Prostokąt 8"/>
          <p:cNvSpPr/>
          <p:nvPr/>
        </p:nvSpPr>
        <p:spPr>
          <a:xfrm>
            <a:off x="6756598" y="4893666"/>
            <a:ext cx="1348431" cy="369332"/>
          </a:xfrm>
          <a:prstGeom prst="rect">
            <a:avLst/>
          </a:prstGeom>
        </p:spPr>
        <p:txBody>
          <a:bodyPr wrap="square">
            <a:spAutoFit/>
          </a:bodyPr>
          <a:lstStyle/>
          <a:p>
            <a:r>
              <a:rPr lang="pl-PL" dirty="0" smtClean="0"/>
              <a:t>Operatorów</a:t>
            </a:r>
            <a:endParaRPr lang="pl-PL" dirty="0"/>
          </a:p>
        </p:txBody>
      </p:sp>
      <p:cxnSp>
        <p:nvCxnSpPr>
          <p:cNvPr id="10" name="Łącznik prosty ze strzałką 9"/>
          <p:cNvCxnSpPr>
            <a:endCxn id="7" idx="0"/>
          </p:cNvCxnSpPr>
          <p:nvPr/>
        </p:nvCxnSpPr>
        <p:spPr>
          <a:xfrm flipH="1">
            <a:off x="3777273" y="4011920"/>
            <a:ext cx="1528181" cy="881746"/>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p:cNvCxnSpPr>
            <a:stCxn id="6" idx="2"/>
            <a:endCxn id="8" idx="0"/>
          </p:cNvCxnSpPr>
          <p:nvPr/>
        </p:nvCxnSpPr>
        <p:spPr>
          <a:xfrm>
            <a:off x="5574126" y="3997971"/>
            <a:ext cx="11167" cy="874450"/>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p:cNvCxnSpPr/>
          <p:nvPr/>
        </p:nvCxnSpPr>
        <p:spPr>
          <a:xfrm>
            <a:off x="5865131" y="3997971"/>
            <a:ext cx="1565683" cy="874450"/>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928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Przykład polimorfizmu funkcji?</a:t>
            </a:r>
            <a:endParaRPr lang="pl-PL" dirty="0"/>
          </a:p>
        </p:txBody>
      </p:sp>
      <p:sp>
        <p:nvSpPr>
          <p:cNvPr id="5" name="Prostokąt 4"/>
          <p:cNvSpPr/>
          <p:nvPr/>
        </p:nvSpPr>
        <p:spPr>
          <a:xfrm>
            <a:off x="536028" y="1880361"/>
            <a:ext cx="6096000" cy="3139321"/>
          </a:xfrm>
          <a:prstGeom prst="rect">
            <a:avLst/>
          </a:prstGeom>
        </p:spPr>
        <p:txBody>
          <a:bodyPr>
            <a:spAutoFit/>
          </a:bodyPr>
          <a:lstStyle/>
          <a:p>
            <a:r>
              <a:rPr lang="pl-PL" i="1" dirty="0">
                <a:solidFill>
                  <a:srgbClr val="586E75"/>
                </a:solidFill>
                <a:latin typeface="Consolas" panose="020B0609020204030204" pitchFamily="49" charset="0"/>
              </a:rPr>
              <a:t># Przykład polimorfizmu opartego na funkcjach</a:t>
            </a:r>
            <a:endParaRPr lang="pl-PL" dirty="0">
              <a:solidFill>
                <a:srgbClr val="839496"/>
              </a:solidFill>
              <a:latin typeface="Consolas" panose="020B0609020204030204" pitchFamily="49" charset="0"/>
            </a:endParaRPr>
          </a:p>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oblicz_dlugosc</a:t>
            </a:r>
            <a:r>
              <a:rPr lang="pl-PL" dirty="0">
                <a:solidFill>
                  <a:srgbClr val="839496"/>
                </a:solidFill>
                <a:latin typeface="Consolas" panose="020B0609020204030204" pitchFamily="49" charset="0"/>
              </a:rPr>
              <a:t>(obiekt):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len</a:t>
            </a:r>
            <a:r>
              <a:rPr lang="pl-PL" dirty="0">
                <a:solidFill>
                  <a:srgbClr val="839496"/>
                </a:solidFill>
                <a:latin typeface="Consolas" panose="020B0609020204030204" pitchFamily="49" charset="0"/>
              </a:rPr>
              <a:t>(obiekt)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lista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krotka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smtClean="0">
                <a:solidFill>
                  <a:srgbClr val="839496"/>
                </a:solidFill>
                <a:latin typeface="Consolas" panose="020B0609020204030204" pitchFamily="49" charset="0"/>
              </a:rPr>
              <a:t>, </a:t>
            </a:r>
            <a:r>
              <a:rPr lang="pl-PL" dirty="0" smtClean="0">
                <a:solidFill>
                  <a:srgbClr val="D33682"/>
                </a:solidFill>
                <a:latin typeface="Consolas" panose="020B0609020204030204" pitchFamily="49" charset="0"/>
              </a:rPr>
              <a:t>4</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napis</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"Hello"</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oblicz_dlugosc</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lista</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Wynik: 3</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oblicz_dlugosc</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krotka</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Wynik: 4</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oblicz_dlugosc</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napis</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Wynik: 5</a:t>
            </a:r>
            <a:endParaRPr lang="pl-PL" b="0" dirty="0">
              <a:solidFill>
                <a:srgbClr val="839496"/>
              </a:solidFill>
              <a:effectLst/>
              <a:latin typeface="Consolas" panose="020B0609020204030204" pitchFamily="49" charset="0"/>
            </a:endParaRPr>
          </a:p>
        </p:txBody>
      </p:sp>
      <p:sp>
        <p:nvSpPr>
          <p:cNvPr id="6" name="Podtytuł 2">
            <a:extLst>
              <a:ext uri="{FF2B5EF4-FFF2-40B4-BE49-F238E27FC236}">
                <a16:creationId xmlns="" xmlns:a16="http://schemas.microsoft.com/office/drawing/2014/main" id="{0B963CE8-44C2-4879-9CAA-AC6C48DB5C20}"/>
              </a:ext>
            </a:extLst>
          </p:cNvPr>
          <p:cNvSpPr txBox="1">
            <a:spLocks/>
          </p:cNvSpPr>
          <p:nvPr/>
        </p:nvSpPr>
        <p:spPr>
          <a:xfrm>
            <a:off x="7598978" y="2535240"/>
            <a:ext cx="3867806" cy="16478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dirty="0" smtClean="0"/>
              <a:t>Ta sama metoda „len()” obsługuje różne typy danych.</a:t>
            </a:r>
            <a:endParaRPr lang="pl-PL" dirty="0"/>
          </a:p>
        </p:txBody>
      </p:sp>
    </p:spTree>
    <p:extLst>
      <p:ext uri="{BB962C8B-B14F-4D97-AF65-F5344CB8AC3E}">
        <p14:creationId xmlns:p14="http://schemas.microsoft.com/office/powerpoint/2010/main" val="8190581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Przykład polimorfizmu klas</a:t>
            </a:r>
            <a:endParaRPr lang="pl-PL" dirty="0"/>
          </a:p>
        </p:txBody>
      </p:sp>
      <p:sp>
        <p:nvSpPr>
          <p:cNvPr id="4" name="Prostokąt 3"/>
          <p:cNvSpPr/>
          <p:nvPr/>
        </p:nvSpPr>
        <p:spPr>
          <a:xfrm>
            <a:off x="536028" y="1562318"/>
            <a:ext cx="6096000" cy="4801314"/>
          </a:xfrm>
          <a:prstGeom prst="rect">
            <a:avLst/>
          </a:prstGeom>
        </p:spPr>
        <p:txBody>
          <a:bodyPr>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a:solidFill>
                  <a:srgbClr val="CB4B16"/>
                </a:solidFill>
                <a:latin typeface="Consolas" panose="020B0609020204030204" pitchFamily="49" charset="0"/>
              </a:rPr>
              <a:t>Figura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oblicz_pole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pass</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Kolo</a:t>
            </a:r>
            <a:r>
              <a:rPr lang="pl-PL" dirty="0">
                <a:solidFill>
                  <a:srgbClr val="839496"/>
                </a:solidFill>
                <a:latin typeface="Consolas" panose="020B0609020204030204" pitchFamily="49" charset="0"/>
              </a:rPr>
              <a:t>(</a:t>
            </a:r>
            <a:r>
              <a:rPr lang="pl-PL" dirty="0">
                <a:solidFill>
                  <a:srgbClr val="CB4B16"/>
                </a:solidFill>
                <a:latin typeface="Consolas" panose="020B0609020204030204" pitchFamily="49" charset="0"/>
              </a:rPr>
              <a:t>Figura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oblicz_pole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promien</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3.14</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promien</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a:solidFill>
                  <a:srgbClr val="CB4B16"/>
                </a:solidFill>
                <a:latin typeface="Consolas" panose="020B0609020204030204" pitchFamily="49" charset="0"/>
              </a:rPr>
              <a:t>Kwadrat</a:t>
            </a:r>
            <a:r>
              <a:rPr lang="pl-PL" dirty="0">
                <a:solidFill>
                  <a:srgbClr val="839496"/>
                </a:solidFill>
                <a:latin typeface="Consolas" panose="020B0609020204030204" pitchFamily="49" charset="0"/>
              </a:rPr>
              <a:t>(</a:t>
            </a:r>
            <a:r>
              <a:rPr lang="pl-PL" dirty="0">
                <a:solidFill>
                  <a:srgbClr val="CB4B16"/>
                </a:solidFill>
                <a:latin typeface="Consolas" panose="020B0609020204030204" pitchFamily="49" charset="0"/>
              </a:rPr>
              <a:t>Figura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oblicz_pole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bok):</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bok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kolo</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Kolo</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kwadrat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CB4B16"/>
                </a:solidFill>
                <a:latin typeface="Consolas" panose="020B0609020204030204" pitchFamily="49" charset="0"/>
              </a:rPr>
              <a:t>Kwadrat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kolo</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oblicz_pole</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5</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Wynik: 78.5</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kwadrat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oblicz_pole</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Wynik: 16</a:t>
            </a:r>
            <a:endParaRPr lang="pl-PL" b="0" dirty="0">
              <a:solidFill>
                <a:srgbClr val="839496"/>
              </a:solidFill>
              <a:effectLst/>
              <a:latin typeface="Consolas" panose="020B0609020204030204" pitchFamily="49" charset="0"/>
            </a:endParaRPr>
          </a:p>
        </p:txBody>
      </p:sp>
      <p:sp>
        <p:nvSpPr>
          <p:cNvPr id="6" name="Podtytuł 2">
            <a:extLst>
              <a:ext uri="{FF2B5EF4-FFF2-40B4-BE49-F238E27FC236}">
                <a16:creationId xmlns="" xmlns:a16="http://schemas.microsoft.com/office/drawing/2014/main" id="{0B963CE8-44C2-4879-9CAA-AC6C48DB5C20}"/>
              </a:ext>
            </a:extLst>
          </p:cNvPr>
          <p:cNvSpPr txBox="1">
            <a:spLocks/>
          </p:cNvSpPr>
          <p:nvPr/>
        </p:nvSpPr>
        <p:spPr>
          <a:xfrm>
            <a:off x="5754414" y="1079555"/>
            <a:ext cx="6090744" cy="1463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dirty="0" smtClean="0"/>
              <a:t>Chcemy mieć jedną metodę o nazwie „</a:t>
            </a:r>
            <a:r>
              <a:rPr lang="pl-PL" dirty="0" err="1" smtClean="0"/>
              <a:t>oblicz_pole</a:t>
            </a:r>
            <a:r>
              <a:rPr lang="pl-PL" dirty="0" smtClean="0"/>
              <a:t>” która będzie liczyła pola różnych figur. Ta metoda pomimo tego, że ma jedną nazwę to stosuje różne wzory matematyczne dla różnych figur.</a:t>
            </a:r>
            <a:endParaRPr lang="pl-PL" dirty="0"/>
          </a:p>
        </p:txBody>
      </p:sp>
    </p:spTree>
    <p:extLst>
      <p:ext uri="{BB962C8B-B14F-4D97-AF65-F5344CB8AC3E}">
        <p14:creationId xmlns:p14="http://schemas.microsoft.com/office/powerpoint/2010/main" val="35670175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4"/>
          <p:cNvSpPr/>
          <p:nvPr/>
        </p:nvSpPr>
        <p:spPr>
          <a:xfrm>
            <a:off x="147144" y="558907"/>
            <a:ext cx="10089932" cy="6001643"/>
          </a:xfrm>
          <a:prstGeom prst="rect">
            <a:avLst/>
          </a:prstGeom>
        </p:spPr>
        <p:txBody>
          <a:bodyPr wrap="square">
            <a:spAutoFit/>
          </a:bodyPr>
          <a:lstStyle/>
          <a:p>
            <a:r>
              <a:rPr lang="pl-PL" sz="1600" b="1" dirty="0">
                <a:solidFill>
                  <a:srgbClr val="93A1A1"/>
                </a:solidFill>
                <a:latin typeface="Consolas" panose="020B0609020204030204" pitchFamily="49" charset="0"/>
              </a:rPr>
              <a:t>class</a:t>
            </a:r>
            <a:r>
              <a:rPr lang="pl-PL" sz="1600" dirty="0">
                <a:solidFill>
                  <a:srgbClr val="839496"/>
                </a:solidFill>
                <a:latin typeface="Consolas" panose="020B0609020204030204" pitchFamily="49" charset="0"/>
              </a:rPr>
              <a:t> </a:t>
            </a:r>
            <a:r>
              <a:rPr lang="pl-PL" sz="1600" dirty="0">
                <a:solidFill>
                  <a:srgbClr val="CB4B16"/>
                </a:solidFill>
                <a:latin typeface="Consolas" panose="020B0609020204030204" pitchFamily="49" charset="0"/>
              </a:rPr>
              <a:t>Osoba</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a:solidFill>
                  <a:srgbClr val="268BD2"/>
                </a:solidFill>
                <a:latin typeface="Consolas" panose="020B0609020204030204" pitchFamily="49" charset="0"/>
              </a:rPr>
              <a:t>__</a:t>
            </a:r>
            <a:r>
              <a:rPr lang="pl-PL" sz="1600" dirty="0" err="1">
                <a:solidFill>
                  <a:srgbClr val="268BD2"/>
                </a:solidFill>
                <a:latin typeface="Consolas" panose="020B0609020204030204" pitchFamily="49" charset="0"/>
              </a:rPr>
              <a:t>init</a:t>
            </a:r>
            <a:r>
              <a:rPr lang="pl-PL" sz="1600" dirty="0">
                <a:solidFill>
                  <a:srgbClr val="268BD2"/>
                </a:solidFill>
                <a:latin typeface="Consolas" panose="020B0609020204030204" pitchFamily="49" charset="0"/>
              </a:rPr>
              <a:t>__</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self</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imie</a:t>
            </a:r>
            <a:r>
              <a:rPr lang="pl-PL" sz="1600" dirty="0">
                <a:solidFill>
                  <a:srgbClr val="839496"/>
                </a:solidFill>
                <a:latin typeface="Consolas" panose="020B0609020204030204" pitchFamily="49" charset="0"/>
              </a:rPr>
              <a:t>, nazwisko):</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imie</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imie</a:t>
            </a:r>
            <a:endParaRPr lang="pl-PL" sz="1600" dirty="0">
              <a:solidFill>
                <a:srgbClr val="839496"/>
              </a:solidFill>
              <a:latin typeface="Consolas" panose="020B0609020204030204" pitchFamily="49" charset="0"/>
            </a:endParaRP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nazwisko</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nazwisko</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dirty="0">
                <a:solidFill>
                  <a:srgbClr val="839496"/>
                </a:solidFill>
                <a:latin typeface="Consolas" panose="020B0609020204030204" pitchFamily="49" charset="0"/>
              </a:rPr>
              <a:t>    </a:t>
            </a: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przedstaw_sie</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self</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return</a:t>
            </a:r>
            <a:r>
              <a:rPr lang="pl-PL" sz="1600" dirty="0">
                <a:solidFill>
                  <a:srgbClr val="839496"/>
                </a:solidFill>
                <a:latin typeface="Consolas" panose="020B0609020204030204" pitchFamily="49" charset="0"/>
              </a:rPr>
              <a:t> </a:t>
            </a:r>
            <a:r>
              <a:rPr lang="pl-PL" sz="1600" b="1" dirty="0" err="1">
                <a:solidFill>
                  <a:srgbClr val="93A1A1"/>
                </a:solidFill>
                <a:latin typeface="Consolas" panose="020B0609020204030204" pitchFamily="49" charset="0"/>
              </a:rPr>
              <a:t>f</a:t>
            </a:r>
            <a:r>
              <a:rPr lang="pl-PL" sz="1600" dirty="0" err="1">
                <a:solidFill>
                  <a:srgbClr val="2AA198"/>
                </a:solidFill>
                <a:latin typeface="Consolas" panose="020B0609020204030204" pitchFamily="49" charset="0"/>
              </a:rPr>
              <a:t>"Jestem</a:t>
            </a:r>
            <a:r>
              <a:rPr lang="pl-PL" sz="1600" dirty="0">
                <a:solidFill>
                  <a:srgbClr val="2AA198"/>
                </a:solidFill>
                <a:latin typeface="Consolas" panose="020B0609020204030204" pitchFamily="49" charset="0"/>
              </a:rPr>
              <a:t> </a:t>
            </a:r>
            <a:r>
              <a:rPr lang="pl-PL" sz="1600" dirty="0">
                <a:solidFill>
                  <a:srgbClr val="CB4B16"/>
                </a:solidFill>
                <a:latin typeface="Consolas" panose="020B0609020204030204" pitchFamily="49" charset="0"/>
              </a:rPr>
              <a:t>{</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imie</a:t>
            </a:r>
            <a:r>
              <a:rPr lang="pl-PL" sz="1600" dirty="0">
                <a:solidFill>
                  <a:srgbClr val="CB4B16"/>
                </a:solidFill>
                <a:latin typeface="Consolas" panose="020B0609020204030204" pitchFamily="49" charset="0"/>
              </a:rPr>
              <a:t>}</a:t>
            </a:r>
            <a:r>
              <a:rPr lang="pl-PL" sz="1600" dirty="0">
                <a:solidFill>
                  <a:srgbClr val="2AA198"/>
                </a:solidFill>
                <a:latin typeface="Consolas" panose="020B0609020204030204" pitchFamily="49" charset="0"/>
              </a:rPr>
              <a:t> </a:t>
            </a:r>
            <a:r>
              <a:rPr lang="pl-PL" sz="1600" dirty="0">
                <a:solidFill>
                  <a:srgbClr val="CB4B16"/>
                </a:solidFill>
                <a:latin typeface="Consolas" panose="020B0609020204030204" pitchFamily="49" charset="0"/>
              </a:rPr>
              <a:t>{</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nazwisko</a:t>
            </a:r>
            <a:r>
              <a:rPr lang="pl-PL" sz="1600" dirty="0">
                <a:solidFill>
                  <a:srgbClr val="CB4B16"/>
                </a:solidFill>
                <a:latin typeface="Consolas" panose="020B0609020204030204" pitchFamily="49" charset="0"/>
              </a:rPr>
              <a:t>}</a:t>
            </a:r>
            <a:r>
              <a:rPr lang="pl-PL" sz="1600" dirty="0">
                <a:solidFill>
                  <a:srgbClr val="2AA198"/>
                </a:solidFill>
                <a:latin typeface="Consolas" panose="020B0609020204030204" pitchFamily="49" charset="0"/>
              </a:rPr>
              <a:t>"</a:t>
            </a:r>
            <a:endParaRPr lang="pl-PL" sz="1600" dirty="0">
              <a:solidFill>
                <a:srgbClr val="839496"/>
              </a:solidFill>
              <a:latin typeface="Consolas" panose="020B0609020204030204" pitchFamily="49" charset="0"/>
            </a:endParaRP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b="1" dirty="0">
                <a:solidFill>
                  <a:srgbClr val="93A1A1"/>
                </a:solidFill>
                <a:latin typeface="Consolas" panose="020B0609020204030204" pitchFamily="49" charset="0"/>
              </a:rPr>
              <a:t>class</a:t>
            </a:r>
            <a:r>
              <a:rPr lang="pl-PL" sz="1600" dirty="0">
                <a:solidFill>
                  <a:srgbClr val="839496"/>
                </a:solidFill>
                <a:latin typeface="Consolas" panose="020B0609020204030204" pitchFamily="49" charset="0"/>
              </a:rPr>
              <a:t> </a:t>
            </a:r>
            <a:r>
              <a:rPr lang="pl-PL" sz="1600" dirty="0">
                <a:solidFill>
                  <a:srgbClr val="CB4B16"/>
                </a:solidFill>
                <a:latin typeface="Consolas" panose="020B0609020204030204" pitchFamily="49" charset="0"/>
              </a:rPr>
              <a:t>Student</a:t>
            </a:r>
            <a:r>
              <a:rPr lang="pl-PL" sz="1600" dirty="0">
                <a:solidFill>
                  <a:srgbClr val="839496"/>
                </a:solidFill>
                <a:latin typeface="Consolas" panose="020B0609020204030204" pitchFamily="49" charset="0"/>
              </a:rPr>
              <a:t>(</a:t>
            </a:r>
            <a:r>
              <a:rPr lang="pl-PL" sz="1600" dirty="0">
                <a:solidFill>
                  <a:srgbClr val="CB4B16"/>
                </a:solidFill>
                <a:latin typeface="Consolas" panose="020B0609020204030204" pitchFamily="49" charset="0"/>
              </a:rPr>
              <a:t>Osoba</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a:solidFill>
                  <a:srgbClr val="268BD2"/>
                </a:solidFill>
                <a:latin typeface="Consolas" panose="020B0609020204030204" pitchFamily="49" charset="0"/>
              </a:rPr>
              <a:t>__</a:t>
            </a:r>
            <a:r>
              <a:rPr lang="pl-PL" sz="1600" dirty="0" err="1">
                <a:solidFill>
                  <a:srgbClr val="268BD2"/>
                </a:solidFill>
                <a:latin typeface="Consolas" panose="020B0609020204030204" pitchFamily="49" charset="0"/>
              </a:rPr>
              <a:t>init</a:t>
            </a:r>
            <a:r>
              <a:rPr lang="pl-PL" sz="1600" dirty="0">
                <a:solidFill>
                  <a:srgbClr val="268BD2"/>
                </a:solidFill>
                <a:latin typeface="Consolas" panose="020B0609020204030204" pitchFamily="49" charset="0"/>
              </a:rPr>
              <a:t>__</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self</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imie</a:t>
            </a:r>
            <a:r>
              <a:rPr lang="pl-PL" sz="1600" dirty="0">
                <a:solidFill>
                  <a:srgbClr val="839496"/>
                </a:solidFill>
                <a:latin typeface="Consolas" panose="020B0609020204030204" pitchFamily="49" charset="0"/>
              </a:rPr>
              <a:t>, nazwisko, </a:t>
            </a:r>
            <a:r>
              <a:rPr lang="pl-PL" sz="1600" dirty="0" err="1">
                <a:solidFill>
                  <a:srgbClr val="839496"/>
                </a:solidFill>
                <a:latin typeface="Consolas" panose="020B0609020204030204" pitchFamily="49" charset="0"/>
              </a:rPr>
              <a:t>rok_studiow</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i="1" dirty="0">
                <a:solidFill>
                  <a:srgbClr val="586E75"/>
                </a:solidFill>
                <a:latin typeface="Consolas" panose="020B0609020204030204" pitchFamily="49" charset="0"/>
              </a:rPr>
              <a:t># Wywołanie konstruktora klasy nadrzędnej</a:t>
            </a:r>
            <a:endParaRPr lang="pl-PL" sz="1600" dirty="0">
              <a:solidFill>
                <a:srgbClr val="839496"/>
              </a:solidFill>
              <a:latin typeface="Consolas" panose="020B0609020204030204" pitchFamily="49" charset="0"/>
            </a:endParaRPr>
          </a:p>
          <a:p>
            <a:r>
              <a:rPr lang="pl-PL" sz="1600" dirty="0">
                <a:solidFill>
                  <a:srgbClr val="839496"/>
                </a:solidFill>
                <a:latin typeface="Consolas" panose="020B0609020204030204" pitchFamily="49" charset="0"/>
              </a:rPr>
              <a:t>        </a:t>
            </a:r>
            <a:r>
              <a:rPr lang="pl-PL" sz="1600" dirty="0">
                <a:solidFill>
                  <a:srgbClr val="CB4B16"/>
                </a:solidFill>
                <a:latin typeface="Consolas" panose="020B0609020204030204" pitchFamily="49" charset="0"/>
              </a:rPr>
              <a:t>super</a:t>
            </a:r>
            <a:r>
              <a:rPr lang="pl-PL" sz="1600" dirty="0">
                <a:solidFill>
                  <a:srgbClr val="839496"/>
                </a:solidFill>
                <a:latin typeface="Consolas" panose="020B0609020204030204" pitchFamily="49" charset="0"/>
              </a:rPr>
              <a:t>().</a:t>
            </a:r>
            <a:r>
              <a:rPr lang="pl-PL" sz="1600" dirty="0">
                <a:solidFill>
                  <a:srgbClr val="268BD2"/>
                </a:solidFill>
                <a:latin typeface="Consolas" panose="020B0609020204030204" pitchFamily="49" charset="0"/>
              </a:rPr>
              <a:t>__</a:t>
            </a:r>
            <a:r>
              <a:rPr lang="pl-PL" sz="1600" dirty="0" err="1">
                <a:solidFill>
                  <a:srgbClr val="268BD2"/>
                </a:solidFill>
                <a:latin typeface="Consolas" panose="020B0609020204030204" pitchFamily="49" charset="0"/>
              </a:rPr>
              <a:t>init</a:t>
            </a:r>
            <a:r>
              <a:rPr lang="pl-PL" sz="1600" dirty="0">
                <a:solidFill>
                  <a:srgbClr val="268BD2"/>
                </a:solidFill>
                <a:latin typeface="Consolas" panose="020B0609020204030204" pitchFamily="49" charset="0"/>
              </a:rPr>
              <a:t>__</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imie</a:t>
            </a:r>
            <a:r>
              <a:rPr lang="pl-PL" sz="1600" dirty="0">
                <a:solidFill>
                  <a:srgbClr val="839496"/>
                </a:solidFill>
                <a:latin typeface="Consolas" panose="020B0609020204030204" pitchFamily="49" charset="0"/>
              </a:rPr>
              <a:t>, nazwisko)</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rok_studiow</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rok_studiow</a:t>
            </a:r>
            <a:endParaRPr lang="pl-PL" sz="1600" dirty="0">
              <a:solidFill>
                <a:srgbClr val="839496"/>
              </a:solidFill>
              <a:latin typeface="Consolas" panose="020B0609020204030204" pitchFamily="49" charset="0"/>
            </a:endParaRP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dirty="0">
                <a:solidFill>
                  <a:srgbClr val="839496"/>
                </a:solidFill>
                <a:latin typeface="Consolas" panose="020B0609020204030204" pitchFamily="49" charset="0"/>
              </a:rPr>
              <a:t>    </a:t>
            </a: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przedstaw_sie</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self</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i="1" dirty="0">
                <a:solidFill>
                  <a:srgbClr val="586E75"/>
                </a:solidFill>
                <a:latin typeface="Consolas" panose="020B0609020204030204" pitchFamily="49" charset="0"/>
              </a:rPr>
              <a:t># Nadpisanie metody </a:t>
            </a:r>
            <a:r>
              <a:rPr lang="pl-PL" sz="1600" i="1" dirty="0" err="1">
                <a:solidFill>
                  <a:srgbClr val="586E75"/>
                </a:solidFill>
                <a:latin typeface="Consolas" panose="020B0609020204030204" pitchFamily="49" charset="0"/>
              </a:rPr>
              <a:t>przedstaw_sie</a:t>
            </a:r>
            <a:r>
              <a:rPr lang="pl-PL" sz="1600" i="1" dirty="0">
                <a:solidFill>
                  <a:srgbClr val="586E75"/>
                </a:solidFill>
                <a:latin typeface="Consolas" panose="020B0609020204030204" pitchFamily="49" charset="0"/>
              </a:rPr>
              <a:t> z klasy nadrzędnej</a:t>
            </a:r>
            <a:endParaRPr lang="pl-PL" sz="1600" dirty="0">
              <a:solidFill>
                <a:srgbClr val="839496"/>
              </a:solidFill>
              <a:latin typeface="Consolas" panose="020B0609020204030204" pitchFamily="49" charset="0"/>
            </a:endParaRPr>
          </a:p>
          <a:p>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return</a:t>
            </a:r>
            <a:r>
              <a:rPr lang="pl-PL" sz="1600" dirty="0">
                <a:solidFill>
                  <a:srgbClr val="839496"/>
                </a:solidFill>
                <a:latin typeface="Consolas" panose="020B0609020204030204" pitchFamily="49" charset="0"/>
              </a:rPr>
              <a:t> </a:t>
            </a:r>
            <a:r>
              <a:rPr lang="pl-PL" sz="1600" b="1" dirty="0" err="1">
                <a:solidFill>
                  <a:srgbClr val="93A1A1"/>
                </a:solidFill>
                <a:latin typeface="Consolas" panose="020B0609020204030204" pitchFamily="49" charset="0"/>
              </a:rPr>
              <a:t>f</a:t>
            </a:r>
            <a:r>
              <a:rPr lang="pl-PL" sz="1600" dirty="0" err="1">
                <a:solidFill>
                  <a:srgbClr val="2AA198"/>
                </a:solidFill>
                <a:latin typeface="Consolas" panose="020B0609020204030204" pitchFamily="49" charset="0"/>
              </a:rPr>
              <a:t>"Jestem</a:t>
            </a:r>
            <a:r>
              <a:rPr lang="pl-PL" sz="1600" dirty="0">
                <a:solidFill>
                  <a:srgbClr val="2AA198"/>
                </a:solidFill>
                <a:latin typeface="Consolas" panose="020B0609020204030204" pitchFamily="49" charset="0"/>
              </a:rPr>
              <a:t> studentem </a:t>
            </a:r>
            <a:r>
              <a:rPr lang="pl-PL" sz="1600" dirty="0">
                <a:solidFill>
                  <a:srgbClr val="CB4B16"/>
                </a:solidFill>
                <a:latin typeface="Consolas" panose="020B0609020204030204" pitchFamily="49" charset="0"/>
              </a:rPr>
              <a:t>{</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rok_studiow</a:t>
            </a:r>
            <a:r>
              <a:rPr lang="pl-PL" sz="1600" dirty="0">
                <a:solidFill>
                  <a:srgbClr val="CB4B16"/>
                </a:solidFill>
                <a:latin typeface="Consolas" panose="020B0609020204030204" pitchFamily="49" charset="0"/>
              </a:rPr>
              <a:t>}</a:t>
            </a:r>
            <a:r>
              <a:rPr lang="pl-PL" sz="1600" dirty="0">
                <a:solidFill>
                  <a:srgbClr val="2AA198"/>
                </a:solidFill>
                <a:latin typeface="Consolas" panose="020B0609020204030204" pitchFamily="49" charset="0"/>
              </a:rPr>
              <a:t> roku, </a:t>
            </a:r>
            <a:r>
              <a:rPr lang="pl-PL" sz="1600" dirty="0">
                <a:solidFill>
                  <a:srgbClr val="CB4B16"/>
                </a:solidFill>
                <a:latin typeface="Consolas" panose="020B0609020204030204" pitchFamily="49" charset="0"/>
              </a:rPr>
              <a:t>{</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imie</a:t>
            </a:r>
            <a:r>
              <a:rPr lang="pl-PL" sz="1600" dirty="0">
                <a:solidFill>
                  <a:srgbClr val="CB4B16"/>
                </a:solidFill>
                <a:latin typeface="Consolas" panose="020B0609020204030204" pitchFamily="49" charset="0"/>
              </a:rPr>
              <a:t>}</a:t>
            </a:r>
            <a:r>
              <a:rPr lang="pl-PL" sz="1600" dirty="0">
                <a:solidFill>
                  <a:srgbClr val="2AA198"/>
                </a:solidFill>
                <a:latin typeface="Consolas" panose="020B0609020204030204" pitchFamily="49" charset="0"/>
              </a:rPr>
              <a:t> </a:t>
            </a:r>
            <a:r>
              <a:rPr lang="pl-PL" sz="1600" dirty="0">
                <a:solidFill>
                  <a:srgbClr val="CB4B16"/>
                </a:solidFill>
                <a:latin typeface="Consolas" panose="020B0609020204030204" pitchFamily="49" charset="0"/>
              </a:rPr>
              <a:t>{</a:t>
            </a:r>
            <a:r>
              <a:rPr lang="pl-PL" sz="1600" dirty="0" err="1">
                <a:solidFill>
                  <a:srgbClr val="268BD2"/>
                </a:solidFill>
                <a:latin typeface="Consolas" panose="020B0609020204030204" pitchFamily="49" charset="0"/>
              </a:rPr>
              <a:t>self</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nazwisko</a:t>
            </a:r>
            <a:r>
              <a:rPr lang="pl-PL" sz="1600" dirty="0">
                <a:solidFill>
                  <a:srgbClr val="CB4B16"/>
                </a:solidFill>
                <a:latin typeface="Consolas" panose="020B0609020204030204" pitchFamily="49" charset="0"/>
              </a:rPr>
              <a:t>}</a:t>
            </a:r>
            <a:r>
              <a:rPr lang="pl-PL" sz="1600" dirty="0">
                <a:solidFill>
                  <a:srgbClr val="2AA198"/>
                </a:solidFill>
                <a:latin typeface="Consolas" panose="020B0609020204030204" pitchFamily="49" charset="0"/>
              </a:rPr>
              <a:t>"</a:t>
            </a:r>
            <a:endParaRPr lang="pl-PL" sz="1600" dirty="0">
              <a:solidFill>
                <a:srgbClr val="839496"/>
              </a:solidFill>
              <a:latin typeface="Consolas" panose="020B0609020204030204" pitchFamily="49" charset="0"/>
            </a:endParaRP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i="1" dirty="0">
                <a:solidFill>
                  <a:srgbClr val="586E75"/>
                </a:solidFill>
                <a:latin typeface="Consolas" panose="020B0609020204030204" pitchFamily="49" charset="0"/>
              </a:rPr>
              <a:t># Przykład </a:t>
            </a:r>
            <a:r>
              <a:rPr lang="pl-PL" sz="1600" i="1" dirty="0" smtClean="0">
                <a:solidFill>
                  <a:srgbClr val="586E75"/>
                </a:solidFill>
                <a:latin typeface="Consolas" panose="020B0609020204030204" pitchFamily="49" charset="0"/>
              </a:rPr>
              <a:t>polimorfizmu klas</a:t>
            </a:r>
            <a:endParaRPr lang="pl-PL" sz="1600" dirty="0">
              <a:solidFill>
                <a:srgbClr val="839496"/>
              </a:solidFill>
              <a:latin typeface="Consolas" panose="020B0609020204030204" pitchFamily="49" charset="0"/>
            </a:endParaRPr>
          </a:p>
          <a:p>
            <a:r>
              <a:rPr lang="pl-PL" sz="1600" dirty="0">
                <a:solidFill>
                  <a:srgbClr val="268BD2"/>
                </a:solidFill>
                <a:latin typeface="Consolas" panose="020B0609020204030204" pitchFamily="49" charset="0"/>
              </a:rPr>
              <a:t>osoba</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smtClean="0">
                <a:solidFill>
                  <a:srgbClr val="CB4B16"/>
                </a:solidFill>
                <a:latin typeface="Consolas" panose="020B0609020204030204" pitchFamily="49" charset="0"/>
              </a:rPr>
              <a:t>Osoba</a:t>
            </a:r>
            <a:r>
              <a:rPr lang="pl-PL" sz="1600" dirty="0" smtClean="0">
                <a:solidFill>
                  <a:srgbClr val="839496"/>
                </a:solidFill>
                <a:latin typeface="Consolas" panose="020B0609020204030204" pitchFamily="49" charset="0"/>
              </a:rPr>
              <a:t>(</a:t>
            </a:r>
            <a:r>
              <a:rPr lang="pl-PL" sz="1600" dirty="0">
                <a:solidFill>
                  <a:srgbClr val="2AA198"/>
                </a:solidFill>
                <a:latin typeface="Consolas" panose="020B0609020204030204" pitchFamily="49" charset="0"/>
              </a:rPr>
              <a:t>"</a:t>
            </a:r>
            <a:r>
              <a:rPr lang="pl-PL" sz="1600" dirty="0" smtClean="0">
                <a:solidFill>
                  <a:srgbClr val="2AA198"/>
                </a:solidFill>
                <a:latin typeface="Consolas" panose="020B0609020204030204" pitchFamily="49" charset="0"/>
              </a:rPr>
              <a:t>Anna"</a:t>
            </a:r>
            <a:r>
              <a:rPr lang="pl-PL" sz="1600" dirty="0" smtClean="0">
                <a:solidFill>
                  <a:srgbClr val="839496"/>
                </a:solidFill>
                <a:latin typeface="Consolas" panose="020B0609020204030204" pitchFamily="49" charset="0"/>
              </a:rPr>
              <a:t>, </a:t>
            </a:r>
            <a:r>
              <a:rPr lang="pl-PL" sz="1600" dirty="0">
                <a:solidFill>
                  <a:srgbClr val="2AA198"/>
                </a:solidFill>
                <a:latin typeface="Consolas" panose="020B0609020204030204" pitchFamily="49" charset="0"/>
              </a:rPr>
              <a:t>"</a:t>
            </a:r>
            <a:r>
              <a:rPr lang="pl-PL" sz="1600" dirty="0" smtClean="0">
                <a:solidFill>
                  <a:srgbClr val="2AA198"/>
                </a:solidFill>
                <a:latin typeface="Consolas" panose="020B0609020204030204" pitchFamily="49" charset="0"/>
              </a:rPr>
              <a:t>Nowak"</a:t>
            </a:r>
            <a:r>
              <a:rPr lang="pl-PL" sz="1600" dirty="0" smtClean="0">
                <a:solidFill>
                  <a:srgbClr val="839496"/>
                </a:solidFill>
                <a:latin typeface="Consolas" panose="020B0609020204030204" pitchFamily="49" charset="0"/>
              </a:rPr>
              <a:t>)</a:t>
            </a:r>
            <a:endParaRPr lang="pl-PL" sz="1600" dirty="0">
              <a:solidFill>
                <a:srgbClr val="839496"/>
              </a:solidFill>
              <a:latin typeface="Consolas" panose="020B0609020204030204" pitchFamily="49" charset="0"/>
            </a:endParaRPr>
          </a:p>
          <a:p>
            <a:r>
              <a:rPr lang="pl-PL" sz="1600" dirty="0">
                <a:solidFill>
                  <a:srgbClr val="268BD2"/>
                </a:solidFill>
                <a:latin typeface="Consolas" panose="020B0609020204030204" pitchFamily="49" charset="0"/>
              </a:rPr>
              <a:t>student</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a:solidFill>
                  <a:srgbClr val="CB4B16"/>
                </a:solidFill>
                <a:latin typeface="Consolas" panose="020B0609020204030204" pitchFamily="49" charset="0"/>
              </a:rPr>
              <a:t>Student</a:t>
            </a:r>
            <a:r>
              <a:rPr lang="pl-PL" sz="1600" dirty="0">
                <a:solidFill>
                  <a:srgbClr val="839496"/>
                </a:solidFill>
                <a:latin typeface="Consolas" panose="020B0609020204030204" pitchFamily="49" charset="0"/>
              </a:rPr>
              <a:t>(</a:t>
            </a:r>
            <a:r>
              <a:rPr lang="pl-PL" sz="1600" dirty="0">
                <a:solidFill>
                  <a:srgbClr val="2AA198"/>
                </a:solidFill>
                <a:latin typeface="Consolas" panose="020B0609020204030204" pitchFamily="49" charset="0"/>
              </a:rPr>
              <a:t>"Anna"</a:t>
            </a:r>
            <a:r>
              <a:rPr lang="pl-PL" sz="1600" dirty="0">
                <a:solidFill>
                  <a:srgbClr val="839496"/>
                </a:solidFill>
                <a:latin typeface="Consolas" panose="020B0609020204030204" pitchFamily="49" charset="0"/>
              </a:rPr>
              <a:t>, </a:t>
            </a:r>
            <a:r>
              <a:rPr lang="pl-PL" sz="1600" dirty="0">
                <a:solidFill>
                  <a:srgbClr val="2AA198"/>
                </a:solidFill>
                <a:latin typeface="Consolas" panose="020B0609020204030204" pitchFamily="49" charset="0"/>
              </a:rPr>
              <a:t>"Nowak"</a:t>
            </a:r>
            <a:r>
              <a:rPr lang="pl-PL" sz="1600" dirty="0">
                <a:solidFill>
                  <a:srgbClr val="839496"/>
                </a:solidFill>
                <a:latin typeface="Consolas" panose="020B0609020204030204" pitchFamily="49" charset="0"/>
              </a:rPr>
              <a:t>, </a:t>
            </a:r>
            <a:r>
              <a:rPr lang="pl-PL" sz="1600" dirty="0">
                <a:solidFill>
                  <a:srgbClr val="D33682"/>
                </a:solidFill>
                <a:latin typeface="Consolas" panose="020B0609020204030204" pitchFamily="49" charset="0"/>
              </a:rPr>
              <a:t>2</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dirty="0" err="1">
                <a:solidFill>
                  <a:srgbClr val="268BD2"/>
                </a:solidFill>
                <a:latin typeface="Consolas" panose="020B0609020204030204" pitchFamily="49" charset="0"/>
              </a:rPr>
              <a:t>print</a:t>
            </a:r>
            <a:r>
              <a:rPr lang="pl-PL" sz="1600" dirty="0">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osoba</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przedstaw_sie</a:t>
            </a:r>
            <a:r>
              <a:rPr lang="pl-PL" sz="1600" dirty="0">
                <a:solidFill>
                  <a:srgbClr val="839496"/>
                </a:solidFill>
                <a:latin typeface="Consolas" panose="020B0609020204030204" pitchFamily="49" charset="0"/>
              </a:rPr>
              <a:t>())    </a:t>
            </a:r>
            <a:r>
              <a:rPr lang="pl-PL" sz="1600" i="1" dirty="0">
                <a:solidFill>
                  <a:srgbClr val="586E75"/>
                </a:solidFill>
                <a:latin typeface="Consolas" panose="020B0609020204030204" pitchFamily="49" charset="0"/>
              </a:rPr>
              <a:t># Wynik: Jestem </a:t>
            </a:r>
            <a:r>
              <a:rPr lang="pl-PL" sz="1600" i="1" dirty="0" smtClean="0">
                <a:solidFill>
                  <a:srgbClr val="586E75"/>
                </a:solidFill>
                <a:latin typeface="Consolas" panose="020B0609020204030204" pitchFamily="49" charset="0"/>
              </a:rPr>
              <a:t>Anna Nowak</a:t>
            </a:r>
            <a:endParaRPr lang="pl-PL" sz="1600" dirty="0">
              <a:solidFill>
                <a:srgbClr val="839496"/>
              </a:solidFill>
              <a:latin typeface="Consolas" panose="020B0609020204030204" pitchFamily="49" charset="0"/>
            </a:endParaRPr>
          </a:p>
          <a:p>
            <a:r>
              <a:rPr lang="pl-PL" sz="1600" dirty="0" err="1">
                <a:solidFill>
                  <a:srgbClr val="268BD2"/>
                </a:solidFill>
                <a:latin typeface="Consolas" panose="020B0609020204030204" pitchFamily="49" charset="0"/>
              </a:rPr>
              <a:t>print</a:t>
            </a:r>
            <a:r>
              <a:rPr lang="pl-PL" sz="1600" dirty="0">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student</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przedstaw_sie</a:t>
            </a:r>
            <a:r>
              <a:rPr lang="pl-PL" sz="1600" dirty="0">
                <a:solidFill>
                  <a:srgbClr val="839496"/>
                </a:solidFill>
                <a:latin typeface="Consolas" panose="020B0609020204030204" pitchFamily="49" charset="0"/>
              </a:rPr>
              <a:t>())  </a:t>
            </a:r>
            <a:r>
              <a:rPr lang="pl-PL" sz="1600" i="1" dirty="0">
                <a:solidFill>
                  <a:srgbClr val="586E75"/>
                </a:solidFill>
                <a:latin typeface="Consolas" panose="020B0609020204030204" pitchFamily="49" charset="0"/>
              </a:rPr>
              <a:t># Wynik: Jestem studentem 2 roku, Anna Nowak</a:t>
            </a:r>
            <a:endParaRPr lang="pl-PL" sz="1600" b="0" dirty="0">
              <a:solidFill>
                <a:srgbClr val="839496"/>
              </a:solidFill>
              <a:effectLst/>
              <a:latin typeface="Consolas" panose="020B0609020204030204" pitchFamily="49" charset="0"/>
            </a:endParaRPr>
          </a:p>
        </p:txBody>
      </p:sp>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450427" y="0"/>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1531" y="66811"/>
            <a:ext cx="11119944" cy="4953382"/>
          </a:xfrm>
        </p:spPr>
        <p:txBody>
          <a:bodyPr/>
          <a:lstStyle/>
          <a:p>
            <a:pPr algn="l"/>
            <a:r>
              <a:rPr lang="pl-PL" dirty="0" smtClean="0"/>
              <a:t>Przykład polimorfizmu klas</a:t>
            </a:r>
            <a:endParaRPr lang="pl-PL" dirty="0"/>
          </a:p>
        </p:txBody>
      </p:sp>
      <p:sp>
        <p:nvSpPr>
          <p:cNvPr id="9" name="Prostokąt 8"/>
          <p:cNvSpPr/>
          <p:nvPr/>
        </p:nvSpPr>
        <p:spPr>
          <a:xfrm>
            <a:off x="8113986" y="827992"/>
            <a:ext cx="3741683" cy="1200329"/>
          </a:xfrm>
          <a:prstGeom prst="rect">
            <a:avLst/>
          </a:prstGeom>
        </p:spPr>
        <p:txBody>
          <a:bodyPr wrap="square">
            <a:spAutoFit/>
          </a:bodyPr>
          <a:lstStyle/>
          <a:p>
            <a:r>
              <a:rPr lang="pl-PL" dirty="0"/>
              <a:t>Klasa Student ma dodatkowy atrybut </a:t>
            </a:r>
            <a:r>
              <a:rPr lang="pl-PL" dirty="0" err="1" smtClean="0"/>
              <a:t>rok_studiow</a:t>
            </a:r>
            <a:r>
              <a:rPr lang="pl-PL" dirty="0" smtClean="0"/>
              <a:t>. W kodzie chcemy </a:t>
            </a:r>
            <a:r>
              <a:rPr lang="pl-PL" dirty="0"/>
              <a:t>skorzystać z konstruktora klasy Osoba do inicjalizacji imienia i nazwiska.</a:t>
            </a:r>
          </a:p>
        </p:txBody>
      </p:sp>
      <p:cxnSp>
        <p:nvCxnSpPr>
          <p:cNvPr id="10" name="Łącznik prosty ze strzałką 9"/>
          <p:cNvCxnSpPr/>
          <p:nvPr/>
        </p:nvCxnSpPr>
        <p:spPr>
          <a:xfrm flipH="1">
            <a:off x="5258337" y="1303283"/>
            <a:ext cx="2855649" cy="1488314"/>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579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930868" y="81073"/>
            <a:ext cx="6127530" cy="4953382"/>
          </a:xfrm>
        </p:spPr>
        <p:txBody>
          <a:bodyPr/>
          <a:lstStyle/>
          <a:p>
            <a:pPr algn="l"/>
            <a:r>
              <a:rPr lang="pl-PL" dirty="0" smtClean="0"/>
              <a:t>Przykład polimorfizmu operatorów</a:t>
            </a:r>
            <a:endParaRPr lang="pl-PL" dirty="0"/>
          </a:p>
        </p:txBody>
      </p:sp>
      <p:sp>
        <p:nvSpPr>
          <p:cNvPr id="4" name="Prostokąt 3"/>
          <p:cNvSpPr/>
          <p:nvPr/>
        </p:nvSpPr>
        <p:spPr>
          <a:xfrm>
            <a:off x="367863" y="643758"/>
            <a:ext cx="9017876" cy="5909310"/>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KlasaPolimorficzna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wartosc</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.wartosc</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wartosc</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add</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other</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if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isinstance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other</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KlasaPolimorficzna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KlasaPolimorficzna</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.wartosc</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other.wartosc</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elif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isinstance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other</a:t>
            </a:r>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int</a:t>
            </a:r>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float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KlasaPolimorficzna</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.wartosc</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other</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else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raise</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TypeError</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"Operacja nieobsługiwana dla tego typu"</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Przykład użycia polimorfizmu operatorów</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obiekt1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KlasaPolimorficzna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5</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obiekt2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KlasaPolimorficzna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wynik1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obiekt1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obiekt2</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"Wynik 1:"</a:t>
            </a:r>
            <a:r>
              <a:rPr lang="pl-PL" dirty="0">
                <a:solidFill>
                  <a:srgbClr val="839496"/>
                </a:solidFill>
                <a:latin typeface="Consolas" panose="020B0609020204030204" pitchFamily="49" charset="0"/>
              </a:rPr>
              <a:t>, wynik1)</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liczba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KlasaPolimorficzna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wynik2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liczba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7</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"Wynik 2:"</a:t>
            </a:r>
            <a:r>
              <a:rPr lang="pl-PL" dirty="0">
                <a:solidFill>
                  <a:srgbClr val="839496"/>
                </a:solidFill>
                <a:latin typeface="Consolas" panose="020B0609020204030204" pitchFamily="49" charset="0"/>
              </a:rPr>
              <a:t>, wynik2)</a:t>
            </a:r>
            <a:endParaRPr lang="pl-PL" b="0" dirty="0">
              <a:solidFill>
                <a:srgbClr val="839496"/>
              </a:solidFill>
              <a:effectLst/>
              <a:latin typeface="Consolas" panose="020B0609020204030204" pitchFamily="49" charset="0"/>
            </a:endParaRPr>
          </a:p>
        </p:txBody>
      </p:sp>
      <p:cxnSp>
        <p:nvCxnSpPr>
          <p:cNvPr id="5" name="Łącznik prosty ze strzałką 4"/>
          <p:cNvCxnSpPr/>
          <p:nvPr/>
        </p:nvCxnSpPr>
        <p:spPr>
          <a:xfrm flipH="1">
            <a:off x="2806263" y="819807"/>
            <a:ext cx="3047999" cy="935421"/>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flipH="1">
            <a:off x="3615560" y="1151921"/>
            <a:ext cx="2238701" cy="676879"/>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5854261" y="606540"/>
            <a:ext cx="3741683" cy="369332"/>
          </a:xfrm>
          <a:prstGeom prst="rect">
            <a:avLst/>
          </a:prstGeom>
        </p:spPr>
        <p:txBody>
          <a:bodyPr wrap="square">
            <a:spAutoFit/>
          </a:bodyPr>
          <a:lstStyle/>
          <a:p>
            <a:r>
              <a:rPr lang="pl-PL" dirty="0" smtClean="0"/>
              <a:t>obiekt1</a:t>
            </a:r>
            <a:endParaRPr lang="pl-PL" dirty="0"/>
          </a:p>
        </p:txBody>
      </p:sp>
      <p:sp>
        <p:nvSpPr>
          <p:cNvPr id="11" name="Prostokąt 10"/>
          <p:cNvSpPr/>
          <p:nvPr/>
        </p:nvSpPr>
        <p:spPr>
          <a:xfrm>
            <a:off x="5854261" y="1013090"/>
            <a:ext cx="3741683" cy="369332"/>
          </a:xfrm>
          <a:prstGeom prst="rect">
            <a:avLst/>
          </a:prstGeom>
        </p:spPr>
        <p:txBody>
          <a:bodyPr wrap="square">
            <a:spAutoFit/>
          </a:bodyPr>
          <a:lstStyle/>
          <a:p>
            <a:r>
              <a:rPr lang="pl-PL" dirty="0" smtClean="0"/>
              <a:t>obiekt2</a:t>
            </a:r>
          </a:p>
        </p:txBody>
      </p:sp>
      <p:cxnSp>
        <p:nvCxnSpPr>
          <p:cNvPr id="13" name="Łącznik prosty ze strzałką 12"/>
          <p:cNvCxnSpPr>
            <a:stCxn id="18" idx="2"/>
          </p:cNvCxnSpPr>
          <p:nvPr/>
        </p:nvCxnSpPr>
        <p:spPr>
          <a:xfrm flipH="1">
            <a:off x="6169571" y="1828800"/>
            <a:ext cx="1015556" cy="525776"/>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flipH="1">
            <a:off x="8240110" y="1820355"/>
            <a:ext cx="1048408" cy="533912"/>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sp>
        <p:nvSpPr>
          <p:cNvPr id="18" name="Prostokąt 17"/>
          <p:cNvSpPr/>
          <p:nvPr/>
        </p:nvSpPr>
        <p:spPr>
          <a:xfrm>
            <a:off x="6249706" y="1424458"/>
            <a:ext cx="1870842" cy="369332"/>
          </a:xfrm>
          <a:prstGeom prst="rect">
            <a:avLst/>
          </a:prstGeom>
        </p:spPr>
        <p:txBody>
          <a:bodyPr wrap="square">
            <a:spAutoFit/>
          </a:bodyPr>
          <a:lstStyle/>
          <a:p>
            <a:r>
              <a:rPr lang="pl-PL" dirty="0" smtClean="0"/>
              <a:t>Wartość obiektu1</a:t>
            </a:r>
            <a:endParaRPr lang="pl-PL" dirty="0"/>
          </a:p>
        </p:txBody>
      </p:sp>
      <p:sp>
        <p:nvSpPr>
          <p:cNvPr id="21" name="Prostokąt 20"/>
          <p:cNvSpPr/>
          <p:nvPr/>
        </p:nvSpPr>
        <p:spPr>
          <a:xfrm>
            <a:off x="8518631" y="1459468"/>
            <a:ext cx="1870842" cy="369332"/>
          </a:xfrm>
          <a:prstGeom prst="rect">
            <a:avLst/>
          </a:prstGeom>
        </p:spPr>
        <p:txBody>
          <a:bodyPr wrap="square">
            <a:spAutoFit/>
          </a:bodyPr>
          <a:lstStyle/>
          <a:p>
            <a:r>
              <a:rPr lang="pl-PL" dirty="0" smtClean="0"/>
              <a:t>Wartość obiektu2</a:t>
            </a:r>
            <a:endParaRPr lang="pl-PL" dirty="0"/>
          </a:p>
        </p:txBody>
      </p:sp>
    </p:spTree>
    <p:extLst>
      <p:ext uri="{BB962C8B-B14F-4D97-AF65-F5344CB8AC3E}">
        <p14:creationId xmlns:p14="http://schemas.microsoft.com/office/powerpoint/2010/main" val="5374840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Opis kodu z poprzedniego slajdu:</a:t>
            </a:r>
            <a:endParaRPr lang="pl-PL" dirty="0"/>
          </a:p>
        </p:txBody>
      </p:sp>
      <p:sp>
        <p:nvSpPr>
          <p:cNvPr id="4" name="Prostokąt 3"/>
          <p:cNvSpPr/>
          <p:nvPr/>
        </p:nvSpPr>
        <p:spPr>
          <a:xfrm>
            <a:off x="536028" y="1670832"/>
            <a:ext cx="10436772" cy="1569660"/>
          </a:xfrm>
          <a:prstGeom prst="rect">
            <a:avLst/>
          </a:prstGeom>
        </p:spPr>
        <p:txBody>
          <a:bodyPr wrap="square">
            <a:spAutoFit/>
          </a:bodyPr>
          <a:lstStyle/>
          <a:p>
            <a:r>
              <a:rPr lang="pl-PL" sz="2400" dirty="0" smtClean="0"/>
              <a:t>Metoda </a:t>
            </a:r>
            <a:r>
              <a:rPr lang="pl-PL" sz="2400" dirty="0"/>
              <a:t>specjalna __</a:t>
            </a:r>
            <a:r>
              <a:rPr lang="pl-PL" sz="2400" dirty="0" err="1"/>
              <a:t>add</a:t>
            </a:r>
            <a:r>
              <a:rPr lang="pl-PL" sz="2400" dirty="0"/>
              <a:t>__ w </a:t>
            </a:r>
            <a:r>
              <a:rPr lang="pl-PL" sz="2400" dirty="0" err="1"/>
              <a:t>Pythonie</a:t>
            </a:r>
            <a:r>
              <a:rPr lang="pl-PL" sz="2400" dirty="0"/>
              <a:t> to metoda, która jest automatycznie wywoływana, gdy używasz operatora dodawania + w kontekście danego obiektu. Metoda ta pozwala na przeciążenie operatora dodawania, co oznacza, że możesz dostosować zachowanie dodawania dla instancji danej klasy.</a:t>
            </a:r>
          </a:p>
        </p:txBody>
      </p:sp>
      <p:sp>
        <p:nvSpPr>
          <p:cNvPr id="5" name="Prostokąt 4"/>
          <p:cNvSpPr/>
          <p:nvPr/>
        </p:nvSpPr>
        <p:spPr>
          <a:xfrm>
            <a:off x="536027" y="3556247"/>
            <a:ext cx="10825655" cy="1200329"/>
          </a:xfrm>
          <a:prstGeom prst="rect">
            <a:avLst/>
          </a:prstGeom>
        </p:spPr>
        <p:txBody>
          <a:bodyPr wrap="square">
            <a:spAutoFit/>
          </a:bodyPr>
          <a:lstStyle/>
          <a:p>
            <a:r>
              <a:rPr lang="pl-PL" sz="2400" dirty="0"/>
              <a:t>Metoda __</a:t>
            </a:r>
            <a:r>
              <a:rPr lang="pl-PL" sz="2400" dirty="0" err="1"/>
              <a:t>add</a:t>
            </a:r>
            <a:r>
              <a:rPr lang="pl-PL" sz="2400" dirty="0"/>
              <a:t>__ w </a:t>
            </a:r>
            <a:r>
              <a:rPr lang="pl-PL" sz="2400" dirty="0" err="1"/>
              <a:t>Pythonie</a:t>
            </a:r>
            <a:r>
              <a:rPr lang="pl-PL" sz="2400" dirty="0"/>
              <a:t> pobiera swoje argumenty podczas wywołania operacji dodawania. Gdy wykonujesz a + b, obiekt a jest przekazywany jako </a:t>
            </a:r>
            <a:r>
              <a:rPr lang="pl-PL" sz="2400" dirty="0" err="1"/>
              <a:t>self</a:t>
            </a:r>
            <a:r>
              <a:rPr lang="pl-PL" sz="2400" dirty="0"/>
              <a:t>, a obiekt b jako </a:t>
            </a:r>
            <a:r>
              <a:rPr lang="pl-PL" sz="2400" dirty="0" err="1" smtClean="0"/>
              <a:t>other</a:t>
            </a:r>
            <a:r>
              <a:rPr lang="pl-PL" sz="2400" dirty="0" smtClean="0"/>
              <a:t>.</a:t>
            </a:r>
            <a:endParaRPr lang="pl-PL" sz="2400" dirty="0"/>
          </a:p>
        </p:txBody>
      </p:sp>
    </p:spTree>
    <p:extLst>
      <p:ext uri="{BB962C8B-B14F-4D97-AF65-F5344CB8AC3E}">
        <p14:creationId xmlns:p14="http://schemas.microsoft.com/office/powerpoint/2010/main" val="8310431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jest enkapsulacja (hermetyzacja) w </a:t>
            </a:r>
            <a:r>
              <a:rPr lang="pl-PL" dirty="0" err="1" smtClean="0"/>
              <a:t>jezyku</a:t>
            </a:r>
            <a:r>
              <a:rPr lang="pl-PL" dirty="0" smtClean="0"/>
              <a:t> </a:t>
            </a:r>
            <a:r>
              <a:rPr lang="pl-PL" dirty="0" err="1" smtClean="0"/>
              <a:t>python</a:t>
            </a:r>
            <a:r>
              <a:rPr lang="pl-PL" dirty="0" smtClean="0"/>
              <a:t>?</a:t>
            </a:r>
            <a:endParaRPr lang="pl-PL" dirty="0"/>
          </a:p>
        </p:txBody>
      </p:sp>
      <p:sp>
        <p:nvSpPr>
          <p:cNvPr id="7" name="Prostokąt 6"/>
          <p:cNvSpPr/>
          <p:nvPr/>
        </p:nvSpPr>
        <p:spPr>
          <a:xfrm>
            <a:off x="536028" y="1717047"/>
            <a:ext cx="11119944" cy="4893647"/>
          </a:xfrm>
          <a:prstGeom prst="rect">
            <a:avLst/>
          </a:prstGeom>
        </p:spPr>
        <p:txBody>
          <a:bodyPr wrap="square">
            <a:spAutoFit/>
          </a:bodyPr>
          <a:lstStyle/>
          <a:p>
            <a:r>
              <a:rPr lang="pl-PL" sz="2400" dirty="0" smtClean="0"/>
              <a:t>Enkapsulacja dotyczy </a:t>
            </a:r>
            <a:r>
              <a:rPr lang="pl-PL" sz="2400" dirty="0"/>
              <a:t>ukrywania pewnych atrybutów i metod klasy przed bezpośrednim dostępem z zewnątrz klasy.</a:t>
            </a:r>
          </a:p>
          <a:p>
            <a:r>
              <a:rPr lang="pl-PL" sz="2400" dirty="0"/>
              <a:t>Osiąga się to poprzez stosowanie modyfikatorów dostępu takich jak publiczny, prywatny i chroniony</a:t>
            </a:r>
            <a:r>
              <a:rPr lang="pl-PL" sz="2400" dirty="0" smtClean="0"/>
              <a:t>.</a:t>
            </a:r>
          </a:p>
          <a:p>
            <a:endParaRPr lang="pl-PL" sz="2400" dirty="0"/>
          </a:p>
          <a:p>
            <a:r>
              <a:rPr lang="pl-PL" sz="2400" dirty="0"/>
              <a:t>W </a:t>
            </a:r>
            <a:r>
              <a:rPr lang="pl-PL" sz="2400" dirty="0" err="1"/>
              <a:t>Pythonie</a:t>
            </a:r>
            <a:r>
              <a:rPr lang="pl-PL" sz="2400" dirty="0"/>
              <a:t>, mimo braku ścisłego dostępu prywatnego, stosuje się konwencję, w ramach której atrybuty lub metody, zaczynające się od podkreślenia _, są traktowane jako prywatne. Jednak dostęp do nich nie jest blokowany, a ich użycie jest kwestią umowy między </a:t>
            </a:r>
            <a:r>
              <a:rPr lang="pl-PL" sz="2400" dirty="0" smtClean="0"/>
              <a:t>programistami.</a:t>
            </a:r>
          </a:p>
          <a:p>
            <a:endParaRPr lang="pl-PL" sz="2400" dirty="0" smtClean="0"/>
          </a:p>
          <a:p>
            <a:r>
              <a:rPr lang="pl-PL" sz="2400" dirty="0"/>
              <a:t>Z</a:t>
            </a:r>
            <a:r>
              <a:rPr lang="pl-PL" sz="2400" dirty="0" smtClean="0"/>
              <a:t>godnie </a:t>
            </a:r>
            <a:r>
              <a:rPr lang="pl-PL" sz="2400" dirty="0"/>
              <a:t>z zasadą "Dokładne jest lepsze niż domniemane", programiści powinni być świadomi, że to, co oznaczono podkreśleniem, jest uważane za prywatne, i powinni stosować się do tej konwencji.</a:t>
            </a:r>
          </a:p>
        </p:txBody>
      </p:sp>
    </p:spTree>
    <p:extLst>
      <p:ext uri="{BB962C8B-B14F-4D97-AF65-F5344CB8AC3E}">
        <p14:creationId xmlns:p14="http://schemas.microsoft.com/office/powerpoint/2010/main" val="352744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280770"/>
            <a:ext cx="11119944" cy="4953382"/>
          </a:xfrm>
        </p:spPr>
        <p:txBody>
          <a:bodyPr/>
          <a:lstStyle/>
          <a:p>
            <a:r>
              <a:rPr lang="pl-PL" dirty="0"/>
              <a:t>Budowa programu Visual Studio </a:t>
            </a:r>
            <a:r>
              <a:rPr lang="pl-PL" dirty="0" err="1"/>
              <a:t>Code</a:t>
            </a:r>
            <a:r>
              <a:rPr lang="pl-PL" dirty="0"/>
              <a:t>:</a:t>
            </a:r>
          </a:p>
        </p:txBody>
      </p:sp>
      <p:pic>
        <p:nvPicPr>
          <p:cNvPr id="5" name="Obraz 4">
            <a:extLst>
              <a:ext uri="{FF2B5EF4-FFF2-40B4-BE49-F238E27FC236}">
                <a16:creationId xmlns="" xmlns:a16="http://schemas.microsoft.com/office/drawing/2014/main" id="{518189B6-7FE7-FFDF-7176-B81767876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897" y="730959"/>
            <a:ext cx="9116489" cy="5932107"/>
          </a:xfrm>
          <a:prstGeom prst="rect">
            <a:avLst/>
          </a:prstGeom>
        </p:spPr>
      </p:pic>
    </p:spTree>
    <p:extLst>
      <p:ext uri="{BB962C8B-B14F-4D97-AF65-F5344CB8AC3E}">
        <p14:creationId xmlns:p14="http://schemas.microsoft.com/office/powerpoint/2010/main" val="4140265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2042" y="748862"/>
            <a:ext cx="11119944" cy="4953382"/>
          </a:xfrm>
        </p:spPr>
        <p:txBody>
          <a:bodyPr/>
          <a:lstStyle/>
          <a:p>
            <a:pPr algn="l"/>
            <a:r>
              <a:rPr lang="pl-PL" dirty="0" smtClean="0"/>
              <a:t>Czy w </a:t>
            </a:r>
            <a:r>
              <a:rPr lang="pl-PL" dirty="0" err="1" smtClean="0"/>
              <a:t>pythonie</a:t>
            </a:r>
            <a:r>
              <a:rPr lang="pl-PL" dirty="0"/>
              <a:t> </a:t>
            </a:r>
            <a:r>
              <a:rPr lang="pl-PL" dirty="0" smtClean="0"/>
              <a:t>są metody prywatne i publiczne? Nie ma </a:t>
            </a:r>
            <a:r>
              <a:rPr lang="pl-PL" dirty="0" smtClean="0">
                <a:sym typeface="Wingdings" panose="05000000000000000000" pitchFamily="2" charset="2"/>
              </a:rPr>
              <a:t> </a:t>
            </a:r>
            <a:r>
              <a:rPr lang="pl-PL" dirty="0" err="1" smtClean="0">
                <a:sym typeface="Wingdings" panose="05000000000000000000" pitchFamily="2" charset="2"/>
              </a:rPr>
              <a:t>Podkreślnik</a:t>
            </a:r>
            <a:r>
              <a:rPr lang="pl-PL" dirty="0" smtClean="0">
                <a:sym typeface="Wingdings" panose="05000000000000000000" pitchFamily="2" charset="2"/>
              </a:rPr>
              <a:t> to taka „ozdoba”</a:t>
            </a:r>
            <a:endParaRPr lang="pl-PL" dirty="0"/>
          </a:p>
        </p:txBody>
      </p:sp>
      <p:sp>
        <p:nvSpPr>
          <p:cNvPr id="4" name="Prostokąt 3"/>
          <p:cNvSpPr/>
          <p:nvPr/>
        </p:nvSpPr>
        <p:spPr>
          <a:xfrm>
            <a:off x="420414" y="1324012"/>
            <a:ext cx="8292662" cy="5355312"/>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KlasaPrzykladowa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publiczne_dane</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"To jest publiczne"</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_</a:t>
            </a:r>
            <a:r>
              <a:rPr lang="pl-PL" dirty="0" err="1">
                <a:solidFill>
                  <a:srgbClr val="268BD2"/>
                </a:solidFill>
                <a:latin typeface="Consolas" panose="020B0609020204030204" pitchFamily="49" charset="0"/>
              </a:rPr>
              <a:t>prywatne_dane</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"To jest prywatne"</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publiczna_metoda</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"To jest publiczna metoda"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a:t>
            </a:r>
            <a:r>
              <a:rPr lang="pl-PL" dirty="0" err="1">
                <a:solidFill>
                  <a:srgbClr val="268BD2"/>
                </a:solidFill>
                <a:latin typeface="Consolas" panose="020B0609020204030204" pitchFamily="49" charset="0"/>
              </a:rPr>
              <a:t>prywatna_metoda</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"To jest prywatna metoda"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obiektu klasy </a:t>
            </a:r>
            <a:r>
              <a:rPr lang="pl-PL" i="1" dirty="0" err="1">
                <a:solidFill>
                  <a:srgbClr val="586E75"/>
                </a:solidFill>
                <a:latin typeface="Consolas" panose="020B0609020204030204" pitchFamily="49" charset="0"/>
              </a:rPr>
              <a:t>KlasaPrzykladowa</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KlasaPrzykladowa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obiekt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publiczne_dane</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Output</a:t>
            </a:r>
            <a:r>
              <a:rPr lang="pl-PL" i="1" dirty="0">
                <a:solidFill>
                  <a:srgbClr val="586E75"/>
                </a:solidFill>
                <a:latin typeface="Consolas" panose="020B0609020204030204" pitchFamily="49" charset="0"/>
              </a:rPr>
              <a:t>: To jest publiczne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_</a:t>
            </a:r>
            <a:r>
              <a:rPr lang="pl-PL" dirty="0" err="1">
                <a:solidFill>
                  <a:srgbClr val="268BD2"/>
                </a:solidFill>
                <a:latin typeface="Consolas" panose="020B0609020204030204" pitchFamily="49" charset="0"/>
              </a:rPr>
              <a:t>prywatne_dane</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Output</a:t>
            </a:r>
            <a:r>
              <a:rPr lang="pl-PL" i="1" dirty="0">
                <a:solidFill>
                  <a:srgbClr val="586E75"/>
                </a:solidFill>
                <a:latin typeface="Consolas" panose="020B0609020204030204" pitchFamily="49" charset="0"/>
              </a:rPr>
              <a:t>: To jest prywatne</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obiekt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publiczna_metoda</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Output</a:t>
            </a:r>
            <a:r>
              <a:rPr lang="pl-PL" i="1" dirty="0">
                <a:solidFill>
                  <a:srgbClr val="586E75"/>
                </a:solidFill>
                <a:latin typeface="Consolas" panose="020B0609020204030204" pitchFamily="49" charset="0"/>
              </a:rPr>
              <a:t>: To jest publiczna metoda</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_</a:t>
            </a:r>
            <a:r>
              <a:rPr lang="pl-PL" dirty="0" err="1">
                <a:solidFill>
                  <a:srgbClr val="268BD2"/>
                </a:solidFill>
                <a:latin typeface="Consolas" panose="020B0609020204030204" pitchFamily="49" charset="0"/>
              </a:rPr>
              <a:t>prywatna_metoda</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Output</a:t>
            </a:r>
            <a:r>
              <a:rPr lang="pl-PL" i="1" dirty="0">
                <a:solidFill>
                  <a:srgbClr val="586E75"/>
                </a:solidFill>
                <a:latin typeface="Consolas" panose="020B0609020204030204" pitchFamily="49" charset="0"/>
              </a:rPr>
              <a:t>: To jest prywatna metoda</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25127120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normAutofit/>
          </a:bodyPr>
          <a:lstStyle/>
          <a:p>
            <a:pPr algn="l"/>
            <a:r>
              <a:rPr lang="pl-PL" b="1" dirty="0" smtClean="0"/>
              <a:t>Własności paradygmatów programowania obiektowego:</a:t>
            </a:r>
            <a:endParaRPr lang="pl-PL" b="1" dirty="0"/>
          </a:p>
          <a:p>
            <a:pPr algn="l"/>
            <a:r>
              <a:rPr lang="pl-PL" dirty="0"/>
              <a:t>• Obiekt - struktura danych, występująca łącznie z operacjami dozwolonymi do wykonywania na niej, odpowiadająca bytowi wyróżnialnemu w analizowanej rzeczywistości. </a:t>
            </a:r>
          </a:p>
          <a:p>
            <a:pPr algn="l"/>
            <a:r>
              <a:rPr lang="pl-PL" dirty="0"/>
              <a:t>• </a:t>
            </a:r>
            <a:r>
              <a:rPr lang="pl-PL" dirty="0" smtClean="0"/>
              <a:t> </a:t>
            </a:r>
            <a:r>
              <a:rPr lang="pl-PL" dirty="0"/>
              <a:t>Hermetyzacja - rozróżnienie pomiędzy interfejsem do obiektu opisującym co obiekt robi, a implementacją definiującą, jak jest zbudowany i jak robi, to co ma zrobić. </a:t>
            </a:r>
          </a:p>
          <a:p>
            <a:pPr algn="l"/>
            <a:r>
              <a:rPr lang="pl-PL" dirty="0"/>
              <a:t>• Dziedziczenie - Wielokrotne użycie tego, co wcześniej zostało zrobione: definiowanie klas, które mają wszystkie cechy zdefiniowane wcześniej (z nadklasy) plus cechy nowe. </a:t>
            </a:r>
          </a:p>
          <a:p>
            <a:pPr algn="l"/>
            <a:r>
              <a:rPr lang="pl-PL" dirty="0"/>
              <a:t>• Polimorfizm - Wybór nazwy dla operacji jest określony wyłącznie semantyką operacji. Decyzja o tym, która metoda implementująca daną operację, zależy od przynależności obiektu do odpowiedniej klasy.</a:t>
            </a:r>
          </a:p>
        </p:txBody>
      </p:sp>
    </p:spTree>
    <p:extLst>
      <p:ext uri="{BB962C8B-B14F-4D97-AF65-F5344CB8AC3E}">
        <p14:creationId xmlns:p14="http://schemas.microsoft.com/office/powerpoint/2010/main" val="1212860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3142905"/>
            <a:ext cx="11119944" cy="2049517"/>
          </a:xfrm>
        </p:spPr>
        <p:txBody>
          <a:bodyPr/>
          <a:lstStyle/>
          <a:p>
            <a:pPr algn="l"/>
            <a:r>
              <a:rPr lang="pl-PL" dirty="0" smtClean="0"/>
              <a:t>Co to są specyfikatory dostępu klas? Czy w </a:t>
            </a:r>
            <a:r>
              <a:rPr lang="pl-PL" dirty="0" err="1" smtClean="0"/>
              <a:t>Pythonie</a:t>
            </a:r>
            <a:r>
              <a:rPr lang="pl-PL" dirty="0" smtClean="0"/>
              <a:t> one występują?</a:t>
            </a:r>
          </a:p>
          <a:p>
            <a:pPr algn="l"/>
            <a:endParaRPr lang="pl-PL" dirty="0"/>
          </a:p>
          <a:p>
            <a:pPr algn="l"/>
            <a:endParaRPr lang="pl-PL" dirty="0" smtClean="0"/>
          </a:p>
        </p:txBody>
      </p:sp>
      <p:sp>
        <p:nvSpPr>
          <p:cNvPr id="4" name="Prostokąt 3"/>
          <p:cNvSpPr/>
          <p:nvPr/>
        </p:nvSpPr>
        <p:spPr>
          <a:xfrm>
            <a:off x="536028" y="3604065"/>
            <a:ext cx="11256579" cy="2308324"/>
          </a:xfrm>
          <a:prstGeom prst="rect">
            <a:avLst/>
          </a:prstGeom>
        </p:spPr>
        <p:txBody>
          <a:bodyPr wrap="square">
            <a:spAutoFit/>
          </a:bodyPr>
          <a:lstStyle/>
          <a:p>
            <a:endParaRPr lang="pl-PL" dirty="0"/>
          </a:p>
          <a:p>
            <a:pPr marL="285750" indent="-285750">
              <a:buFont typeface="Wingdings" panose="05000000000000000000" pitchFamily="2" charset="2"/>
              <a:buChar char="§"/>
            </a:pPr>
            <a:r>
              <a:rPr lang="pl-PL" dirty="0" smtClean="0"/>
              <a:t>publiczne </a:t>
            </a:r>
            <a:r>
              <a:rPr lang="pl-PL" dirty="0"/>
              <a:t>(</a:t>
            </a:r>
            <a:r>
              <a:rPr lang="pl-PL" b="1" dirty="0"/>
              <a:t>public</a:t>
            </a:r>
            <a:r>
              <a:rPr lang="pl-PL" dirty="0"/>
              <a:t>), których nazwy mogą być używane we wszystkich miejscach programu, gdzie widoczna jest definicja </a:t>
            </a:r>
            <a:r>
              <a:rPr lang="pl-PL" dirty="0" smtClean="0"/>
              <a:t>klasy;</a:t>
            </a:r>
          </a:p>
          <a:p>
            <a:pPr marL="285750" indent="-285750">
              <a:buFont typeface="Wingdings" panose="05000000000000000000" pitchFamily="2" charset="2"/>
              <a:buChar char="§"/>
            </a:pPr>
            <a:r>
              <a:rPr lang="pl-PL" dirty="0" smtClean="0"/>
              <a:t>prywatne </a:t>
            </a:r>
            <a:r>
              <a:rPr lang="pl-PL" dirty="0"/>
              <a:t>(</a:t>
            </a:r>
            <a:r>
              <a:rPr lang="pl-PL" b="1" dirty="0" err="1"/>
              <a:t>private</a:t>
            </a:r>
            <a:r>
              <a:rPr lang="pl-PL" dirty="0"/>
              <a:t>), których nazwy mogą być używane tylko przez funkcje, które same są składowymi tej samej klasy, lub funkcje z daną klasą zaprzyjaźnione (o czym dalej</a:t>
            </a:r>
            <a:r>
              <a:rPr lang="pl-PL" dirty="0" smtClean="0"/>
              <a:t>);</a:t>
            </a:r>
          </a:p>
          <a:p>
            <a:pPr marL="285750" indent="-285750">
              <a:buFont typeface="Wingdings" panose="05000000000000000000" pitchFamily="2" charset="2"/>
              <a:buChar char="§"/>
            </a:pPr>
            <a:r>
              <a:rPr lang="pl-PL" dirty="0" smtClean="0"/>
              <a:t>chronione </a:t>
            </a:r>
            <a:r>
              <a:rPr lang="pl-PL" dirty="0"/>
              <a:t>(</a:t>
            </a:r>
            <a:r>
              <a:rPr lang="pl-PL" b="1" dirty="0" err="1"/>
              <a:t>protected</a:t>
            </a:r>
            <a:r>
              <a:rPr lang="pl-PL" dirty="0"/>
              <a:t>), których nazwy mogą być używane tylko przez funkcje, które same są składowymi tej samej klasy, funkcje z daną klasą zaprzyjaźnione, a także funkcje składowe i zaprzyjaźnione klas pochodnych (dziedziczących z) danej klasy.</a:t>
            </a:r>
          </a:p>
        </p:txBody>
      </p:sp>
      <p:sp>
        <p:nvSpPr>
          <p:cNvPr id="5" name="Prostokąt 4"/>
          <p:cNvSpPr/>
          <p:nvPr/>
        </p:nvSpPr>
        <p:spPr>
          <a:xfrm>
            <a:off x="630619" y="1859550"/>
            <a:ext cx="11288111" cy="923330"/>
          </a:xfrm>
          <a:prstGeom prst="rect">
            <a:avLst/>
          </a:prstGeom>
        </p:spPr>
        <p:txBody>
          <a:bodyPr wrap="square">
            <a:spAutoFit/>
          </a:bodyPr>
          <a:lstStyle/>
          <a:p>
            <a:r>
              <a:rPr lang="pl-PL" dirty="0"/>
              <a:t>Klasy można definiować w C++ za pomocą słowa kluczowego </a:t>
            </a:r>
            <a:r>
              <a:rPr lang="pl-PL" dirty="0" err="1"/>
              <a:t>class</a:t>
            </a:r>
            <a:r>
              <a:rPr lang="pl-PL" dirty="0"/>
              <a:t> lub </a:t>
            </a:r>
            <a:r>
              <a:rPr lang="pl-PL" dirty="0" err="1"/>
              <a:t>struct</a:t>
            </a:r>
            <a:r>
              <a:rPr lang="pl-PL" dirty="0"/>
              <a:t>. Jeśli użyliśmy słowa </a:t>
            </a:r>
            <a:r>
              <a:rPr lang="pl-PL" dirty="0" err="1"/>
              <a:t>class</a:t>
            </a:r>
            <a:r>
              <a:rPr lang="pl-PL" dirty="0"/>
              <a:t>, to domyślnie składowe są prywatne (</a:t>
            </a:r>
            <a:r>
              <a:rPr lang="pl-PL" dirty="0" err="1"/>
              <a:t>private</a:t>
            </a:r>
            <a:r>
              <a:rPr lang="pl-PL" dirty="0"/>
              <a:t>), jeśli użyliśmy słowa </a:t>
            </a:r>
            <a:r>
              <a:rPr lang="pl-PL" dirty="0" err="1"/>
              <a:t>struct</a:t>
            </a:r>
            <a:r>
              <a:rPr lang="pl-PL" dirty="0"/>
              <a:t>, to domyślnie składowe są publiczne (public). </a:t>
            </a:r>
            <a:endParaRPr lang="pl-PL" dirty="0" smtClean="0"/>
          </a:p>
          <a:p>
            <a:r>
              <a:rPr lang="pl-PL" dirty="0" smtClean="0"/>
              <a:t>Innych </a:t>
            </a:r>
            <a:r>
              <a:rPr lang="pl-PL" dirty="0"/>
              <a:t>różnic między klasami i strukturami w C++ nie </a:t>
            </a:r>
            <a:r>
              <a:rPr lang="pl-PL" dirty="0" smtClean="0"/>
              <a:t>ma. </a:t>
            </a:r>
            <a:endParaRPr lang="pl-PL" dirty="0"/>
          </a:p>
        </p:txBody>
      </p:sp>
      <p:sp>
        <p:nvSpPr>
          <p:cNvPr id="6" name="Podtytuł 2">
            <a:extLst>
              <a:ext uri="{FF2B5EF4-FFF2-40B4-BE49-F238E27FC236}">
                <a16:creationId xmlns="" xmlns:a16="http://schemas.microsoft.com/office/drawing/2014/main" id="{0B963CE8-44C2-4879-9CAA-AC6C48DB5C20}"/>
              </a:ext>
            </a:extLst>
          </p:cNvPr>
          <p:cNvSpPr txBox="1">
            <a:spLocks/>
          </p:cNvSpPr>
          <p:nvPr/>
        </p:nvSpPr>
        <p:spPr>
          <a:xfrm>
            <a:off x="457201" y="1038365"/>
            <a:ext cx="11119944" cy="20495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dirty="0" smtClean="0"/>
              <a:t>Czy w języku </a:t>
            </a:r>
            <a:r>
              <a:rPr lang="pl-PL" dirty="0" err="1" smtClean="0"/>
              <a:t>Python</a:t>
            </a:r>
            <a:r>
              <a:rPr lang="pl-PL" dirty="0" smtClean="0"/>
              <a:t> są struktury? Czy można za ich pomocą definiować klasy?</a:t>
            </a:r>
          </a:p>
          <a:p>
            <a:pPr algn="l"/>
            <a:endParaRPr lang="pl-PL" dirty="0" smtClean="0"/>
          </a:p>
        </p:txBody>
      </p:sp>
    </p:spTree>
    <p:extLst>
      <p:ext uri="{BB962C8B-B14F-4D97-AF65-F5344CB8AC3E}">
        <p14:creationId xmlns:p14="http://schemas.microsoft.com/office/powerpoint/2010/main" val="21654409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Krótki opis jak specyfikatory klas wyglądają w C++</a:t>
            </a:r>
          </a:p>
          <a:p>
            <a:pPr algn="l"/>
            <a:endParaRPr lang="pl-PL" dirty="0"/>
          </a:p>
          <a:p>
            <a:pPr algn="l"/>
            <a:endParaRPr lang="pl-PL" dirty="0" smtClean="0"/>
          </a:p>
        </p:txBody>
      </p:sp>
      <p:sp>
        <p:nvSpPr>
          <p:cNvPr id="5" name="Prostokąt 4"/>
          <p:cNvSpPr/>
          <p:nvPr/>
        </p:nvSpPr>
        <p:spPr>
          <a:xfrm>
            <a:off x="378373" y="1494372"/>
            <a:ext cx="6096000" cy="3416320"/>
          </a:xfrm>
          <a:prstGeom prst="rect">
            <a:avLst/>
          </a:prstGeom>
        </p:spPr>
        <p:txBody>
          <a:bodyPr>
            <a:spAutoFit/>
          </a:bodyPr>
          <a:lstStyle/>
          <a:p>
            <a:r>
              <a:rPr lang="en-US" b="1" dirty="0">
                <a:solidFill>
                  <a:srgbClr val="93A1A1"/>
                </a:solidFill>
                <a:latin typeface="Consolas" panose="020B0609020204030204" pitchFamily="49" charset="0"/>
              </a:rPr>
              <a:t>class</a:t>
            </a:r>
            <a:r>
              <a:rPr lang="en-US" dirty="0">
                <a:solidFill>
                  <a:srgbClr val="839496"/>
                </a:solidFill>
                <a:latin typeface="Consolas" panose="020B0609020204030204" pitchFamily="49" charset="0"/>
              </a:rPr>
              <a:t> </a:t>
            </a:r>
            <a:r>
              <a:rPr lang="en-US" dirty="0" err="1">
                <a:solidFill>
                  <a:srgbClr val="CB4B16"/>
                </a:solidFill>
                <a:latin typeface="Consolas" panose="020B0609020204030204" pitchFamily="49" charset="0"/>
              </a:rPr>
              <a:t>Klasa</a:t>
            </a:r>
            <a:r>
              <a:rPr lang="en-US" dirty="0">
                <a:solidFill>
                  <a:srgbClr val="839496"/>
                </a:solidFill>
                <a:latin typeface="Consolas" panose="020B0609020204030204" pitchFamily="49" charset="0"/>
              </a:rPr>
              <a:t> {</a:t>
            </a:r>
          </a:p>
          <a:p>
            <a:r>
              <a:rPr lang="en-US" dirty="0">
                <a:solidFill>
                  <a:srgbClr val="839496"/>
                </a:solidFill>
                <a:latin typeface="Consolas" panose="020B0609020204030204" pitchFamily="49" charset="0"/>
              </a:rPr>
              <a:t>    </a:t>
            </a:r>
            <a:r>
              <a:rPr lang="en-US" dirty="0" err="1">
                <a:solidFill>
                  <a:srgbClr val="859900"/>
                </a:solidFill>
                <a:latin typeface="Consolas" panose="020B0609020204030204" pitchFamily="49" charset="0"/>
              </a:rPr>
              <a:t>int</a:t>
            </a:r>
            <a:r>
              <a:rPr lang="en-US" dirty="0">
                <a:solidFill>
                  <a:srgbClr val="839496"/>
                </a:solidFill>
                <a:latin typeface="Consolas" panose="020B0609020204030204" pitchFamily="49" charset="0"/>
              </a:rPr>
              <a:t> s1;</a:t>
            </a:r>
          </a:p>
          <a:p>
            <a:r>
              <a:rPr lang="en-US" dirty="0">
                <a:solidFill>
                  <a:srgbClr val="268BD2"/>
                </a:solidFill>
                <a:latin typeface="Consolas" panose="020B0609020204030204" pitchFamily="49" charset="0"/>
              </a:rPr>
              <a:t>public:</a:t>
            </a:r>
          </a:p>
          <a:p>
            <a:r>
              <a:rPr lang="en-US" dirty="0">
                <a:solidFill>
                  <a:srgbClr val="839496"/>
                </a:solidFill>
                <a:latin typeface="Consolas" panose="020B0609020204030204" pitchFamily="49" charset="0"/>
              </a:rPr>
              <a:t>    </a:t>
            </a:r>
            <a:r>
              <a:rPr lang="en-US" dirty="0" err="1">
                <a:solidFill>
                  <a:srgbClr val="CB4B16"/>
                </a:solidFill>
                <a:latin typeface="Consolas" panose="020B0609020204030204" pitchFamily="49" charset="0"/>
              </a:rPr>
              <a:t>int</a:t>
            </a:r>
            <a:r>
              <a:rPr lang="en-US" dirty="0">
                <a:solidFill>
                  <a:srgbClr val="839496"/>
                </a:solidFill>
                <a:latin typeface="Consolas" panose="020B0609020204030204" pitchFamily="49" charset="0"/>
              </a:rPr>
              <a:t> s2;</a:t>
            </a:r>
          </a:p>
          <a:p>
            <a:r>
              <a:rPr lang="pl-PL" dirty="0">
                <a:solidFill>
                  <a:srgbClr val="839496"/>
                </a:solidFill>
                <a:latin typeface="Consolas" panose="020B0609020204030204" pitchFamily="49" charset="0"/>
              </a:rPr>
              <a:t> </a:t>
            </a:r>
            <a:r>
              <a:rPr lang="pl-PL" dirty="0" smtClean="0">
                <a:solidFill>
                  <a:srgbClr val="839496"/>
                </a:solidFill>
                <a:latin typeface="Consolas" panose="020B0609020204030204" pitchFamily="49" charset="0"/>
              </a:rPr>
              <a:t>   </a:t>
            </a:r>
            <a:r>
              <a:rPr lang="en-US" dirty="0" smtClean="0">
                <a:solidFill>
                  <a:srgbClr val="839496"/>
                </a:solidFill>
                <a:latin typeface="Consolas" panose="020B0609020204030204" pitchFamily="49" charset="0"/>
              </a:rPr>
              <a:t>double </a:t>
            </a:r>
            <a:r>
              <a:rPr lang="en-US" dirty="0">
                <a:solidFill>
                  <a:srgbClr val="839496"/>
                </a:solidFill>
                <a:latin typeface="Consolas" panose="020B0609020204030204" pitchFamily="49" charset="0"/>
              </a:rPr>
              <a:t>d2;</a:t>
            </a:r>
          </a:p>
          <a:p>
            <a:r>
              <a:rPr lang="en-US" dirty="0" smtClean="0">
                <a:solidFill>
                  <a:srgbClr val="268BD2"/>
                </a:solidFill>
                <a:latin typeface="Consolas" panose="020B0609020204030204" pitchFamily="49" charset="0"/>
              </a:rPr>
              <a:t>private</a:t>
            </a:r>
            <a:r>
              <a:rPr lang="en-US" dirty="0">
                <a:solidFill>
                  <a:srgbClr val="839496"/>
                </a:solidFill>
                <a:latin typeface="Consolas" panose="020B0609020204030204" pitchFamily="49" charset="0"/>
              </a:rPr>
              <a:t>:</a:t>
            </a:r>
          </a:p>
          <a:p>
            <a:r>
              <a:rPr lang="pl-PL" dirty="0" smtClean="0">
                <a:solidFill>
                  <a:srgbClr val="839496"/>
                </a:solidFill>
                <a:latin typeface="Consolas" panose="020B0609020204030204" pitchFamily="49" charset="0"/>
              </a:rPr>
              <a:t>    </a:t>
            </a:r>
            <a:r>
              <a:rPr lang="en-US" dirty="0" smtClean="0">
                <a:solidFill>
                  <a:srgbClr val="839496"/>
                </a:solidFill>
                <a:latin typeface="Consolas" panose="020B0609020204030204" pitchFamily="49" charset="0"/>
              </a:rPr>
              <a:t>double </a:t>
            </a:r>
            <a:r>
              <a:rPr lang="en-US" dirty="0">
                <a:solidFill>
                  <a:srgbClr val="839496"/>
                </a:solidFill>
                <a:latin typeface="Consolas" panose="020B0609020204030204" pitchFamily="49" charset="0"/>
              </a:rPr>
              <a:t>s3;</a:t>
            </a:r>
          </a:p>
          <a:p>
            <a:r>
              <a:rPr lang="en-US" dirty="0">
                <a:solidFill>
                  <a:srgbClr val="839496"/>
                </a:solidFill>
                <a:latin typeface="Consolas" panose="020B0609020204030204" pitchFamily="49" charset="0"/>
              </a:rPr>
              <a:t>    void fun3(</a:t>
            </a:r>
            <a:r>
              <a:rPr lang="en-US" dirty="0" err="1">
                <a:solidFill>
                  <a:srgbClr val="CB4B16"/>
                </a:solidFill>
                <a:latin typeface="Consolas" panose="020B0609020204030204" pitchFamily="49" charset="0"/>
              </a:rPr>
              <a:t>int</a:t>
            </a:r>
            <a:r>
              <a:rPr lang="en-US" dirty="0" err="1">
                <a:solidFill>
                  <a:srgbClr val="839496"/>
                </a:solidFill>
                <a:latin typeface="Consolas" panose="020B0609020204030204" pitchFamily="49" charset="0"/>
              </a:rPr>
              <a:t>,double</a:t>
            </a:r>
            <a:r>
              <a:rPr lang="en-US" dirty="0">
                <a:solidFill>
                  <a:srgbClr val="839496"/>
                </a:solidFill>
                <a:latin typeface="Consolas" panose="020B0609020204030204" pitchFamily="49" charset="0"/>
              </a:rPr>
              <a:t>);</a:t>
            </a:r>
          </a:p>
          <a:p>
            <a:r>
              <a:rPr lang="en-US" dirty="0">
                <a:solidFill>
                  <a:srgbClr val="268BD2"/>
                </a:solidFill>
                <a:latin typeface="Consolas" panose="020B0609020204030204" pitchFamily="49" charset="0"/>
              </a:rPr>
              <a:t>public</a:t>
            </a:r>
            <a:r>
              <a:rPr lang="en-US" dirty="0">
                <a:solidFill>
                  <a:srgbClr val="839496"/>
                </a:solidFill>
                <a:latin typeface="Consolas" panose="020B0609020204030204" pitchFamily="49" charset="0"/>
              </a:rPr>
              <a:t>:</a:t>
            </a:r>
          </a:p>
          <a:p>
            <a:r>
              <a:rPr lang="en-US" dirty="0">
                <a:solidFill>
                  <a:srgbClr val="839496"/>
                </a:solidFill>
                <a:latin typeface="Consolas" panose="020B0609020204030204" pitchFamily="49" charset="0"/>
              </a:rPr>
              <a:t>    </a:t>
            </a:r>
            <a:r>
              <a:rPr lang="en-US" dirty="0" err="1">
                <a:solidFill>
                  <a:srgbClr val="CB4B16"/>
                </a:solidFill>
                <a:latin typeface="Consolas" panose="020B0609020204030204" pitchFamily="49" charset="0"/>
              </a:rPr>
              <a:t>int</a:t>
            </a:r>
            <a:r>
              <a:rPr lang="en-US" dirty="0">
                <a:solidFill>
                  <a:srgbClr val="839496"/>
                </a:solidFill>
                <a:latin typeface="Consolas" panose="020B0609020204030204" pitchFamily="49" charset="0"/>
              </a:rPr>
              <a:t> s4;</a:t>
            </a:r>
          </a:p>
          <a:p>
            <a:r>
              <a:rPr lang="en-US" dirty="0">
                <a:solidFill>
                  <a:srgbClr val="839496"/>
                </a:solidFill>
                <a:latin typeface="Consolas" panose="020B0609020204030204" pitchFamily="49" charset="0"/>
              </a:rPr>
              <a:t>    char c4;</a:t>
            </a:r>
          </a:p>
          <a:p>
            <a:r>
              <a:rPr lang="en-US" dirty="0">
                <a:solidFill>
                  <a:srgbClr val="839496"/>
                </a:solidFill>
                <a:latin typeface="Consolas" panose="020B0609020204030204" pitchFamily="49" charset="0"/>
              </a:rPr>
              <a:t>}</a:t>
            </a:r>
            <a:r>
              <a:rPr lang="en-US" dirty="0">
                <a:solidFill>
                  <a:srgbClr val="DC322F"/>
                </a:solidFill>
                <a:latin typeface="Consolas" panose="020B0609020204030204" pitchFamily="49" charset="0"/>
              </a:rPr>
              <a:t>;</a:t>
            </a:r>
            <a:endParaRPr lang="en-US" b="0" dirty="0">
              <a:solidFill>
                <a:srgbClr val="839496"/>
              </a:solidFill>
              <a:effectLst/>
              <a:latin typeface="Consolas" panose="020B0609020204030204" pitchFamily="49" charset="0"/>
            </a:endParaRPr>
          </a:p>
        </p:txBody>
      </p:sp>
      <p:sp>
        <p:nvSpPr>
          <p:cNvPr id="6" name="Prostokąt 5"/>
          <p:cNvSpPr/>
          <p:nvPr/>
        </p:nvSpPr>
        <p:spPr>
          <a:xfrm>
            <a:off x="378372" y="5002342"/>
            <a:ext cx="11372193" cy="923330"/>
          </a:xfrm>
          <a:prstGeom prst="rect">
            <a:avLst/>
          </a:prstGeom>
        </p:spPr>
        <p:txBody>
          <a:bodyPr wrap="square">
            <a:spAutoFit/>
          </a:bodyPr>
          <a:lstStyle/>
          <a:p>
            <a:r>
              <a:rPr lang="pl-PL" dirty="0" smtClean="0"/>
              <a:t>Klasa jest podzielona na sekcje. Zauważmy</a:t>
            </a:r>
            <a:r>
              <a:rPr lang="pl-PL" dirty="0"/>
              <a:t>, że pole s1 zostało zdefiniowane przed pojawieniem się jakiegokolwiek specyfikatora poziomu </a:t>
            </a:r>
            <a:r>
              <a:rPr lang="pl-PL" dirty="0" smtClean="0"/>
              <a:t>dostępności. Domyślnie składowa s1 jest prywatna</a:t>
            </a:r>
            <a:r>
              <a:rPr lang="pl-PL" dirty="0"/>
              <a:t>. </a:t>
            </a:r>
            <a:r>
              <a:rPr lang="pl-PL" dirty="0" smtClean="0"/>
              <a:t>Sekcje pierwsza </a:t>
            </a:r>
            <a:r>
              <a:rPr lang="pl-PL" dirty="0"/>
              <a:t>i </a:t>
            </a:r>
            <a:r>
              <a:rPr lang="pl-PL" dirty="0" smtClean="0"/>
              <a:t>trzecia są prywatne </a:t>
            </a:r>
            <a:r>
              <a:rPr lang="pl-PL" dirty="0"/>
              <a:t>a druga i czwarta </a:t>
            </a:r>
            <a:r>
              <a:rPr lang="pl-PL" dirty="0" smtClean="0"/>
              <a:t>publiczne. </a:t>
            </a:r>
            <a:r>
              <a:rPr lang="pl-PL" dirty="0"/>
              <a:t>Tak więc prywatne są pola s1, s3 i funkcja (metoda) fun3, natomiast publiczne s2, d2, s4 i  c4. </a:t>
            </a:r>
          </a:p>
        </p:txBody>
      </p:sp>
    </p:spTree>
    <p:extLst>
      <p:ext uri="{BB962C8B-B14F-4D97-AF65-F5344CB8AC3E}">
        <p14:creationId xmlns:p14="http://schemas.microsoft.com/office/powerpoint/2010/main" val="208243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262759" y="406893"/>
            <a:ext cx="11119944" cy="4953382"/>
          </a:xfrm>
        </p:spPr>
        <p:txBody>
          <a:bodyPr/>
          <a:lstStyle/>
          <a:p>
            <a:pPr algn="l"/>
            <a:r>
              <a:rPr lang="pl-PL" dirty="0" smtClean="0"/>
              <a:t>Zadanie:</a:t>
            </a:r>
          </a:p>
          <a:p>
            <a:pPr algn="l"/>
            <a:r>
              <a:rPr lang="pl-PL" dirty="0" smtClean="0"/>
              <a:t>Chciałbym mieć w kodzie możliwość automatycznego obliczania pola prostokąta. Tak abym podczas pisania kodu mógł to zrobić szybko. Będę to wielokrotnie wykorzystywał.</a:t>
            </a:r>
            <a:endParaRPr lang="pl-PL" dirty="0"/>
          </a:p>
        </p:txBody>
      </p:sp>
      <p:sp>
        <p:nvSpPr>
          <p:cNvPr id="4" name="Prostokąt 3"/>
          <p:cNvSpPr/>
          <p:nvPr/>
        </p:nvSpPr>
        <p:spPr>
          <a:xfrm>
            <a:off x="189185" y="1799605"/>
            <a:ext cx="8145517" cy="4801314"/>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Prostokat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dlugosc</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szerokosc</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dlugosc</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dlugosc</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szerokosc</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szerokosc</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oblicz_pole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dlugosc</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szerokosc</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Tworzymy instancję klasy </a:t>
            </a:r>
            <a:r>
              <a:rPr lang="pl-PL" i="1" dirty="0" err="1">
                <a:solidFill>
                  <a:srgbClr val="586E75"/>
                </a:solidFill>
                <a:latin typeface="Consolas" panose="020B0609020204030204" pitchFamily="49" charset="0"/>
              </a:rPr>
              <a:t>Prostokat</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moj_prostokat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Prostokat</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dlugosc</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5</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szerokosc</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Obliczamy pole prostokąta</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pole</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moj_prostokat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oblicz_pole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Wyświetlamy wynik</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"Pole</a:t>
            </a:r>
            <a:r>
              <a:rPr lang="pl-PL" dirty="0">
                <a:solidFill>
                  <a:srgbClr val="2AA198"/>
                </a:solidFill>
                <a:latin typeface="Consolas" panose="020B0609020204030204" pitchFamily="49" charset="0"/>
              </a:rPr>
              <a:t> prostokąta o wymiarach </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moj_prostokat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dlugosc</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x </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moj_prostokat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szerokosc</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wynosi </a:t>
            </a:r>
            <a:r>
              <a:rPr lang="pl-PL" dirty="0">
                <a:solidFill>
                  <a:srgbClr val="CB4B16"/>
                </a:solidFill>
                <a:latin typeface="Consolas" panose="020B0609020204030204" pitchFamily="49" charset="0"/>
              </a:rPr>
              <a:t>{</a:t>
            </a:r>
            <a:r>
              <a:rPr lang="pl-PL" dirty="0">
                <a:solidFill>
                  <a:srgbClr val="268BD2"/>
                </a:solidFill>
                <a:latin typeface="Consolas" panose="020B0609020204030204" pitchFamily="49" charset="0"/>
              </a:rPr>
              <a:t>pole</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3871131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14168" y="1271564"/>
            <a:ext cx="9144000" cy="477837"/>
          </a:xfrm>
        </p:spPr>
        <p:txBody>
          <a:bodyPr>
            <a:normAutofit/>
          </a:bodyPr>
          <a:lstStyle/>
          <a:p>
            <a:r>
              <a:rPr lang="pl-PL" sz="2800" dirty="0" smtClean="0"/>
              <a:t>Praca z plikami czyli praca w projekcie</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613282" y="2724457"/>
            <a:ext cx="11119944" cy="415650"/>
          </a:xfrm>
        </p:spPr>
        <p:txBody>
          <a:bodyPr>
            <a:normAutofit lnSpcReduction="10000"/>
          </a:bodyPr>
          <a:lstStyle/>
          <a:p>
            <a:r>
              <a:rPr lang="pl-PL" dirty="0" smtClean="0"/>
              <a:t>W jaki sposób pracujemy z plikami zewnętrznymi?</a:t>
            </a:r>
            <a:endParaRPr lang="pl-PL" dirty="0"/>
          </a:p>
        </p:txBody>
      </p:sp>
    </p:spTree>
    <p:extLst>
      <p:ext uri="{BB962C8B-B14F-4D97-AF65-F5344CB8AC3E}">
        <p14:creationId xmlns:p14="http://schemas.microsoft.com/office/powerpoint/2010/main" val="131586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Jak wyglądają konstrukcje pracy z plikami?</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r>
              <a:rPr lang="pl-PL" dirty="0" smtClean="0"/>
              <a:t>W języku </a:t>
            </a:r>
            <a:r>
              <a:rPr lang="pl-PL" dirty="0" err="1" smtClean="0"/>
              <a:t>Python</a:t>
            </a:r>
            <a:r>
              <a:rPr lang="pl-PL" dirty="0" smtClean="0"/>
              <a:t> można wyróżnić dwie konstrukcje wykorzystywane do pracy z plikami:</a:t>
            </a:r>
            <a:endParaRPr lang="pl-PL" dirty="0"/>
          </a:p>
        </p:txBody>
      </p:sp>
      <p:sp>
        <p:nvSpPr>
          <p:cNvPr id="4" name="Prostokąt 3"/>
          <p:cNvSpPr/>
          <p:nvPr/>
        </p:nvSpPr>
        <p:spPr>
          <a:xfrm>
            <a:off x="664970" y="3410588"/>
            <a:ext cx="4852601" cy="1200329"/>
          </a:xfrm>
          <a:prstGeom prst="rect">
            <a:avLst/>
          </a:prstGeom>
        </p:spPr>
        <p:txBody>
          <a:bodyPr wrap="square">
            <a:spAutoFit/>
          </a:bodyPr>
          <a:lstStyle/>
          <a:p>
            <a:r>
              <a:rPr lang="en-US" sz="2400" dirty="0"/>
              <a:t>with open("plik.txt", 'a') as file</a:t>
            </a:r>
            <a:r>
              <a:rPr lang="en-US" dirty="0" smtClean="0"/>
              <a:t>:</a:t>
            </a:r>
            <a:endParaRPr lang="pl-PL" dirty="0" smtClean="0"/>
          </a:p>
          <a:p>
            <a:r>
              <a:rPr lang="pl-PL" sz="2400" dirty="0"/>
              <a:t>        </a:t>
            </a:r>
            <a:r>
              <a:rPr lang="pl-PL" sz="2400" dirty="0" err="1"/>
              <a:t>file.write</a:t>
            </a:r>
            <a:r>
              <a:rPr lang="pl-PL" sz="2400" dirty="0"/>
              <a:t>("Nowa linia tekstu\n</a:t>
            </a:r>
            <a:r>
              <a:rPr lang="pl-PL" sz="2400" dirty="0" smtClean="0"/>
              <a:t>")</a:t>
            </a:r>
          </a:p>
          <a:p>
            <a:r>
              <a:rPr lang="pl-PL" sz="2400" dirty="0" smtClean="0"/>
              <a:t>#nie zamykam pliku bo nie muszę</a:t>
            </a:r>
            <a:endParaRPr lang="pl-PL" sz="2400" dirty="0"/>
          </a:p>
        </p:txBody>
      </p:sp>
      <p:sp>
        <p:nvSpPr>
          <p:cNvPr id="7" name="Prostokąt 6"/>
          <p:cNvSpPr/>
          <p:nvPr/>
        </p:nvSpPr>
        <p:spPr>
          <a:xfrm>
            <a:off x="6675622" y="3410588"/>
            <a:ext cx="3664527" cy="1569660"/>
          </a:xfrm>
          <a:prstGeom prst="rect">
            <a:avLst/>
          </a:prstGeom>
        </p:spPr>
        <p:txBody>
          <a:bodyPr wrap="square">
            <a:spAutoFit/>
          </a:bodyPr>
          <a:lstStyle/>
          <a:p>
            <a:r>
              <a:rPr lang="pl-PL" sz="2400" dirty="0"/>
              <a:t>file = open("plik.txt", 'a')</a:t>
            </a:r>
          </a:p>
          <a:p>
            <a:r>
              <a:rPr lang="pl-PL" sz="2400" dirty="0" err="1"/>
              <a:t>file.write</a:t>
            </a:r>
            <a:r>
              <a:rPr lang="pl-PL" sz="2400" dirty="0"/>
              <a:t>("Nowa linia tekstu\n")</a:t>
            </a:r>
          </a:p>
          <a:p>
            <a:r>
              <a:rPr lang="pl-PL" sz="2400" dirty="0" err="1"/>
              <a:t>file.close</a:t>
            </a:r>
            <a:r>
              <a:rPr lang="pl-PL" sz="2400" dirty="0"/>
              <a:t>() </a:t>
            </a:r>
          </a:p>
        </p:txBody>
      </p:sp>
      <p:cxnSp>
        <p:nvCxnSpPr>
          <p:cNvPr id="9" name="Łącznik prosty ze strzałką 8"/>
          <p:cNvCxnSpPr/>
          <p:nvPr/>
        </p:nvCxnSpPr>
        <p:spPr>
          <a:xfrm flipH="1">
            <a:off x="2758440" y="1475508"/>
            <a:ext cx="2478578" cy="1815007"/>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cxnSp>
        <p:nvCxnSpPr>
          <p:cNvPr id="10" name="Łącznik prosty ze strzałką 9"/>
          <p:cNvCxnSpPr/>
          <p:nvPr/>
        </p:nvCxnSpPr>
        <p:spPr>
          <a:xfrm flipH="1" flipV="1">
            <a:off x="5237018" y="1475509"/>
            <a:ext cx="2428702" cy="1935078"/>
          </a:xfrm>
          <a:prstGeom prst="straightConnector1">
            <a:avLst/>
          </a:prstGeom>
          <a:ln w="952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0860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Przykład wykorzystania konstrukcji „with open()”</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94464" y="850956"/>
            <a:ext cx="11119944" cy="1518171"/>
          </a:xfrm>
        </p:spPr>
        <p:txBody>
          <a:bodyPr>
            <a:normAutofit lnSpcReduction="10000"/>
          </a:bodyPr>
          <a:lstStyle/>
          <a:p>
            <a:pPr algn="l"/>
            <a:r>
              <a:rPr lang="pl-PL" dirty="0" smtClean="0"/>
              <a:t>Zadanie:</a:t>
            </a:r>
          </a:p>
          <a:p>
            <a:pPr algn="l"/>
            <a:r>
              <a:rPr lang="pl-PL" dirty="0" smtClean="0"/>
              <a:t>Wykonaj generator umożliwiający wygenerowanie liczb od 1 do 5. Wygenerowane liczby będą zapisane do pliku o nazwie plik.txt. Liczby są zapisane w taki sposób, że każda liczba znajduje się w osobnej linii.</a:t>
            </a:r>
            <a:endParaRPr lang="pl-PL" dirty="0"/>
          </a:p>
        </p:txBody>
      </p:sp>
      <p:sp>
        <p:nvSpPr>
          <p:cNvPr id="4" name="Prostokąt 3"/>
          <p:cNvSpPr/>
          <p:nvPr/>
        </p:nvSpPr>
        <p:spPr>
          <a:xfrm>
            <a:off x="855517" y="2820951"/>
            <a:ext cx="6220691" cy="1815882"/>
          </a:xfrm>
          <a:prstGeom prst="rect">
            <a:avLst/>
          </a:prstGeom>
        </p:spPr>
        <p:txBody>
          <a:bodyPr wrap="square">
            <a:spAutoFit/>
          </a:bodyPr>
          <a:lstStyle/>
          <a:p>
            <a:r>
              <a:rPr lang="pl-PL" sz="2800" dirty="0"/>
              <a:t>with open("nazwa1.txt","w+") as file:</a:t>
            </a:r>
          </a:p>
          <a:p>
            <a:r>
              <a:rPr lang="pl-PL" sz="2800" dirty="0"/>
              <a:t>    for e in </a:t>
            </a:r>
            <a:r>
              <a:rPr lang="pl-PL" sz="2800" dirty="0" err="1"/>
              <a:t>range</a:t>
            </a:r>
            <a:r>
              <a:rPr lang="pl-PL" sz="2800" dirty="0"/>
              <a:t>(1,6):</a:t>
            </a:r>
          </a:p>
          <a:p>
            <a:r>
              <a:rPr lang="pl-PL" sz="2800" dirty="0"/>
              <a:t>        e=</a:t>
            </a:r>
            <a:r>
              <a:rPr lang="pl-PL" sz="2800" dirty="0" err="1"/>
              <a:t>str</a:t>
            </a:r>
            <a:r>
              <a:rPr lang="pl-PL" sz="2800" dirty="0"/>
              <a:t>(e)</a:t>
            </a:r>
          </a:p>
          <a:p>
            <a:r>
              <a:rPr lang="pl-PL" sz="2800" dirty="0"/>
              <a:t>        </a:t>
            </a:r>
            <a:r>
              <a:rPr lang="pl-PL" sz="2800" dirty="0" err="1"/>
              <a:t>file.write</a:t>
            </a:r>
            <a:r>
              <a:rPr lang="pl-PL" sz="2800" dirty="0"/>
              <a:t>(e + "\n")</a:t>
            </a:r>
          </a:p>
        </p:txBody>
      </p:sp>
      <p:sp>
        <p:nvSpPr>
          <p:cNvPr id="5" name="Prostokąt 4"/>
          <p:cNvSpPr/>
          <p:nvPr/>
        </p:nvSpPr>
        <p:spPr>
          <a:xfrm>
            <a:off x="9083139" y="2980608"/>
            <a:ext cx="1728355" cy="1938992"/>
          </a:xfrm>
          <a:prstGeom prst="rect">
            <a:avLst/>
          </a:prstGeom>
          <a:ln>
            <a:solidFill>
              <a:schemeClr val="accent1"/>
            </a:solidFill>
          </a:ln>
        </p:spPr>
        <p:txBody>
          <a:bodyPr wrap="square">
            <a:spAutoFit/>
          </a:bodyPr>
          <a:lstStyle/>
          <a:p>
            <a:r>
              <a:rPr lang="pl-PL" sz="2400" dirty="0" smtClean="0"/>
              <a:t>1</a:t>
            </a:r>
          </a:p>
          <a:p>
            <a:r>
              <a:rPr lang="pl-PL" sz="2400" dirty="0" smtClean="0"/>
              <a:t>2</a:t>
            </a:r>
          </a:p>
          <a:p>
            <a:r>
              <a:rPr lang="pl-PL" sz="2400" dirty="0" smtClean="0"/>
              <a:t>3</a:t>
            </a:r>
          </a:p>
          <a:p>
            <a:r>
              <a:rPr lang="pl-PL" sz="2400" dirty="0" smtClean="0"/>
              <a:t>4</a:t>
            </a:r>
          </a:p>
          <a:p>
            <a:r>
              <a:rPr lang="pl-PL" sz="2400" dirty="0"/>
              <a:t>5</a:t>
            </a:r>
          </a:p>
        </p:txBody>
      </p:sp>
      <p:sp>
        <p:nvSpPr>
          <p:cNvPr id="6" name="Prostokąt 5"/>
          <p:cNvSpPr/>
          <p:nvPr/>
        </p:nvSpPr>
        <p:spPr>
          <a:xfrm>
            <a:off x="9083139" y="2490201"/>
            <a:ext cx="1728355" cy="461665"/>
          </a:xfrm>
          <a:prstGeom prst="rect">
            <a:avLst/>
          </a:prstGeom>
        </p:spPr>
        <p:txBody>
          <a:bodyPr wrap="square">
            <a:spAutoFit/>
          </a:bodyPr>
          <a:lstStyle/>
          <a:p>
            <a:r>
              <a:rPr lang="pl-PL" sz="2400" dirty="0"/>
              <a:t>n</a:t>
            </a:r>
            <a:r>
              <a:rPr lang="pl-PL" sz="2400" dirty="0" smtClean="0"/>
              <a:t>azwa1.txt</a:t>
            </a:r>
            <a:endParaRPr lang="pl-PL" sz="2400" dirty="0"/>
          </a:p>
        </p:txBody>
      </p:sp>
      <p:sp>
        <p:nvSpPr>
          <p:cNvPr id="7" name="Prostokąt 6"/>
          <p:cNvSpPr/>
          <p:nvPr/>
        </p:nvSpPr>
        <p:spPr>
          <a:xfrm>
            <a:off x="4455885" y="2721033"/>
            <a:ext cx="914400" cy="8418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9" name="Łącznik prosty ze strzałką 8"/>
          <p:cNvCxnSpPr/>
          <p:nvPr/>
        </p:nvCxnSpPr>
        <p:spPr>
          <a:xfrm flipH="1" flipV="1">
            <a:off x="4913086" y="3562862"/>
            <a:ext cx="892628" cy="185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Prostokąt 10"/>
          <p:cNvSpPr/>
          <p:nvPr/>
        </p:nvSpPr>
        <p:spPr>
          <a:xfrm>
            <a:off x="5398737" y="5395226"/>
            <a:ext cx="2250292" cy="461665"/>
          </a:xfrm>
          <a:prstGeom prst="rect">
            <a:avLst/>
          </a:prstGeom>
        </p:spPr>
        <p:txBody>
          <a:bodyPr wrap="square">
            <a:spAutoFit/>
          </a:bodyPr>
          <a:lstStyle/>
          <a:p>
            <a:r>
              <a:rPr lang="pl-PL" sz="2400" dirty="0" smtClean="0"/>
              <a:t>Tryb zapisu pliku</a:t>
            </a:r>
            <a:endParaRPr lang="pl-PL" sz="2400" dirty="0"/>
          </a:p>
        </p:txBody>
      </p:sp>
    </p:spTree>
    <p:extLst>
      <p:ext uri="{BB962C8B-B14F-4D97-AF65-F5344CB8AC3E}">
        <p14:creationId xmlns:p14="http://schemas.microsoft.com/office/powerpoint/2010/main" val="25890338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123412" y="61081"/>
            <a:ext cx="9144000" cy="477837"/>
          </a:xfrm>
        </p:spPr>
        <p:txBody>
          <a:bodyPr>
            <a:normAutofit/>
          </a:bodyPr>
          <a:lstStyle/>
          <a:p>
            <a:r>
              <a:rPr lang="pl-PL" sz="2800" dirty="0" smtClean="0"/>
              <a:t>Tryby otwierania plików (8 trybów)</a:t>
            </a:r>
            <a:endParaRPr lang="pl-PL" sz="2800"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35" y="884903"/>
            <a:ext cx="11818496" cy="4129549"/>
          </a:xfrm>
          <a:prstGeom prst="rect">
            <a:avLst/>
          </a:prstGeom>
        </p:spPr>
      </p:pic>
    </p:spTree>
    <p:extLst>
      <p:ext uri="{BB962C8B-B14F-4D97-AF65-F5344CB8AC3E}">
        <p14:creationId xmlns:p14="http://schemas.microsoft.com/office/powerpoint/2010/main" val="5194390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123412" y="61081"/>
            <a:ext cx="9144000" cy="477837"/>
          </a:xfrm>
        </p:spPr>
        <p:txBody>
          <a:bodyPr>
            <a:normAutofit/>
          </a:bodyPr>
          <a:lstStyle/>
          <a:p>
            <a:r>
              <a:rPr lang="pl-PL" sz="2800" dirty="0" smtClean="0"/>
              <a:t>Tryby otwierania plików (8 trybów)</a:t>
            </a:r>
            <a:endParaRPr lang="pl-PL" sz="2800"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412" y="538918"/>
            <a:ext cx="8540133" cy="2984043"/>
          </a:xfrm>
          <a:prstGeom prst="rect">
            <a:avLst/>
          </a:prstGeom>
        </p:spPr>
      </p:pic>
      <p:sp>
        <p:nvSpPr>
          <p:cNvPr id="6" name="Rectangle 1"/>
          <p:cNvSpPr>
            <a:spLocks noGrp="1" noChangeArrowheads="1"/>
          </p:cNvSpPr>
          <p:nvPr>
            <p:ph type="subTitle" idx="1"/>
          </p:nvPr>
        </p:nvSpPr>
        <p:spPr bwMode="auto">
          <a:xfrm>
            <a:off x="187902" y="3441680"/>
            <a:ext cx="123601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"r" (</a:t>
            </a:r>
            <a:r>
              <a:rPr kumimoji="0" lang="pl-PL" sz="1800" b="0" i="0" u="none" strike="noStrike" cap="none" normalizeH="0" baseline="0" dirty="0" err="1" smtClean="0">
                <a:ln>
                  <a:noFill/>
                </a:ln>
                <a:solidFill>
                  <a:schemeClr val="tx1"/>
                </a:solidFill>
                <a:effectLst/>
                <a:latin typeface="Arial" panose="020B0604020202020204" pitchFamily="34" charset="0"/>
              </a:rPr>
              <a:t>read</a:t>
            </a:r>
            <a:r>
              <a:rPr kumimoji="0" lang="pl-PL" sz="1800" b="0" i="0" u="none" strike="noStrike" cap="none" normalizeH="0" baseline="0" dirty="0" smtClean="0">
                <a:ln>
                  <a:noFill/>
                </a:ln>
                <a:solidFill>
                  <a:schemeClr val="tx1"/>
                </a:solidFill>
                <a:effectLst/>
                <a:latin typeface="Arial" panose="020B0604020202020204" pitchFamily="34" charset="0"/>
              </a:rPr>
              <a:t>): Ten tryb jest używany do odczytywania danych z istniejącego pliku. Jeśli plik nie istnieje, to zostanie </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       zgłoszony błąd.</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"r+" (</a:t>
            </a:r>
            <a:r>
              <a:rPr kumimoji="0" lang="pl-PL" sz="1800" b="0" i="0" u="none" strike="noStrike" cap="none" normalizeH="0" baseline="0" dirty="0" err="1" smtClean="0">
                <a:ln>
                  <a:noFill/>
                </a:ln>
                <a:solidFill>
                  <a:schemeClr val="tx1"/>
                </a:solidFill>
                <a:effectLst/>
                <a:latin typeface="Arial" panose="020B0604020202020204" pitchFamily="34" charset="0"/>
              </a:rPr>
              <a:t>read</a:t>
            </a:r>
            <a:r>
              <a:rPr kumimoji="0" lang="pl-PL" sz="1800" b="0" i="0" u="none" strike="noStrike" cap="none" normalizeH="0" baseline="0" dirty="0" smtClean="0">
                <a:ln>
                  <a:noFill/>
                </a:ln>
                <a:solidFill>
                  <a:schemeClr val="tx1"/>
                </a:solidFill>
                <a:effectLst/>
                <a:latin typeface="Arial" panose="020B0604020202020204" pitchFamily="34" charset="0"/>
              </a:rPr>
              <a:t> and </a:t>
            </a:r>
            <a:r>
              <a:rPr kumimoji="0" lang="pl-PL" sz="1800" b="0" i="0" u="none" strike="noStrike" cap="none" normalizeH="0" baseline="0" dirty="0" err="1" smtClean="0">
                <a:ln>
                  <a:noFill/>
                </a:ln>
                <a:solidFill>
                  <a:schemeClr val="tx1"/>
                </a:solidFill>
                <a:effectLst/>
                <a:latin typeface="Arial" panose="020B0604020202020204" pitchFamily="34" charset="0"/>
              </a:rPr>
              <a:t>write</a:t>
            </a:r>
            <a:r>
              <a:rPr kumimoji="0" lang="pl-PL" sz="1800" b="0" i="0" u="none" strike="noStrike" cap="none" normalizeH="0" baseline="0" dirty="0" smtClean="0">
                <a:ln>
                  <a:noFill/>
                </a:ln>
                <a:solidFill>
                  <a:schemeClr val="tx1"/>
                </a:solidFill>
                <a:effectLst/>
                <a:latin typeface="Arial" panose="020B0604020202020204" pitchFamily="34" charset="0"/>
              </a:rPr>
              <a:t>): Ten tryb pozwala na odczytywanie i zapisywanie danych do istniejącego pliku. </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      Jeśli plik nie istnieje, to zostanie zgłoszony błąd.</a:t>
            </a:r>
          </a:p>
          <a:p>
            <a:pPr algn="l" eaLnBrk="0" fontAlgn="base" hangingPunct="0">
              <a:lnSpc>
                <a:spcPct val="100000"/>
              </a:lnSpc>
              <a:spcBef>
                <a:spcPct val="0"/>
              </a:spcBef>
              <a:spcAft>
                <a:spcPct val="0"/>
              </a:spcAft>
            </a:pPr>
            <a:r>
              <a:rPr kumimoji="0" lang="pl-PL" sz="1800" b="0" i="0" u="none" strike="noStrike" cap="none" normalizeH="0" baseline="0" dirty="0" smtClean="0">
                <a:ln>
                  <a:noFill/>
                </a:ln>
                <a:solidFill>
                  <a:schemeClr val="tx1"/>
                </a:solidFill>
                <a:effectLst/>
                <a:latin typeface="Arial" panose="020B0604020202020204" pitchFamily="34" charset="0"/>
              </a:rPr>
              <a:t>"a+" </a:t>
            </a:r>
            <a:r>
              <a:rPr lang="pl-PL" sz="1800" dirty="0" smtClean="0">
                <a:latin typeface="Arial" panose="020B0604020202020204" pitchFamily="34" charset="0"/>
              </a:rPr>
              <a:t> (</a:t>
            </a:r>
            <a:r>
              <a:rPr lang="pl-PL" sz="1800" dirty="0" err="1">
                <a:latin typeface="Arial" panose="020B0604020202020204" pitchFamily="34" charset="0"/>
              </a:rPr>
              <a:t>append</a:t>
            </a:r>
            <a:r>
              <a:rPr lang="pl-PL" sz="1800" dirty="0">
                <a:latin typeface="Arial" panose="020B0604020202020204" pitchFamily="34" charset="0"/>
              </a:rPr>
              <a:t> and </a:t>
            </a:r>
            <a:r>
              <a:rPr lang="pl-PL" sz="1800" dirty="0" err="1">
                <a:latin typeface="Arial" panose="020B0604020202020204" pitchFamily="34" charset="0"/>
              </a:rPr>
              <a:t>read</a:t>
            </a:r>
            <a:r>
              <a:rPr lang="pl-PL" sz="1800" dirty="0">
                <a:latin typeface="Arial" panose="020B0604020202020204" pitchFamily="34" charset="0"/>
              </a:rPr>
              <a:t>): Ten tryb pozwala na odczytywanie danych z istniejącego pliku oraz dodawanie </a:t>
            </a:r>
            <a:endParaRPr lang="pl-PL" sz="1800" dirty="0" smtClean="0">
              <a:latin typeface="Arial" panose="020B0604020202020204" pitchFamily="34" charset="0"/>
            </a:endParaRPr>
          </a:p>
          <a:p>
            <a:pPr algn="l" eaLnBrk="0" fontAlgn="base" hangingPunct="0">
              <a:lnSpc>
                <a:spcPct val="100000"/>
              </a:lnSpc>
              <a:spcBef>
                <a:spcPct val="0"/>
              </a:spcBef>
              <a:spcAft>
                <a:spcPct val="0"/>
              </a:spcAft>
            </a:pPr>
            <a:r>
              <a:rPr lang="pl-PL" sz="1800" dirty="0" smtClean="0">
                <a:latin typeface="Arial" panose="020B0604020202020204" pitchFamily="34" charset="0"/>
              </a:rPr>
              <a:t>      nowych </a:t>
            </a:r>
            <a:r>
              <a:rPr lang="pl-PL" sz="1800" dirty="0">
                <a:latin typeface="Arial" panose="020B0604020202020204" pitchFamily="34" charset="0"/>
              </a:rPr>
              <a:t>danych na jego końcu. Jeśli plik nie istnieje, to zostanie utworzony.</a:t>
            </a:r>
          </a:p>
          <a:p>
            <a:pPr lvl="0" algn="l" eaLnBrk="0" fontAlgn="base" hangingPunct="0">
              <a:lnSpc>
                <a:spcPct val="100000"/>
              </a:lnSpc>
              <a:spcBef>
                <a:spcPct val="0"/>
              </a:spcBef>
              <a:spcAft>
                <a:spcPct val="0"/>
              </a:spcAft>
            </a:pPr>
            <a:r>
              <a:rPr lang="pl-PL" sz="1800" dirty="0">
                <a:latin typeface="Arial" panose="020B0604020202020204" pitchFamily="34" charset="0"/>
              </a:rPr>
              <a:t>"a"</a:t>
            </a:r>
            <a:r>
              <a:rPr kumimoji="0" lang="pl-PL" sz="1800" b="0" i="0" u="none" strike="noStrike" cap="none" normalizeH="0" baseline="0" dirty="0" smtClean="0">
                <a:ln>
                  <a:noFill/>
                </a:ln>
                <a:solidFill>
                  <a:schemeClr val="tx1"/>
                </a:solidFill>
                <a:effectLst/>
                <a:latin typeface="Arial" panose="020B0604020202020204" pitchFamily="34" charset="0"/>
              </a:rPr>
              <a:t> (</a:t>
            </a:r>
            <a:r>
              <a:rPr kumimoji="0" lang="pl-PL" sz="1800" b="0" i="0" u="none" strike="noStrike" cap="none" normalizeH="0" baseline="0" dirty="0" err="1" smtClean="0">
                <a:ln>
                  <a:noFill/>
                </a:ln>
                <a:solidFill>
                  <a:schemeClr val="tx1"/>
                </a:solidFill>
                <a:effectLst/>
                <a:latin typeface="Arial" panose="020B0604020202020204" pitchFamily="34" charset="0"/>
              </a:rPr>
              <a:t>append</a:t>
            </a:r>
            <a:r>
              <a:rPr kumimoji="0" lang="pl-PL" sz="1800" b="0" i="0" u="none" strike="noStrike" cap="none" normalizeH="0" baseline="0" dirty="0" smtClean="0">
                <a:ln>
                  <a:noFill/>
                </a:ln>
                <a:solidFill>
                  <a:schemeClr val="tx1"/>
                </a:solidFill>
                <a:effectLst/>
                <a:latin typeface="Arial" panose="020B0604020202020204" pitchFamily="34" charset="0"/>
              </a:rPr>
              <a:t>): Ten tryb pozwala tylko na dodawanie nowych danych na końcu istniejącego pliku. Jeśli plik nie istnieje, </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      to zostanie utworzony.</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"w" (</a:t>
            </a:r>
            <a:r>
              <a:rPr kumimoji="0" lang="pl-PL" sz="1800" b="0" i="0" u="none" strike="noStrike" cap="none" normalizeH="0" baseline="0" dirty="0" err="1" smtClean="0">
                <a:ln>
                  <a:noFill/>
                </a:ln>
                <a:solidFill>
                  <a:schemeClr val="tx1"/>
                </a:solidFill>
                <a:effectLst/>
                <a:latin typeface="Arial" panose="020B0604020202020204" pitchFamily="34" charset="0"/>
              </a:rPr>
              <a:t>write</a:t>
            </a:r>
            <a:r>
              <a:rPr kumimoji="0" lang="pl-PL" sz="1800" b="0" i="0" u="none" strike="noStrike" cap="none" normalizeH="0" baseline="0" dirty="0" smtClean="0">
                <a:ln>
                  <a:noFill/>
                </a:ln>
                <a:solidFill>
                  <a:schemeClr val="tx1"/>
                </a:solidFill>
                <a:effectLst/>
                <a:latin typeface="Arial" panose="020B0604020202020204" pitchFamily="34" charset="0"/>
              </a:rPr>
              <a:t>): Ten tryb jest używany do zapisywania danych do pliku. Jeśli plik już istnieje, to zostanie nadpisany. </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     Jeśli plik nie istnieje, to zostanie utworzony.</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"w+" (</a:t>
            </a:r>
            <a:r>
              <a:rPr kumimoji="0" lang="pl-PL" sz="1800" b="0" i="0" u="none" strike="noStrike" cap="none" normalizeH="0" baseline="0" dirty="0" err="1" smtClean="0">
                <a:ln>
                  <a:noFill/>
                </a:ln>
                <a:solidFill>
                  <a:schemeClr val="tx1"/>
                </a:solidFill>
                <a:effectLst/>
                <a:latin typeface="Arial" panose="020B0604020202020204" pitchFamily="34" charset="0"/>
              </a:rPr>
              <a:t>write</a:t>
            </a:r>
            <a:r>
              <a:rPr kumimoji="0" lang="pl-PL" sz="1800" b="0" i="0" u="none" strike="noStrike" cap="none" normalizeH="0" baseline="0" dirty="0" smtClean="0">
                <a:ln>
                  <a:noFill/>
                </a:ln>
                <a:solidFill>
                  <a:schemeClr val="tx1"/>
                </a:solidFill>
                <a:effectLst/>
                <a:latin typeface="Arial" panose="020B0604020202020204" pitchFamily="34" charset="0"/>
              </a:rPr>
              <a:t> and </a:t>
            </a:r>
            <a:r>
              <a:rPr kumimoji="0" lang="pl-PL" sz="1800" b="0" i="0" u="none" strike="noStrike" cap="none" normalizeH="0" baseline="0" dirty="0" err="1" smtClean="0">
                <a:ln>
                  <a:noFill/>
                </a:ln>
                <a:solidFill>
                  <a:schemeClr val="tx1"/>
                </a:solidFill>
                <a:effectLst/>
                <a:latin typeface="Arial" panose="020B0604020202020204" pitchFamily="34" charset="0"/>
              </a:rPr>
              <a:t>read</a:t>
            </a:r>
            <a:r>
              <a:rPr kumimoji="0" lang="pl-PL" sz="1800" b="0" i="0" u="none" strike="noStrike" cap="none" normalizeH="0" baseline="0" dirty="0" smtClean="0">
                <a:ln>
                  <a:noFill/>
                </a:ln>
                <a:solidFill>
                  <a:schemeClr val="tx1"/>
                </a:solidFill>
                <a:effectLst/>
                <a:latin typeface="Arial" panose="020B0604020202020204" pitchFamily="34" charset="0"/>
              </a:rPr>
              <a:t>): Ten tryb pozwala na zapisywanie danych do pliku oraz odczytywanie danych z pliku. </a:t>
            </a:r>
          </a:p>
          <a:p>
            <a:pPr marL="0" marR="0" lvl="0" indent="0" algn="l" defTabSz="914400" rtl="0" eaLnBrk="0" fontAlgn="base" latinLnBrk="0" hangingPunct="0">
              <a:lnSpc>
                <a:spcPct val="100000"/>
              </a:lnSpc>
              <a:spcBef>
                <a:spcPct val="0"/>
              </a:spcBef>
              <a:spcAft>
                <a:spcPct val="0"/>
              </a:spcAft>
              <a:buClrTx/>
              <a:buSzTx/>
              <a:tabLst/>
            </a:pPr>
            <a:r>
              <a:rPr kumimoji="0" lang="pl-PL" sz="1800" b="0" i="0" u="none" strike="noStrike" cap="none" normalizeH="0" baseline="0" dirty="0" smtClean="0">
                <a:ln>
                  <a:noFill/>
                </a:ln>
                <a:solidFill>
                  <a:schemeClr val="tx1"/>
                </a:solidFill>
                <a:effectLst/>
                <a:latin typeface="Arial" panose="020B0604020202020204" pitchFamily="34" charset="0"/>
              </a:rPr>
              <a:t>  Jeśli plik już istnieje, to zostanie nadpisany. Jeśli plik nie istnieje, to zostanie utworzony.</a:t>
            </a:r>
          </a:p>
        </p:txBody>
      </p:sp>
    </p:spTree>
    <p:extLst>
      <p:ext uri="{BB962C8B-B14F-4D97-AF65-F5344CB8AC3E}">
        <p14:creationId xmlns:p14="http://schemas.microsoft.com/office/powerpoint/2010/main" val="244911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280770"/>
            <a:ext cx="11119944" cy="4953382"/>
          </a:xfrm>
        </p:spPr>
        <p:txBody>
          <a:bodyPr/>
          <a:lstStyle/>
          <a:p>
            <a:r>
              <a:rPr lang="pl-PL" dirty="0"/>
              <a:t>Budowa programu Visual Studio </a:t>
            </a:r>
            <a:r>
              <a:rPr lang="pl-PL" dirty="0" err="1"/>
              <a:t>Code</a:t>
            </a:r>
            <a:r>
              <a:rPr lang="pl-PL" dirty="0"/>
              <a:t>:</a:t>
            </a:r>
          </a:p>
        </p:txBody>
      </p:sp>
      <p:pic>
        <p:nvPicPr>
          <p:cNvPr id="4" name="Obraz 3">
            <a:extLst>
              <a:ext uri="{FF2B5EF4-FFF2-40B4-BE49-F238E27FC236}">
                <a16:creationId xmlns="" xmlns:a16="http://schemas.microsoft.com/office/drawing/2014/main" id="{91ADDC3E-85C2-E5DE-5208-AFD8200BC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8" y="808367"/>
            <a:ext cx="10752083" cy="5768863"/>
          </a:xfrm>
          <a:prstGeom prst="rect">
            <a:avLst/>
          </a:prstGeom>
        </p:spPr>
      </p:pic>
    </p:spTree>
    <p:extLst>
      <p:ext uri="{BB962C8B-B14F-4D97-AF65-F5344CB8AC3E}">
        <p14:creationId xmlns:p14="http://schemas.microsoft.com/office/powerpoint/2010/main" val="25515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Dodatkowe tryby pracy z plikami</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252845" y="3622431"/>
            <a:ext cx="6594764" cy="2414003"/>
          </a:xfrm>
        </p:spPr>
        <p:txBody>
          <a:bodyPr>
            <a:normAutofit/>
          </a:bodyPr>
          <a:lstStyle/>
          <a:p>
            <a:pPr algn="l"/>
            <a:r>
              <a:rPr lang="pl-PL" dirty="0" err="1"/>
              <a:t>try</a:t>
            </a:r>
            <a:r>
              <a:rPr lang="pl-PL" dirty="0"/>
              <a:t>:</a:t>
            </a:r>
          </a:p>
          <a:p>
            <a:pPr algn="l"/>
            <a:r>
              <a:rPr lang="pl-PL" dirty="0"/>
              <a:t>    </a:t>
            </a:r>
            <a:r>
              <a:rPr lang="pl-PL" dirty="0" smtClean="0"/>
              <a:t>  with </a:t>
            </a:r>
            <a:r>
              <a:rPr lang="pl-PL" dirty="0"/>
              <a:t>open('nowy_plik.txt', 'x') as file:</a:t>
            </a:r>
          </a:p>
          <a:p>
            <a:pPr algn="l"/>
            <a:r>
              <a:rPr lang="pl-PL" dirty="0"/>
              <a:t>        </a:t>
            </a:r>
            <a:r>
              <a:rPr lang="pl-PL" dirty="0" smtClean="0"/>
              <a:t>  </a:t>
            </a:r>
            <a:r>
              <a:rPr lang="pl-PL" dirty="0" err="1" smtClean="0"/>
              <a:t>file.write</a:t>
            </a:r>
            <a:r>
              <a:rPr lang="pl-PL" dirty="0"/>
              <a:t>('To jest nowy plik.')</a:t>
            </a:r>
          </a:p>
          <a:p>
            <a:pPr algn="l"/>
            <a:r>
              <a:rPr lang="pl-PL" dirty="0" err="1"/>
              <a:t>except</a:t>
            </a:r>
            <a:r>
              <a:rPr lang="pl-PL" dirty="0"/>
              <a:t> </a:t>
            </a:r>
            <a:r>
              <a:rPr lang="pl-PL" dirty="0" err="1"/>
              <a:t>FileExistsError</a:t>
            </a:r>
            <a:r>
              <a:rPr lang="pl-PL" dirty="0"/>
              <a:t>:</a:t>
            </a:r>
          </a:p>
          <a:p>
            <a:pPr algn="l"/>
            <a:r>
              <a:rPr lang="pl-PL" dirty="0"/>
              <a:t>    </a:t>
            </a:r>
            <a:r>
              <a:rPr lang="pl-PL" dirty="0" smtClean="0"/>
              <a:t>  print</a:t>
            </a:r>
            <a:r>
              <a:rPr lang="pl-PL" dirty="0"/>
              <a:t>("Plik już istnieje.")</a:t>
            </a:r>
          </a:p>
        </p:txBody>
      </p:sp>
      <p:sp>
        <p:nvSpPr>
          <p:cNvPr id="4" name="Prostokąt 3"/>
          <p:cNvSpPr/>
          <p:nvPr/>
        </p:nvSpPr>
        <p:spPr>
          <a:xfrm>
            <a:off x="252845" y="892985"/>
            <a:ext cx="11301846" cy="2585323"/>
          </a:xfrm>
          <a:prstGeom prst="rect">
            <a:avLst/>
          </a:prstGeom>
        </p:spPr>
        <p:txBody>
          <a:bodyPr wrap="square">
            <a:spAutoFit/>
          </a:bodyPr>
          <a:lstStyle/>
          <a:p>
            <a:r>
              <a:rPr lang="pl-PL" dirty="0"/>
              <a:t> "x" (</a:t>
            </a:r>
            <a:r>
              <a:rPr lang="pl-PL" dirty="0" err="1"/>
              <a:t>exclusive</a:t>
            </a:r>
            <a:r>
              <a:rPr lang="pl-PL" dirty="0"/>
              <a:t> </a:t>
            </a:r>
            <a:r>
              <a:rPr lang="pl-PL" dirty="0" err="1"/>
              <a:t>creation</a:t>
            </a:r>
            <a:r>
              <a:rPr lang="pl-PL" dirty="0"/>
              <a:t>): Ten tryb służy do tworzenia nowego pliku do zapisu. Jeśli plik o podanej nazwie już istnieje, to zostanie zgłoszony błąd </a:t>
            </a:r>
            <a:r>
              <a:rPr lang="pl-PL" dirty="0" err="1"/>
              <a:t>FileExistsError</a:t>
            </a:r>
            <a:r>
              <a:rPr lang="pl-PL" dirty="0"/>
              <a:t>. W przeciwnym razie zostanie utworzony nowy pusty plik.</a:t>
            </a:r>
          </a:p>
          <a:p>
            <a:endParaRPr lang="pl-PL" dirty="0"/>
          </a:p>
          <a:p>
            <a:r>
              <a:rPr lang="pl-PL" dirty="0"/>
              <a:t>    "x+" (</a:t>
            </a:r>
            <a:r>
              <a:rPr lang="pl-PL" dirty="0" err="1"/>
              <a:t>exclusive</a:t>
            </a:r>
            <a:r>
              <a:rPr lang="pl-PL" dirty="0"/>
              <a:t> </a:t>
            </a:r>
            <a:r>
              <a:rPr lang="pl-PL" dirty="0" err="1"/>
              <a:t>creation</a:t>
            </a:r>
            <a:r>
              <a:rPr lang="pl-PL" dirty="0"/>
              <a:t> and </a:t>
            </a:r>
            <a:r>
              <a:rPr lang="pl-PL" dirty="0" err="1"/>
              <a:t>reading</a:t>
            </a:r>
            <a:r>
              <a:rPr lang="pl-PL" dirty="0"/>
              <a:t>): Ten tryb działa podobnie jak "x", ale dodatkowo umożliwia odczytywanie danych z nowo utworzonego pliku. Jeśli plik o podanej nazwie już istnieje, to zostanie zgłoszony błąd </a:t>
            </a:r>
            <a:r>
              <a:rPr lang="pl-PL" dirty="0" err="1"/>
              <a:t>FileExistsError</a:t>
            </a:r>
            <a:r>
              <a:rPr lang="pl-PL" dirty="0"/>
              <a:t>. W przeciwnym razie zostanie utworzony nowy pusty plik i będziesz mógł go odczytać i zapisywać dane</a:t>
            </a:r>
            <a:r>
              <a:rPr lang="pl-PL" dirty="0" smtClean="0"/>
              <a:t>.</a:t>
            </a:r>
          </a:p>
          <a:p>
            <a:endParaRPr lang="pl-PL" dirty="0" smtClean="0"/>
          </a:p>
          <a:p>
            <a:r>
              <a:rPr lang="pl-PL" dirty="0" smtClean="0"/>
              <a:t>Przy wykorzystaniu trybu x lub x+ należy korzystać z konstrukcji </a:t>
            </a:r>
            <a:r>
              <a:rPr lang="pl-PL" dirty="0" err="1" smtClean="0"/>
              <a:t>try</a:t>
            </a:r>
            <a:r>
              <a:rPr lang="pl-PL" dirty="0" smtClean="0"/>
              <a:t>, </a:t>
            </a:r>
            <a:r>
              <a:rPr lang="pl-PL" dirty="0" err="1" smtClean="0"/>
              <a:t>except</a:t>
            </a:r>
            <a:r>
              <a:rPr lang="pl-PL" dirty="0" smtClean="0"/>
              <a:t>.</a:t>
            </a:r>
          </a:p>
          <a:p>
            <a:endParaRPr lang="pl-PL" dirty="0"/>
          </a:p>
        </p:txBody>
      </p:sp>
    </p:spTree>
    <p:extLst>
      <p:ext uri="{BB962C8B-B14F-4D97-AF65-F5344CB8AC3E}">
        <p14:creationId xmlns:p14="http://schemas.microsoft.com/office/powerpoint/2010/main" val="8905180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209013" y="872836"/>
            <a:ext cx="9144000" cy="3211507"/>
          </a:xfrm>
        </p:spPr>
        <p:txBody>
          <a:bodyPr>
            <a:normAutofit fontScale="90000"/>
          </a:bodyPr>
          <a:lstStyle/>
          <a:p>
            <a:pPr algn="l"/>
            <a:r>
              <a:rPr lang="pl-PL" sz="2800" dirty="0"/>
              <a:t># Otwieranie pliku w trybie do odczytu</a:t>
            </a:r>
            <a:br>
              <a:rPr lang="pl-PL" sz="2800" dirty="0"/>
            </a:br>
            <a:r>
              <a:rPr lang="pl-PL" sz="2800" dirty="0" smtClean="0"/>
              <a:t/>
            </a:r>
            <a:br>
              <a:rPr lang="pl-PL" sz="2800" dirty="0" smtClean="0"/>
            </a:br>
            <a:r>
              <a:rPr lang="pl-PL" sz="2800" dirty="0" smtClean="0"/>
              <a:t>with </a:t>
            </a:r>
            <a:r>
              <a:rPr lang="pl-PL" sz="2800" dirty="0"/>
              <a:t>open('plik.txt', 'r') as file:</a:t>
            </a:r>
            <a:br>
              <a:rPr lang="pl-PL" sz="2800" dirty="0"/>
            </a:br>
            <a:r>
              <a:rPr lang="pl-PL" sz="2800" dirty="0"/>
              <a:t>    </a:t>
            </a:r>
            <a:r>
              <a:rPr lang="pl-PL" sz="2800" dirty="0" smtClean="0"/>
              <a:t>  data </a:t>
            </a:r>
            <a:r>
              <a:rPr lang="pl-PL" sz="2800" dirty="0"/>
              <a:t>= </a:t>
            </a:r>
            <a:r>
              <a:rPr lang="pl-PL" sz="2800" dirty="0" err="1"/>
              <a:t>file.read</a:t>
            </a:r>
            <a:r>
              <a:rPr lang="pl-PL" sz="2800" dirty="0"/>
              <a:t>()</a:t>
            </a:r>
            <a:br>
              <a:rPr lang="pl-PL" sz="2800" dirty="0"/>
            </a:br>
            <a:r>
              <a:rPr lang="pl-PL" sz="2800" dirty="0"/>
              <a:t>    </a:t>
            </a:r>
            <a:br>
              <a:rPr lang="pl-PL" sz="2800" dirty="0"/>
            </a:br>
            <a:r>
              <a:rPr lang="pl-PL" sz="2800" dirty="0"/>
              <a:t># Otwieranie pliku w trybie do zapisu</a:t>
            </a:r>
            <a:br>
              <a:rPr lang="pl-PL" sz="2800" dirty="0"/>
            </a:br>
            <a:r>
              <a:rPr lang="pl-PL" sz="2800" dirty="0" smtClean="0"/>
              <a:t/>
            </a:r>
            <a:br>
              <a:rPr lang="pl-PL" sz="2800" dirty="0" smtClean="0"/>
            </a:br>
            <a:r>
              <a:rPr lang="pl-PL" sz="2800" dirty="0" smtClean="0"/>
              <a:t>with </a:t>
            </a:r>
            <a:r>
              <a:rPr lang="pl-PL" sz="2800" dirty="0"/>
              <a:t>open('plik.txt', 'w') as file:</a:t>
            </a:r>
            <a:br>
              <a:rPr lang="pl-PL" sz="2800" dirty="0"/>
            </a:br>
            <a:r>
              <a:rPr lang="pl-PL" sz="2800" dirty="0"/>
              <a:t>   </a:t>
            </a:r>
            <a:r>
              <a:rPr lang="pl-PL" sz="2800" dirty="0" smtClean="0"/>
              <a:t>   </a:t>
            </a:r>
            <a:r>
              <a:rPr lang="pl-PL" sz="2800" dirty="0" err="1"/>
              <a:t>file.write</a:t>
            </a:r>
            <a:r>
              <a:rPr lang="pl-PL" sz="2800" dirty="0"/>
              <a:t>('Nowa zawartość pliku</a:t>
            </a:r>
            <a:r>
              <a:rPr lang="pl-PL" sz="2800" dirty="0" smtClean="0"/>
              <a:t>')</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32119" y="331410"/>
            <a:ext cx="11119944" cy="541426"/>
          </a:xfrm>
        </p:spPr>
        <p:txBody>
          <a:bodyPr/>
          <a:lstStyle/>
          <a:p>
            <a:r>
              <a:rPr lang="pl-PL" dirty="0" smtClean="0"/>
              <a:t>Wykorzystanie atrybutów funkcji open() jako trybów pracy:</a:t>
            </a:r>
            <a:endParaRPr lang="pl-PL" dirty="0"/>
          </a:p>
        </p:txBody>
      </p:sp>
      <p:sp>
        <p:nvSpPr>
          <p:cNvPr id="4" name="Prostokąt 3"/>
          <p:cNvSpPr/>
          <p:nvPr/>
        </p:nvSpPr>
        <p:spPr>
          <a:xfrm>
            <a:off x="432119" y="4551026"/>
            <a:ext cx="10956317" cy="1569660"/>
          </a:xfrm>
          <a:prstGeom prst="rect">
            <a:avLst/>
          </a:prstGeom>
        </p:spPr>
        <p:txBody>
          <a:bodyPr wrap="square">
            <a:spAutoFit/>
          </a:bodyPr>
          <a:lstStyle/>
          <a:p>
            <a:r>
              <a:rPr lang="pl-PL" sz="2400" dirty="0"/>
              <a:t>Pamiętaj, że korzystanie z tych trybów otwierania plików wiąże się z pewnym ryzykiem, zwłaszcza w przypadku trybów zapisu, ponieważ nadpisanie lub usunięcie istniejących danych jest możliwe. Dlatego zawsze należy zachować ostrożność przy operacjach na plikach.</a:t>
            </a:r>
          </a:p>
        </p:txBody>
      </p:sp>
    </p:spTree>
    <p:extLst>
      <p:ext uri="{BB962C8B-B14F-4D97-AF65-F5344CB8AC3E}">
        <p14:creationId xmlns:p14="http://schemas.microsoft.com/office/powerpoint/2010/main" val="7619550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5027" y="789709"/>
            <a:ext cx="12036973" cy="3117271"/>
          </a:xfrm>
        </p:spPr>
        <p:txBody>
          <a:bodyPr>
            <a:normAutofit fontScale="90000"/>
          </a:bodyPr>
          <a:lstStyle/>
          <a:p>
            <a:pPr algn="l"/>
            <a:r>
              <a:rPr lang="pl-PL" sz="2000" dirty="0"/>
              <a:t>#</a:t>
            </a:r>
            <a:r>
              <a:rPr lang="pl-PL" sz="2000" dirty="0" smtClean="0"/>
              <a:t>Otwieramy </a:t>
            </a:r>
            <a:r>
              <a:rPr lang="pl-PL" sz="2000" dirty="0"/>
              <a:t>plik do odczytu</a:t>
            </a:r>
            <a:br>
              <a:rPr lang="pl-PL" sz="2000" dirty="0"/>
            </a:br>
            <a:r>
              <a:rPr lang="pl-PL" sz="2000" dirty="0" smtClean="0"/>
              <a:t/>
            </a:r>
            <a:br>
              <a:rPr lang="pl-PL" sz="2000" dirty="0" smtClean="0"/>
            </a:br>
            <a:r>
              <a:rPr lang="pl-PL" sz="2000" dirty="0" smtClean="0"/>
              <a:t>with </a:t>
            </a:r>
            <a:r>
              <a:rPr lang="pl-PL" sz="2000" dirty="0"/>
              <a:t>open('plik.txt', 'r') as plik:</a:t>
            </a:r>
            <a:br>
              <a:rPr lang="pl-PL" sz="2000" dirty="0"/>
            </a:br>
            <a:r>
              <a:rPr lang="pl-PL" sz="2000" dirty="0"/>
              <a:t>    linia = </a:t>
            </a:r>
            <a:r>
              <a:rPr lang="pl-PL" sz="2000" dirty="0" err="1"/>
              <a:t>plik.readline</a:t>
            </a:r>
            <a:r>
              <a:rPr lang="pl-PL" sz="2000" dirty="0"/>
              <a:t>()  # Odczytujemy pierwszą </a:t>
            </a:r>
            <a:r>
              <a:rPr lang="pl-PL" sz="2000" dirty="0" smtClean="0"/>
              <a:t>linię i zapisujemy do zmiennej linia</a:t>
            </a:r>
            <a:r>
              <a:rPr lang="pl-PL" sz="2000" dirty="0"/>
              <a:t/>
            </a:r>
            <a:br>
              <a:rPr lang="pl-PL" sz="2000" dirty="0"/>
            </a:br>
            <a:r>
              <a:rPr lang="pl-PL" sz="2000" dirty="0"/>
              <a:t/>
            </a:r>
            <a:br>
              <a:rPr lang="pl-PL" sz="2000" dirty="0"/>
            </a:br>
            <a:r>
              <a:rPr lang="pl-PL" sz="2000" dirty="0" err="1" smtClean="0"/>
              <a:t>while</a:t>
            </a:r>
            <a:r>
              <a:rPr lang="pl-PL" sz="2000" dirty="0" smtClean="0"/>
              <a:t> </a:t>
            </a:r>
            <a:r>
              <a:rPr lang="pl-PL" sz="2000" dirty="0"/>
              <a:t>linia:</a:t>
            </a:r>
            <a:br>
              <a:rPr lang="pl-PL" sz="2000" dirty="0"/>
            </a:br>
            <a:r>
              <a:rPr lang="pl-PL" sz="2000" dirty="0"/>
              <a:t>        # Przykładowa operacja na linii</a:t>
            </a:r>
            <a:br>
              <a:rPr lang="pl-PL" sz="2000" dirty="0"/>
            </a:br>
            <a:r>
              <a:rPr lang="pl-PL" sz="2000" dirty="0"/>
              <a:t>        </a:t>
            </a:r>
            <a:r>
              <a:rPr lang="pl-PL" sz="2000" dirty="0" err="1"/>
              <a:t>print</a:t>
            </a:r>
            <a:r>
              <a:rPr lang="pl-PL" sz="2000" dirty="0"/>
              <a:t>(</a:t>
            </a:r>
            <a:r>
              <a:rPr lang="pl-PL" sz="2000" dirty="0" err="1"/>
              <a:t>linia.strip</a:t>
            </a:r>
            <a:r>
              <a:rPr lang="pl-PL" sz="2000" dirty="0"/>
              <a:t>())  # Usuwamy białe znaki z końca i początku linii i wyświetlamy</a:t>
            </a:r>
            <a:br>
              <a:rPr lang="pl-PL" sz="2000" dirty="0"/>
            </a:br>
            <a:r>
              <a:rPr lang="pl-PL" sz="2000" dirty="0"/>
              <a:t/>
            </a:r>
            <a:br>
              <a:rPr lang="pl-PL" sz="2000" dirty="0"/>
            </a:br>
            <a:r>
              <a:rPr lang="pl-PL" sz="2000" dirty="0"/>
              <a:t>        linia = </a:t>
            </a:r>
            <a:r>
              <a:rPr lang="pl-PL" sz="2000" dirty="0" err="1"/>
              <a:t>plik.readline</a:t>
            </a:r>
            <a:r>
              <a:rPr lang="pl-PL" sz="2000" dirty="0"/>
              <a:t>()  # Odczytujemy kolejną linię</a:t>
            </a:r>
            <a:br>
              <a:rPr lang="pl-PL" sz="2000" dirty="0"/>
            </a:br>
            <a:r>
              <a:rPr lang="pl-PL" sz="2000" dirty="0"/>
              <a:t/>
            </a:r>
            <a:br>
              <a:rPr lang="pl-PL" sz="2000" dirty="0"/>
            </a:br>
            <a:r>
              <a:rPr lang="pl-PL" sz="2000" dirty="0"/>
              <a:t># Po zakończeniu pętli </a:t>
            </a:r>
            <a:r>
              <a:rPr lang="pl-PL" sz="2000" dirty="0" err="1"/>
              <a:t>while</a:t>
            </a:r>
            <a:r>
              <a:rPr lang="pl-PL" sz="2000" dirty="0"/>
              <a:t>, plik zostanie automatycznie zamknięty</a:t>
            </a:r>
          </a:p>
        </p:txBody>
      </p:sp>
      <p:sp>
        <p:nvSpPr>
          <p:cNvPr id="5" name="Tytuł 1">
            <a:extLst>
              <a:ext uri="{FF2B5EF4-FFF2-40B4-BE49-F238E27FC236}">
                <a16:creationId xmlns="" xmlns:a16="http://schemas.microsoft.com/office/drawing/2014/main" id="{17DC82EE-C06C-499E-95C0-DC26E2306771}"/>
              </a:ext>
            </a:extLst>
          </p:cNvPr>
          <p:cNvSpPr txBox="1">
            <a:spLocks/>
          </p:cNvSpPr>
          <p:nvPr/>
        </p:nvSpPr>
        <p:spPr>
          <a:xfrm>
            <a:off x="1154585" y="208680"/>
            <a:ext cx="9144000" cy="477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2800" dirty="0" smtClean="0"/>
              <a:t>Jak odczytać dane z pliku przy pomocy pętli </a:t>
            </a:r>
            <a:r>
              <a:rPr lang="pl-PL" sz="2800" dirty="0" err="1" smtClean="0"/>
              <a:t>while</a:t>
            </a:r>
            <a:r>
              <a:rPr lang="pl-PL" sz="2800" dirty="0" smtClean="0"/>
              <a:t>?</a:t>
            </a:r>
            <a:endParaRPr lang="pl-PL" sz="2800" dirty="0"/>
          </a:p>
        </p:txBody>
      </p:sp>
      <p:sp>
        <p:nvSpPr>
          <p:cNvPr id="6" name="Prostokąt 5"/>
          <p:cNvSpPr/>
          <p:nvPr/>
        </p:nvSpPr>
        <p:spPr>
          <a:xfrm>
            <a:off x="238154" y="4364180"/>
            <a:ext cx="11236872" cy="2031325"/>
          </a:xfrm>
          <a:prstGeom prst="rect">
            <a:avLst/>
          </a:prstGeom>
        </p:spPr>
        <p:txBody>
          <a:bodyPr wrap="square">
            <a:spAutoFit/>
          </a:bodyPr>
          <a:lstStyle/>
          <a:p>
            <a:r>
              <a:rPr lang="pl-PL" dirty="0"/>
              <a:t>W tym przykładzie otwieramy plik "plik.txt" do odczytu, a następnie używamy pętli </a:t>
            </a:r>
            <a:r>
              <a:rPr lang="pl-PL" dirty="0" err="1"/>
              <a:t>while</a:t>
            </a:r>
            <a:r>
              <a:rPr lang="pl-PL" dirty="0"/>
              <a:t>, aby odczytać i przetworzyć każdą linię pliku. Pętla </a:t>
            </a:r>
            <a:r>
              <a:rPr lang="pl-PL" dirty="0" err="1"/>
              <a:t>while</a:t>
            </a:r>
            <a:r>
              <a:rPr lang="pl-PL" dirty="0"/>
              <a:t> jest używana do odczytywania linii pliku w pętli do momentu, gdy osiągnie się koniec pliku. Po zakończeniu pętli plik jest automatycznie zamykany dzięki użyciu with open.</a:t>
            </a:r>
          </a:p>
          <a:p>
            <a:endParaRPr lang="pl-PL" dirty="0"/>
          </a:p>
          <a:p>
            <a:r>
              <a:rPr lang="pl-PL" dirty="0"/>
              <a:t>Powyższy przykład jest tylko jednym ze scenariuszy, w którym można połączyć pętlę </a:t>
            </a:r>
            <a:r>
              <a:rPr lang="pl-PL" dirty="0" err="1"/>
              <a:t>while</a:t>
            </a:r>
            <a:r>
              <a:rPr lang="pl-PL" dirty="0"/>
              <a:t> z obsługą plików. </a:t>
            </a:r>
            <a:r>
              <a:rPr lang="pl-PL" dirty="0" smtClean="0"/>
              <a:t/>
            </a:r>
            <a:br>
              <a:rPr lang="pl-PL" dirty="0" smtClean="0"/>
            </a:br>
            <a:r>
              <a:rPr lang="pl-PL" dirty="0" smtClean="0"/>
              <a:t>W </a:t>
            </a:r>
            <a:r>
              <a:rPr lang="pl-PL" dirty="0"/>
              <a:t>zależności od potrzeb, można przetwarzać pliki w pętlach </a:t>
            </a:r>
            <a:r>
              <a:rPr lang="pl-PL" dirty="0" err="1"/>
              <a:t>while</a:t>
            </a:r>
            <a:r>
              <a:rPr lang="pl-PL" dirty="0"/>
              <a:t>, wykorzystując różne warunki i operacje na danych odczytanych z pliku.</a:t>
            </a:r>
          </a:p>
        </p:txBody>
      </p:sp>
    </p:spTree>
    <p:extLst>
      <p:ext uri="{BB962C8B-B14F-4D97-AF65-F5344CB8AC3E}">
        <p14:creationId xmlns:p14="http://schemas.microsoft.com/office/powerpoint/2010/main" val="720001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Metody wykonywane na aliasie pliku</a:t>
            </a:r>
            <a:endParaRPr lang="pl-PL" sz="2800" dirty="0"/>
          </a:p>
        </p:txBody>
      </p:sp>
      <p:sp>
        <p:nvSpPr>
          <p:cNvPr id="4" name="Prostokąt 3"/>
          <p:cNvSpPr/>
          <p:nvPr/>
        </p:nvSpPr>
        <p:spPr>
          <a:xfrm>
            <a:off x="297712" y="748862"/>
            <a:ext cx="11685772" cy="5355312"/>
          </a:xfrm>
          <a:prstGeom prst="rect">
            <a:avLst/>
          </a:prstGeom>
        </p:spPr>
        <p:txBody>
          <a:bodyPr wrap="square">
            <a:spAutoFit/>
          </a:bodyPr>
          <a:lstStyle/>
          <a:p>
            <a:r>
              <a:rPr lang="pl-PL" dirty="0" smtClean="0"/>
              <a:t>Na obiekcie (aliasie) file można wywołać wiele metod. Oto niektóre z nich. </a:t>
            </a:r>
          </a:p>
          <a:p>
            <a:endParaRPr lang="pl-PL" dirty="0" smtClean="0"/>
          </a:p>
          <a:p>
            <a:r>
              <a:rPr lang="pl-PL" dirty="0" err="1" smtClean="0"/>
              <a:t>write</a:t>
            </a:r>
            <a:r>
              <a:rPr lang="pl-PL" dirty="0" smtClean="0"/>
              <a:t>(</a:t>
            </a:r>
            <a:r>
              <a:rPr lang="pl-PL" dirty="0" err="1" smtClean="0"/>
              <a:t>str</a:t>
            </a:r>
            <a:r>
              <a:rPr lang="pl-PL" dirty="0"/>
              <a:t>): Służy do zapisywania tekstu (łańcuchów znaków) do pliku.</a:t>
            </a:r>
          </a:p>
          <a:p>
            <a:endParaRPr lang="pl-PL" dirty="0"/>
          </a:p>
          <a:p>
            <a:r>
              <a:rPr lang="pl-PL" dirty="0" err="1" smtClean="0"/>
              <a:t>writelines</a:t>
            </a:r>
            <a:r>
              <a:rPr lang="pl-PL" dirty="0" smtClean="0"/>
              <a:t>(lines</a:t>
            </a:r>
            <a:r>
              <a:rPr lang="pl-PL" dirty="0"/>
              <a:t>): Pozwala na zapisanie listy linii (łańcuchów znaków) jako kolejnych linii w pliku.</a:t>
            </a:r>
          </a:p>
          <a:p>
            <a:endParaRPr lang="pl-PL" dirty="0"/>
          </a:p>
          <a:p>
            <a:r>
              <a:rPr lang="pl-PL" dirty="0" err="1" smtClean="0"/>
              <a:t>seek</a:t>
            </a:r>
            <a:r>
              <a:rPr lang="pl-PL" dirty="0" smtClean="0"/>
              <a:t>(offset</a:t>
            </a:r>
            <a:r>
              <a:rPr lang="pl-PL" dirty="0"/>
              <a:t>, </a:t>
            </a:r>
            <a:r>
              <a:rPr lang="pl-PL" dirty="0" err="1"/>
              <a:t>whence</a:t>
            </a:r>
            <a:r>
              <a:rPr lang="pl-PL" dirty="0"/>
              <a:t>): Umożliwia przesunięcie wskaźnika pozycji w pliku. Przydatne, gdy chcesz zapisywać dane w określonym miejscu pliku.</a:t>
            </a:r>
          </a:p>
          <a:p>
            <a:endParaRPr lang="pl-PL" dirty="0" smtClean="0"/>
          </a:p>
          <a:p>
            <a:r>
              <a:rPr lang="pl-PL" dirty="0" err="1" smtClean="0"/>
              <a:t>truncate</a:t>
            </a:r>
            <a:r>
              <a:rPr lang="pl-PL" dirty="0" smtClean="0"/>
              <a:t>(</a:t>
            </a:r>
            <a:r>
              <a:rPr lang="pl-PL" dirty="0" err="1" smtClean="0"/>
              <a:t>size</a:t>
            </a:r>
            <a:r>
              <a:rPr lang="pl-PL" dirty="0"/>
              <a:t>): Pozwala na przycięcie pliku do określonej wielkości. Jeśli zostanie pominięty argument </a:t>
            </a:r>
            <a:r>
              <a:rPr lang="pl-PL" dirty="0" err="1"/>
              <a:t>size</a:t>
            </a:r>
            <a:r>
              <a:rPr lang="pl-PL" dirty="0"/>
              <a:t>, to przycina do obecnej pozycji wskaźnika.</a:t>
            </a:r>
          </a:p>
          <a:p>
            <a:endParaRPr lang="pl-PL" dirty="0" smtClean="0"/>
          </a:p>
          <a:p>
            <a:r>
              <a:rPr lang="pl-PL" dirty="0" err="1" smtClean="0"/>
              <a:t>flush</a:t>
            </a:r>
            <a:r>
              <a:rPr lang="pl-PL" dirty="0"/>
              <a:t>(): Wywołanie tej metody sprawi, że wszystkie buforowane dane zostaną zapisane na dysku</a:t>
            </a:r>
            <a:r>
              <a:rPr lang="pl-PL" dirty="0" smtClean="0"/>
              <a:t>.</a:t>
            </a:r>
          </a:p>
          <a:p>
            <a:endParaRPr lang="pl-PL" dirty="0"/>
          </a:p>
          <a:p>
            <a:r>
              <a:rPr lang="pl-PL" dirty="0" err="1" smtClean="0"/>
              <a:t>file.read</a:t>
            </a:r>
            <a:r>
              <a:rPr lang="pl-PL" dirty="0" smtClean="0"/>
              <a:t>() Odczytuje całą zawartość pliku</a:t>
            </a:r>
          </a:p>
          <a:p>
            <a:r>
              <a:rPr lang="pl-PL" dirty="0" err="1" smtClean="0"/>
              <a:t>file.read</a:t>
            </a:r>
            <a:r>
              <a:rPr lang="pl-PL" dirty="0" smtClean="0"/>
              <a:t>(50) Odczytuje zawartość 50 znaków</a:t>
            </a:r>
            <a:endParaRPr lang="pl-PL" dirty="0"/>
          </a:p>
          <a:p>
            <a:endParaRPr lang="pl-PL" dirty="0"/>
          </a:p>
          <a:p>
            <a:r>
              <a:rPr lang="pl-PL" dirty="0" err="1" smtClean="0"/>
              <a:t>close</a:t>
            </a:r>
            <a:r>
              <a:rPr lang="pl-PL" dirty="0"/>
              <a:t>(): Służy do ręcznego zamknięcia pliku. Chociaż w przypadku użycia with, plik zostanie automatycznie zamknięty po opuszczeniu bloku with, to można także zamknąć go ręcznie.</a:t>
            </a:r>
          </a:p>
        </p:txBody>
      </p:sp>
    </p:spTree>
    <p:extLst>
      <p:ext uri="{BB962C8B-B14F-4D97-AF65-F5344CB8AC3E}">
        <p14:creationId xmlns:p14="http://schemas.microsoft.com/office/powerpoint/2010/main" val="12867207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56746" y="5304714"/>
            <a:ext cx="11119944" cy="980472"/>
          </a:xfrm>
        </p:spPr>
        <p:txBody>
          <a:bodyPr>
            <a:normAutofit/>
          </a:bodyPr>
          <a:lstStyle/>
          <a:p>
            <a:pPr algn="l"/>
            <a:r>
              <a:rPr lang="pl-PL" b="0" dirty="0">
                <a:solidFill>
                  <a:schemeClr val="tx1">
                    <a:lumMod val="75000"/>
                    <a:lumOff val="25000"/>
                  </a:schemeClr>
                </a:solidFill>
                <a:effectLst/>
                <a:latin typeface="Consolas" panose="020B0609020204030204" pitchFamily="49" charset="0"/>
              </a:rPr>
              <a:t>Prowadzący: dr inż. Sylwester Korga</a:t>
            </a:r>
          </a:p>
          <a:p>
            <a:pPr algn="l"/>
            <a:r>
              <a:rPr lang="pl-PL" dirty="0">
                <a:solidFill>
                  <a:schemeClr val="tx1">
                    <a:lumMod val="75000"/>
                    <a:lumOff val="25000"/>
                  </a:schemeClr>
                </a:solidFill>
                <a:latin typeface="Consolas" panose="020B0609020204030204" pitchFamily="49" charset="0"/>
              </a:rPr>
              <a:t>Własność materiałów edukacyjnych: dr inż. Sylwester Korga</a:t>
            </a:r>
            <a:endParaRPr lang="pl-PL" b="0" dirty="0">
              <a:solidFill>
                <a:schemeClr val="tx1">
                  <a:lumMod val="75000"/>
                  <a:lumOff val="25000"/>
                </a:schemeClr>
              </a:solidFill>
              <a:effectLst/>
              <a:latin typeface="Consolas" panose="020B0609020204030204" pitchFamily="49" charset="0"/>
            </a:endParaRPr>
          </a:p>
        </p:txBody>
      </p:sp>
      <p:sp>
        <p:nvSpPr>
          <p:cNvPr id="4" name="Podtytuł 2">
            <a:extLst>
              <a:ext uri="{FF2B5EF4-FFF2-40B4-BE49-F238E27FC236}">
                <a16:creationId xmlns="" xmlns:a16="http://schemas.microsoft.com/office/drawing/2014/main" id="{03757C32-1DD6-9434-1D04-7A1BAA73607D}"/>
              </a:ext>
            </a:extLst>
          </p:cNvPr>
          <p:cNvSpPr txBox="1">
            <a:spLocks/>
          </p:cNvSpPr>
          <p:nvPr/>
        </p:nvSpPr>
        <p:spPr>
          <a:xfrm>
            <a:off x="536028" y="2960354"/>
            <a:ext cx="11119944" cy="189156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Programowanie</a:t>
            </a:r>
          </a:p>
          <a:p>
            <a:endParaRPr lang="pl-PL" b="1" dirty="0">
              <a:solidFill>
                <a:schemeClr val="tx1">
                  <a:lumMod val="75000"/>
                  <a:lumOff val="25000"/>
                </a:schemeClr>
              </a:solidFill>
              <a:latin typeface="Consolas" panose="020B0609020204030204" pitchFamily="49" charset="0"/>
            </a:endParaRPr>
          </a:p>
          <a:p>
            <a:r>
              <a:rPr lang="pl-PL" sz="3300" b="1" dirty="0" smtClean="0">
                <a:solidFill>
                  <a:schemeClr val="tx1">
                    <a:lumMod val="75000"/>
                    <a:lumOff val="25000"/>
                  </a:schemeClr>
                </a:solidFill>
                <a:latin typeface="Consolas" panose="020B0609020204030204" pitchFamily="49" charset="0"/>
              </a:rPr>
              <a:t>Tworzenie aplikacji użytkownika z wykorzystaniem obiektów i klas</a:t>
            </a:r>
            <a:endParaRPr lang="pl-PL" sz="3300" b="1" dirty="0">
              <a:solidFill>
                <a:schemeClr val="tx1">
                  <a:lumMod val="75000"/>
                  <a:lumOff val="25000"/>
                </a:schemeClr>
              </a:solidFill>
              <a:latin typeface="Consolas" panose="020B0609020204030204" pitchFamily="49" charset="0"/>
            </a:endParaRPr>
          </a:p>
        </p:txBody>
      </p:sp>
      <p:sp>
        <p:nvSpPr>
          <p:cNvPr id="5" name="Podtytuł 2">
            <a:extLst>
              <a:ext uri="{FF2B5EF4-FFF2-40B4-BE49-F238E27FC236}">
                <a16:creationId xmlns="" xmlns:a16="http://schemas.microsoft.com/office/drawing/2014/main" id="{6A5ADBFD-F57D-6F74-ADA6-11178BC07342}"/>
              </a:ext>
            </a:extLst>
          </p:cNvPr>
          <p:cNvSpPr txBox="1">
            <a:spLocks/>
          </p:cNvSpPr>
          <p:nvPr/>
        </p:nvSpPr>
        <p:spPr>
          <a:xfrm>
            <a:off x="536028" y="572814"/>
            <a:ext cx="11119944" cy="650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Wyższa Szkoła Przedsiębiorczości i Administracji</a:t>
            </a:r>
          </a:p>
        </p:txBody>
      </p:sp>
      <p:pic>
        <p:nvPicPr>
          <p:cNvPr id="11" name="Obraz 10">
            <a:extLst>
              <a:ext uri="{FF2B5EF4-FFF2-40B4-BE49-F238E27FC236}">
                <a16:creationId xmlns="" xmlns:a16="http://schemas.microsoft.com/office/drawing/2014/main" id="{9F0E0608-1676-7B1A-A479-2230DBB4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999" y="1197448"/>
            <a:ext cx="3453968" cy="1536508"/>
          </a:xfrm>
          <a:prstGeom prst="rect">
            <a:avLst/>
          </a:prstGeom>
        </p:spPr>
      </p:pic>
    </p:spTree>
    <p:extLst>
      <p:ext uri="{BB962C8B-B14F-4D97-AF65-F5344CB8AC3E}">
        <p14:creationId xmlns:p14="http://schemas.microsoft.com/office/powerpoint/2010/main" val="255432851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Co to jest GUI?</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normAutofit fontScale="92500" lnSpcReduction="20000"/>
          </a:bodyPr>
          <a:lstStyle/>
          <a:p>
            <a:pPr algn="just"/>
            <a:r>
              <a:rPr lang="pl-PL" dirty="0" smtClean="0"/>
              <a:t>GUI </a:t>
            </a:r>
            <a:r>
              <a:rPr lang="pl-PL" dirty="0"/>
              <a:t>to skrót od "</a:t>
            </a:r>
            <a:r>
              <a:rPr lang="pl-PL" dirty="0" err="1"/>
              <a:t>Graphical</a:t>
            </a:r>
            <a:r>
              <a:rPr lang="pl-PL" dirty="0"/>
              <a:t> User Interface" (Graficzny Interfejs Użytkownika). Jest to rodzaj interfejsu użytkownika, który umożliwia komunikację między użytkownikiem a programem za pomocą graficznych elementów, takich jak przyciski, okna, pola tekstowe, menu itp., zamiast korzystania tylko z tekstu.</a:t>
            </a:r>
          </a:p>
          <a:p>
            <a:pPr algn="just"/>
            <a:r>
              <a:rPr lang="pl-PL" dirty="0"/>
              <a:t>Interfejsy graficzne zapewniają użytkownikowi bardziej intuicyjny sposób interakcji z programem, ponieważ są oparte na grafice i elementach wizualnych, co ułatwia zrozumienie i obsługę. Przykłady popularnych systemów GUI to Windows, </a:t>
            </a:r>
            <a:r>
              <a:rPr lang="pl-PL" dirty="0" err="1"/>
              <a:t>macOS</a:t>
            </a:r>
            <a:r>
              <a:rPr lang="pl-PL" dirty="0"/>
              <a:t> i różne środowiska graficzne w systemach Linux.</a:t>
            </a:r>
          </a:p>
          <a:p>
            <a:pPr algn="just"/>
            <a:r>
              <a:rPr lang="pl-PL" dirty="0"/>
              <a:t>Elementy GUI obejmują:</a:t>
            </a:r>
          </a:p>
          <a:p>
            <a:pPr algn="just"/>
            <a:r>
              <a:rPr lang="pl-PL" b="1" dirty="0"/>
              <a:t>Przyciski:</a:t>
            </a:r>
            <a:r>
              <a:rPr lang="pl-PL" dirty="0"/>
              <a:t> Służą do wykonywania akcji po ich naciśnięciu.</a:t>
            </a:r>
          </a:p>
          <a:p>
            <a:pPr algn="just"/>
            <a:r>
              <a:rPr lang="pl-PL" b="1" dirty="0"/>
              <a:t>Pola tekstowe:</a:t>
            </a:r>
            <a:r>
              <a:rPr lang="pl-PL" dirty="0"/>
              <a:t> Pozwalają na wprowadzanie tekstu przez użytkownika.</a:t>
            </a:r>
          </a:p>
          <a:p>
            <a:pPr algn="just"/>
            <a:r>
              <a:rPr lang="pl-PL" b="1" dirty="0"/>
              <a:t>Okna:</a:t>
            </a:r>
            <a:r>
              <a:rPr lang="pl-PL" dirty="0"/>
              <a:t> Wyświetlają informacje, formularze lub inne elementy interfejsu.</a:t>
            </a:r>
          </a:p>
          <a:p>
            <a:pPr algn="just"/>
            <a:r>
              <a:rPr lang="pl-PL" b="1" dirty="0"/>
              <a:t>Menu:</a:t>
            </a:r>
            <a:r>
              <a:rPr lang="pl-PL" dirty="0"/>
              <a:t> Zapewniają dostęp do różnych funkcji programu.</a:t>
            </a:r>
          </a:p>
          <a:p>
            <a:pPr algn="just"/>
            <a:r>
              <a:rPr lang="pl-PL" b="1" dirty="0"/>
              <a:t>Paski narzędziowe:</a:t>
            </a:r>
            <a:r>
              <a:rPr lang="pl-PL" dirty="0"/>
              <a:t> Zawierają skróty do często używanych funkcji.</a:t>
            </a:r>
          </a:p>
          <a:p>
            <a:pPr algn="just"/>
            <a:r>
              <a:rPr lang="pl-PL" b="1" dirty="0"/>
              <a:t>Paski przewijania:</a:t>
            </a:r>
            <a:r>
              <a:rPr lang="pl-PL" dirty="0"/>
              <a:t> Umożliwiają przeglądanie obszarów zawierających więcej danych niż jest widoczne na ekranie.</a:t>
            </a:r>
          </a:p>
          <a:p>
            <a:pPr algn="l"/>
            <a:endParaRPr lang="pl-PL" i="1" dirty="0"/>
          </a:p>
        </p:txBody>
      </p:sp>
    </p:spTree>
    <p:extLst>
      <p:ext uri="{BB962C8B-B14F-4D97-AF65-F5344CB8AC3E}">
        <p14:creationId xmlns:p14="http://schemas.microsoft.com/office/powerpoint/2010/main" val="6860753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Do czego służy biblioteka tkinter</a:t>
            </a:r>
            <a:r>
              <a:rPr lang="pl-PL" sz="2800" dirty="0"/>
              <a:t>?</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69"/>
            <a:ext cx="11119944" cy="6017931"/>
          </a:xfrm>
        </p:spPr>
        <p:txBody>
          <a:bodyPr>
            <a:normAutofit fontScale="85000" lnSpcReduction="10000"/>
          </a:bodyPr>
          <a:lstStyle/>
          <a:p>
            <a:pPr algn="just"/>
            <a:r>
              <a:rPr lang="pl-PL" b="1" dirty="0"/>
              <a:t>Biblioteka Tkinter </a:t>
            </a:r>
            <a:r>
              <a:rPr lang="pl-PL" dirty="0"/>
              <a:t>w języku </a:t>
            </a:r>
            <a:r>
              <a:rPr lang="pl-PL" dirty="0" err="1"/>
              <a:t>Python</a:t>
            </a:r>
            <a:r>
              <a:rPr lang="pl-PL" dirty="0"/>
              <a:t> jest standardowym zestawem narzędzi do tworzenia interfejsu graficznego (GUI). Tkinter jest </a:t>
            </a:r>
            <a:r>
              <a:rPr lang="pl-PL" dirty="0" err="1"/>
              <a:t>wrapperem</a:t>
            </a:r>
            <a:r>
              <a:rPr lang="pl-PL" dirty="0"/>
              <a:t> (nakładką) na </a:t>
            </a:r>
            <a:r>
              <a:rPr lang="pl-PL" dirty="0" err="1"/>
              <a:t>Tk</a:t>
            </a:r>
            <a:r>
              <a:rPr lang="pl-PL" dirty="0"/>
              <a:t>, który jest popularnym </a:t>
            </a:r>
            <a:r>
              <a:rPr lang="pl-PL" dirty="0" err="1"/>
              <a:t>toolkit'em</a:t>
            </a:r>
            <a:r>
              <a:rPr lang="pl-PL" dirty="0"/>
              <a:t> GUI. Służy do tworzenia aplikacji z interfejsem użytkownika, w których użytkownik może łatwo komunikować się </a:t>
            </a:r>
            <a:r>
              <a:rPr lang="pl-PL" dirty="0" smtClean="0"/>
              <a:t/>
            </a:r>
            <a:br>
              <a:rPr lang="pl-PL" dirty="0" smtClean="0"/>
            </a:br>
            <a:r>
              <a:rPr lang="pl-PL" dirty="0" smtClean="0"/>
              <a:t>z </a:t>
            </a:r>
            <a:r>
              <a:rPr lang="pl-PL" dirty="0"/>
              <a:t>programem za pomocą elementów graficznych, takich jak przyciski, pola tekstowe, listy, okna itp.</a:t>
            </a:r>
          </a:p>
          <a:p>
            <a:pPr algn="just"/>
            <a:r>
              <a:rPr lang="pl-PL" u="sng" dirty="0"/>
              <a:t>Główne cele i funkcje biblioteki Tkinter to:</a:t>
            </a:r>
          </a:p>
          <a:p>
            <a:pPr marL="342900" indent="-342900" algn="just">
              <a:buFont typeface="Wingdings" panose="05000000000000000000" pitchFamily="2" charset="2"/>
              <a:buChar char="§"/>
            </a:pPr>
            <a:r>
              <a:rPr lang="pl-PL" b="1" dirty="0"/>
              <a:t>Tworzenie interfejsu użytkownika:</a:t>
            </a:r>
            <a:r>
              <a:rPr lang="pl-PL" dirty="0"/>
              <a:t> Tkinter umożliwia projektowanie interfejsu graficznego, co pozwala na bardziej intuicyjne i przyjazne dla użytkownika korzystanie z </a:t>
            </a:r>
            <a:r>
              <a:rPr lang="pl-PL" dirty="0" smtClean="0"/>
              <a:t>programu.</a:t>
            </a:r>
          </a:p>
          <a:p>
            <a:pPr marL="342900" indent="-342900" algn="just">
              <a:buFont typeface="Wingdings" panose="05000000000000000000" pitchFamily="2" charset="2"/>
              <a:buChar char="§"/>
            </a:pPr>
            <a:r>
              <a:rPr lang="pl-PL" b="1" dirty="0" smtClean="0"/>
              <a:t>Obsługa </a:t>
            </a:r>
            <a:r>
              <a:rPr lang="pl-PL" b="1" dirty="0"/>
              <a:t>zdarzeń:</a:t>
            </a:r>
            <a:r>
              <a:rPr lang="pl-PL" dirty="0"/>
              <a:t> Tkinter dostarcza mechanizmy obsługi zdarzeń, co pozwala programowi reagować na interakcje użytkownika, takie jak kliknięcia myszy, naciśnięcia klawiszy </a:t>
            </a:r>
            <a:r>
              <a:rPr lang="pl-PL" dirty="0" smtClean="0"/>
              <a:t>itp.</a:t>
            </a:r>
          </a:p>
          <a:p>
            <a:pPr marL="342900" indent="-342900" algn="just">
              <a:buFont typeface="Wingdings" panose="05000000000000000000" pitchFamily="2" charset="2"/>
              <a:buChar char="§"/>
            </a:pPr>
            <a:r>
              <a:rPr lang="pl-PL" b="1" dirty="0" smtClean="0"/>
              <a:t>Rysowanie </a:t>
            </a:r>
            <a:r>
              <a:rPr lang="pl-PL" b="1" dirty="0"/>
              <a:t>i prezentacja danych:</a:t>
            </a:r>
            <a:r>
              <a:rPr lang="pl-PL" dirty="0"/>
              <a:t> Tkinter pozwala na rysowanie grafiki, prezentowanie danych </a:t>
            </a:r>
            <a:r>
              <a:rPr lang="pl-PL" dirty="0" smtClean="0"/>
              <a:t/>
            </a:r>
            <a:br>
              <a:rPr lang="pl-PL" dirty="0" smtClean="0"/>
            </a:br>
            <a:r>
              <a:rPr lang="pl-PL" dirty="0" smtClean="0"/>
              <a:t>w </a:t>
            </a:r>
            <a:r>
              <a:rPr lang="pl-PL" dirty="0"/>
              <a:t>formie wykresów, diagramów, tabel </a:t>
            </a:r>
            <a:r>
              <a:rPr lang="pl-PL" dirty="0" smtClean="0"/>
              <a:t>itp.</a:t>
            </a:r>
          </a:p>
          <a:p>
            <a:pPr marL="342900" indent="-342900" algn="just">
              <a:buFont typeface="Wingdings" panose="05000000000000000000" pitchFamily="2" charset="2"/>
              <a:buChar char="§"/>
            </a:pPr>
            <a:r>
              <a:rPr lang="pl-PL" b="1" dirty="0" smtClean="0"/>
              <a:t>Komunikacja </a:t>
            </a:r>
            <a:r>
              <a:rPr lang="pl-PL" b="1" dirty="0"/>
              <a:t>z użytkownikiem:</a:t>
            </a:r>
            <a:r>
              <a:rPr lang="pl-PL" dirty="0"/>
              <a:t> Interakcja z użytkownikiem odbywa się poprzez interakcję </a:t>
            </a:r>
            <a:r>
              <a:rPr lang="pl-PL" dirty="0" smtClean="0"/>
              <a:t/>
            </a:r>
            <a:br>
              <a:rPr lang="pl-PL" dirty="0" smtClean="0"/>
            </a:br>
            <a:r>
              <a:rPr lang="pl-PL" dirty="0" smtClean="0"/>
              <a:t>z </a:t>
            </a:r>
            <a:r>
              <a:rPr lang="pl-PL" dirty="0"/>
              <a:t>elementami GUI, takimi jak przyciski, pola tekstowe, listy </a:t>
            </a:r>
            <a:r>
              <a:rPr lang="pl-PL" dirty="0" smtClean="0"/>
              <a:t>itp.</a:t>
            </a:r>
          </a:p>
          <a:p>
            <a:pPr marL="342900" indent="-342900" algn="just">
              <a:buFont typeface="Wingdings" panose="05000000000000000000" pitchFamily="2" charset="2"/>
              <a:buChar char="§"/>
            </a:pPr>
            <a:r>
              <a:rPr lang="pl-PL" b="1" dirty="0" smtClean="0"/>
              <a:t>Tworzenie </a:t>
            </a:r>
            <a:r>
              <a:rPr lang="pl-PL" b="1" dirty="0"/>
              <a:t>okienek dialogowych:</a:t>
            </a:r>
            <a:r>
              <a:rPr lang="pl-PL" dirty="0"/>
              <a:t> Tkinter umożliwia tworzenie różnych rodzajów okienek dialogowych, takich jak okna potwierdzające, okna informacyjne </a:t>
            </a:r>
            <a:r>
              <a:rPr lang="pl-PL" dirty="0" smtClean="0"/>
              <a:t>itp.</a:t>
            </a:r>
          </a:p>
          <a:p>
            <a:pPr marL="342900" indent="-342900" algn="just">
              <a:buFont typeface="Wingdings" panose="05000000000000000000" pitchFamily="2" charset="2"/>
              <a:buChar char="§"/>
            </a:pPr>
            <a:r>
              <a:rPr lang="pl-PL" b="1" dirty="0" smtClean="0"/>
              <a:t>Organizacja </a:t>
            </a:r>
            <a:r>
              <a:rPr lang="pl-PL" b="1" dirty="0"/>
              <a:t>elementów interfejsu:</a:t>
            </a:r>
            <a:r>
              <a:rPr lang="pl-PL" dirty="0"/>
              <a:t> Tkinter oferuje różne kontenery i </a:t>
            </a:r>
            <a:r>
              <a:rPr lang="pl-PL" dirty="0" err="1"/>
              <a:t>menedżery</a:t>
            </a:r>
            <a:r>
              <a:rPr lang="pl-PL" dirty="0"/>
              <a:t> geometrii, które ułatwiają organizację i rozmieszczanie elementów na </a:t>
            </a:r>
            <a:r>
              <a:rPr lang="pl-PL" dirty="0" smtClean="0"/>
              <a:t>ekranie.</a:t>
            </a:r>
          </a:p>
          <a:p>
            <a:pPr marL="342900" indent="-342900" algn="just">
              <a:buFont typeface="Wingdings" panose="05000000000000000000" pitchFamily="2" charset="2"/>
              <a:buChar char="§"/>
            </a:pPr>
            <a:r>
              <a:rPr lang="pl-PL" b="1" dirty="0" smtClean="0"/>
              <a:t>Obsługa </a:t>
            </a:r>
            <a:r>
              <a:rPr lang="pl-PL" b="1" dirty="0"/>
              <a:t>wielu platform:</a:t>
            </a:r>
            <a:r>
              <a:rPr lang="pl-PL" dirty="0"/>
              <a:t> Tkinter jest wbudowany w standardową bibliotekę </a:t>
            </a:r>
            <a:r>
              <a:rPr lang="pl-PL" dirty="0" err="1"/>
              <a:t>Pythona</a:t>
            </a:r>
            <a:r>
              <a:rPr lang="pl-PL" dirty="0"/>
              <a:t>, co oznacza, że jest dostępny na wielu </a:t>
            </a:r>
            <a:r>
              <a:rPr lang="pl-PL" dirty="0" err="1"/>
              <a:t>plat</a:t>
            </a:r>
            <a:endParaRPr lang="pl-PL" dirty="0"/>
          </a:p>
        </p:txBody>
      </p:sp>
    </p:spTree>
    <p:extLst>
      <p:ext uri="{BB962C8B-B14F-4D97-AF65-F5344CB8AC3E}">
        <p14:creationId xmlns:p14="http://schemas.microsoft.com/office/powerpoint/2010/main" val="35660459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Jak wygląda schemat (szkielet okna)?</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955628" y="930275"/>
            <a:ext cx="5527315" cy="764252"/>
          </a:xfrm>
        </p:spPr>
        <p:txBody>
          <a:bodyPr/>
          <a:lstStyle/>
          <a:p>
            <a:pPr algn="l"/>
            <a:r>
              <a:rPr lang="pl-PL" i="1" dirty="0" smtClean="0">
                <a:solidFill>
                  <a:srgbClr val="FF0000"/>
                </a:solidFill>
              </a:rPr>
              <a:t>Co to jest alias ?</a:t>
            </a:r>
            <a:endParaRPr lang="pl-PL" i="1" dirty="0">
              <a:solidFill>
                <a:srgbClr val="FF0000"/>
              </a:solidFill>
            </a:endParaRPr>
          </a:p>
        </p:txBody>
      </p:sp>
      <p:sp>
        <p:nvSpPr>
          <p:cNvPr id="6" name="Prostokąt 5"/>
          <p:cNvSpPr/>
          <p:nvPr/>
        </p:nvSpPr>
        <p:spPr>
          <a:xfrm>
            <a:off x="3474945" y="2208105"/>
            <a:ext cx="6096000" cy="2585323"/>
          </a:xfrm>
          <a:prstGeom prst="rect">
            <a:avLst/>
          </a:prstGeom>
        </p:spPr>
        <p:txBody>
          <a:bodyPr>
            <a:spAutoFit/>
          </a:bodyPr>
          <a:lstStyle/>
          <a:p>
            <a:r>
              <a:rPr lang="pl-PL" dirty="0"/>
              <a:t>import tkinter as </a:t>
            </a:r>
            <a:r>
              <a:rPr lang="pl-PL" dirty="0" err="1"/>
              <a:t>tk</a:t>
            </a:r>
            <a:endParaRPr lang="pl-PL" dirty="0"/>
          </a:p>
          <a:p>
            <a:endParaRPr lang="pl-PL" dirty="0"/>
          </a:p>
          <a:p>
            <a:r>
              <a:rPr lang="pl-PL" dirty="0"/>
              <a:t>root = tk.Tk()</a:t>
            </a:r>
          </a:p>
          <a:p>
            <a:endParaRPr lang="pl-PL" dirty="0" smtClean="0"/>
          </a:p>
          <a:p>
            <a:endParaRPr lang="pl-PL" dirty="0"/>
          </a:p>
          <a:p>
            <a:r>
              <a:rPr lang="pl-PL" dirty="0" smtClean="0"/>
              <a:t># w tym miejscu piszemy kod</a:t>
            </a:r>
          </a:p>
          <a:p>
            <a:endParaRPr lang="pl-PL" dirty="0"/>
          </a:p>
          <a:p>
            <a:endParaRPr lang="pl-PL" dirty="0"/>
          </a:p>
          <a:p>
            <a:r>
              <a:rPr lang="pl-PL" dirty="0"/>
              <a:t>root.mainloop()</a:t>
            </a:r>
          </a:p>
        </p:txBody>
      </p:sp>
      <p:sp>
        <p:nvSpPr>
          <p:cNvPr id="7" name="Podtytuł 2">
            <a:extLst>
              <a:ext uri="{FF2B5EF4-FFF2-40B4-BE49-F238E27FC236}">
                <a16:creationId xmlns="" xmlns:a16="http://schemas.microsoft.com/office/drawing/2014/main" id="{0B963CE8-44C2-4879-9CAA-AC6C48DB5C20}"/>
              </a:ext>
            </a:extLst>
          </p:cNvPr>
          <p:cNvSpPr txBox="1">
            <a:spLocks/>
          </p:cNvSpPr>
          <p:nvPr/>
        </p:nvSpPr>
        <p:spPr>
          <a:xfrm>
            <a:off x="7421880" y="2018081"/>
            <a:ext cx="5527315" cy="764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solidFill>
                  <a:srgbClr val="00B0F0"/>
                </a:solidFill>
              </a:rPr>
              <a:t>Co to jest konstruktor?</a:t>
            </a:r>
            <a:endParaRPr lang="pl-PL" i="1" dirty="0">
              <a:solidFill>
                <a:srgbClr val="00B0F0"/>
              </a:solidFill>
            </a:endParaRPr>
          </a:p>
        </p:txBody>
      </p:sp>
      <p:sp>
        <p:nvSpPr>
          <p:cNvPr id="8" name="Podtytuł 2">
            <a:extLst>
              <a:ext uri="{FF2B5EF4-FFF2-40B4-BE49-F238E27FC236}">
                <a16:creationId xmlns="" xmlns:a16="http://schemas.microsoft.com/office/drawing/2014/main" id="{0B963CE8-44C2-4879-9CAA-AC6C48DB5C20}"/>
              </a:ext>
            </a:extLst>
          </p:cNvPr>
          <p:cNvSpPr txBox="1">
            <a:spLocks/>
          </p:cNvSpPr>
          <p:nvPr/>
        </p:nvSpPr>
        <p:spPr>
          <a:xfrm>
            <a:off x="296542" y="2312915"/>
            <a:ext cx="5527315" cy="764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solidFill>
                  <a:srgbClr val="00B050"/>
                </a:solidFill>
              </a:rPr>
              <a:t>Co to jest root ?</a:t>
            </a:r>
            <a:endParaRPr lang="pl-PL" i="1" dirty="0">
              <a:solidFill>
                <a:srgbClr val="00B050"/>
              </a:solidFill>
            </a:endParaRPr>
          </a:p>
        </p:txBody>
      </p:sp>
      <p:sp>
        <p:nvSpPr>
          <p:cNvPr id="9" name="Podtytuł 2">
            <a:extLst>
              <a:ext uri="{FF2B5EF4-FFF2-40B4-BE49-F238E27FC236}">
                <a16:creationId xmlns="" xmlns:a16="http://schemas.microsoft.com/office/drawing/2014/main" id="{0B963CE8-44C2-4879-9CAA-AC6C48DB5C20}"/>
              </a:ext>
            </a:extLst>
          </p:cNvPr>
          <p:cNvSpPr txBox="1">
            <a:spLocks/>
          </p:cNvSpPr>
          <p:nvPr/>
        </p:nvSpPr>
        <p:spPr>
          <a:xfrm>
            <a:off x="3517192" y="6044616"/>
            <a:ext cx="5527315" cy="764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solidFill>
                  <a:srgbClr val="FFC000"/>
                </a:solidFill>
              </a:rPr>
              <a:t>Co to jest pętla </a:t>
            </a:r>
            <a:r>
              <a:rPr lang="pl-PL" i="1" dirty="0" err="1" smtClean="0">
                <a:solidFill>
                  <a:srgbClr val="FFC000"/>
                </a:solidFill>
              </a:rPr>
              <a:t>mainloop</a:t>
            </a:r>
            <a:r>
              <a:rPr lang="pl-PL" i="1" dirty="0" smtClean="0">
                <a:solidFill>
                  <a:srgbClr val="FFC000"/>
                </a:solidFill>
              </a:rPr>
              <a:t>?</a:t>
            </a:r>
            <a:endParaRPr lang="pl-PL" i="1" dirty="0">
              <a:solidFill>
                <a:srgbClr val="FFC000"/>
              </a:solidFill>
            </a:endParaRPr>
          </a:p>
        </p:txBody>
      </p:sp>
      <p:cxnSp>
        <p:nvCxnSpPr>
          <p:cNvPr id="11" name="Łącznik prosty ze strzałką 10"/>
          <p:cNvCxnSpPr/>
          <p:nvPr/>
        </p:nvCxnSpPr>
        <p:spPr>
          <a:xfrm flipH="1">
            <a:off x="5551714" y="1312401"/>
            <a:ext cx="544286" cy="8823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p:cNvCxnSpPr/>
          <p:nvPr/>
        </p:nvCxnSpPr>
        <p:spPr>
          <a:xfrm flipH="1">
            <a:off x="4811936" y="2312915"/>
            <a:ext cx="2609944" cy="6609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p:nvPr/>
        </p:nvCxnSpPr>
        <p:spPr>
          <a:xfrm>
            <a:off x="2542903" y="2590800"/>
            <a:ext cx="932042" cy="3830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flipH="1" flipV="1">
            <a:off x="4815841" y="4780108"/>
            <a:ext cx="1280159" cy="12645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24" name="Obraz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838" y="3105887"/>
            <a:ext cx="3750579" cy="3231569"/>
          </a:xfrm>
          <a:prstGeom prst="rect">
            <a:avLst/>
          </a:prstGeom>
        </p:spPr>
      </p:pic>
    </p:spTree>
    <p:extLst>
      <p:ext uri="{BB962C8B-B14F-4D97-AF65-F5344CB8AC3E}">
        <p14:creationId xmlns:p14="http://schemas.microsoft.com/office/powerpoint/2010/main" val="18910078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615440" y="42328"/>
            <a:ext cx="9144000" cy="477837"/>
          </a:xfrm>
        </p:spPr>
        <p:txBody>
          <a:bodyPr>
            <a:normAutofit/>
          </a:bodyPr>
          <a:lstStyle/>
          <a:p>
            <a:r>
              <a:rPr lang="pl-PL" sz="2800" dirty="0" smtClean="0"/>
              <a:t>Podstawowe pojęcia</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40536" y="614020"/>
            <a:ext cx="11119944" cy="3263035"/>
          </a:xfrm>
        </p:spPr>
        <p:txBody>
          <a:bodyPr>
            <a:normAutofit fontScale="92500" lnSpcReduction="20000"/>
          </a:bodyPr>
          <a:lstStyle/>
          <a:p>
            <a:pPr algn="l"/>
            <a:r>
              <a:rPr lang="pl-PL" sz="2600" i="1" dirty="0" smtClean="0"/>
              <a:t>Alias- </a:t>
            </a:r>
            <a:r>
              <a:rPr lang="pl-PL" sz="2800" dirty="0" smtClean="0"/>
              <a:t>w </a:t>
            </a:r>
            <a:r>
              <a:rPr lang="pl-PL" sz="2800" dirty="0"/>
              <a:t>programowaniu, alias to alternatywna nazwa (inaczej zwana) dla danej wartości lub obiektu. Umożliwia on używanie różnych nazw do odwoływania się do tego samego elementu w programie. </a:t>
            </a:r>
            <a:endParaRPr lang="pl-PL" sz="2800" dirty="0" smtClean="0"/>
          </a:p>
          <a:p>
            <a:pPr algn="l"/>
            <a:r>
              <a:rPr lang="pl-PL" sz="2800" dirty="0" smtClean="0"/>
              <a:t>Aliasy </a:t>
            </a:r>
            <a:r>
              <a:rPr lang="pl-PL" sz="2800" dirty="0"/>
              <a:t>są często stosowane dla zwiększenia czytelności kodu, ułatwienia korzystania z długich i skomplikowanych nazw oraz dla ogólnej wygody programisty.</a:t>
            </a:r>
            <a:endParaRPr lang="pl-PL" sz="2600" i="1" dirty="0" smtClean="0"/>
          </a:p>
          <a:p>
            <a:pPr algn="l"/>
            <a:endParaRPr lang="pl-PL" sz="2600" i="1" dirty="0"/>
          </a:p>
          <a:p>
            <a:pPr algn="l"/>
            <a:r>
              <a:rPr lang="pl-PL" sz="2600" i="1" dirty="0" smtClean="0"/>
              <a:t>Alias </a:t>
            </a:r>
            <a:r>
              <a:rPr lang="pl-PL" sz="2600" i="1" dirty="0" err="1"/>
              <a:t>biblioteki-W</a:t>
            </a:r>
            <a:r>
              <a:rPr lang="pl-PL" sz="2600" i="1" dirty="0"/>
              <a:t> </a:t>
            </a:r>
            <a:r>
              <a:rPr lang="pl-PL" sz="2600" i="1" dirty="0" err="1"/>
              <a:t>Pythonie</a:t>
            </a:r>
            <a:r>
              <a:rPr lang="pl-PL" sz="2600" i="1" dirty="0"/>
              <a:t>, aliasy dla bibliotek są często stosowane, zwłaszcza gdy używane są popularne biblioteki o długich nazwach, aby skrócić i ułatwić korzystanie z nich w kodzie. Aliasy tworzy się za pomocą słowa kluczowego import</a:t>
            </a:r>
            <a:endParaRPr lang="pl-PL" sz="2600" i="1" dirty="0" smtClean="0"/>
          </a:p>
          <a:p>
            <a:pPr algn="l"/>
            <a:endParaRPr lang="pl-PL" i="1" dirty="0"/>
          </a:p>
        </p:txBody>
      </p:sp>
      <p:sp>
        <p:nvSpPr>
          <p:cNvPr id="4" name="Podtytuł 2">
            <a:extLst>
              <a:ext uri="{FF2B5EF4-FFF2-40B4-BE49-F238E27FC236}">
                <a16:creationId xmlns="" xmlns:a16="http://schemas.microsoft.com/office/drawing/2014/main" id="{0B963CE8-44C2-4879-9CAA-AC6C48DB5C20}"/>
              </a:ext>
            </a:extLst>
          </p:cNvPr>
          <p:cNvSpPr txBox="1">
            <a:spLocks/>
          </p:cNvSpPr>
          <p:nvPr/>
        </p:nvSpPr>
        <p:spPr>
          <a:xfrm>
            <a:off x="340536" y="4093031"/>
            <a:ext cx="11119944" cy="15221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a:t>Root- </a:t>
            </a:r>
            <a:r>
              <a:rPr lang="pl-PL" i="1" dirty="0" smtClean="0"/>
              <a:t>to nazwa głównego okna, </a:t>
            </a:r>
            <a:r>
              <a:rPr lang="pl-PL" i="1" dirty="0"/>
              <a:t>które stanowi bazę dla wszystkich innych elementów interfejsu użytkownika w </a:t>
            </a:r>
            <a:r>
              <a:rPr lang="pl-PL" i="1" dirty="0" smtClean="0"/>
              <a:t>aplikacji</a:t>
            </a:r>
            <a:r>
              <a:rPr lang="pl-PL" i="1" dirty="0"/>
              <a:t>. Jest to instancja klasy </a:t>
            </a:r>
            <a:r>
              <a:rPr lang="pl-PL" i="1" dirty="0" err="1"/>
              <a:t>Tk</a:t>
            </a:r>
            <a:r>
              <a:rPr lang="pl-PL" i="1" dirty="0"/>
              <a:t>, która reprezentuje główne okno aplikacji.  </a:t>
            </a:r>
            <a:endParaRPr lang="pl-PL" i="1" dirty="0" smtClean="0"/>
          </a:p>
          <a:p>
            <a:pPr algn="l"/>
            <a:endParaRPr lang="pl-PL" i="1" dirty="0"/>
          </a:p>
          <a:p>
            <a:pPr algn="l"/>
            <a:endParaRPr lang="pl-PL" i="1" dirty="0" smtClean="0"/>
          </a:p>
          <a:p>
            <a:pPr algn="l"/>
            <a:endParaRPr lang="pl-PL" i="1" dirty="0"/>
          </a:p>
        </p:txBody>
      </p:sp>
      <p:sp>
        <p:nvSpPr>
          <p:cNvPr id="6" name="Podtytuł 2">
            <a:extLst>
              <a:ext uri="{FF2B5EF4-FFF2-40B4-BE49-F238E27FC236}">
                <a16:creationId xmlns="" xmlns:a16="http://schemas.microsoft.com/office/drawing/2014/main" id="{0B963CE8-44C2-4879-9CAA-AC6C48DB5C20}"/>
              </a:ext>
            </a:extLst>
          </p:cNvPr>
          <p:cNvSpPr txBox="1">
            <a:spLocks/>
          </p:cNvSpPr>
          <p:nvPr/>
        </p:nvSpPr>
        <p:spPr>
          <a:xfrm>
            <a:off x="340536" y="4322566"/>
            <a:ext cx="11119944" cy="5315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l-PL" i="1" dirty="0"/>
          </a:p>
        </p:txBody>
      </p:sp>
    </p:spTree>
    <p:extLst>
      <p:ext uri="{BB962C8B-B14F-4D97-AF65-F5344CB8AC3E}">
        <p14:creationId xmlns:p14="http://schemas.microsoft.com/office/powerpoint/2010/main" val="13923193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615440" y="42328"/>
            <a:ext cx="9144000" cy="477837"/>
          </a:xfrm>
        </p:spPr>
        <p:txBody>
          <a:bodyPr>
            <a:normAutofit/>
          </a:bodyPr>
          <a:lstStyle/>
          <a:p>
            <a:r>
              <a:rPr lang="pl-PL" sz="2800" dirty="0" smtClean="0"/>
              <a:t>Podstawowe pojęcia</a:t>
            </a:r>
            <a:endParaRPr lang="pl-PL" sz="2800" dirty="0"/>
          </a:p>
        </p:txBody>
      </p:sp>
      <p:sp>
        <p:nvSpPr>
          <p:cNvPr id="4" name="Podtytuł 2">
            <a:extLst>
              <a:ext uri="{FF2B5EF4-FFF2-40B4-BE49-F238E27FC236}">
                <a16:creationId xmlns="" xmlns:a16="http://schemas.microsoft.com/office/drawing/2014/main" id="{0B963CE8-44C2-4879-9CAA-AC6C48DB5C20}"/>
              </a:ext>
            </a:extLst>
          </p:cNvPr>
          <p:cNvSpPr txBox="1">
            <a:spLocks/>
          </p:cNvSpPr>
          <p:nvPr/>
        </p:nvSpPr>
        <p:spPr>
          <a:xfrm>
            <a:off x="340536" y="559754"/>
            <a:ext cx="11119944" cy="15221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t>Dlaczego ustala się </a:t>
            </a:r>
            <a:r>
              <a:rPr lang="pl-PL" i="1" dirty="0" err="1" smtClean="0"/>
              <a:t>roota</a:t>
            </a:r>
            <a:r>
              <a:rPr lang="pl-PL" i="1" dirty="0" smtClean="0"/>
              <a:t>? Dlaczego odwołuję się do okna? Czy to znaczy, że mogę odwołać się do dwóch okien? TAK </a:t>
            </a:r>
          </a:p>
          <a:p>
            <a:pPr algn="l"/>
            <a:endParaRPr lang="pl-PL" i="1" dirty="0" smtClean="0"/>
          </a:p>
          <a:p>
            <a:pPr algn="l"/>
            <a:endParaRPr lang="pl-PL" i="1" dirty="0"/>
          </a:p>
        </p:txBody>
      </p:sp>
      <p:sp>
        <p:nvSpPr>
          <p:cNvPr id="6" name="Podtytuł 2">
            <a:extLst>
              <a:ext uri="{FF2B5EF4-FFF2-40B4-BE49-F238E27FC236}">
                <a16:creationId xmlns="" xmlns:a16="http://schemas.microsoft.com/office/drawing/2014/main" id="{0B963CE8-44C2-4879-9CAA-AC6C48DB5C20}"/>
              </a:ext>
            </a:extLst>
          </p:cNvPr>
          <p:cNvSpPr txBox="1">
            <a:spLocks/>
          </p:cNvSpPr>
          <p:nvPr/>
        </p:nvSpPr>
        <p:spPr>
          <a:xfrm>
            <a:off x="340536" y="4322566"/>
            <a:ext cx="11119944" cy="5315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pl-PL" i="1" dirty="0"/>
          </a:p>
        </p:txBody>
      </p:sp>
      <p:sp>
        <p:nvSpPr>
          <p:cNvPr id="5" name="Prostokąt 4"/>
          <p:cNvSpPr/>
          <p:nvPr/>
        </p:nvSpPr>
        <p:spPr>
          <a:xfrm>
            <a:off x="340536" y="1387875"/>
            <a:ext cx="11470464" cy="3785652"/>
          </a:xfrm>
          <a:prstGeom prst="rect">
            <a:avLst/>
          </a:prstGeom>
        </p:spPr>
        <p:txBody>
          <a:bodyPr wrap="square">
            <a:spAutoFit/>
          </a:bodyPr>
          <a:lstStyle/>
          <a:p>
            <a:r>
              <a:rPr lang="pl-PL" sz="2000" dirty="0">
                <a:solidFill>
                  <a:srgbClr val="859900"/>
                </a:solidFill>
                <a:latin typeface="Consolas" panose="020B0609020204030204" pitchFamily="49" charset="0"/>
              </a:rPr>
              <a:t>import</a:t>
            </a:r>
            <a:r>
              <a:rPr lang="pl-PL" sz="2000" dirty="0">
                <a:solidFill>
                  <a:srgbClr val="839496"/>
                </a:solidFill>
                <a:latin typeface="Consolas" panose="020B0609020204030204" pitchFamily="49" charset="0"/>
              </a:rPr>
              <a:t> </a:t>
            </a:r>
            <a:r>
              <a:rPr lang="pl-PL" sz="2000" dirty="0">
                <a:solidFill>
                  <a:srgbClr val="CB4B16"/>
                </a:solidFill>
                <a:latin typeface="Consolas" panose="020B0609020204030204" pitchFamily="49" charset="0"/>
              </a:rPr>
              <a:t>tkinter</a:t>
            </a:r>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as</a:t>
            </a:r>
            <a:r>
              <a:rPr lang="pl-PL" sz="2000" dirty="0">
                <a:solidFill>
                  <a:srgbClr val="839496"/>
                </a:solidFill>
                <a:latin typeface="Consolas" panose="020B0609020204030204" pitchFamily="49" charset="0"/>
              </a:rPr>
              <a:t> </a:t>
            </a:r>
            <a:r>
              <a:rPr lang="pl-PL" sz="2000" dirty="0" err="1">
                <a:solidFill>
                  <a:srgbClr val="CB4B16"/>
                </a:solidFill>
                <a:latin typeface="Consolas" panose="020B0609020204030204" pitchFamily="49" charset="0"/>
              </a:rPr>
              <a:t>tk</a:t>
            </a:r>
            <a:endParaRPr lang="pl-PL" sz="2000" dirty="0">
              <a:solidFill>
                <a:srgbClr val="839496"/>
              </a:solidFill>
              <a:latin typeface="Consolas" panose="020B0609020204030204" pitchFamily="49" charset="0"/>
            </a:endParaRPr>
          </a:p>
          <a:p>
            <a:r>
              <a:rPr lang="pl-PL" sz="2000" dirty="0">
                <a:solidFill>
                  <a:srgbClr val="839496"/>
                </a:solidFill>
                <a:latin typeface="Consolas" panose="020B0609020204030204" pitchFamily="49" charset="0"/>
              </a:rPr>
              <a:t/>
            </a:r>
            <a:br>
              <a:rPr lang="pl-PL" sz="2000" dirty="0">
                <a:solidFill>
                  <a:srgbClr val="839496"/>
                </a:solidFill>
                <a:latin typeface="Consolas" panose="020B0609020204030204" pitchFamily="49" charset="0"/>
              </a:rPr>
            </a:br>
            <a:r>
              <a:rPr lang="pl-PL" sz="2000" dirty="0">
                <a:solidFill>
                  <a:srgbClr val="268BD2"/>
                </a:solidFill>
                <a:latin typeface="Consolas" panose="020B0609020204030204" pitchFamily="49" charset="0"/>
              </a:rPr>
              <a:t>root1</a:t>
            </a:r>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a:t>
            </a:r>
            <a:r>
              <a:rPr lang="pl-PL" sz="2000" dirty="0">
                <a:solidFill>
                  <a:srgbClr val="839496"/>
                </a:solidFill>
                <a:latin typeface="Consolas" panose="020B0609020204030204" pitchFamily="49" charset="0"/>
              </a:rPr>
              <a:t> </a:t>
            </a:r>
            <a:r>
              <a:rPr lang="pl-PL" sz="2000" dirty="0">
                <a:solidFill>
                  <a:srgbClr val="CB4B16"/>
                </a:solidFill>
                <a:latin typeface="Consolas" panose="020B0609020204030204" pitchFamily="49" charset="0"/>
              </a:rPr>
              <a:t>tk</a:t>
            </a:r>
            <a:r>
              <a:rPr lang="pl-PL" sz="2000" dirty="0">
                <a:solidFill>
                  <a:srgbClr val="839496"/>
                </a:solidFill>
                <a:latin typeface="Consolas" panose="020B0609020204030204" pitchFamily="49" charset="0"/>
              </a:rPr>
              <a:t>.</a:t>
            </a:r>
            <a:r>
              <a:rPr lang="pl-PL" sz="2000" dirty="0">
                <a:solidFill>
                  <a:srgbClr val="CB4B16"/>
                </a:solidFill>
                <a:latin typeface="Consolas" panose="020B0609020204030204" pitchFamily="49" charset="0"/>
              </a:rPr>
              <a:t>Tk</a:t>
            </a:r>
            <a:r>
              <a:rPr lang="pl-PL" sz="2000" dirty="0">
                <a:solidFill>
                  <a:srgbClr val="839496"/>
                </a:solidFill>
                <a:latin typeface="Consolas" panose="020B0609020204030204" pitchFamily="49" charset="0"/>
              </a:rPr>
              <a:t>()</a:t>
            </a:r>
          </a:p>
          <a:p>
            <a:r>
              <a:rPr lang="pl-PL" sz="2000" dirty="0">
                <a:solidFill>
                  <a:srgbClr val="268BD2"/>
                </a:solidFill>
                <a:latin typeface="Consolas" panose="020B0609020204030204" pitchFamily="49" charset="0"/>
              </a:rPr>
              <a:t>root2</a:t>
            </a:r>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a:t>
            </a:r>
            <a:r>
              <a:rPr lang="pl-PL" sz="2000" dirty="0">
                <a:solidFill>
                  <a:srgbClr val="839496"/>
                </a:solidFill>
                <a:latin typeface="Consolas" panose="020B0609020204030204" pitchFamily="49" charset="0"/>
              </a:rPr>
              <a:t> </a:t>
            </a:r>
            <a:r>
              <a:rPr lang="pl-PL" sz="2000" dirty="0">
                <a:solidFill>
                  <a:srgbClr val="CB4B16"/>
                </a:solidFill>
                <a:latin typeface="Consolas" panose="020B0609020204030204" pitchFamily="49" charset="0"/>
              </a:rPr>
              <a:t>tk</a:t>
            </a:r>
            <a:r>
              <a:rPr lang="pl-PL" sz="2000" dirty="0">
                <a:solidFill>
                  <a:srgbClr val="839496"/>
                </a:solidFill>
                <a:latin typeface="Consolas" panose="020B0609020204030204" pitchFamily="49" charset="0"/>
              </a:rPr>
              <a:t>.</a:t>
            </a:r>
            <a:r>
              <a:rPr lang="pl-PL" sz="2000" dirty="0">
                <a:solidFill>
                  <a:srgbClr val="CB4B16"/>
                </a:solidFill>
                <a:latin typeface="Consolas" panose="020B0609020204030204" pitchFamily="49" charset="0"/>
              </a:rPr>
              <a:t>Tk</a:t>
            </a:r>
            <a:r>
              <a:rPr lang="pl-PL" sz="2000" dirty="0">
                <a:solidFill>
                  <a:srgbClr val="839496"/>
                </a:solidFill>
                <a:latin typeface="Consolas" panose="020B0609020204030204" pitchFamily="49" charset="0"/>
              </a:rPr>
              <a:t>()</a:t>
            </a:r>
          </a:p>
          <a:p>
            <a:r>
              <a:rPr lang="pl-PL" sz="2000" dirty="0">
                <a:solidFill>
                  <a:srgbClr val="839496"/>
                </a:solidFill>
                <a:latin typeface="Consolas" panose="020B0609020204030204" pitchFamily="49" charset="0"/>
              </a:rPr>
              <a:t/>
            </a:r>
            <a:br>
              <a:rPr lang="pl-PL" sz="2000" dirty="0">
                <a:solidFill>
                  <a:srgbClr val="839496"/>
                </a:solidFill>
                <a:latin typeface="Consolas" panose="020B0609020204030204" pitchFamily="49" charset="0"/>
              </a:rPr>
            </a:br>
            <a:r>
              <a:rPr lang="pl-PL" sz="2000" i="1" dirty="0">
                <a:solidFill>
                  <a:srgbClr val="586E75"/>
                </a:solidFill>
                <a:latin typeface="Consolas" panose="020B0609020204030204" pitchFamily="49" charset="0"/>
              </a:rPr>
              <a:t># Ustawienie rozmiaru okna</a:t>
            </a:r>
            <a:endParaRPr lang="pl-PL" sz="2000" dirty="0">
              <a:solidFill>
                <a:srgbClr val="839496"/>
              </a:solidFill>
              <a:latin typeface="Consolas" panose="020B0609020204030204" pitchFamily="49" charset="0"/>
            </a:endParaRPr>
          </a:p>
          <a:p>
            <a:r>
              <a:rPr lang="pl-PL" sz="2000" dirty="0">
                <a:solidFill>
                  <a:srgbClr val="268BD2"/>
                </a:solidFill>
                <a:latin typeface="Consolas" panose="020B0609020204030204" pitchFamily="49" charset="0"/>
              </a:rPr>
              <a:t>root1</a:t>
            </a:r>
            <a:r>
              <a:rPr lang="pl-PL" sz="2000" dirty="0">
                <a:solidFill>
                  <a:srgbClr val="839496"/>
                </a:solidFill>
                <a:latin typeface="Consolas" panose="020B0609020204030204" pitchFamily="49" charset="0"/>
              </a:rPr>
              <a:t>.</a:t>
            </a:r>
            <a:r>
              <a:rPr lang="pl-PL" sz="2000" dirty="0">
                <a:solidFill>
                  <a:srgbClr val="268BD2"/>
                </a:solidFill>
                <a:latin typeface="Consolas" panose="020B0609020204030204" pitchFamily="49" charset="0"/>
              </a:rPr>
              <a:t>geometry</a:t>
            </a:r>
            <a:r>
              <a:rPr lang="pl-PL" sz="2000" dirty="0">
                <a:solidFill>
                  <a:srgbClr val="839496"/>
                </a:solidFill>
                <a:latin typeface="Consolas" panose="020B0609020204030204" pitchFamily="49" charset="0"/>
              </a:rPr>
              <a:t>(</a:t>
            </a:r>
            <a:r>
              <a:rPr lang="pl-PL" sz="2000" dirty="0">
                <a:solidFill>
                  <a:srgbClr val="2AA198"/>
                </a:solidFill>
                <a:latin typeface="Consolas" panose="020B0609020204030204" pitchFamily="49" charset="0"/>
              </a:rPr>
              <a:t>"600x200+0+0"</a:t>
            </a:r>
            <a:r>
              <a:rPr lang="pl-PL" sz="2000" dirty="0">
                <a:solidFill>
                  <a:srgbClr val="839496"/>
                </a:solidFill>
                <a:latin typeface="Consolas" panose="020B0609020204030204" pitchFamily="49" charset="0"/>
              </a:rPr>
              <a:t>)</a:t>
            </a:r>
          </a:p>
          <a:p>
            <a:r>
              <a:rPr lang="pl-PL" sz="2000" dirty="0">
                <a:solidFill>
                  <a:srgbClr val="268BD2"/>
                </a:solidFill>
                <a:latin typeface="Consolas" panose="020B0609020204030204" pitchFamily="49" charset="0"/>
              </a:rPr>
              <a:t>root2</a:t>
            </a:r>
            <a:r>
              <a:rPr lang="pl-PL" sz="2000" dirty="0">
                <a:solidFill>
                  <a:srgbClr val="839496"/>
                </a:solidFill>
                <a:latin typeface="Consolas" panose="020B0609020204030204" pitchFamily="49" charset="0"/>
              </a:rPr>
              <a:t>.</a:t>
            </a:r>
            <a:r>
              <a:rPr lang="pl-PL" sz="2000" dirty="0">
                <a:solidFill>
                  <a:srgbClr val="268BD2"/>
                </a:solidFill>
                <a:latin typeface="Consolas" panose="020B0609020204030204" pitchFamily="49" charset="0"/>
              </a:rPr>
              <a:t>geometry</a:t>
            </a:r>
            <a:r>
              <a:rPr lang="pl-PL" sz="2000" dirty="0">
                <a:solidFill>
                  <a:srgbClr val="839496"/>
                </a:solidFill>
                <a:latin typeface="Consolas" panose="020B0609020204030204" pitchFamily="49" charset="0"/>
              </a:rPr>
              <a:t>(</a:t>
            </a:r>
            <a:r>
              <a:rPr lang="pl-PL" sz="2000" dirty="0">
                <a:solidFill>
                  <a:srgbClr val="2AA198"/>
                </a:solidFill>
                <a:latin typeface="Consolas" panose="020B0609020204030204" pitchFamily="49" charset="0"/>
              </a:rPr>
              <a:t>"600x200+620+0"</a:t>
            </a:r>
            <a:r>
              <a:rPr lang="pl-PL" sz="2000" dirty="0">
                <a:solidFill>
                  <a:srgbClr val="839496"/>
                </a:solidFill>
                <a:latin typeface="Consolas" panose="020B0609020204030204" pitchFamily="49" charset="0"/>
              </a:rPr>
              <a:t>)  </a:t>
            </a:r>
            <a:r>
              <a:rPr lang="pl-PL" sz="2000" i="1" dirty="0">
                <a:solidFill>
                  <a:srgbClr val="586E75"/>
                </a:solidFill>
                <a:latin typeface="Consolas" panose="020B0609020204030204" pitchFamily="49" charset="0"/>
              </a:rPr>
              <a:t># Szerokość x Wysokość + Pozycja X + Pozycja Y gdzie X oraz Y to piksele matrycy monitora</a:t>
            </a:r>
            <a:endParaRPr lang="pl-PL" sz="2000" dirty="0">
              <a:solidFill>
                <a:srgbClr val="839496"/>
              </a:solidFill>
              <a:latin typeface="Consolas" panose="020B0609020204030204" pitchFamily="49" charset="0"/>
            </a:endParaRPr>
          </a:p>
          <a:p>
            <a:r>
              <a:rPr lang="pl-PL" sz="2000" dirty="0">
                <a:solidFill>
                  <a:srgbClr val="839496"/>
                </a:solidFill>
                <a:latin typeface="Consolas" panose="020B0609020204030204" pitchFamily="49" charset="0"/>
              </a:rPr>
              <a:t/>
            </a:r>
            <a:br>
              <a:rPr lang="pl-PL" sz="2000" dirty="0">
                <a:solidFill>
                  <a:srgbClr val="839496"/>
                </a:solidFill>
                <a:latin typeface="Consolas" panose="020B0609020204030204" pitchFamily="49" charset="0"/>
              </a:rPr>
            </a:br>
            <a:r>
              <a:rPr lang="pl-PL" sz="2000" dirty="0">
                <a:solidFill>
                  <a:srgbClr val="268BD2"/>
                </a:solidFill>
                <a:latin typeface="Consolas" panose="020B0609020204030204" pitchFamily="49" charset="0"/>
              </a:rPr>
              <a:t>root1</a:t>
            </a:r>
            <a:r>
              <a:rPr lang="pl-PL" sz="2000" dirty="0">
                <a:solidFill>
                  <a:srgbClr val="839496"/>
                </a:solidFill>
                <a:latin typeface="Consolas" panose="020B0609020204030204" pitchFamily="49" charset="0"/>
              </a:rPr>
              <a:t>.</a:t>
            </a:r>
            <a:r>
              <a:rPr lang="pl-PL" sz="2000" dirty="0">
                <a:solidFill>
                  <a:srgbClr val="268BD2"/>
                </a:solidFill>
                <a:latin typeface="Consolas" panose="020B0609020204030204" pitchFamily="49" charset="0"/>
              </a:rPr>
              <a:t>mainloop</a:t>
            </a:r>
            <a:r>
              <a:rPr lang="pl-PL" sz="2000" dirty="0" smtClean="0">
                <a:solidFill>
                  <a:srgbClr val="839496"/>
                </a:solidFill>
                <a:latin typeface="Consolas" panose="020B0609020204030204" pitchFamily="49" charset="0"/>
              </a:rPr>
              <a:t>()</a:t>
            </a:r>
            <a:r>
              <a:rPr lang="pl-PL" sz="2000" dirty="0">
                <a:solidFill>
                  <a:srgbClr val="839496"/>
                </a:solidFill>
                <a:latin typeface="Consolas" panose="020B0609020204030204" pitchFamily="49" charset="0"/>
              </a:rPr>
              <a:t/>
            </a:r>
            <a:br>
              <a:rPr lang="pl-PL" sz="2000" dirty="0">
                <a:solidFill>
                  <a:srgbClr val="839496"/>
                </a:solidFill>
                <a:latin typeface="Consolas" panose="020B0609020204030204" pitchFamily="49" charset="0"/>
              </a:rPr>
            </a:br>
            <a:r>
              <a:rPr lang="pl-PL" sz="2000" dirty="0">
                <a:solidFill>
                  <a:srgbClr val="268BD2"/>
                </a:solidFill>
                <a:latin typeface="Consolas" panose="020B0609020204030204" pitchFamily="49" charset="0"/>
              </a:rPr>
              <a:t>root2</a:t>
            </a:r>
            <a:r>
              <a:rPr lang="pl-PL" sz="2000" dirty="0">
                <a:solidFill>
                  <a:srgbClr val="839496"/>
                </a:solidFill>
                <a:latin typeface="Consolas" panose="020B0609020204030204" pitchFamily="49" charset="0"/>
              </a:rPr>
              <a:t>.</a:t>
            </a:r>
            <a:r>
              <a:rPr lang="pl-PL" sz="2000" dirty="0">
                <a:solidFill>
                  <a:srgbClr val="268BD2"/>
                </a:solidFill>
                <a:latin typeface="Consolas" panose="020B0609020204030204" pitchFamily="49" charset="0"/>
              </a:rPr>
              <a:t>mainloop</a:t>
            </a:r>
            <a:r>
              <a:rPr lang="pl-PL" sz="2000" dirty="0">
                <a:solidFill>
                  <a:srgbClr val="839496"/>
                </a:solidFill>
                <a:latin typeface="Consolas" panose="020B0609020204030204" pitchFamily="49" charset="0"/>
              </a:rPr>
              <a:t>()</a:t>
            </a:r>
            <a:endParaRPr lang="pl-PL" sz="2000" b="0" dirty="0">
              <a:solidFill>
                <a:srgbClr val="839496"/>
              </a:solidFill>
              <a:effectLst/>
              <a:latin typeface="Consolas" panose="020B0609020204030204" pitchFamily="49" charset="0"/>
            </a:endParaRPr>
          </a:p>
        </p:txBody>
      </p:sp>
      <p:sp>
        <p:nvSpPr>
          <p:cNvPr id="8" name="Prostokąt 7"/>
          <p:cNvSpPr/>
          <p:nvPr/>
        </p:nvSpPr>
        <p:spPr>
          <a:xfrm>
            <a:off x="340536" y="5173527"/>
            <a:ext cx="11470464" cy="1323439"/>
          </a:xfrm>
          <a:prstGeom prst="rect">
            <a:avLst/>
          </a:prstGeom>
        </p:spPr>
        <p:txBody>
          <a:bodyPr wrap="square">
            <a:spAutoFit/>
          </a:bodyPr>
          <a:lstStyle/>
          <a:p>
            <a:r>
              <a:rPr lang="pl-PL" sz="2000" dirty="0" err="1"/>
              <a:t>mainloop</a:t>
            </a:r>
            <a:r>
              <a:rPr lang="pl-PL" sz="2000" dirty="0"/>
              <a:t>() to nieskończona pętla, która jest używana do obsługi zdarzeń i utrzymania działania aplikacji graficznej. </a:t>
            </a:r>
            <a:endParaRPr lang="pl-PL" sz="2000" dirty="0" smtClean="0"/>
          </a:p>
          <a:p>
            <a:r>
              <a:rPr lang="pl-PL" sz="2000" dirty="0" smtClean="0"/>
              <a:t>Po </a:t>
            </a:r>
            <a:r>
              <a:rPr lang="pl-PL" sz="2000" dirty="0"/>
              <a:t>wywołaniu tej metody program </a:t>
            </a:r>
            <a:r>
              <a:rPr lang="pl-PL" sz="2000" dirty="0" err="1"/>
              <a:t>Tkinter</a:t>
            </a:r>
            <a:r>
              <a:rPr lang="pl-PL" sz="2000" dirty="0"/>
              <a:t> zaczyna oczekiwać na zdarzenia, takie jak interakcje użytkownika, klawisze, przyciski myszy itp.</a:t>
            </a:r>
          </a:p>
        </p:txBody>
      </p:sp>
    </p:spTree>
    <p:extLst>
      <p:ext uri="{BB962C8B-B14F-4D97-AF65-F5344CB8AC3E}">
        <p14:creationId xmlns:p14="http://schemas.microsoft.com/office/powerpoint/2010/main" val="138386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701184"/>
            <a:ext cx="11119944" cy="4953382"/>
          </a:xfrm>
        </p:spPr>
        <p:txBody>
          <a:bodyPr/>
          <a:lstStyle/>
          <a:p>
            <a:r>
              <a:rPr lang="pl-PL" dirty="0"/>
              <a:t>Jak sprawdzić jaka wersja języka </a:t>
            </a:r>
            <a:r>
              <a:rPr lang="pl-PL" dirty="0" err="1"/>
              <a:t>Python</a:t>
            </a:r>
            <a:r>
              <a:rPr lang="pl-PL" dirty="0"/>
              <a:t> jest zainstalowana?</a:t>
            </a:r>
          </a:p>
          <a:p>
            <a:pPr algn="l"/>
            <a:r>
              <a:rPr lang="pl-PL" dirty="0" err="1"/>
              <a:t>python</a:t>
            </a:r>
            <a:r>
              <a:rPr lang="pl-PL" dirty="0"/>
              <a:t> --version </a:t>
            </a:r>
          </a:p>
          <a:p>
            <a:pPr algn="l"/>
            <a:r>
              <a:rPr lang="pl-PL" dirty="0"/>
              <a:t>python3 -- version</a:t>
            </a:r>
          </a:p>
        </p:txBody>
      </p:sp>
      <p:pic>
        <p:nvPicPr>
          <p:cNvPr id="5" name="Obraz 4">
            <a:extLst>
              <a:ext uri="{FF2B5EF4-FFF2-40B4-BE49-F238E27FC236}">
                <a16:creationId xmlns="" xmlns:a16="http://schemas.microsoft.com/office/drawing/2014/main" id="{A3413ED0-7845-4DF7-4B52-59F6EB3E0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8" y="2720916"/>
            <a:ext cx="7208097" cy="835331"/>
          </a:xfrm>
          <a:prstGeom prst="rect">
            <a:avLst/>
          </a:prstGeom>
        </p:spPr>
      </p:pic>
    </p:spTree>
    <p:extLst>
      <p:ext uri="{BB962C8B-B14F-4D97-AF65-F5344CB8AC3E}">
        <p14:creationId xmlns:p14="http://schemas.microsoft.com/office/powerpoint/2010/main" val="37141491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Podstawowe pojęcia- co to jest konstruktor?</a:t>
            </a:r>
            <a:endParaRPr lang="pl-PL" sz="2800" dirty="0"/>
          </a:p>
        </p:txBody>
      </p:sp>
      <p:sp>
        <p:nvSpPr>
          <p:cNvPr id="5" name="Podtytuł 2">
            <a:extLst>
              <a:ext uri="{FF2B5EF4-FFF2-40B4-BE49-F238E27FC236}">
                <a16:creationId xmlns="" xmlns:a16="http://schemas.microsoft.com/office/drawing/2014/main" id="{0B963CE8-44C2-4879-9CAA-AC6C48DB5C20}"/>
              </a:ext>
            </a:extLst>
          </p:cNvPr>
          <p:cNvSpPr txBox="1">
            <a:spLocks/>
          </p:cNvSpPr>
          <p:nvPr/>
        </p:nvSpPr>
        <p:spPr>
          <a:xfrm>
            <a:off x="340536" y="935648"/>
            <a:ext cx="11119944" cy="220988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l-PL" i="1" dirty="0" smtClean="0"/>
              <a:t>Konstruktor- </a:t>
            </a:r>
            <a:r>
              <a:rPr lang="pl-PL" dirty="0"/>
              <a:t>W programowaniu, </a:t>
            </a:r>
            <a:r>
              <a:rPr lang="pl-PL" u="sng" dirty="0"/>
              <a:t>konstruktor to specjalna metoda w klasie, </a:t>
            </a:r>
            <a:r>
              <a:rPr lang="pl-PL" dirty="0"/>
              <a:t>która jest wywoływana automatycznie podczas tworzenia instancji (obiektu) tej klasy. </a:t>
            </a:r>
            <a:endParaRPr lang="pl-PL" dirty="0" smtClean="0"/>
          </a:p>
          <a:p>
            <a:pPr algn="just"/>
            <a:r>
              <a:rPr lang="pl-PL" u="sng" dirty="0" smtClean="0"/>
              <a:t>Konstruktor </a:t>
            </a:r>
            <a:r>
              <a:rPr lang="pl-PL" u="sng" dirty="0"/>
              <a:t>służy do inicjalizacji obiektu</a:t>
            </a:r>
            <a:r>
              <a:rPr lang="pl-PL" dirty="0"/>
              <a:t>, ustawienia jego początkowego stanu </a:t>
            </a:r>
            <a:r>
              <a:rPr lang="pl-PL" dirty="0" smtClean="0"/>
              <a:t/>
            </a:r>
            <a:br>
              <a:rPr lang="pl-PL" dirty="0" smtClean="0"/>
            </a:br>
            <a:r>
              <a:rPr lang="pl-PL" dirty="0" smtClean="0"/>
              <a:t>i </a:t>
            </a:r>
            <a:r>
              <a:rPr lang="pl-PL" dirty="0"/>
              <a:t>wykonania wszelkich operacji potrzebnych do przygotowania obiektu do użytku.</a:t>
            </a:r>
          </a:p>
          <a:p>
            <a:pPr algn="just"/>
            <a:r>
              <a:rPr lang="pl-PL" dirty="0"/>
              <a:t>W wielu językach programowania, konstruktor nazywany jest tak samo jak klasa, w której się </a:t>
            </a:r>
            <a:r>
              <a:rPr lang="pl-PL" dirty="0" smtClean="0"/>
              <a:t>znajduje ale nie jest to regułą. Konstruktor może mieć inną nazwę niż klasa.</a:t>
            </a:r>
            <a:endParaRPr lang="pl-PL" dirty="0"/>
          </a:p>
          <a:p>
            <a:pPr algn="just"/>
            <a:endParaRPr lang="pl-PL" i="1" dirty="0" smtClean="0"/>
          </a:p>
        </p:txBody>
      </p:sp>
      <p:sp>
        <p:nvSpPr>
          <p:cNvPr id="8" name="Prostokąt 7"/>
          <p:cNvSpPr/>
          <p:nvPr/>
        </p:nvSpPr>
        <p:spPr>
          <a:xfrm>
            <a:off x="374064" y="3145535"/>
            <a:ext cx="11119944" cy="830997"/>
          </a:xfrm>
          <a:prstGeom prst="rect">
            <a:avLst/>
          </a:prstGeom>
        </p:spPr>
        <p:txBody>
          <a:bodyPr wrap="square">
            <a:spAutoFit/>
          </a:bodyPr>
          <a:lstStyle/>
          <a:p>
            <a:pPr algn="just"/>
            <a:r>
              <a:rPr lang="pl-PL" sz="2400" dirty="0"/>
              <a:t>W bibliotece </a:t>
            </a:r>
            <a:r>
              <a:rPr lang="pl-PL" sz="2400" dirty="0" err="1"/>
              <a:t>Tkinter</a:t>
            </a:r>
            <a:r>
              <a:rPr lang="pl-PL" sz="2400" dirty="0"/>
              <a:t>, </a:t>
            </a:r>
            <a:r>
              <a:rPr lang="pl-PL" sz="2400" dirty="0" err="1"/>
              <a:t>konstruktory</a:t>
            </a:r>
            <a:r>
              <a:rPr lang="pl-PL" sz="2400" dirty="0"/>
              <a:t> różnych elementów interfejsu użytkownika (</a:t>
            </a:r>
            <a:r>
              <a:rPr lang="pl-PL" sz="2400" dirty="0" err="1"/>
              <a:t>widgets</a:t>
            </a:r>
            <a:r>
              <a:rPr lang="pl-PL" sz="2400" dirty="0"/>
              <a:t>) są dostępne w celu tworzenia różnych komponentów </a:t>
            </a:r>
            <a:r>
              <a:rPr lang="pl-PL" sz="2400" dirty="0" smtClean="0"/>
              <a:t>GUI.</a:t>
            </a:r>
            <a:endParaRPr lang="pl-PL" sz="2400" dirty="0"/>
          </a:p>
        </p:txBody>
      </p:sp>
      <p:sp>
        <p:nvSpPr>
          <p:cNvPr id="9" name="Prostokąt 8"/>
          <p:cNvSpPr/>
          <p:nvPr/>
        </p:nvSpPr>
        <p:spPr>
          <a:xfrm>
            <a:off x="374064" y="4102943"/>
            <a:ext cx="11119944" cy="2308324"/>
          </a:xfrm>
          <a:prstGeom prst="rect">
            <a:avLst/>
          </a:prstGeom>
        </p:spPr>
        <p:txBody>
          <a:bodyPr wrap="square">
            <a:spAutoFit/>
          </a:bodyPr>
          <a:lstStyle/>
          <a:p>
            <a:pPr algn="just"/>
            <a:r>
              <a:rPr lang="pl-PL" sz="2400" dirty="0"/>
              <a:t>W bibliotece </a:t>
            </a:r>
            <a:r>
              <a:rPr lang="pl-PL" sz="2400" dirty="0" err="1"/>
              <a:t>Tkinter</a:t>
            </a:r>
            <a:r>
              <a:rPr lang="pl-PL" sz="2400" dirty="0"/>
              <a:t>, </a:t>
            </a:r>
            <a:r>
              <a:rPr lang="pl-PL" sz="2400" dirty="0" err="1" smtClean="0"/>
              <a:t>konstruktory</a:t>
            </a:r>
            <a:r>
              <a:rPr lang="pl-PL" sz="2400" dirty="0" smtClean="0"/>
              <a:t> to:</a:t>
            </a:r>
          </a:p>
          <a:p>
            <a:pPr algn="just"/>
            <a:r>
              <a:rPr lang="pl-PL" sz="2400" dirty="0" smtClean="0"/>
              <a:t>-Etykieta </a:t>
            </a:r>
            <a:r>
              <a:rPr lang="pl-PL" sz="2400" dirty="0" err="1" smtClean="0"/>
              <a:t>Label</a:t>
            </a:r>
            <a:r>
              <a:rPr lang="pl-PL" sz="2400" dirty="0" smtClean="0"/>
              <a:t>(),</a:t>
            </a:r>
          </a:p>
          <a:p>
            <a:pPr algn="just"/>
            <a:r>
              <a:rPr lang="pl-PL" sz="2400" dirty="0" smtClean="0"/>
              <a:t>-Przycisk Button(),</a:t>
            </a:r>
          </a:p>
          <a:p>
            <a:pPr algn="just"/>
            <a:r>
              <a:rPr lang="pl-PL" sz="2400" dirty="0" smtClean="0"/>
              <a:t>-Pole tekstowe </a:t>
            </a:r>
            <a:r>
              <a:rPr lang="pl-PL" sz="2400" dirty="0" err="1" smtClean="0"/>
              <a:t>Entry</a:t>
            </a:r>
            <a:r>
              <a:rPr lang="pl-PL" sz="2400" dirty="0" smtClean="0"/>
              <a:t>(),</a:t>
            </a:r>
          </a:p>
          <a:p>
            <a:pPr algn="just"/>
            <a:r>
              <a:rPr lang="pl-PL" sz="2400" dirty="0" smtClean="0"/>
              <a:t>-Ramka </a:t>
            </a:r>
            <a:r>
              <a:rPr lang="pl-PL" sz="2400" dirty="0" err="1" smtClean="0"/>
              <a:t>Frame</a:t>
            </a:r>
            <a:r>
              <a:rPr lang="pl-PL" sz="2400" dirty="0" smtClean="0"/>
              <a:t>()</a:t>
            </a:r>
          </a:p>
          <a:p>
            <a:pPr algn="just"/>
            <a:r>
              <a:rPr lang="pl-PL" sz="2400" dirty="0" smtClean="0"/>
              <a:t>-Lista </a:t>
            </a:r>
            <a:r>
              <a:rPr lang="pl-PL" sz="2400" dirty="0" err="1" smtClean="0"/>
              <a:t>ListBox</a:t>
            </a:r>
            <a:r>
              <a:rPr lang="pl-PL" sz="2400" dirty="0" smtClean="0"/>
              <a:t>()</a:t>
            </a:r>
            <a:endParaRPr lang="pl-PL" sz="2400" dirty="0"/>
          </a:p>
        </p:txBody>
      </p:sp>
    </p:spTree>
    <p:extLst>
      <p:ext uri="{BB962C8B-B14F-4D97-AF65-F5344CB8AC3E}">
        <p14:creationId xmlns:p14="http://schemas.microsoft.com/office/powerpoint/2010/main" val="19787577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jest destruktor w języku </a:t>
            </a:r>
            <a:r>
              <a:rPr lang="pl-PL" dirty="0" err="1" smtClean="0"/>
              <a:t>Python</a:t>
            </a:r>
            <a:r>
              <a:rPr lang="pl-PL" dirty="0" smtClean="0"/>
              <a:t>?</a:t>
            </a:r>
            <a:endParaRPr lang="pl-PL" dirty="0"/>
          </a:p>
        </p:txBody>
      </p:sp>
      <p:sp>
        <p:nvSpPr>
          <p:cNvPr id="4" name="Prostokąt 3"/>
          <p:cNvSpPr/>
          <p:nvPr/>
        </p:nvSpPr>
        <p:spPr>
          <a:xfrm>
            <a:off x="641131" y="3633660"/>
            <a:ext cx="6096000" cy="2031325"/>
          </a:xfrm>
          <a:prstGeom prst="rect">
            <a:avLst/>
          </a:prstGeom>
        </p:spPr>
        <p:txBody>
          <a:bodyPr>
            <a:spAutoFit/>
          </a:bodyPr>
          <a:lstStyle/>
          <a:p>
            <a:r>
              <a:rPr lang="pl-PL" b="1" dirty="0" err="1">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Example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Inicjalizacja obiektu</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__del__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Metoda wywołana przy usuwaniu obiektu</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pass</a:t>
            </a:r>
            <a:endParaRPr lang="pl-PL" b="0" dirty="0">
              <a:solidFill>
                <a:srgbClr val="839496"/>
              </a:solidFill>
              <a:effectLst/>
              <a:latin typeface="Consolas" panose="020B0609020204030204" pitchFamily="49" charset="0"/>
            </a:endParaRPr>
          </a:p>
        </p:txBody>
      </p:sp>
      <p:sp>
        <p:nvSpPr>
          <p:cNvPr id="5" name="Prostokąt 4"/>
          <p:cNvSpPr/>
          <p:nvPr/>
        </p:nvSpPr>
        <p:spPr>
          <a:xfrm>
            <a:off x="536028" y="1451907"/>
            <a:ext cx="10815144" cy="923330"/>
          </a:xfrm>
          <a:prstGeom prst="rect">
            <a:avLst/>
          </a:prstGeom>
        </p:spPr>
        <p:txBody>
          <a:bodyPr wrap="square">
            <a:spAutoFit/>
          </a:bodyPr>
          <a:lstStyle/>
          <a:p>
            <a:r>
              <a:rPr lang="pl-PL" dirty="0"/>
              <a:t>W języku </a:t>
            </a:r>
            <a:r>
              <a:rPr lang="pl-PL" dirty="0" err="1"/>
              <a:t>Python</a:t>
            </a:r>
            <a:r>
              <a:rPr lang="pl-PL" dirty="0"/>
              <a:t> w programowaniu obiektowym istnieje mechanizm zwany "destruktorem", ale jest on realizowany za pomocą metody o nazwie __del</a:t>
            </a:r>
            <a:r>
              <a:rPr lang="pl-PL" dirty="0" smtClean="0"/>
              <a:t>__.</a:t>
            </a:r>
          </a:p>
          <a:p>
            <a:endParaRPr lang="pl-PL" dirty="0"/>
          </a:p>
        </p:txBody>
      </p:sp>
      <p:sp>
        <p:nvSpPr>
          <p:cNvPr id="6" name="Prostokąt 5"/>
          <p:cNvSpPr/>
          <p:nvPr/>
        </p:nvSpPr>
        <p:spPr>
          <a:xfrm>
            <a:off x="536028" y="2428478"/>
            <a:ext cx="10668000" cy="646331"/>
          </a:xfrm>
          <a:prstGeom prst="rect">
            <a:avLst/>
          </a:prstGeom>
        </p:spPr>
        <p:txBody>
          <a:bodyPr wrap="square">
            <a:spAutoFit/>
          </a:bodyPr>
          <a:lstStyle/>
          <a:p>
            <a:r>
              <a:rPr lang="pl-PL" dirty="0"/>
              <a:t>Metoda __del__ w </a:t>
            </a:r>
            <a:r>
              <a:rPr lang="pl-PL" dirty="0" err="1"/>
              <a:t>Pythonie</a:t>
            </a:r>
            <a:r>
              <a:rPr lang="pl-PL" dirty="0"/>
              <a:t> jest wywoływana w momencie, gdy obiekt jest usuwany z pamięci, co jednak nie gwarantuje natychmiastowego zwolnienia zasobów. </a:t>
            </a:r>
          </a:p>
        </p:txBody>
      </p:sp>
    </p:spTree>
    <p:extLst>
      <p:ext uri="{BB962C8B-B14F-4D97-AF65-F5344CB8AC3E}">
        <p14:creationId xmlns:p14="http://schemas.microsoft.com/office/powerpoint/2010/main" val="29884875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Konfiguracja </a:t>
            </a:r>
            <a:r>
              <a:rPr lang="pl-PL" sz="2800" dirty="0" err="1" smtClean="0"/>
              <a:t>roota</a:t>
            </a:r>
            <a:r>
              <a:rPr lang="pl-PL" sz="2800" dirty="0" smtClean="0"/>
              <a:t> – rozmiary okna</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i="1" dirty="0"/>
              <a:t>Jak ustalić wielkość okna?</a:t>
            </a:r>
          </a:p>
          <a:p>
            <a:pPr algn="l"/>
            <a:endParaRPr lang="pl-PL" i="1" dirty="0" smtClean="0"/>
          </a:p>
          <a:p>
            <a:pPr algn="l"/>
            <a:endParaRPr lang="pl-PL" i="1" dirty="0"/>
          </a:p>
        </p:txBody>
      </p:sp>
      <p:sp>
        <p:nvSpPr>
          <p:cNvPr id="5" name="Prostokąt 4"/>
          <p:cNvSpPr/>
          <p:nvPr/>
        </p:nvSpPr>
        <p:spPr>
          <a:xfrm>
            <a:off x="536028" y="1237179"/>
            <a:ext cx="11655972" cy="2308324"/>
          </a:xfrm>
          <a:prstGeom prst="rect">
            <a:avLst/>
          </a:prstGeom>
        </p:spPr>
        <p:txBody>
          <a:bodyPr wrap="square">
            <a:spAutoFit/>
          </a:bodyPr>
          <a:lstStyle/>
          <a:p>
            <a:r>
              <a:rPr lang="pl-PL" dirty="0"/>
              <a:t>import tkinter as </a:t>
            </a:r>
            <a:r>
              <a:rPr lang="pl-PL" dirty="0" err="1"/>
              <a:t>tk</a:t>
            </a:r>
            <a:endParaRPr lang="pl-PL" dirty="0"/>
          </a:p>
          <a:p>
            <a:endParaRPr lang="pl-PL" dirty="0"/>
          </a:p>
          <a:p>
            <a:r>
              <a:rPr lang="pl-PL" dirty="0"/>
              <a:t>root = tk.Tk()</a:t>
            </a:r>
          </a:p>
          <a:p>
            <a:endParaRPr lang="pl-PL" dirty="0"/>
          </a:p>
          <a:p>
            <a:r>
              <a:rPr lang="pl-PL" dirty="0"/>
              <a:t># Ustawienie rozmiaru okna</a:t>
            </a:r>
          </a:p>
          <a:p>
            <a:r>
              <a:rPr lang="pl-PL" dirty="0" err="1"/>
              <a:t>root.geometry</a:t>
            </a:r>
            <a:r>
              <a:rPr lang="pl-PL" dirty="0"/>
              <a:t>("500x300+0+0")  # Szerokość x Wysokość + Pozycja X + Pozycja Y gdzie X oraz Y to piksele matrycy monitora</a:t>
            </a:r>
          </a:p>
          <a:p>
            <a:endParaRPr lang="pl-PL" dirty="0"/>
          </a:p>
          <a:p>
            <a:r>
              <a:rPr lang="pl-PL" dirty="0"/>
              <a:t>root.mainloop()</a:t>
            </a:r>
          </a:p>
        </p:txBody>
      </p:sp>
      <p:sp>
        <p:nvSpPr>
          <p:cNvPr id="6" name="Prostokąt 5"/>
          <p:cNvSpPr/>
          <p:nvPr/>
        </p:nvSpPr>
        <p:spPr>
          <a:xfrm>
            <a:off x="536028" y="4818900"/>
            <a:ext cx="10903306" cy="830997"/>
          </a:xfrm>
          <a:prstGeom prst="rect">
            <a:avLst/>
          </a:prstGeom>
        </p:spPr>
        <p:txBody>
          <a:bodyPr wrap="none">
            <a:spAutoFit/>
          </a:bodyPr>
          <a:lstStyle/>
          <a:p>
            <a:r>
              <a:rPr lang="pl-PL" sz="2400" i="1" dirty="0" smtClean="0"/>
              <a:t>Uwaga, tutaj występuje odwrócony układ współrzędnych. Punkt (0,0) występuje tutaj. </a:t>
            </a:r>
            <a:endParaRPr lang="pl-PL" sz="2400" i="1" dirty="0"/>
          </a:p>
          <a:p>
            <a:r>
              <a:rPr lang="pl-PL" sz="2400" i="1" dirty="0" smtClean="0"/>
              <a:t>To jest punkt odniesienia dla ustawienia okna na matrycy. (Patrz kolejny slajd)</a:t>
            </a:r>
            <a:endParaRPr lang="pl-PL" sz="2400" i="1" dirty="0"/>
          </a:p>
        </p:txBody>
      </p:sp>
      <p:cxnSp>
        <p:nvCxnSpPr>
          <p:cNvPr id="7" name="Łącznik prosty ze strzałką 6"/>
          <p:cNvCxnSpPr/>
          <p:nvPr/>
        </p:nvCxnSpPr>
        <p:spPr>
          <a:xfrm flipH="1" flipV="1">
            <a:off x="1" y="9262"/>
            <a:ext cx="10667999" cy="48096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5906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endParaRPr lang="pl-PL" i="1" dirty="0" smtClean="0"/>
          </a:p>
          <a:p>
            <a:pPr algn="l"/>
            <a:endParaRPr lang="pl-PL" i="1" dirty="0"/>
          </a:p>
          <a:p>
            <a:pPr algn="l"/>
            <a:endParaRPr lang="pl-PL" i="1" dirty="0" smtClean="0"/>
          </a:p>
          <a:p>
            <a:pPr algn="l"/>
            <a:endParaRPr lang="pl-PL" i="1" dirty="0"/>
          </a:p>
          <a:p>
            <a:pPr algn="l"/>
            <a:endParaRPr lang="pl-PL" i="1" dirty="0" smtClean="0"/>
          </a:p>
          <a:p>
            <a:pPr algn="l"/>
            <a:r>
              <a:rPr lang="pl-PL" i="1" dirty="0" smtClean="0"/>
              <a:t>                                                   To jest ekran monitora (matrycy)</a:t>
            </a:r>
          </a:p>
          <a:p>
            <a:pPr algn="l"/>
            <a:endParaRPr lang="pl-PL" i="1"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50579" cy="3231569"/>
          </a:xfrm>
          <a:prstGeom prst="rect">
            <a:avLst/>
          </a:prstGeom>
        </p:spPr>
      </p:pic>
    </p:spTree>
    <p:extLst>
      <p:ext uri="{BB962C8B-B14F-4D97-AF65-F5344CB8AC3E}">
        <p14:creationId xmlns:p14="http://schemas.microsoft.com/office/powerpoint/2010/main" val="3847725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endParaRPr lang="pl-PL" i="1" dirty="0" smtClean="0"/>
          </a:p>
          <a:p>
            <a:pPr algn="l"/>
            <a:endParaRPr lang="pl-PL" i="1" dirty="0"/>
          </a:p>
          <a:p>
            <a:pPr algn="l"/>
            <a:endParaRPr lang="pl-PL" i="1" dirty="0" smtClean="0"/>
          </a:p>
          <a:p>
            <a:pPr algn="l"/>
            <a:endParaRPr lang="pl-PL" i="1" dirty="0"/>
          </a:p>
          <a:p>
            <a:pPr algn="l"/>
            <a:endParaRPr lang="pl-PL" i="1" dirty="0" smtClean="0"/>
          </a:p>
          <a:p>
            <a:pPr algn="l"/>
            <a:r>
              <a:rPr lang="pl-PL" i="1" dirty="0" smtClean="0"/>
              <a:t>                                                   To jest ekran monitora (matrycy)</a:t>
            </a:r>
          </a:p>
          <a:p>
            <a:pPr algn="l"/>
            <a:endParaRPr lang="pl-PL" i="1"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050279" cy="5593079"/>
          </a:xfrm>
          <a:prstGeom prst="rect">
            <a:avLst/>
          </a:prstGeom>
        </p:spPr>
      </p:pic>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750579" cy="3231569"/>
          </a:xfrm>
          <a:prstGeom prst="rect">
            <a:avLst/>
          </a:prstGeom>
        </p:spPr>
      </p:pic>
      <p:sp>
        <p:nvSpPr>
          <p:cNvPr id="6" name="Prostokąt 5"/>
          <p:cNvSpPr/>
          <p:nvPr/>
        </p:nvSpPr>
        <p:spPr>
          <a:xfrm>
            <a:off x="0" y="0"/>
            <a:ext cx="374904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trzałka w prawo 8"/>
          <p:cNvSpPr/>
          <p:nvPr/>
        </p:nvSpPr>
        <p:spPr>
          <a:xfrm rot="2768575">
            <a:off x="3339797" y="3752174"/>
            <a:ext cx="2987040" cy="11393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dtytuł 2">
            <a:extLst>
              <a:ext uri="{FF2B5EF4-FFF2-40B4-BE49-F238E27FC236}">
                <a16:creationId xmlns="" xmlns:a16="http://schemas.microsoft.com/office/drawing/2014/main" id="{0B963CE8-44C2-4879-9CAA-AC6C48DB5C20}"/>
              </a:ext>
            </a:extLst>
          </p:cNvPr>
          <p:cNvSpPr txBox="1">
            <a:spLocks/>
          </p:cNvSpPr>
          <p:nvPr/>
        </p:nvSpPr>
        <p:spPr>
          <a:xfrm>
            <a:off x="536028" y="6023920"/>
            <a:ext cx="11119944" cy="59436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t>Takie okno posiada rozmiar i ten rozmiar może być skalowany przez użytkownika. Takie działanie może spowodować problemy z ułożeniem elementów. Dlatego warto zablokować skalowanie.</a:t>
            </a:r>
          </a:p>
          <a:p>
            <a:pPr algn="l"/>
            <a:endParaRPr lang="pl-PL" i="1" dirty="0"/>
          </a:p>
        </p:txBody>
      </p:sp>
    </p:spTree>
    <p:extLst>
      <p:ext uri="{BB962C8B-B14F-4D97-AF65-F5344CB8AC3E}">
        <p14:creationId xmlns:p14="http://schemas.microsoft.com/office/powerpoint/2010/main" val="41758081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Blokowanie skalowania okna</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i="1" dirty="0" smtClean="0"/>
              <a:t>Do zablokowania skalowania okna należy użyć funkcji </a:t>
            </a:r>
            <a:r>
              <a:rPr lang="pl-PL" i="1" dirty="0" err="1" smtClean="0"/>
              <a:t>resizable</a:t>
            </a:r>
            <a:r>
              <a:rPr lang="pl-PL" i="1" dirty="0" smtClean="0"/>
              <a:t>(). </a:t>
            </a:r>
          </a:p>
          <a:p>
            <a:pPr algn="l"/>
            <a:r>
              <a:rPr lang="pl-PL" i="1" dirty="0" smtClean="0"/>
              <a:t>Argumenty (tak na serio to są parametry) </a:t>
            </a:r>
            <a:r>
              <a:rPr lang="pl-PL" i="1" dirty="0" err="1" smtClean="0"/>
              <a:t>width</a:t>
            </a:r>
            <a:r>
              <a:rPr lang="pl-PL" i="1" dirty="0" smtClean="0"/>
              <a:t> oraz </a:t>
            </a:r>
            <a:r>
              <a:rPr lang="pl-PL" i="1" dirty="0" err="1" smtClean="0"/>
              <a:t>height</a:t>
            </a:r>
            <a:r>
              <a:rPr lang="pl-PL" i="1" dirty="0" smtClean="0"/>
              <a:t> należy ustalić jako </a:t>
            </a:r>
            <a:r>
              <a:rPr lang="pl-PL" i="1" dirty="0" err="1" smtClean="0"/>
              <a:t>False</a:t>
            </a:r>
            <a:r>
              <a:rPr lang="pl-PL" i="1" dirty="0" smtClean="0"/>
              <a:t>.</a:t>
            </a:r>
          </a:p>
          <a:p>
            <a:pPr algn="l"/>
            <a:endParaRPr lang="pl-PL" i="1" dirty="0" smtClean="0"/>
          </a:p>
          <a:p>
            <a:pPr algn="l"/>
            <a:endParaRPr lang="pl-PL" i="1" dirty="0"/>
          </a:p>
        </p:txBody>
      </p:sp>
      <p:sp>
        <p:nvSpPr>
          <p:cNvPr id="4" name="Prostokąt 3"/>
          <p:cNvSpPr/>
          <p:nvPr/>
        </p:nvSpPr>
        <p:spPr>
          <a:xfrm>
            <a:off x="3724656" y="2106228"/>
            <a:ext cx="6096000" cy="3139321"/>
          </a:xfrm>
          <a:prstGeom prst="rect">
            <a:avLst/>
          </a:prstGeom>
        </p:spPr>
        <p:txBody>
          <a:bodyPr>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Ustawienie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geometry</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"500x300"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Zablokowanie zmiany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resizable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height</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11150454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Co to jest kontrolka?</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i="1" dirty="0" smtClean="0"/>
              <a:t>Kontrolka- </a:t>
            </a:r>
            <a:r>
              <a:rPr lang="pl-PL" dirty="0"/>
              <a:t>termin "kontrolka" odnosi się do elementu, który pozwala użytkownikowi wejść w interakcję z programem lub aplikacją. </a:t>
            </a:r>
            <a:endParaRPr lang="pl-PL" dirty="0" smtClean="0"/>
          </a:p>
          <a:p>
            <a:pPr algn="l"/>
            <a:r>
              <a:rPr lang="pl-PL" dirty="0" smtClean="0"/>
              <a:t>Kontrolki </a:t>
            </a:r>
            <a:r>
              <a:rPr lang="pl-PL" dirty="0"/>
              <a:t>to elementy interfejsu użytkownika, takie jak przyciski, pola tekstowe, listy rozwijane, pola wyboru, itp., które umożliwiają użytkownikowi wprowadzanie danych, wybieranie opcji, czy wykonanie określonych działań</a:t>
            </a:r>
            <a:r>
              <a:rPr lang="pl-PL" dirty="0" smtClean="0"/>
              <a:t>.</a:t>
            </a:r>
          </a:p>
          <a:p>
            <a:pPr algn="l"/>
            <a:endParaRPr lang="pl-PL" i="1" dirty="0"/>
          </a:p>
          <a:p>
            <a:pPr algn="l"/>
            <a:r>
              <a:rPr lang="pl-PL" i="1" dirty="0" smtClean="0"/>
              <a:t>Kontrolka to zazwyczaj nazwa ikony jako elementu. Pod kontrolką kryje się kod, który obsługuje tą kontrolkę i nawiązuje współpracę z innymi kontrolkami.</a:t>
            </a:r>
            <a:endParaRPr lang="pl-PL" i="1" dirty="0"/>
          </a:p>
        </p:txBody>
      </p:sp>
    </p:spTree>
    <p:extLst>
      <p:ext uri="{BB962C8B-B14F-4D97-AF65-F5344CB8AC3E}">
        <p14:creationId xmlns:p14="http://schemas.microsoft.com/office/powerpoint/2010/main" val="19159610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Jakie kontrolki zawarte są w bibliotece tkinter?</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normAutofit fontScale="92500" lnSpcReduction="20000"/>
          </a:bodyPr>
          <a:lstStyle/>
          <a:p>
            <a:pPr algn="l"/>
            <a:r>
              <a:rPr lang="pl-PL" i="1" dirty="0" smtClean="0"/>
              <a:t>Biblioteka tkinter zawiera wiele kontrolek, oto najczęściej wykorzystywane:</a:t>
            </a:r>
          </a:p>
          <a:p>
            <a:pPr algn="l"/>
            <a:r>
              <a:rPr lang="pl-PL" i="1" dirty="0" smtClean="0"/>
              <a:t>(Te kontrolki to są </a:t>
            </a:r>
            <a:r>
              <a:rPr lang="pl-PL" i="1" dirty="0" err="1" smtClean="0"/>
              <a:t>konstruktory</a:t>
            </a:r>
            <a:r>
              <a:rPr lang="pl-PL" i="1" dirty="0" smtClean="0"/>
              <a:t> czyli metody do tworzenia obiektów)</a:t>
            </a:r>
          </a:p>
          <a:p>
            <a:pPr algn="l"/>
            <a:endParaRPr lang="pl-PL" i="1" dirty="0" smtClean="0"/>
          </a:p>
          <a:p>
            <a:pPr algn="l"/>
            <a:r>
              <a:rPr lang="pl-PL" i="1" dirty="0" smtClean="0"/>
              <a:t>1). </a:t>
            </a:r>
            <a:r>
              <a:rPr lang="pl-PL" i="1" dirty="0" err="1" smtClean="0"/>
              <a:t>Label</a:t>
            </a:r>
            <a:r>
              <a:rPr lang="pl-PL" i="1" dirty="0" smtClean="0"/>
              <a:t> </a:t>
            </a:r>
            <a:r>
              <a:rPr lang="pl-PL" i="1" dirty="0"/>
              <a:t>(Etykieta): Wyświetla tekst lub obraz.</a:t>
            </a:r>
          </a:p>
          <a:p>
            <a:pPr algn="l"/>
            <a:r>
              <a:rPr lang="pl-PL" i="1" dirty="0" err="1" smtClean="0"/>
              <a:t>label</a:t>
            </a:r>
            <a:r>
              <a:rPr lang="pl-PL" i="1" dirty="0" smtClean="0"/>
              <a:t> </a:t>
            </a:r>
            <a:r>
              <a:rPr lang="pl-PL" i="1" dirty="0"/>
              <a:t>= </a:t>
            </a:r>
            <a:r>
              <a:rPr lang="pl-PL" i="1" dirty="0" err="1"/>
              <a:t>tk.Label</a:t>
            </a:r>
            <a:r>
              <a:rPr lang="pl-PL" i="1" dirty="0"/>
              <a:t>(</a:t>
            </a:r>
            <a:r>
              <a:rPr lang="pl-PL" i="1" dirty="0" err="1"/>
              <a:t>root</a:t>
            </a:r>
            <a:r>
              <a:rPr lang="pl-PL" i="1" dirty="0"/>
              <a:t>, </a:t>
            </a:r>
            <a:r>
              <a:rPr lang="pl-PL" i="1" dirty="0" err="1"/>
              <a:t>text</a:t>
            </a:r>
            <a:r>
              <a:rPr lang="pl-PL" i="1" dirty="0"/>
              <a:t>="Hello, Tkinter</a:t>
            </a:r>
            <a:r>
              <a:rPr lang="pl-PL" i="1" dirty="0" smtClean="0"/>
              <a:t>!")</a:t>
            </a:r>
          </a:p>
          <a:p>
            <a:pPr algn="l"/>
            <a:r>
              <a:rPr lang="pl-PL" i="1" dirty="0"/>
              <a:t> </a:t>
            </a:r>
            <a:r>
              <a:rPr lang="pl-PL" i="1" dirty="0" smtClean="0"/>
              <a:t>2). Button </a:t>
            </a:r>
            <a:r>
              <a:rPr lang="pl-PL" i="1" dirty="0"/>
              <a:t>(Przycisk): Tworzy interaktywny przycisk</a:t>
            </a:r>
            <a:r>
              <a:rPr lang="pl-PL" i="1" dirty="0" smtClean="0"/>
              <a:t>.</a:t>
            </a:r>
            <a:endParaRPr lang="pl-PL" i="1" dirty="0"/>
          </a:p>
          <a:p>
            <a:pPr algn="l"/>
            <a:r>
              <a:rPr lang="pl-PL" i="1" dirty="0" err="1"/>
              <a:t>button</a:t>
            </a:r>
            <a:r>
              <a:rPr lang="pl-PL" i="1" dirty="0"/>
              <a:t> = </a:t>
            </a:r>
            <a:r>
              <a:rPr lang="pl-PL" i="1" dirty="0" err="1"/>
              <a:t>tk.Button</a:t>
            </a:r>
            <a:r>
              <a:rPr lang="pl-PL" i="1" dirty="0"/>
              <a:t>(</a:t>
            </a:r>
            <a:r>
              <a:rPr lang="pl-PL" i="1" dirty="0" err="1"/>
              <a:t>root</a:t>
            </a:r>
            <a:r>
              <a:rPr lang="pl-PL" i="1" dirty="0"/>
              <a:t>, </a:t>
            </a:r>
            <a:r>
              <a:rPr lang="pl-PL" i="1" dirty="0" err="1"/>
              <a:t>text</a:t>
            </a:r>
            <a:r>
              <a:rPr lang="pl-PL" i="1" dirty="0"/>
              <a:t>="</a:t>
            </a:r>
            <a:r>
              <a:rPr lang="pl-PL" i="1" dirty="0" err="1"/>
              <a:t>Click</a:t>
            </a:r>
            <a:r>
              <a:rPr lang="pl-PL" i="1" dirty="0"/>
              <a:t> me!", </a:t>
            </a:r>
            <a:r>
              <a:rPr lang="pl-PL" i="1" dirty="0" err="1"/>
              <a:t>command</a:t>
            </a:r>
            <a:r>
              <a:rPr lang="pl-PL" i="1" dirty="0"/>
              <a:t>=</a:t>
            </a:r>
            <a:r>
              <a:rPr lang="pl-PL" i="1" dirty="0" err="1"/>
              <a:t>callback_function</a:t>
            </a:r>
            <a:r>
              <a:rPr lang="pl-PL" i="1" dirty="0" smtClean="0"/>
              <a:t>)</a:t>
            </a:r>
          </a:p>
          <a:p>
            <a:pPr algn="l"/>
            <a:r>
              <a:rPr lang="pl-PL" i="1" dirty="0"/>
              <a:t> </a:t>
            </a:r>
            <a:r>
              <a:rPr lang="pl-PL" i="1" dirty="0" smtClean="0"/>
              <a:t>3). </a:t>
            </a:r>
            <a:r>
              <a:rPr lang="pl-PL" i="1" dirty="0" err="1" smtClean="0"/>
              <a:t>Entry</a:t>
            </a:r>
            <a:r>
              <a:rPr lang="pl-PL" i="1" dirty="0" smtClean="0"/>
              <a:t> </a:t>
            </a:r>
            <a:r>
              <a:rPr lang="pl-PL" i="1" dirty="0"/>
              <a:t>(Pole tekstowe): Pozwala użytkownikowi wprowadzać tekst</a:t>
            </a:r>
            <a:r>
              <a:rPr lang="pl-PL" i="1" dirty="0" smtClean="0"/>
              <a:t>.</a:t>
            </a:r>
            <a:endParaRPr lang="pl-PL" i="1" dirty="0"/>
          </a:p>
          <a:p>
            <a:pPr algn="l"/>
            <a:r>
              <a:rPr lang="pl-PL" i="1" dirty="0" err="1"/>
              <a:t>entry</a:t>
            </a:r>
            <a:r>
              <a:rPr lang="pl-PL" i="1" dirty="0"/>
              <a:t> = </a:t>
            </a:r>
            <a:r>
              <a:rPr lang="pl-PL" i="1" dirty="0" err="1"/>
              <a:t>tk.Entry</a:t>
            </a:r>
            <a:r>
              <a:rPr lang="pl-PL" i="1" dirty="0"/>
              <a:t>(</a:t>
            </a:r>
            <a:r>
              <a:rPr lang="pl-PL" i="1" dirty="0" err="1"/>
              <a:t>root</a:t>
            </a:r>
            <a:r>
              <a:rPr lang="pl-PL" i="1" dirty="0" smtClean="0"/>
              <a:t>)</a:t>
            </a:r>
          </a:p>
          <a:p>
            <a:pPr algn="l"/>
            <a:r>
              <a:rPr lang="pl-PL" i="1" dirty="0"/>
              <a:t>4). </a:t>
            </a:r>
            <a:r>
              <a:rPr lang="pl-PL" i="1" dirty="0" err="1"/>
              <a:t>Text</a:t>
            </a:r>
            <a:r>
              <a:rPr lang="pl-PL" i="1" dirty="0"/>
              <a:t> (Obszar tekstowy): Umożliwia wprowadzanie i wyświetlanie wielu linii tekstu</a:t>
            </a:r>
            <a:r>
              <a:rPr lang="pl-PL" i="1" dirty="0" smtClean="0"/>
              <a:t>.</a:t>
            </a:r>
            <a:endParaRPr lang="pl-PL" i="1" dirty="0"/>
          </a:p>
          <a:p>
            <a:pPr algn="l"/>
            <a:r>
              <a:rPr lang="pl-PL" i="1" dirty="0" err="1"/>
              <a:t>text</a:t>
            </a:r>
            <a:r>
              <a:rPr lang="pl-PL" i="1" dirty="0"/>
              <a:t> = </a:t>
            </a:r>
            <a:r>
              <a:rPr lang="pl-PL" i="1" dirty="0" err="1"/>
              <a:t>tk.Text</a:t>
            </a:r>
            <a:r>
              <a:rPr lang="pl-PL" i="1" dirty="0"/>
              <a:t>(</a:t>
            </a:r>
            <a:r>
              <a:rPr lang="pl-PL" i="1" dirty="0" err="1"/>
              <a:t>root</a:t>
            </a:r>
            <a:r>
              <a:rPr lang="pl-PL" i="1" dirty="0" smtClean="0"/>
              <a:t>)</a:t>
            </a:r>
          </a:p>
          <a:p>
            <a:pPr algn="l"/>
            <a:r>
              <a:rPr lang="pl-PL" i="1" dirty="0" smtClean="0"/>
              <a:t>5). </a:t>
            </a:r>
            <a:r>
              <a:rPr lang="pl-PL" i="1" dirty="0" err="1" smtClean="0"/>
              <a:t>Checkbutton</a:t>
            </a:r>
            <a:r>
              <a:rPr lang="pl-PL" i="1" dirty="0" smtClean="0"/>
              <a:t> </a:t>
            </a:r>
            <a:r>
              <a:rPr lang="pl-PL" i="1" dirty="0"/>
              <a:t>(Przycisk wyboru): Pozwala na zaznaczanie lub odznaczanie opcji</a:t>
            </a:r>
            <a:r>
              <a:rPr lang="pl-PL" i="1" dirty="0" smtClean="0"/>
              <a:t>.</a:t>
            </a:r>
            <a:endParaRPr lang="pl-PL" i="1" dirty="0"/>
          </a:p>
          <a:p>
            <a:pPr algn="l"/>
            <a:r>
              <a:rPr lang="pl-PL" i="1" dirty="0" err="1"/>
              <a:t>checkbutton</a:t>
            </a:r>
            <a:r>
              <a:rPr lang="pl-PL" i="1" dirty="0"/>
              <a:t> = </a:t>
            </a:r>
            <a:r>
              <a:rPr lang="pl-PL" i="1" dirty="0" err="1"/>
              <a:t>tk.Checkbutton</a:t>
            </a:r>
            <a:r>
              <a:rPr lang="pl-PL" i="1" dirty="0"/>
              <a:t>(</a:t>
            </a:r>
            <a:r>
              <a:rPr lang="pl-PL" i="1" dirty="0" err="1"/>
              <a:t>root</a:t>
            </a:r>
            <a:r>
              <a:rPr lang="pl-PL" i="1" dirty="0"/>
              <a:t>, </a:t>
            </a:r>
            <a:r>
              <a:rPr lang="pl-PL" i="1" dirty="0" err="1"/>
              <a:t>text</a:t>
            </a:r>
            <a:r>
              <a:rPr lang="pl-PL" i="1" dirty="0"/>
              <a:t>="</a:t>
            </a:r>
            <a:r>
              <a:rPr lang="pl-PL" i="1" dirty="0" err="1"/>
              <a:t>Check</a:t>
            </a:r>
            <a:r>
              <a:rPr lang="pl-PL" i="1" dirty="0"/>
              <a:t> me")</a:t>
            </a:r>
          </a:p>
        </p:txBody>
      </p:sp>
    </p:spTree>
    <p:extLst>
      <p:ext uri="{BB962C8B-B14F-4D97-AF65-F5344CB8AC3E}">
        <p14:creationId xmlns:p14="http://schemas.microsoft.com/office/powerpoint/2010/main" val="30215841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Do czego służy biblioteka tkinter</a:t>
            </a:r>
            <a:r>
              <a:rPr lang="pl-PL" sz="2800" dirty="0"/>
              <a:t>?</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normAutofit lnSpcReduction="10000"/>
          </a:bodyPr>
          <a:lstStyle/>
          <a:p>
            <a:pPr algn="l"/>
            <a:r>
              <a:rPr lang="pl-PL" i="1" dirty="0" smtClean="0"/>
              <a:t>6). </a:t>
            </a:r>
            <a:r>
              <a:rPr lang="pl-PL" i="1" dirty="0" err="1" smtClean="0"/>
              <a:t>Radiobutton</a:t>
            </a:r>
            <a:r>
              <a:rPr lang="pl-PL" i="1" dirty="0" smtClean="0"/>
              <a:t> </a:t>
            </a:r>
            <a:r>
              <a:rPr lang="pl-PL" i="1" dirty="0"/>
              <a:t>(Przycisk opcji): Pozwala na wybieranie jednej opcji spośród wielu</a:t>
            </a:r>
            <a:r>
              <a:rPr lang="pl-PL" i="1" dirty="0" smtClean="0"/>
              <a:t>.</a:t>
            </a:r>
            <a:endParaRPr lang="pl-PL" i="1" dirty="0"/>
          </a:p>
          <a:p>
            <a:pPr algn="l"/>
            <a:r>
              <a:rPr lang="pl-PL" i="1" dirty="0" err="1"/>
              <a:t>radiobutton</a:t>
            </a:r>
            <a:r>
              <a:rPr lang="pl-PL" i="1" dirty="0"/>
              <a:t> = </a:t>
            </a:r>
            <a:r>
              <a:rPr lang="pl-PL" i="1" dirty="0" err="1"/>
              <a:t>tk.Radiobutton</a:t>
            </a:r>
            <a:r>
              <a:rPr lang="pl-PL" i="1" dirty="0"/>
              <a:t>(</a:t>
            </a:r>
            <a:r>
              <a:rPr lang="pl-PL" i="1" dirty="0" err="1"/>
              <a:t>root</a:t>
            </a:r>
            <a:r>
              <a:rPr lang="pl-PL" i="1" dirty="0"/>
              <a:t>, </a:t>
            </a:r>
            <a:r>
              <a:rPr lang="pl-PL" i="1" dirty="0" err="1"/>
              <a:t>text</a:t>
            </a:r>
            <a:r>
              <a:rPr lang="pl-PL" i="1" dirty="0"/>
              <a:t>="Option 1", </a:t>
            </a:r>
            <a:r>
              <a:rPr lang="pl-PL" i="1" dirty="0" err="1"/>
              <a:t>variable</a:t>
            </a:r>
            <a:r>
              <a:rPr lang="pl-PL" i="1" dirty="0"/>
              <a:t>=</a:t>
            </a:r>
            <a:r>
              <a:rPr lang="pl-PL" i="1" dirty="0" err="1"/>
              <a:t>var</a:t>
            </a:r>
            <a:r>
              <a:rPr lang="pl-PL" i="1" dirty="0"/>
              <a:t>, </a:t>
            </a:r>
            <a:r>
              <a:rPr lang="pl-PL" i="1" dirty="0" err="1"/>
              <a:t>value</a:t>
            </a:r>
            <a:r>
              <a:rPr lang="pl-PL" i="1" dirty="0"/>
              <a:t>=1</a:t>
            </a:r>
            <a:r>
              <a:rPr lang="pl-PL" i="1" dirty="0" smtClean="0"/>
              <a:t>)</a:t>
            </a:r>
          </a:p>
          <a:p>
            <a:pPr algn="l"/>
            <a:r>
              <a:rPr lang="pl-PL" i="1" dirty="0" smtClean="0"/>
              <a:t>7). </a:t>
            </a:r>
            <a:r>
              <a:rPr lang="pl-PL" i="1" dirty="0" err="1" smtClean="0"/>
              <a:t>Listbox</a:t>
            </a:r>
            <a:r>
              <a:rPr lang="pl-PL" i="1" dirty="0" smtClean="0"/>
              <a:t> </a:t>
            </a:r>
            <a:r>
              <a:rPr lang="pl-PL" i="1" dirty="0"/>
              <a:t>(Lista): Wyświetla listę elementów, z których można wybrać</a:t>
            </a:r>
            <a:r>
              <a:rPr lang="pl-PL" i="1" dirty="0" smtClean="0"/>
              <a:t>.</a:t>
            </a:r>
            <a:endParaRPr lang="pl-PL" i="1" dirty="0"/>
          </a:p>
          <a:p>
            <a:pPr algn="l"/>
            <a:r>
              <a:rPr lang="pl-PL" i="1" dirty="0" err="1"/>
              <a:t>listbox</a:t>
            </a:r>
            <a:r>
              <a:rPr lang="pl-PL" i="1" dirty="0"/>
              <a:t> = </a:t>
            </a:r>
            <a:r>
              <a:rPr lang="pl-PL" i="1" dirty="0" err="1"/>
              <a:t>tk.Listbox</a:t>
            </a:r>
            <a:r>
              <a:rPr lang="pl-PL" i="1" dirty="0"/>
              <a:t>(</a:t>
            </a:r>
            <a:r>
              <a:rPr lang="pl-PL" i="1" dirty="0" err="1"/>
              <a:t>root</a:t>
            </a:r>
            <a:r>
              <a:rPr lang="pl-PL" i="1" dirty="0" smtClean="0"/>
              <a:t>)</a:t>
            </a:r>
          </a:p>
          <a:p>
            <a:pPr algn="l"/>
            <a:r>
              <a:rPr lang="pl-PL" i="1" dirty="0" smtClean="0"/>
              <a:t>8</a:t>
            </a:r>
            <a:r>
              <a:rPr lang="pl-PL" i="1" dirty="0"/>
              <a:t>). </a:t>
            </a:r>
            <a:r>
              <a:rPr lang="pl-PL" i="1" dirty="0" err="1"/>
              <a:t>Scrollbar</a:t>
            </a:r>
            <a:r>
              <a:rPr lang="pl-PL" i="1" dirty="0"/>
              <a:t> (Pasek przewijania): Dodaje pasek przewijania do </a:t>
            </a:r>
            <a:r>
              <a:rPr lang="pl-PL" i="1" dirty="0" err="1"/>
              <a:t>widżetów</a:t>
            </a:r>
            <a:r>
              <a:rPr lang="pl-PL" i="1" dirty="0"/>
              <a:t>, które </a:t>
            </a:r>
            <a:r>
              <a:rPr lang="pl-PL" i="1" dirty="0" smtClean="0"/>
              <a:t> </a:t>
            </a:r>
            <a:br>
              <a:rPr lang="pl-PL" i="1" dirty="0" smtClean="0"/>
            </a:br>
            <a:r>
              <a:rPr lang="pl-PL" i="1" dirty="0" smtClean="0"/>
              <a:t>wymagają </a:t>
            </a:r>
            <a:r>
              <a:rPr lang="pl-PL" i="1" dirty="0"/>
              <a:t>przewijania</a:t>
            </a:r>
            <a:r>
              <a:rPr lang="pl-PL" i="1" dirty="0" smtClean="0"/>
              <a:t>.</a:t>
            </a:r>
            <a:endParaRPr lang="pl-PL" i="1" dirty="0"/>
          </a:p>
          <a:p>
            <a:pPr algn="l"/>
            <a:r>
              <a:rPr lang="pl-PL" i="1" dirty="0" err="1"/>
              <a:t>scrollbar</a:t>
            </a:r>
            <a:r>
              <a:rPr lang="pl-PL" i="1" dirty="0"/>
              <a:t> = </a:t>
            </a:r>
            <a:r>
              <a:rPr lang="pl-PL" i="1" dirty="0" err="1"/>
              <a:t>tk.Scrollbar</a:t>
            </a:r>
            <a:r>
              <a:rPr lang="pl-PL" i="1" dirty="0"/>
              <a:t>(</a:t>
            </a:r>
            <a:r>
              <a:rPr lang="pl-PL" i="1" dirty="0" err="1"/>
              <a:t>root</a:t>
            </a:r>
            <a:r>
              <a:rPr lang="pl-PL" i="1" dirty="0" smtClean="0"/>
              <a:t>)</a:t>
            </a:r>
          </a:p>
          <a:p>
            <a:pPr algn="l"/>
            <a:r>
              <a:rPr lang="pl-PL" i="1" dirty="0" smtClean="0"/>
              <a:t>9). </a:t>
            </a:r>
            <a:r>
              <a:rPr lang="pl-PL" i="1" dirty="0" err="1" smtClean="0"/>
              <a:t>Canvas</a:t>
            </a:r>
            <a:r>
              <a:rPr lang="pl-PL" i="1" dirty="0" smtClean="0"/>
              <a:t> </a:t>
            </a:r>
            <a:r>
              <a:rPr lang="pl-PL" i="1" dirty="0"/>
              <a:t>(Płótno): Pozwala na rysowanie grafiki i dodawanie elementów.</a:t>
            </a:r>
          </a:p>
          <a:p>
            <a:pPr algn="l"/>
            <a:r>
              <a:rPr lang="pl-PL" i="1" dirty="0" err="1" smtClean="0"/>
              <a:t>canvas</a:t>
            </a:r>
            <a:r>
              <a:rPr lang="pl-PL" i="1" dirty="0" smtClean="0"/>
              <a:t> </a:t>
            </a:r>
            <a:r>
              <a:rPr lang="pl-PL" i="1" dirty="0"/>
              <a:t>= </a:t>
            </a:r>
            <a:r>
              <a:rPr lang="pl-PL" i="1" dirty="0" err="1"/>
              <a:t>tk.Canvas</a:t>
            </a:r>
            <a:r>
              <a:rPr lang="pl-PL" i="1" dirty="0"/>
              <a:t>(</a:t>
            </a:r>
            <a:r>
              <a:rPr lang="pl-PL" i="1" dirty="0" err="1"/>
              <a:t>root</a:t>
            </a:r>
            <a:r>
              <a:rPr lang="pl-PL" i="1" dirty="0"/>
              <a:t>, </a:t>
            </a:r>
            <a:r>
              <a:rPr lang="pl-PL" i="1" dirty="0" err="1"/>
              <a:t>width</a:t>
            </a:r>
            <a:r>
              <a:rPr lang="pl-PL" i="1" dirty="0"/>
              <a:t>=400, </a:t>
            </a:r>
            <a:r>
              <a:rPr lang="pl-PL" i="1" dirty="0" err="1"/>
              <a:t>height</a:t>
            </a:r>
            <a:r>
              <a:rPr lang="pl-PL" i="1" dirty="0"/>
              <a:t>=300</a:t>
            </a:r>
            <a:r>
              <a:rPr lang="pl-PL" i="1" dirty="0" smtClean="0"/>
              <a:t>)</a:t>
            </a:r>
          </a:p>
          <a:p>
            <a:pPr algn="l"/>
            <a:r>
              <a:rPr lang="pl-PL" i="1" dirty="0" smtClean="0"/>
              <a:t>10). </a:t>
            </a:r>
            <a:r>
              <a:rPr lang="pl-PL" i="1" dirty="0" err="1" smtClean="0"/>
              <a:t>Scale</a:t>
            </a:r>
            <a:r>
              <a:rPr lang="pl-PL" i="1" dirty="0" smtClean="0"/>
              <a:t> (suwak): Pozwala na określanie wartości w trybie ciągłym.</a:t>
            </a:r>
          </a:p>
          <a:p>
            <a:pPr algn="l"/>
            <a:endParaRPr lang="pl-PL" i="1" dirty="0"/>
          </a:p>
          <a:p>
            <a:pPr algn="l"/>
            <a:r>
              <a:rPr lang="pl-PL" i="1" dirty="0" smtClean="0"/>
              <a:t>Omówmy i podajmy przykłady zastosowania tych </a:t>
            </a:r>
            <a:r>
              <a:rPr lang="pl-PL" i="1" dirty="0" err="1" smtClean="0"/>
              <a:t>kontolek</a:t>
            </a:r>
            <a:r>
              <a:rPr lang="pl-PL" i="1" dirty="0"/>
              <a:t>.</a:t>
            </a:r>
          </a:p>
        </p:txBody>
      </p:sp>
    </p:spTree>
    <p:extLst>
      <p:ext uri="{BB962C8B-B14F-4D97-AF65-F5344CB8AC3E}">
        <p14:creationId xmlns:p14="http://schemas.microsoft.com/office/powerpoint/2010/main" val="41189442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Label</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i="1" dirty="0" err="1"/>
              <a:t>Label</a:t>
            </a:r>
            <a:r>
              <a:rPr lang="pl-PL" i="1" dirty="0"/>
              <a:t> służy do wyświetlania tekstu lub obrazu na interfejsie użytkownika. Kontrolka ta umożliwia prezentację informacji tekstowej lub graficznej w oknie programu. </a:t>
            </a:r>
          </a:p>
        </p:txBody>
      </p:sp>
      <p:pic>
        <p:nvPicPr>
          <p:cNvPr id="7" name="Obraz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986" y="2212713"/>
            <a:ext cx="4747671" cy="3109229"/>
          </a:xfrm>
          <a:prstGeom prst="rect">
            <a:avLst/>
          </a:prstGeom>
        </p:spPr>
      </p:pic>
      <p:sp>
        <p:nvSpPr>
          <p:cNvPr id="8" name="Prostokąt 7"/>
          <p:cNvSpPr/>
          <p:nvPr/>
        </p:nvSpPr>
        <p:spPr>
          <a:xfrm>
            <a:off x="423671" y="1881414"/>
            <a:ext cx="6096000" cy="4247317"/>
          </a:xfrm>
          <a:prstGeom prst="rect">
            <a:avLst/>
          </a:prstGeom>
        </p:spPr>
        <p:txBody>
          <a:bodyPr>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Ustawienie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geometry</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"500x300"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"program ver.001"</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Zablokowanie zmiany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resizable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height</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label1</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"przykładowy tekst"</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cxnSp>
        <p:nvCxnSpPr>
          <p:cNvPr id="9" name="Łącznik prosty ze strzałką 8"/>
          <p:cNvCxnSpPr/>
          <p:nvPr/>
        </p:nvCxnSpPr>
        <p:spPr>
          <a:xfrm flipV="1">
            <a:off x="4160520" y="2459737"/>
            <a:ext cx="2901276" cy="1234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p:nvPr/>
        </p:nvCxnSpPr>
        <p:spPr>
          <a:xfrm flipV="1">
            <a:off x="5303520" y="2898648"/>
            <a:ext cx="1952591" cy="23134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flipV="1">
            <a:off x="2612136" y="2898648"/>
            <a:ext cx="4282440" cy="26540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97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554039"/>
            <a:ext cx="11119944" cy="4953382"/>
          </a:xfrm>
        </p:spPr>
        <p:txBody>
          <a:bodyPr/>
          <a:lstStyle/>
          <a:p>
            <a:r>
              <a:rPr lang="pl-PL" sz="2000" dirty="0">
                <a:solidFill>
                  <a:schemeClr val="tx1">
                    <a:lumMod val="75000"/>
                    <a:lumOff val="25000"/>
                  </a:schemeClr>
                </a:solidFill>
                <a:latin typeface="Consolas" panose="020B0609020204030204" pitchFamily="49" charset="0"/>
              </a:rPr>
              <a:t>Do czego służy pakiet </a:t>
            </a:r>
            <a:r>
              <a:rPr lang="pl-PL" sz="2000" dirty="0" err="1">
                <a:solidFill>
                  <a:schemeClr val="tx1">
                    <a:lumMod val="75000"/>
                    <a:lumOff val="25000"/>
                  </a:schemeClr>
                </a:solidFill>
                <a:latin typeface="Consolas" panose="020B0609020204030204" pitchFamily="49" charset="0"/>
              </a:rPr>
              <a:t>Anaconda</a:t>
            </a:r>
            <a:r>
              <a:rPr lang="pl-PL" sz="2000" dirty="0">
                <a:solidFill>
                  <a:schemeClr val="tx1">
                    <a:lumMod val="75000"/>
                    <a:lumOff val="25000"/>
                  </a:schemeClr>
                </a:solidFill>
                <a:latin typeface="Consolas" panose="020B0609020204030204" pitchFamily="49" charset="0"/>
              </a:rPr>
              <a:t> i dlaczego warto go zainstalować?</a:t>
            </a:r>
          </a:p>
          <a:p>
            <a:pPr algn="just"/>
            <a:r>
              <a:rPr lang="pl-PL" sz="2000" dirty="0" err="1">
                <a:solidFill>
                  <a:schemeClr val="tx1">
                    <a:lumMod val="75000"/>
                    <a:lumOff val="25000"/>
                  </a:schemeClr>
                </a:solidFill>
                <a:latin typeface="Consolas" panose="020B0609020204030204" pitchFamily="49" charset="0"/>
              </a:rPr>
              <a:t>Anaconda</a:t>
            </a:r>
            <a:r>
              <a:rPr lang="pl-PL" sz="2000" dirty="0">
                <a:solidFill>
                  <a:schemeClr val="tx1">
                    <a:lumMod val="75000"/>
                    <a:lumOff val="25000"/>
                  </a:schemeClr>
                </a:solidFill>
                <a:latin typeface="Consolas" panose="020B0609020204030204" pitchFamily="49" charset="0"/>
              </a:rPr>
              <a:t> to popularny pakiet do obliczeń naukowych i analizy danych, zawierający zestaw narzędzi i bibliotek umożliwiających pracę z językiem </a:t>
            </a:r>
            <a:r>
              <a:rPr lang="pl-PL" sz="2000" dirty="0" err="1">
                <a:solidFill>
                  <a:schemeClr val="tx1">
                    <a:lumMod val="75000"/>
                    <a:lumOff val="25000"/>
                  </a:schemeClr>
                </a:solidFill>
                <a:latin typeface="Consolas" panose="020B0609020204030204" pitchFamily="49" charset="0"/>
              </a:rPr>
              <a:t>Python</a:t>
            </a:r>
            <a:r>
              <a:rPr lang="pl-PL" sz="2000" dirty="0">
                <a:solidFill>
                  <a:schemeClr val="tx1">
                    <a:lumMod val="75000"/>
                    <a:lumOff val="25000"/>
                  </a:schemeClr>
                </a:solidFill>
                <a:latin typeface="Consolas" panose="020B0609020204030204" pitchFamily="49" charset="0"/>
              </a:rPr>
              <a:t>. </a:t>
            </a:r>
            <a:r>
              <a:rPr lang="pl-PL" sz="2000" dirty="0" err="1">
                <a:solidFill>
                  <a:schemeClr val="tx1">
                    <a:lumMod val="75000"/>
                    <a:lumOff val="25000"/>
                  </a:schemeClr>
                </a:solidFill>
                <a:latin typeface="Consolas" panose="020B0609020204030204" pitchFamily="49" charset="0"/>
              </a:rPr>
              <a:t>Anaconda</a:t>
            </a:r>
            <a:r>
              <a:rPr lang="pl-PL" sz="2000" dirty="0">
                <a:solidFill>
                  <a:schemeClr val="tx1">
                    <a:lumMod val="75000"/>
                    <a:lumOff val="25000"/>
                  </a:schemeClr>
                </a:solidFill>
                <a:latin typeface="Consolas" panose="020B0609020204030204" pitchFamily="49" charset="0"/>
              </a:rPr>
              <a:t> zawiera wiele popularnych bibliotek takich jak </a:t>
            </a:r>
            <a:r>
              <a:rPr lang="pl-PL" sz="2000" dirty="0" err="1">
                <a:solidFill>
                  <a:schemeClr val="tx1">
                    <a:lumMod val="75000"/>
                    <a:lumOff val="25000"/>
                  </a:schemeClr>
                </a:solidFill>
                <a:latin typeface="Consolas" panose="020B0609020204030204" pitchFamily="49" charset="0"/>
              </a:rPr>
              <a:t>NumPy</a:t>
            </a:r>
            <a:r>
              <a:rPr lang="pl-PL" sz="2000" dirty="0">
                <a:solidFill>
                  <a:schemeClr val="tx1">
                    <a:lumMod val="75000"/>
                    <a:lumOff val="25000"/>
                  </a:schemeClr>
                </a:solidFill>
                <a:latin typeface="Consolas" panose="020B0609020204030204" pitchFamily="49" charset="0"/>
              </a:rPr>
              <a:t>, </a:t>
            </a:r>
            <a:r>
              <a:rPr lang="pl-PL" sz="2000" dirty="0" err="1">
                <a:solidFill>
                  <a:schemeClr val="tx1">
                    <a:lumMod val="75000"/>
                    <a:lumOff val="25000"/>
                  </a:schemeClr>
                </a:solidFill>
                <a:latin typeface="Consolas" panose="020B0609020204030204" pitchFamily="49" charset="0"/>
              </a:rPr>
              <a:t>pandas</a:t>
            </a:r>
            <a:r>
              <a:rPr lang="pl-PL" sz="2000" dirty="0">
                <a:solidFill>
                  <a:schemeClr val="tx1">
                    <a:lumMod val="75000"/>
                    <a:lumOff val="25000"/>
                  </a:schemeClr>
                </a:solidFill>
                <a:latin typeface="Consolas" panose="020B0609020204030204" pitchFamily="49" charset="0"/>
              </a:rPr>
              <a:t>, </a:t>
            </a:r>
            <a:r>
              <a:rPr lang="pl-PL" sz="2000" dirty="0" err="1">
                <a:solidFill>
                  <a:schemeClr val="tx1">
                    <a:lumMod val="75000"/>
                    <a:lumOff val="25000"/>
                  </a:schemeClr>
                </a:solidFill>
                <a:latin typeface="Consolas" panose="020B0609020204030204" pitchFamily="49" charset="0"/>
              </a:rPr>
              <a:t>Matplotlib</a:t>
            </a:r>
            <a:r>
              <a:rPr lang="pl-PL" sz="2000" dirty="0">
                <a:solidFill>
                  <a:schemeClr val="tx1">
                    <a:lumMod val="75000"/>
                    <a:lumOff val="25000"/>
                  </a:schemeClr>
                </a:solidFill>
                <a:latin typeface="Consolas" panose="020B0609020204030204" pitchFamily="49" charset="0"/>
              </a:rPr>
              <a:t>, </a:t>
            </a:r>
            <a:r>
              <a:rPr lang="pl-PL" sz="2000" dirty="0" err="1">
                <a:solidFill>
                  <a:schemeClr val="tx1">
                    <a:lumMod val="75000"/>
                    <a:lumOff val="25000"/>
                  </a:schemeClr>
                </a:solidFill>
                <a:latin typeface="Consolas" panose="020B0609020204030204" pitchFamily="49" charset="0"/>
              </a:rPr>
              <a:t>SciPy</a:t>
            </a:r>
            <a:r>
              <a:rPr lang="pl-PL" sz="2000" dirty="0">
                <a:solidFill>
                  <a:schemeClr val="tx1">
                    <a:lumMod val="75000"/>
                    <a:lumOff val="25000"/>
                  </a:schemeClr>
                </a:solidFill>
                <a:latin typeface="Consolas" panose="020B0609020204030204" pitchFamily="49" charset="0"/>
              </a:rPr>
              <a:t>.</a:t>
            </a:r>
          </a:p>
          <a:p>
            <a:pPr algn="just"/>
            <a:r>
              <a:rPr lang="pl-PL" sz="2000" dirty="0" err="1">
                <a:solidFill>
                  <a:schemeClr val="tx1">
                    <a:lumMod val="75000"/>
                    <a:lumOff val="25000"/>
                  </a:schemeClr>
                </a:solidFill>
                <a:latin typeface="Consolas" panose="020B0609020204030204" pitchFamily="49" charset="0"/>
              </a:rPr>
              <a:t>Anaconda</a:t>
            </a:r>
            <a:r>
              <a:rPr lang="pl-PL" sz="2000" dirty="0">
                <a:solidFill>
                  <a:schemeClr val="tx1">
                    <a:lumMod val="75000"/>
                    <a:lumOff val="25000"/>
                  </a:schemeClr>
                </a:solidFill>
                <a:latin typeface="Consolas" panose="020B0609020204030204" pitchFamily="49" charset="0"/>
              </a:rPr>
              <a:t> dostarcza nie tylko narzędzia i biblioteki, ale także menedżer pakietów, który pozwala na łatwe instalowanie i zarządzanie różnymi wersjami bibliotek, co jest szczególnie ważne w projektach wymagających precyzyjnego zarządzania zależnościami.</a:t>
            </a:r>
          </a:p>
          <a:p>
            <a:pPr algn="just"/>
            <a:r>
              <a:rPr lang="pl-PL" sz="2000" dirty="0" err="1">
                <a:solidFill>
                  <a:schemeClr val="tx1">
                    <a:lumMod val="75000"/>
                    <a:lumOff val="25000"/>
                  </a:schemeClr>
                </a:solidFill>
                <a:latin typeface="Consolas" panose="020B0609020204030204" pitchFamily="49" charset="0"/>
              </a:rPr>
              <a:t>Anaconda</a:t>
            </a:r>
            <a:r>
              <a:rPr lang="pl-PL" sz="2000" dirty="0">
                <a:solidFill>
                  <a:schemeClr val="tx1">
                    <a:lumMod val="75000"/>
                    <a:lumOff val="25000"/>
                  </a:schemeClr>
                </a:solidFill>
                <a:latin typeface="Consolas" panose="020B0609020204030204" pitchFamily="49" charset="0"/>
              </a:rPr>
              <a:t> może być zainstalowane na różnych platformach, takich jak Windows, </a:t>
            </a:r>
            <a:r>
              <a:rPr lang="pl-PL" sz="2000" dirty="0" err="1">
                <a:solidFill>
                  <a:schemeClr val="tx1">
                    <a:lumMod val="75000"/>
                    <a:lumOff val="25000"/>
                  </a:schemeClr>
                </a:solidFill>
                <a:latin typeface="Consolas" panose="020B0609020204030204" pitchFamily="49" charset="0"/>
              </a:rPr>
              <a:t>macOS</a:t>
            </a:r>
            <a:r>
              <a:rPr lang="pl-PL" sz="2000" dirty="0">
                <a:solidFill>
                  <a:schemeClr val="tx1">
                    <a:lumMod val="75000"/>
                    <a:lumOff val="25000"/>
                  </a:schemeClr>
                </a:solidFill>
                <a:latin typeface="Consolas" panose="020B0609020204030204" pitchFamily="49" charset="0"/>
              </a:rPr>
              <a:t> i Linux, i oferuje prosty interfejs graficzny oraz konsolę, która umożliwia łatwe zarządzanie środowiskiem wirtualnym i pakietami.</a:t>
            </a:r>
          </a:p>
          <a:p>
            <a:endParaRPr lang="pl-PL" sz="2000" dirty="0">
              <a:solidFill>
                <a:schemeClr val="tx1">
                  <a:lumMod val="75000"/>
                  <a:lumOff val="25000"/>
                </a:schemeClr>
              </a:solidFill>
              <a:latin typeface="Consolas" panose="020B0609020204030204" pitchFamily="49" charset="0"/>
            </a:endParaRPr>
          </a:p>
          <a:p>
            <a:pPr algn="l"/>
            <a:r>
              <a:rPr lang="pl-PL" sz="2000" dirty="0">
                <a:solidFill>
                  <a:schemeClr val="tx1">
                    <a:lumMod val="75000"/>
                    <a:lumOff val="25000"/>
                  </a:schemeClr>
                </a:solidFill>
                <a:latin typeface="Consolas" panose="020B0609020204030204" pitchFamily="49" charset="0"/>
              </a:rPr>
              <a:t>Inne popularne pakiety to np. pip, </a:t>
            </a:r>
            <a:r>
              <a:rPr lang="pl-PL" sz="2000" dirty="0" err="1">
                <a:solidFill>
                  <a:schemeClr val="tx1">
                    <a:lumMod val="75000"/>
                    <a:lumOff val="25000"/>
                  </a:schemeClr>
                </a:solidFill>
                <a:latin typeface="Consolas" panose="020B0609020204030204" pitchFamily="49" charset="0"/>
              </a:rPr>
              <a:t>Conda</a:t>
            </a:r>
            <a:r>
              <a:rPr lang="pl-PL" sz="2000" dirty="0">
                <a:solidFill>
                  <a:schemeClr val="tx1">
                    <a:lumMod val="75000"/>
                    <a:lumOff val="25000"/>
                  </a:schemeClr>
                </a:solidFill>
                <a:latin typeface="Consolas" panose="020B0609020204030204" pitchFamily="49" charset="0"/>
              </a:rPr>
              <a:t>, </a:t>
            </a:r>
            <a:r>
              <a:rPr lang="pl-PL" sz="2000" dirty="0" err="1">
                <a:solidFill>
                  <a:schemeClr val="tx1">
                    <a:lumMod val="75000"/>
                    <a:lumOff val="25000"/>
                  </a:schemeClr>
                </a:solidFill>
                <a:latin typeface="Consolas" panose="020B0609020204030204" pitchFamily="49" charset="0"/>
              </a:rPr>
              <a:t>Virtualenv</a:t>
            </a:r>
            <a:r>
              <a:rPr lang="pl-PL" sz="2000" dirty="0">
                <a:solidFill>
                  <a:schemeClr val="tx1">
                    <a:lumMod val="75000"/>
                    <a:lumOff val="25000"/>
                  </a:schemeClr>
                </a:solidFill>
                <a:latin typeface="Consolas" panose="020B0609020204030204" pitchFamily="49" charset="0"/>
              </a:rPr>
              <a:t>, i </a:t>
            </a:r>
            <a:r>
              <a:rPr lang="pl-PL" sz="2000" dirty="0" err="1">
                <a:solidFill>
                  <a:schemeClr val="tx1">
                    <a:lumMod val="75000"/>
                    <a:lumOff val="25000"/>
                  </a:schemeClr>
                </a:solidFill>
                <a:latin typeface="Consolas" panose="020B0609020204030204" pitchFamily="49" charset="0"/>
              </a:rPr>
              <a:t>Pyenv</a:t>
            </a:r>
            <a:r>
              <a:rPr lang="pl-PL" sz="2000"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35188928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Label</a:t>
            </a:r>
            <a:endParaRPr lang="pl-PL" sz="2800" dirty="0"/>
          </a:p>
        </p:txBody>
      </p:sp>
      <p:sp>
        <p:nvSpPr>
          <p:cNvPr id="4" name="Prostokąt 3"/>
          <p:cNvSpPr/>
          <p:nvPr/>
        </p:nvSpPr>
        <p:spPr>
          <a:xfrm>
            <a:off x="195028" y="1115269"/>
            <a:ext cx="6096000" cy="5355312"/>
          </a:xfrm>
          <a:prstGeom prst="rect">
            <a:avLst/>
          </a:prstGeom>
        </p:spPr>
        <p:txBody>
          <a:bodyPr>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Ustawienie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geometry</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"500x300"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"program ver.001"</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Zablokowanie zmiany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resizable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height</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label1</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"Ten tekst pochodzi z etykiety i opisuje przycisk"</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button1</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Next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button1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280</a:t>
            </a:r>
            <a:r>
              <a:rPr lang="pl-PL" dirty="0">
                <a:solidFill>
                  <a:srgbClr val="839496"/>
                </a:solidFill>
                <a:latin typeface="Consolas" panose="020B0609020204030204" pitchFamily="49" charset="0"/>
              </a:rPr>
              <a:t>,y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16</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011" y="1892808"/>
            <a:ext cx="5921339" cy="3931919"/>
          </a:xfrm>
          <a:prstGeom prst="rect">
            <a:avLst/>
          </a:prstGeom>
        </p:spPr>
      </p:pic>
      <p:sp>
        <p:nvSpPr>
          <p:cNvPr id="7"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425696" y="1234253"/>
            <a:ext cx="7184556" cy="1784258"/>
          </a:xfrm>
        </p:spPr>
        <p:txBody>
          <a:bodyPr/>
          <a:lstStyle/>
          <a:p>
            <a:pPr algn="l"/>
            <a:r>
              <a:rPr lang="pl-PL" i="1" dirty="0" err="1"/>
              <a:t>Label</a:t>
            </a:r>
            <a:r>
              <a:rPr lang="pl-PL" i="1" dirty="0"/>
              <a:t> służy do </a:t>
            </a:r>
            <a:r>
              <a:rPr lang="pl-PL" i="1" dirty="0" smtClean="0"/>
              <a:t>określenia tekstu dla innych kontrolek.</a:t>
            </a:r>
            <a:endParaRPr lang="pl-PL" i="1" dirty="0"/>
          </a:p>
        </p:txBody>
      </p:sp>
      <p:cxnSp>
        <p:nvCxnSpPr>
          <p:cNvPr id="8" name="Łącznik prosty ze strzałką 7"/>
          <p:cNvCxnSpPr/>
          <p:nvPr/>
        </p:nvCxnSpPr>
        <p:spPr>
          <a:xfrm flipV="1">
            <a:off x="4425696" y="2843784"/>
            <a:ext cx="5138928" cy="24780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8962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Button</a:t>
            </a:r>
            <a:endParaRPr lang="pl-PL" sz="2800" dirty="0"/>
          </a:p>
        </p:txBody>
      </p:sp>
      <p:sp>
        <p:nvSpPr>
          <p:cNvPr id="7"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8719839" y="1387649"/>
            <a:ext cx="2927183" cy="1784258"/>
          </a:xfrm>
        </p:spPr>
        <p:txBody>
          <a:bodyPr/>
          <a:lstStyle/>
          <a:p>
            <a:pPr algn="l"/>
            <a:r>
              <a:rPr lang="pl-PL" i="1" dirty="0" smtClean="0"/>
              <a:t>Co robi </a:t>
            </a:r>
            <a:r>
              <a:rPr lang="pl-PL" i="1" dirty="0" err="1" smtClean="0"/>
              <a:t>command</a:t>
            </a:r>
            <a:r>
              <a:rPr lang="pl-PL" i="1" dirty="0" smtClean="0"/>
              <a:t>?</a:t>
            </a:r>
          </a:p>
          <a:p>
            <a:pPr algn="l"/>
            <a:r>
              <a:rPr lang="pl-PL" i="1" dirty="0" smtClean="0"/>
              <a:t>Wywołuje funkcję.</a:t>
            </a:r>
            <a:endParaRPr lang="pl-PL" i="1" dirty="0"/>
          </a:p>
        </p:txBody>
      </p:sp>
      <p:sp>
        <p:nvSpPr>
          <p:cNvPr id="3" name="Prostokąt 2"/>
          <p:cNvSpPr/>
          <p:nvPr/>
        </p:nvSpPr>
        <p:spPr>
          <a:xfrm>
            <a:off x="146366" y="792043"/>
            <a:ext cx="9899904" cy="5909310"/>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#definiuję funkcję dla przycisku</a:t>
            </a:r>
            <a:endParaRPr lang="pl-PL" dirty="0">
              <a:solidFill>
                <a:srgbClr val="839496"/>
              </a:solidFill>
              <a:latin typeface="Consolas" panose="020B0609020204030204" pitchFamily="49" charset="0"/>
            </a:endParaRPr>
          </a:p>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on_button_click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config</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"Przycisk został naciśnięty!"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Ustawienie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geometry</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"500x300"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"program ver.001"</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 Zablokowanie zmiany rozmiaru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resizable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height</a:t>
            </a:r>
            <a:r>
              <a:rPr lang="pl-PL" dirty="0">
                <a:solidFill>
                  <a:srgbClr val="859900"/>
                </a:solidFill>
                <a:latin typeface="Consolas" panose="020B0609020204030204" pitchFamily="49" charset="0"/>
              </a:rPr>
              <a:t>=</a:t>
            </a:r>
            <a:r>
              <a:rPr lang="pl-PL" dirty="0" err="1">
                <a:solidFill>
                  <a:srgbClr val="B58900"/>
                </a:solidFill>
                <a:latin typeface="Consolas" panose="020B0609020204030204" pitchFamily="49" charset="0"/>
              </a:rPr>
              <a:t>False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Utwórz etykietę, która zostanie zaktualizowana po naciśnięciu przycisku</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"Kliknij przycisk, aby zobaczyć efekt!"</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 Utwórz przycisk</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button1</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"Naciśnij mnie"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on_button_click</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button1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280</a:t>
            </a:r>
            <a:r>
              <a:rPr lang="pl-PL" dirty="0">
                <a:solidFill>
                  <a:srgbClr val="839496"/>
                </a:solidFill>
                <a:latin typeface="Consolas" panose="020B0609020204030204" pitchFamily="49" charset="0"/>
              </a:rPr>
              <a:t>,y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16</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cxnSp>
        <p:nvCxnSpPr>
          <p:cNvPr id="8" name="Łącznik prosty ze strzałką 7"/>
          <p:cNvCxnSpPr/>
          <p:nvPr/>
        </p:nvCxnSpPr>
        <p:spPr>
          <a:xfrm flipH="1">
            <a:off x="6711696" y="1682496"/>
            <a:ext cx="2008143" cy="38039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Łącznik prosty ze strzałką 9"/>
          <p:cNvCxnSpPr/>
          <p:nvPr/>
        </p:nvCxnSpPr>
        <p:spPr>
          <a:xfrm flipH="1">
            <a:off x="3127248" y="2066544"/>
            <a:ext cx="5592591" cy="365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1636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Button jako </a:t>
            </a:r>
            <a:r>
              <a:rPr lang="pl-PL" sz="2800" dirty="0" err="1" smtClean="0"/>
              <a:t>trigger</a:t>
            </a:r>
            <a:r>
              <a:rPr lang="pl-PL" sz="2800" dirty="0" smtClean="0"/>
              <a:t> licznika</a:t>
            </a:r>
            <a:endParaRPr lang="pl-PL" sz="2800"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166" y="2423824"/>
            <a:ext cx="5015610" cy="3873312"/>
          </a:xfrm>
          <a:prstGeom prst="rect">
            <a:avLst/>
          </a:prstGeom>
        </p:spPr>
      </p:pic>
      <p:sp>
        <p:nvSpPr>
          <p:cNvPr id="6" name="Prostokąt 5"/>
          <p:cNvSpPr/>
          <p:nvPr/>
        </p:nvSpPr>
        <p:spPr>
          <a:xfrm>
            <a:off x="295656" y="851053"/>
            <a:ext cx="10841736" cy="1200329"/>
          </a:xfrm>
          <a:prstGeom prst="rect">
            <a:avLst/>
          </a:prstGeom>
        </p:spPr>
        <p:txBody>
          <a:bodyPr wrap="square">
            <a:spAutoFit/>
          </a:bodyPr>
          <a:lstStyle/>
          <a:p>
            <a:r>
              <a:rPr lang="pl-PL" dirty="0"/>
              <a:t>W tworzeniu interfejsu graficznego, </a:t>
            </a:r>
            <a:r>
              <a:rPr lang="pl-PL" dirty="0" err="1"/>
              <a:t>trigger</a:t>
            </a:r>
            <a:r>
              <a:rPr lang="pl-PL" dirty="0"/>
              <a:t> </a:t>
            </a:r>
            <a:r>
              <a:rPr lang="pl-PL" dirty="0" smtClean="0"/>
              <a:t>oznacza reakcję </a:t>
            </a:r>
            <a:r>
              <a:rPr lang="pl-PL" dirty="0"/>
              <a:t>na pewne akcje użytkownika, takie jak naciśnięcie przycisku czy wybór opcji. </a:t>
            </a:r>
            <a:endParaRPr lang="pl-PL" dirty="0" smtClean="0"/>
          </a:p>
          <a:p>
            <a:r>
              <a:rPr lang="pl-PL" dirty="0" smtClean="0"/>
              <a:t>W </a:t>
            </a:r>
            <a:r>
              <a:rPr lang="pl-PL" dirty="0"/>
              <a:t>wielu </a:t>
            </a:r>
            <a:r>
              <a:rPr lang="pl-PL" dirty="0" err="1"/>
              <a:t>frameworkach</a:t>
            </a:r>
            <a:r>
              <a:rPr lang="pl-PL" dirty="0"/>
              <a:t> GUI istnieją mechanizmy obsługi </a:t>
            </a:r>
            <a:r>
              <a:rPr lang="pl-PL" dirty="0" err="1"/>
              <a:t>triggerów</a:t>
            </a:r>
            <a:r>
              <a:rPr lang="pl-PL" dirty="0"/>
              <a:t>, które pozwalają na zdefiniowanie, co ma się stać po wystąpieniu określonego </a:t>
            </a:r>
            <a:r>
              <a:rPr lang="pl-PL" dirty="0" smtClean="0"/>
              <a:t>zdarzenia.</a:t>
            </a:r>
            <a:endParaRPr lang="pl-PL" dirty="0"/>
          </a:p>
        </p:txBody>
      </p:sp>
    </p:spTree>
    <p:extLst>
      <p:ext uri="{BB962C8B-B14F-4D97-AF65-F5344CB8AC3E}">
        <p14:creationId xmlns:p14="http://schemas.microsoft.com/office/powerpoint/2010/main" val="15132541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Button jako </a:t>
            </a:r>
            <a:r>
              <a:rPr lang="pl-PL" sz="2800" dirty="0" err="1" smtClean="0"/>
              <a:t>trigger</a:t>
            </a:r>
            <a:r>
              <a:rPr lang="pl-PL" sz="2800" dirty="0" smtClean="0"/>
              <a:t> licznika</a:t>
            </a:r>
            <a:endParaRPr lang="pl-PL" sz="2800"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166" y="2423824"/>
            <a:ext cx="5015610" cy="3873312"/>
          </a:xfrm>
          <a:prstGeom prst="rect">
            <a:avLst/>
          </a:prstGeom>
        </p:spPr>
      </p:pic>
      <p:sp>
        <p:nvSpPr>
          <p:cNvPr id="6" name="Prostokąt 5"/>
          <p:cNvSpPr/>
          <p:nvPr/>
        </p:nvSpPr>
        <p:spPr>
          <a:xfrm>
            <a:off x="295656" y="851053"/>
            <a:ext cx="10841736" cy="1200329"/>
          </a:xfrm>
          <a:prstGeom prst="rect">
            <a:avLst/>
          </a:prstGeom>
        </p:spPr>
        <p:txBody>
          <a:bodyPr wrap="square">
            <a:spAutoFit/>
          </a:bodyPr>
          <a:lstStyle/>
          <a:p>
            <a:r>
              <a:rPr lang="pl-PL" dirty="0"/>
              <a:t>W tworzeniu interfejsu graficznego, </a:t>
            </a:r>
            <a:r>
              <a:rPr lang="pl-PL" dirty="0" err="1"/>
              <a:t>trigger</a:t>
            </a:r>
            <a:r>
              <a:rPr lang="pl-PL" dirty="0"/>
              <a:t> </a:t>
            </a:r>
            <a:r>
              <a:rPr lang="pl-PL" dirty="0" smtClean="0"/>
              <a:t>oznacza reakcję </a:t>
            </a:r>
            <a:r>
              <a:rPr lang="pl-PL" dirty="0"/>
              <a:t>na pewne akcje użytkownika, takie jak naciśnięcie przycisku czy wybór opcji. </a:t>
            </a:r>
            <a:endParaRPr lang="pl-PL" dirty="0" smtClean="0"/>
          </a:p>
          <a:p>
            <a:r>
              <a:rPr lang="pl-PL" dirty="0" smtClean="0"/>
              <a:t>W </a:t>
            </a:r>
            <a:r>
              <a:rPr lang="pl-PL" dirty="0"/>
              <a:t>wielu </a:t>
            </a:r>
            <a:r>
              <a:rPr lang="pl-PL" dirty="0" err="1"/>
              <a:t>frameworkach</a:t>
            </a:r>
            <a:r>
              <a:rPr lang="pl-PL" dirty="0"/>
              <a:t> GUI istnieją mechanizmy obsługi </a:t>
            </a:r>
            <a:r>
              <a:rPr lang="pl-PL" dirty="0" err="1"/>
              <a:t>triggerów</a:t>
            </a:r>
            <a:r>
              <a:rPr lang="pl-PL" dirty="0"/>
              <a:t>, które pozwalają na zdefiniowanie, co ma się stać po wystąpieniu określonego </a:t>
            </a:r>
            <a:r>
              <a:rPr lang="pl-PL" dirty="0" smtClean="0"/>
              <a:t>zdarzenia.</a:t>
            </a:r>
            <a:endParaRPr lang="pl-PL" dirty="0"/>
          </a:p>
        </p:txBody>
      </p:sp>
    </p:spTree>
    <p:extLst>
      <p:ext uri="{BB962C8B-B14F-4D97-AF65-F5344CB8AC3E}">
        <p14:creationId xmlns:p14="http://schemas.microsoft.com/office/powerpoint/2010/main" val="28485353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Button – obsługa zdarzeń</a:t>
            </a:r>
            <a:endParaRPr lang="pl-PL" sz="2800" dirty="0"/>
          </a:p>
        </p:txBody>
      </p:sp>
      <p:sp>
        <p:nvSpPr>
          <p:cNvPr id="6" name="Prostokąt 5"/>
          <p:cNvSpPr/>
          <p:nvPr/>
        </p:nvSpPr>
        <p:spPr>
          <a:xfrm>
            <a:off x="295656" y="851053"/>
            <a:ext cx="10841736" cy="369332"/>
          </a:xfrm>
          <a:prstGeom prst="rect">
            <a:avLst/>
          </a:prstGeom>
        </p:spPr>
        <p:txBody>
          <a:bodyPr wrap="square">
            <a:spAutoFit/>
          </a:bodyPr>
          <a:lstStyle/>
          <a:p>
            <a:r>
              <a:rPr lang="pl-PL" dirty="0" smtClean="0"/>
              <a:t>W tym przykładzie tworzymy przycisk o nazwie </a:t>
            </a:r>
            <a:r>
              <a:rPr lang="pl-PL" dirty="0" err="1" smtClean="0"/>
              <a:t>button_off</a:t>
            </a:r>
            <a:r>
              <a:rPr lang="pl-PL" dirty="0" smtClean="0"/>
              <a:t> którego zadaniem jest wyłączenie programu.</a:t>
            </a:r>
            <a:endParaRPr lang="pl-PL" dirty="0"/>
          </a:p>
        </p:txBody>
      </p:sp>
      <p:sp>
        <p:nvSpPr>
          <p:cNvPr id="3" name="Prostokąt 2"/>
          <p:cNvSpPr/>
          <p:nvPr/>
        </p:nvSpPr>
        <p:spPr>
          <a:xfrm>
            <a:off x="396240" y="1523309"/>
            <a:ext cx="11225784" cy="4801314"/>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wyłącz_program</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Zamykanie głównego okna programu</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destroy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głównego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geometry</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"500x300"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"Wyłącz Ten Program"</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przycisku</a:t>
            </a:r>
            <a:endParaRPr lang="pl-PL" dirty="0">
              <a:solidFill>
                <a:srgbClr val="839496"/>
              </a:solidFill>
              <a:latin typeface="Consolas" panose="020B0609020204030204" pitchFamily="49" charset="0"/>
            </a:endParaRPr>
          </a:p>
          <a:p>
            <a:r>
              <a:rPr lang="pl-PL" dirty="0" err="1" smtClean="0">
                <a:solidFill>
                  <a:srgbClr val="268BD2"/>
                </a:solidFill>
                <a:latin typeface="Consolas" panose="020B0609020204030204" pitchFamily="49" charset="0"/>
              </a:rPr>
              <a:t>button_off</a:t>
            </a:r>
            <a:r>
              <a:rPr lang="pl-PL" dirty="0" smtClean="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"Wyłącz Program"</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wyłącz_program</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button_off</a:t>
            </a:r>
            <a:r>
              <a:rPr lang="pl-PL" dirty="0" err="1" smtClean="0">
                <a:solidFill>
                  <a:srgbClr val="839496"/>
                </a:solidFill>
                <a:latin typeface="Consolas" panose="020B0609020204030204" pitchFamily="49" charset="0"/>
              </a:rPr>
              <a:t>.</a:t>
            </a:r>
            <a:r>
              <a:rPr lang="pl-PL" dirty="0" err="1" smtClean="0">
                <a:solidFill>
                  <a:srgbClr val="268BD2"/>
                </a:solidFill>
                <a:latin typeface="Consolas" panose="020B0609020204030204" pitchFamily="49" charset="0"/>
              </a:rPr>
              <a:t>place</a:t>
            </a:r>
            <a:r>
              <a:rPr lang="pl-PL" dirty="0" smtClean="0">
                <a:solidFill>
                  <a:srgbClr val="839496"/>
                </a:solidFill>
                <a:latin typeface="Consolas" panose="020B0609020204030204" pitchFamily="49" charset="0"/>
              </a:rPr>
              <a:t>(x</a:t>
            </a:r>
            <a:r>
              <a:rPr lang="pl-PL" dirty="0" smtClean="0">
                <a:solidFill>
                  <a:srgbClr val="859900"/>
                </a:solidFill>
                <a:latin typeface="Consolas" panose="020B0609020204030204" pitchFamily="49" charset="0"/>
              </a:rPr>
              <a:t>=</a:t>
            </a:r>
            <a:r>
              <a:rPr lang="pl-PL" dirty="0" smtClean="0">
                <a:solidFill>
                  <a:srgbClr val="D33682"/>
                </a:solidFill>
                <a:latin typeface="Consolas" panose="020B0609020204030204" pitchFamily="49" charset="0"/>
              </a:rPr>
              <a:t>380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250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Uruchomienie pętli głównej programu</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836" y="1377005"/>
            <a:ext cx="4801016" cy="3177815"/>
          </a:xfrm>
          <a:prstGeom prst="rect">
            <a:avLst/>
          </a:prstGeom>
        </p:spPr>
      </p:pic>
    </p:spTree>
    <p:extLst>
      <p:ext uri="{BB962C8B-B14F-4D97-AF65-F5344CB8AC3E}">
        <p14:creationId xmlns:p14="http://schemas.microsoft.com/office/powerpoint/2010/main" val="16653402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Entry</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8606969" y="1170668"/>
            <a:ext cx="3004107" cy="3799245"/>
          </a:xfrm>
        </p:spPr>
        <p:txBody>
          <a:bodyPr/>
          <a:lstStyle/>
          <a:p>
            <a:pPr algn="l"/>
            <a:r>
              <a:rPr lang="pl-PL" i="1" dirty="0" smtClean="0"/>
              <a:t>Kontrolka </a:t>
            </a:r>
            <a:r>
              <a:rPr lang="pl-PL" i="1" dirty="0" err="1" smtClean="0"/>
              <a:t>Entry</a:t>
            </a:r>
            <a:r>
              <a:rPr lang="pl-PL" i="1" dirty="0" smtClean="0"/>
              <a:t> jest odpowiednikiem konsolowego </a:t>
            </a:r>
            <a:r>
              <a:rPr lang="pl-PL" i="1" dirty="0" err="1" smtClean="0"/>
              <a:t>input</a:t>
            </a:r>
            <a:r>
              <a:rPr lang="pl-PL" i="1" dirty="0" smtClean="0"/>
              <a:t>. </a:t>
            </a:r>
          </a:p>
          <a:p>
            <a:pPr algn="l"/>
            <a:r>
              <a:rPr lang="pl-PL" i="1" dirty="0" smtClean="0"/>
              <a:t>W tym przypadku przycisk przechwytuje wpisany tekst i przekazuje go do kontrolki label1.</a:t>
            </a:r>
            <a:endParaRPr lang="pl-PL" i="1" dirty="0"/>
          </a:p>
        </p:txBody>
      </p:sp>
      <p:sp>
        <p:nvSpPr>
          <p:cNvPr id="4" name="Prostokąt 3"/>
          <p:cNvSpPr/>
          <p:nvPr/>
        </p:nvSpPr>
        <p:spPr>
          <a:xfrm>
            <a:off x="317862" y="796776"/>
            <a:ext cx="9342120" cy="5909310"/>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funkcja1</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przechwycenie etnry1 do zmiennej1</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zmienna1</a:t>
            </a:r>
            <a:r>
              <a:rPr lang="pl-PL" dirty="0">
                <a:solidFill>
                  <a:srgbClr val="859900"/>
                </a:solidFill>
                <a:latin typeface="Consolas" panose="020B0609020204030204" pitchFamily="49" charset="0"/>
              </a:rPr>
              <a:t>=</a:t>
            </a:r>
            <a:r>
              <a:rPr lang="pl-PL" dirty="0">
                <a:solidFill>
                  <a:srgbClr val="268BD2"/>
                </a:solidFill>
                <a:latin typeface="Consolas" panose="020B0609020204030204" pitchFamily="49" charset="0"/>
              </a:rPr>
              <a:t>entry1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get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config</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"wpisany tekst to: "</a:t>
            </a:r>
            <a:r>
              <a:rPr lang="pl-PL" dirty="0">
                <a:solidFill>
                  <a:srgbClr val="859900"/>
                </a:solidFill>
                <a:latin typeface="Consolas" panose="020B0609020204030204" pitchFamily="49" charset="0"/>
              </a:rPr>
              <a:t>+</a:t>
            </a:r>
            <a:r>
              <a:rPr lang="pl-PL" dirty="0">
                <a:solidFill>
                  <a:srgbClr val="268BD2"/>
                </a:solidFill>
                <a:latin typeface="Consolas" panose="020B0609020204030204" pitchFamily="49" charset="0"/>
              </a:rPr>
              <a:t>zmienna1</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głównego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geometry</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"500x300"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"Program ver.001</a:t>
            </a:r>
            <a:r>
              <a:rPr lang="pl-PL" dirty="0" smtClean="0">
                <a:solidFill>
                  <a:srgbClr val="2AA198"/>
                </a:solidFill>
                <a:latin typeface="Consolas" panose="020B0609020204030204" pitchFamily="49" charset="0"/>
              </a:rPr>
              <a:t>"</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#Tworzenie entry1</a:t>
            </a:r>
            <a:endParaRPr lang="pl-PL" dirty="0">
              <a:solidFill>
                <a:srgbClr val="839496"/>
              </a:solidFill>
              <a:latin typeface="Consolas" panose="020B0609020204030204" pitchFamily="49" charset="0"/>
            </a:endParaRPr>
          </a:p>
          <a:p>
            <a:r>
              <a:rPr lang="pl-PL" dirty="0" smtClean="0">
                <a:solidFill>
                  <a:srgbClr val="268BD2"/>
                </a:solidFill>
                <a:latin typeface="Consolas" panose="020B0609020204030204" pitchFamily="49" charset="0"/>
              </a:rPr>
              <a:t>entry1</a:t>
            </a:r>
            <a:r>
              <a:rPr lang="pl-PL" dirty="0" smtClean="0">
                <a:solidFill>
                  <a:srgbClr val="859900"/>
                </a:solidFill>
                <a:latin typeface="Consolas" panose="020B0609020204030204" pitchFamily="49" charset="0"/>
              </a:rPr>
              <a:t>=</a:t>
            </a:r>
            <a:r>
              <a:rPr lang="pl-PL" dirty="0" err="1" smtClean="0">
                <a:solidFill>
                  <a:srgbClr val="CB4B16"/>
                </a:solidFill>
                <a:latin typeface="Consolas" panose="020B0609020204030204" pitchFamily="49" charset="0"/>
              </a:rPr>
              <a:t>tk</a:t>
            </a:r>
            <a:r>
              <a:rPr lang="pl-PL" dirty="0" err="1" smtClean="0">
                <a:solidFill>
                  <a:srgbClr val="839496"/>
                </a:solidFill>
                <a:latin typeface="Consolas" panose="020B0609020204030204" pitchFamily="49" charset="0"/>
              </a:rPr>
              <a:t>.</a:t>
            </a:r>
            <a:r>
              <a:rPr lang="pl-PL" dirty="0" err="1" smtClean="0">
                <a:solidFill>
                  <a:srgbClr val="CB4B16"/>
                </a:solidFill>
                <a:latin typeface="Consolas" panose="020B0609020204030204" pitchFamily="49" charset="0"/>
              </a:rPr>
              <a:t>Entry</a:t>
            </a:r>
            <a:r>
              <a:rPr lang="pl-PL" dirty="0" smtClean="0">
                <a:solidFill>
                  <a:srgbClr val="839496"/>
                </a:solidFill>
                <a:latin typeface="Consolas" panose="020B0609020204030204" pitchFamily="49" charset="0"/>
              </a:rPr>
              <a:t>(</a:t>
            </a:r>
            <a:r>
              <a:rPr lang="pl-PL" dirty="0" err="1" smtClean="0">
                <a:solidFill>
                  <a:srgbClr val="268BD2"/>
                </a:solidFill>
                <a:latin typeface="Consolas" panose="020B0609020204030204" pitchFamily="49" charset="0"/>
              </a:rPr>
              <a:t>root</a:t>
            </a:r>
            <a:r>
              <a:rPr lang="pl-PL" dirty="0" smtClean="0">
                <a:solidFill>
                  <a:srgbClr val="839496"/>
                </a:solidFill>
                <a:latin typeface="Consolas" panose="020B0609020204030204" pitchFamily="49" charset="0"/>
              </a:rPr>
              <a:t>, </a:t>
            </a:r>
            <a:r>
              <a:rPr lang="pl-PL" dirty="0" err="1" smtClean="0">
                <a:solidFill>
                  <a:srgbClr val="839496"/>
                </a:solidFill>
                <a:latin typeface="Consolas" panose="020B0609020204030204" pitchFamily="49" charset="0"/>
              </a:rPr>
              <a:t>width</a:t>
            </a:r>
            <a:r>
              <a:rPr lang="pl-PL" dirty="0" smtClean="0">
                <a:solidFill>
                  <a:srgbClr val="859900"/>
                </a:solidFill>
                <a:latin typeface="Consolas" panose="020B0609020204030204" pitchFamily="49" charset="0"/>
              </a:rPr>
              <a:t>=</a:t>
            </a:r>
            <a:r>
              <a:rPr lang="pl-PL" dirty="0" smtClean="0">
                <a:solidFill>
                  <a:srgbClr val="D33682"/>
                </a:solidFill>
                <a:latin typeface="Consolas" panose="020B0609020204030204" pitchFamily="49" charset="0"/>
              </a:rPr>
              <a:t>30</a:t>
            </a:r>
            <a:r>
              <a:rPr lang="pl-PL" dirty="0" smtClean="0">
                <a:solidFill>
                  <a:srgbClr val="839496"/>
                </a:solidFill>
                <a:latin typeface="Consolas" panose="020B0609020204030204" pitchFamily="49" charset="0"/>
              </a:rPr>
              <a:t>)</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entry1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#Tworzenie Label1</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40</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 Tworzenie przycisku</a:t>
            </a:r>
            <a:endParaRPr lang="pl-PL" dirty="0">
              <a:solidFill>
                <a:srgbClr val="839496"/>
              </a:solidFill>
              <a:latin typeface="Consolas" panose="020B0609020204030204" pitchFamily="49" charset="0"/>
            </a:endParaRPr>
          </a:p>
          <a:p>
            <a:r>
              <a:rPr lang="pl-PL" dirty="0" err="1" smtClean="0">
                <a:solidFill>
                  <a:srgbClr val="268BD2"/>
                </a:solidFill>
                <a:latin typeface="Consolas" panose="020B0609020204030204" pitchFamily="49" charset="0"/>
              </a:rPr>
              <a:t>button_input</a:t>
            </a:r>
            <a:r>
              <a:rPr lang="pl-PL" dirty="0" smtClean="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"Wczytaj dane"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a:solidFill>
                  <a:srgbClr val="268BD2"/>
                </a:solidFill>
                <a:latin typeface="Consolas" panose="020B0609020204030204" pitchFamily="49" charset="0"/>
              </a:rPr>
              <a:t>funkcja1</a:t>
            </a:r>
            <a:r>
              <a:rPr lang="pl-PL" dirty="0">
                <a:solidFill>
                  <a:srgbClr val="839496"/>
                </a:solidFill>
                <a:latin typeface="Consolas" panose="020B0609020204030204" pitchFamily="49" charset="0"/>
              </a:rPr>
              <a:t>)</a:t>
            </a:r>
          </a:p>
          <a:p>
            <a:r>
              <a:rPr lang="pl-PL" dirty="0" err="1" smtClean="0">
                <a:solidFill>
                  <a:srgbClr val="268BD2"/>
                </a:solidFill>
                <a:latin typeface="Consolas" panose="020B0609020204030204" pitchFamily="49" charset="0"/>
              </a:rPr>
              <a:t>button_input</a:t>
            </a:r>
            <a:r>
              <a:rPr lang="pl-PL" dirty="0" err="1" smtClean="0">
                <a:solidFill>
                  <a:srgbClr val="839496"/>
                </a:solidFill>
                <a:latin typeface="Consolas" panose="020B0609020204030204" pitchFamily="49" charset="0"/>
              </a:rPr>
              <a:t>.</a:t>
            </a:r>
            <a:r>
              <a:rPr lang="pl-PL" dirty="0" err="1" smtClean="0">
                <a:solidFill>
                  <a:srgbClr val="268BD2"/>
                </a:solidFill>
                <a:latin typeface="Consolas" panose="020B0609020204030204" pitchFamily="49" charset="0"/>
              </a:rPr>
              <a:t>place</a:t>
            </a:r>
            <a:r>
              <a:rPr lang="pl-PL" dirty="0" smtClean="0">
                <a:solidFill>
                  <a:srgbClr val="839496"/>
                </a:solidFill>
                <a:latin typeface="Consolas" panose="020B0609020204030204" pitchFamily="49" charset="0"/>
              </a:rPr>
              <a:t>(x</a:t>
            </a:r>
            <a:r>
              <a:rPr lang="pl-PL" dirty="0" smtClean="0">
                <a:solidFill>
                  <a:srgbClr val="859900"/>
                </a:solidFill>
                <a:latin typeface="Consolas" panose="020B0609020204030204" pitchFamily="49" charset="0"/>
              </a:rPr>
              <a:t>=</a:t>
            </a:r>
            <a:r>
              <a:rPr lang="pl-PL" dirty="0" smtClean="0">
                <a:solidFill>
                  <a:srgbClr val="D33682"/>
                </a:solidFill>
                <a:latin typeface="Consolas" panose="020B0609020204030204" pitchFamily="49" charset="0"/>
              </a:rPr>
              <a:t>380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250</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 Uruchomienie pętli głównej programu</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41479080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Entry</a:t>
            </a:r>
            <a:endParaRPr lang="pl-PL" sz="2800"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79" y="1188659"/>
            <a:ext cx="5797778" cy="3849872"/>
          </a:xfrm>
          <a:prstGeom prst="rect">
            <a:avLst/>
          </a:prstGeom>
        </p:spPr>
      </p:pic>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88659"/>
            <a:ext cx="5802439" cy="3849872"/>
          </a:xfrm>
          <a:prstGeom prst="rect">
            <a:avLst/>
          </a:prstGeom>
        </p:spPr>
      </p:pic>
      <p:sp>
        <p:nvSpPr>
          <p:cNvPr id="8"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55379" y="5532757"/>
            <a:ext cx="11119944" cy="606175"/>
          </a:xfrm>
        </p:spPr>
        <p:txBody>
          <a:bodyPr/>
          <a:lstStyle/>
          <a:p>
            <a:pPr algn="l"/>
            <a:r>
              <a:rPr lang="pl-PL" i="1" dirty="0" smtClean="0"/>
              <a:t>Wczytanie danych nastąpi po naciśnięciu przycisku.</a:t>
            </a:r>
            <a:endParaRPr lang="pl-PL" i="1" dirty="0"/>
          </a:p>
        </p:txBody>
      </p:sp>
    </p:spTree>
    <p:extLst>
      <p:ext uri="{BB962C8B-B14F-4D97-AF65-F5344CB8AC3E}">
        <p14:creationId xmlns:p14="http://schemas.microsoft.com/office/powerpoint/2010/main" val="352628282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Text</a:t>
            </a:r>
            <a:endParaRPr lang="pl-PL" sz="2800" dirty="0"/>
          </a:p>
        </p:txBody>
      </p:sp>
      <p:sp>
        <p:nvSpPr>
          <p:cNvPr id="4" name="Prostokąt 3"/>
          <p:cNvSpPr/>
          <p:nvPr/>
        </p:nvSpPr>
        <p:spPr>
          <a:xfrm>
            <a:off x="289249" y="534136"/>
            <a:ext cx="10456506" cy="5632311"/>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add_text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Pobierz tekst z </a:t>
            </a:r>
            <a:r>
              <a:rPr lang="pl-PL" i="1" dirty="0" err="1">
                <a:solidFill>
                  <a:srgbClr val="586E75"/>
                </a:solidFill>
                <a:latin typeface="Consolas" panose="020B0609020204030204" pitchFamily="49" charset="0"/>
              </a:rPr>
              <a:t>Entry</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entry_text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entry</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get</a:t>
            </a:r>
            <a:r>
              <a:rPr lang="pl-PL" dirty="0" smtClean="0">
                <a:solidFill>
                  <a:srgbClr val="839496"/>
                </a:solidFill>
                <a:latin typeface="Consolas" panose="020B0609020204030204" pitchFamily="49" charset="0"/>
              </a:rPr>
              <a:t>()</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Dodaj tekst do </a:t>
            </a:r>
            <a:r>
              <a:rPr lang="pl-PL" i="1" dirty="0" err="1">
                <a:solidFill>
                  <a:srgbClr val="586E75"/>
                </a:solidFill>
                <a:latin typeface="Consolas" panose="020B0609020204030204" pitchFamily="49" charset="0"/>
              </a:rPr>
              <a:t>widżetu</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Text</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text_widget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insert</a:t>
            </a:r>
            <a:r>
              <a:rPr lang="pl-PL" dirty="0">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END</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entry_text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a:t>
            </a:r>
            <a:r>
              <a:rPr lang="pl-PL" dirty="0">
                <a:solidFill>
                  <a:srgbClr val="CB4B16"/>
                </a:solidFill>
                <a:latin typeface="Consolas" panose="020B0609020204030204" pitchFamily="49" charset="0"/>
              </a:rPr>
              <a:t>\n</a:t>
            </a:r>
            <a:r>
              <a:rPr lang="pl-PL" dirty="0" smtClean="0">
                <a:solidFill>
                  <a:srgbClr val="2AA198"/>
                </a:solidFill>
                <a:latin typeface="Consolas" panose="020B0609020204030204" pitchFamily="49" charset="0"/>
              </a:rPr>
              <a:t>"</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Utwórz główne okno</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"Program ver.001</a:t>
            </a:r>
            <a:r>
              <a:rPr lang="pl-PL" dirty="0" smtClean="0">
                <a:solidFill>
                  <a:srgbClr val="2AA198"/>
                </a:solidFill>
                <a:latin typeface="Consolas" panose="020B0609020204030204" pitchFamily="49" charset="0"/>
              </a:rPr>
              <a:t>"</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Utwórz </a:t>
            </a:r>
            <a:r>
              <a:rPr lang="pl-PL" i="1" dirty="0" err="1">
                <a:solidFill>
                  <a:srgbClr val="586E75"/>
                </a:solidFill>
                <a:latin typeface="Consolas" panose="020B0609020204030204" pitchFamily="49" charset="0"/>
              </a:rPr>
              <a:t>Entry</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entry</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Entry</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30</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Utwórz </a:t>
            </a:r>
            <a:r>
              <a:rPr lang="pl-PL" i="1" dirty="0" err="1">
                <a:solidFill>
                  <a:srgbClr val="586E75"/>
                </a:solidFill>
                <a:latin typeface="Consolas" panose="020B0609020204030204" pitchFamily="49" charset="0"/>
              </a:rPr>
              <a:t>widżet</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Text</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text_widget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Text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height</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40</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Utwórz przycisk do dodawania tekstu do </a:t>
            </a:r>
            <a:r>
              <a:rPr lang="pl-PL" i="1" dirty="0" err="1">
                <a:solidFill>
                  <a:srgbClr val="586E75"/>
                </a:solidFill>
                <a:latin typeface="Consolas" panose="020B0609020204030204" pitchFamily="49" charset="0"/>
              </a:rPr>
              <a:t>widżetu</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Text</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button</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"Dodaj tekst"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add_text</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Umieść </a:t>
            </a:r>
            <a:r>
              <a:rPr lang="pl-PL" i="1" dirty="0" err="1">
                <a:solidFill>
                  <a:srgbClr val="586E75"/>
                </a:solidFill>
                <a:latin typeface="Consolas" panose="020B0609020204030204" pitchFamily="49" charset="0"/>
              </a:rPr>
              <a:t>Entry</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Text</a:t>
            </a:r>
            <a:r>
              <a:rPr lang="pl-PL" i="1" dirty="0">
                <a:solidFill>
                  <a:srgbClr val="586E75"/>
                </a:solidFill>
                <a:latin typeface="Consolas" panose="020B0609020204030204" pitchFamily="49" charset="0"/>
              </a:rPr>
              <a:t> i Button w oknie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entry</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(pady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text_widget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(pady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043" y="908923"/>
            <a:ext cx="4778154" cy="3284505"/>
          </a:xfrm>
          <a:prstGeom prst="rect">
            <a:avLst/>
          </a:prstGeom>
        </p:spPr>
      </p:pic>
    </p:spTree>
    <p:extLst>
      <p:ext uri="{BB962C8B-B14F-4D97-AF65-F5344CB8AC3E}">
        <p14:creationId xmlns:p14="http://schemas.microsoft.com/office/powerpoint/2010/main" val="295933844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56746" y="5304714"/>
            <a:ext cx="11119944" cy="980472"/>
          </a:xfrm>
        </p:spPr>
        <p:txBody>
          <a:bodyPr>
            <a:normAutofit/>
          </a:bodyPr>
          <a:lstStyle/>
          <a:p>
            <a:pPr algn="l"/>
            <a:r>
              <a:rPr lang="pl-PL" b="0" dirty="0">
                <a:solidFill>
                  <a:schemeClr val="tx1">
                    <a:lumMod val="75000"/>
                    <a:lumOff val="25000"/>
                  </a:schemeClr>
                </a:solidFill>
                <a:effectLst/>
                <a:latin typeface="Consolas" panose="020B0609020204030204" pitchFamily="49" charset="0"/>
              </a:rPr>
              <a:t>Prowadzący: dr inż. Sylwester Korga</a:t>
            </a:r>
          </a:p>
          <a:p>
            <a:pPr algn="l"/>
            <a:r>
              <a:rPr lang="pl-PL" dirty="0">
                <a:solidFill>
                  <a:schemeClr val="tx1">
                    <a:lumMod val="75000"/>
                    <a:lumOff val="25000"/>
                  </a:schemeClr>
                </a:solidFill>
                <a:latin typeface="Consolas" panose="020B0609020204030204" pitchFamily="49" charset="0"/>
              </a:rPr>
              <a:t>Własność materiałów edukacyjnych: dr inż. Sylwester Korga</a:t>
            </a:r>
            <a:endParaRPr lang="pl-PL" b="0" dirty="0">
              <a:solidFill>
                <a:schemeClr val="tx1">
                  <a:lumMod val="75000"/>
                  <a:lumOff val="25000"/>
                </a:schemeClr>
              </a:solidFill>
              <a:effectLst/>
              <a:latin typeface="Consolas" panose="020B0609020204030204" pitchFamily="49" charset="0"/>
            </a:endParaRPr>
          </a:p>
        </p:txBody>
      </p:sp>
      <p:sp>
        <p:nvSpPr>
          <p:cNvPr id="4" name="Podtytuł 2">
            <a:extLst>
              <a:ext uri="{FF2B5EF4-FFF2-40B4-BE49-F238E27FC236}">
                <a16:creationId xmlns="" xmlns:a16="http://schemas.microsoft.com/office/drawing/2014/main" id="{03757C32-1DD6-9434-1D04-7A1BAA73607D}"/>
              </a:ext>
            </a:extLst>
          </p:cNvPr>
          <p:cNvSpPr txBox="1">
            <a:spLocks/>
          </p:cNvSpPr>
          <p:nvPr/>
        </p:nvSpPr>
        <p:spPr>
          <a:xfrm>
            <a:off x="536028" y="3429000"/>
            <a:ext cx="11119944" cy="13430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smtClean="0">
                <a:solidFill>
                  <a:schemeClr val="tx1">
                    <a:lumMod val="75000"/>
                    <a:lumOff val="25000"/>
                  </a:schemeClr>
                </a:solidFill>
                <a:latin typeface="Consolas" panose="020B0609020204030204" pitchFamily="49" charset="0"/>
              </a:rPr>
              <a:t>Tworzenie GUI z elementami obiektowymi</a:t>
            </a:r>
            <a:endParaRPr lang="pl-PL" b="1" dirty="0">
              <a:solidFill>
                <a:schemeClr val="tx1">
                  <a:lumMod val="75000"/>
                  <a:lumOff val="25000"/>
                </a:schemeClr>
              </a:solidFill>
              <a:latin typeface="Consolas" panose="020B0609020204030204" pitchFamily="49" charset="0"/>
            </a:endParaRPr>
          </a:p>
        </p:txBody>
      </p:sp>
      <p:sp>
        <p:nvSpPr>
          <p:cNvPr id="5" name="Podtytuł 2">
            <a:extLst>
              <a:ext uri="{FF2B5EF4-FFF2-40B4-BE49-F238E27FC236}">
                <a16:creationId xmlns="" xmlns:a16="http://schemas.microsoft.com/office/drawing/2014/main" id="{6A5ADBFD-F57D-6F74-ADA6-11178BC07342}"/>
              </a:ext>
            </a:extLst>
          </p:cNvPr>
          <p:cNvSpPr txBox="1">
            <a:spLocks/>
          </p:cNvSpPr>
          <p:nvPr/>
        </p:nvSpPr>
        <p:spPr>
          <a:xfrm>
            <a:off x="536028" y="572814"/>
            <a:ext cx="11119944" cy="650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Wyższa Szkoła Przedsiębiorczości i Administracji</a:t>
            </a:r>
          </a:p>
        </p:txBody>
      </p:sp>
      <p:pic>
        <p:nvPicPr>
          <p:cNvPr id="6" name="Obraz 5">
            <a:extLst>
              <a:ext uri="{FF2B5EF4-FFF2-40B4-BE49-F238E27FC236}">
                <a16:creationId xmlns="" xmlns:a16="http://schemas.microsoft.com/office/drawing/2014/main" id="{9F0E0608-1676-7B1A-A479-2230DBB4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999" y="1197448"/>
            <a:ext cx="3453968" cy="1536508"/>
          </a:xfrm>
          <a:prstGeom prst="rect">
            <a:avLst/>
          </a:prstGeom>
        </p:spPr>
      </p:pic>
    </p:spTree>
    <p:extLst>
      <p:ext uri="{BB962C8B-B14F-4D97-AF65-F5344CB8AC3E}">
        <p14:creationId xmlns:p14="http://schemas.microsoft.com/office/powerpoint/2010/main" val="4061198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Checkbutton</a:t>
            </a:r>
            <a:endParaRPr lang="pl-PL" sz="2800" dirty="0"/>
          </a:p>
        </p:txBody>
      </p:sp>
      <p:sp>
        <p:nvSpPr>
          <p:cNvPr id="4" name="Prostokąt 3"/>
          <p:cNvSpPr/>
          <p:nvPr/>
        </p:nvSpPr>
        <p:spPr>
          <a:xfrm>
            <a:off x="0" y="694433"/>
            <a:ext cx="12123577" cy="5909310"/>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on_checkbox_click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if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chk_var</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label</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config</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Checkbox</a:t>
            </a:r>
            <a:r>
              <a:rPr lang="pl-PL" dirty="0">
                <a:solidFill>
                  <a:srgbClr val="2AA198"/>
                </a:solidFill>
                <a:latin typeface="Consolas" panose="020B0609020204030204" pitchFamily="49" charset="0"/>
              </a:rPr>
              <a:t> jest zaznaczony"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else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label</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config</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Checkbox</a:t>
            </a:r>
            <a:r>
              <a:rPr lang="pl-PL" dirty="0">
                <a:solidFill>
                  <a:srgbClr val="2AA198"/>
                </a:solidFill>
                <a:latin typeface="Consolas" panose="020B0609020204030204" pitchFamily="49" charset="0"/>
              </a:rPr>
              <a:t> nie jest zaznaczony"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głównego okna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smtClean="0">
                <a:solidFill>
                  <a:srgbClr val="839496"/>
                </a:solidFill>
                <a:latin typeface="Consolas" panose="020B0609020204030204" pitchFamily="49" charset="0"/>
              </a:rPr>
              <a:t>(</a:t>
            </a:r>
            <a:r>
              <a:rPr lang="pl-PL" dirty="0" smtClean="0">
                <a:solidFill>
                  <a:srgbClr val="2AA198"/>
                </a:solidFill>
                <a:latin typeface="Consolas" panose="020B0609020204030204" pitchFamily="49" charset="0"/>
              </a:rPr>
              <a:t>„Program ver.001"</a:t>
            </a:r>
            <a:r>
              <a:rPr lang="pl-PL" dirty="0" smtClean="0">
                <a:solidFill>
                  <a:srgbClr val="839496"/>
                </a:solidFill>
                <a:latin typeface="Consolas" panose="020B0609020204030204" pitchFamily="49" charset="0"/>
              </a:rPr>
              <a:t>)</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Tworzenie zmiennej </a:t>
            </a:r>
            <a:r>
              <a:rPr lang="pl-PL" i="1" dirty="0" err="1">
                <a:solidFill>
                  <a:srgbClr val="586E75"/>
                </a:solidFill>
                <a:latin typeface="Consolas" panose="020B0609020204030204" pitchFamily="49" charset="0"/>
              </a:rPr>
              <a:t>Tkinter</a:t>
            </a:r>
            <a:r>
              <a:rPr lang="pl-PL" i="1" dirty="0">
                <a:solidFill>
                  <a:srgbClr val="586E75"/>
                </a:solidFill>
                <a:latin typeface="Consolas" panose="020B0609020204030204" pitchFamily="49" charset="0"/>
              </a:rPr>
              <a:t> do przechowywania stanu pola wyboru</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chk_var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BooleanVar</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 Tworzenie </a:t>
            </a:r>
            <a:r>
              <a:rPr lang="pl-PL" i="1" dirty="0" err="1">
                <a:solidFill>
                  <a:srgbClr val="586E75"/>
                </a:solidFill>
                <a:latin typeface="Consolas" panose="020B0609020204030204" pitchFamily="49" charset="0"/>
              </a:rPr>
              <a:t>widżetu</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Checkbutton</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checkbox</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Checkbutton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"Zaznacz mnie</a:t>
            </a:r>
            <a:r>
              <a:rPr lang="pl-PL" dirty="0" smtClean="0">
                <a:solidFill>
                  <a:srgbClr val="2AA198"/>
                </a:solidFill>
                <a:latin typeface="Consolas" panose="020B0609020204030204" pitchFamily="49" charset="0"/>
              </a:rPr>
              <a:t>"</a:t>
            </a:r>
            <a:r>
              <a:rPr lang="pl-PL" dirty="0" smtClean="0">
                <a:solidFill>
                  <a:srgbClr val="839496"/>
                </a:solidFill>
                <a:latin typeface="Consolas" panose="020B0609020204030204" pitchFamily="49" charset="0"/>
              </a:rPr>
              <a:t>,</a:t>
            </a:r>
            <a:r>
              <a:rPr lang="pl-PL" dirty="0" err="1" smtClean="0">
                <a:solidFill>
                  <a:srgbClr val="839496"/>
                </a:solidFill>
                <a:latin typeface="Consolas" panose="020B0609020204030204" pitchFamily="49" charset="0"/>
              </a:rPr>
              <a:t>variable</a:t>
            </a:r>
            <a:r>
              <a:rPr lang="pl-PL" dirty="0" smtClean="0">
                <a:solidFill>
                  <a:srgbClr val="859900"/>
                </a:solidFill>
                <a:latin typeface="Consolas" panose="020B0609020204030204" pitchFamily="49" charset="0"/>
              </a:rPr>
              <a:t>=</a:t>
            </a:r>
            <a:r>
              <a:rPr lang="pl-PL" dirty="0" err="1" smtClean="0">
                <a:solidFill>
                  <a:srgbClr val="268BD2"/>
                </a:solidFill>
                <a:latin typeface="Consolas" panose="020B0609020204030204" pitchFamily="49" charset="0"/>
              </a:rPr>
              <a:t>chk_var</a:t>
            </a:r>
            <a:r>
              <a:rPr lang="pl-PL" dirty="0" err="1" smtClean="0">
                <a:solidFill>
                  <a:srgbClr val="839496"/>
                </a:solidFill>
                <a:latin typeface="Consolas" panose="020B0609020204030204" pitchFamily="49" charset="0"/>
              </a:rPr>
              <a:t>,command</a:t>
            </a:r>
            <a:r>
              <a:rPr lang="pl-PL" dirty="0" smtClean="0">
                <a:solidFill>
                  <a:srgbClr val="859900"/>
                </a:solidFill>
                <a:latin typeface="Consolas" panose="020B0609020204030204" pitchFamily="49" charset="0"/>
              </a:rPr>
              <a:t>=</a:t>
            </a:r>
            <a:r>
              <a:rPr lang="pl-PL" dirty="0" err="1" smtClean="0">
                <a:solidFill>
                  <a:srgbClr val="268BD2"/>
                </a:solidFill>
                <a:latin typeface="Consolas" panose="020B0609020204030204" pitchFamily="49" charset="0"/>
              </a:rPr>
              <a:t>on_checkbox_click</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 Umieszczanie </a:t>
            </a:r>
            <a:r>
              <a:rPr lang="pl-PL" i="1" dirty="0" err="1">
                <a:solidFill>
                  <a:srgbClr val="586E75"/>
                </a:solidFill>
                <a:latin typeface="Consolas" panose="020B0609020204030204" pitchFamily="49" charset="0"/>
              </a:rPr>
              <a:t>widżetu</a:t>
            </a:r>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Checkbutton</a:t>
            </a:r>
            <a:r>
              <a:rPr lang="pl-PL" i="1" dirty="0">
                <a:solidFill>
                  <a:srgbClr val="586E75"/>
                </a:solidFill>
                <a:latin typeface="Consolas" panose="020B0609020204030204" pitchFamily="49" charset="0"/>
              </a:rPr>
              <a:t> w oknie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checkbox</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(pady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a:t>
            </a:r>
          </a:p>
          <a:p>
            <a:r>
              <a:rPr lang="pl-PL" i="1" dirty="0">
                <a:solidFill>
                  <a:srgbClr val="586E75"/>
                </a:solidFill>
                <a:latin typeface="Consolas" panose="020B0609020204030204" pitchFamily="49" charset="0"/>
              </a:rPr>
              <a:t># Tworzenie etykiety do wyświetlania stanu pola wyboru</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label</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Checkbox</a:t>
            </a:r>
            <a:r>
              <a:rPr lang="pl-PL" dirty="0">
                <a:solidFill>
                  <a:srgbClr val="2AA198"/>
                </a:solidFill>
                <a:latin typeface="Consolas" panose="020B0609020204030204" pitchFamily="49" charset="0"/>
              </a:rPr>
              <a:t> nie jest zaznaczony"</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label</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(pady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343193" y="1016209"/>
            <a:ext cx="4780384" cy="1652346"/>
          </a:xfrm>
        </p:spPr>
        <p:txBody>
          <a:bodyPr>
            <a:normAutofit/>
          </a:bodyPr>
          <a:lstStyle/>
          <a:p>
            <a:pPr algn="l"/>
            <a:r>
              <a:rPr lang="pl-PL" i="1" dirty="0" smtClean="0"/>
              <a:t>Dla kontrolki </a:t>
            </a:r>
            <a:r>
              <a:rPr lang="pl-PL" i="1" dirty="0" err="1" smtClean="0"/>
              <a:t>Checkbutton</a:t>
            </a:r>
            <a:r>
              <a:rPr lang="pl-PL" i="1" dirty="0" smtClean="0"/>
              <a:t> należy utworzyć obiekt logiczny </a:t>
            </a:r>
            <a:r>
              <a:rPr lang="pl-PL" i="1" dirty="0" err="1" smtClean="0"/>
              <a:t>BooleanVar</a:t>
            </a:r>
            <a:r>
              <a:rPr lang="pl-PL" i="1" dirty="0" smtClean="0"/>
              <a:t>,</a:t>
            </a:r>
          </a:p>
          <a:p>
            <a:pPr algn="l"/>
            <a:r>
              <a:rPr lang="pl-PL" i="1" dirty="0" smtClean="0"/>
              <a:t>Który przetrzymuje True albo </a:t>
            </a:r>
            <a:r>
              <a:rPr lang="pl-PL" i="1" dirty="0" err="1" smtClean="0"/>
              <a:t>False</a:t>
            </a:r>
            <a:r>
              <a:rPr lang="pl-PL" i="1" dirty="0" smtClean="0"/>
              <a:t>.</a:t>
            </a:r>
            <a:endParaRPr lang="pl-PL" i="1" dirty="0"/>
          </a:p>
        </p:txBody>
      </p:sp>
      <p:cxnSp>
        <p:nvCxnSpPr>
          <p:cNvPr id="5" name="Łącznik prosty ze strzałką 4"/>
          <p:cNvCxnSpPr/>
          <p:nvPr/>
        </p:nvCxnSpPr>
        <p:spPr>
          <a:xfrm flipH="1">
            <a:off x="3200400" y="2240280"/>
            <a:ext cx="6355080" cy="19019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Prostokąt 7"/>
          <p:cNvSpPr/>
          <p:nvPr/>
        </p:nvSpPr>
        <p:spPr>
          <a:xfrm>
            <a:off x="0" y="3992137"/>
            <a:ext cx="1304693" cy="35684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8"/>
          <p:cNvSpPr/>
          <p:nvPr/>
        </p:nvSpPr>
        <p:spPr>
          <a:xfrm>
            <a:off x="7738111" y="4574349"/>
            <a:ext cx="990600" cy="317691"/>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ze strzałką 9"/>
          <p:cNvCxnSpPr/>
          <p:nvPr/>
        </p:nvCxnSpPr>
        <p:spPr>
          <a:xfrm flipH="1" flipV="1">
            <a:off x="1304693" y="4348977"/>
            <a:ext cx="6433420" cy="2253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87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364852"/>
            <a:ext cx="11119944" cy="5507419"/>
          </a:xfrm>
        </p:spPr>
        <p:txBody>
          <a:bodyPr>
            <a:normAutofit fontScale="92500" lnSpcReduction="10000"/>
          </a:bodyPr>
          <a:lstStyle/>
          <a:p>
            <a:r>
              <a:rPr lang="pl-PL" sz="2200" dirty="0">
                <a:solidFill>
                  <a:schemeClr val="tx1">
                    <a:lumMod val="75000"/>
                    <a:lumOff val="25000"/>
                  </a:schemeClr>
                </a:solidFill>
                <a:latin typeface="Consolas" panose="020B0609020204030204" pitchFamily="49" charset="0"/>
              </a:rPr>
              <a:t>Co to jest zmienna i stała</a:t>
            </a:r>
            <a:r>
              <a:rPr lang="pl-PL" sz="2200" dirty="0" smtClean="0">
                <a:solidFill>
                  <a:schemeClr val="tx1">
                    <a:lumMod val="75000"/>
                    <a:lumOff val="25000"/>
                  </a:schemeClr>
                </a:solidFill>
                <a:latin typeface="Consolas" panose="020B0609020204030204" pitchFamily="49" charset="0"/>
              </a:rPr>
              <a:t>? Co to jest obiekt?</a:t>
            </a:r>
            <a:endParaRPr lang="pl-PL" sz="2200" dirty="0">
              <a:solidFill>
                <a:schemeClr val="tx1">
                  <a:lumMod val="75000"/>
                  <a:lumOff val="25000"/>
                </a:schemeClr>
              </a:solidFill>
              <a:latin typeface="Consolas" panose="020B0609020204030204" pitchFamily="49" charset="0"/>
            </a:endParaRPr>
          </a:p>
          <a:p>
            <a:pPr algn="just"/>
            <a:r>
              <a:rPr lang="pl-PL" sz="2200" dirty="0">
                <a:solidFill>
                  <a:schemeClr val="tx1">
                    <a:lumMod val="75000"/>
                    <a:lumOff val="25000"/>
                  </a:schemeClr>
                </a:solidFill>
                <a:latin typeface="Consolas" panose="020B0609020204030204" pitchFamily="49" charset="0"/>
              </a:rPr>
              <a:t>Zmienna to nazwany obszar w pamięci komputera, który przechowuje wartość danego typu danych. Zmienna może przyjmować różne wartości w trakcie działania programu i może być modyfikowana w czasie wykonywania programu. Przykładowe typy danych, które mogą być przechowywane w zmiennych, to liczby całkowite, liczby zmiennoprzecinkowe, ciągi znaków, wartości logiczne i wiele innych. Aby utworzyć zmienną, należy zadeklarować jej typ oraz nazwę, np. </a:t>
            </a:r>
          </a:p>
          <a:p>
            <a:pPr algn="just"/>
            <a:r>
              <a:rPr lang="pl-PL" sz="2200" dirty="0">
                <a:solidFill>
                  <a:srgbClr val="FF0000"/>
                </a:solidFill>
                <a:latin typeface="Consolas" panose="020B0609020204030204" pitchFamily="49" charset="0"/>
              </a:rPr>
              <a:t>int</a:t>
            </a:r>
            <a:r>
              <a:rPr lang="pl-PL" sz="2200" dirty="0">
                <a:solidFill>
                  <a:schemeClr val="tx1">
                    <a:lumMod val="75000"/>
                    <a:lumOff val="25000"/>
                  </a:schemeClr>
                </a:solidFill>
                <a:latin typeface="Consolas" panose="020B0609020204030204" pitchFamily="49" charset="0"/>
              </a:rPr>
              <a:t> liczba = 5;. Nazwa zmiennej to inaczej identyfikator zmiennej.</a:t>
            </a:r>
          </a:p>
          <a:p>
            <a:pPr algn="just"/>
            <a:endParaRPr lang="pl-PL" sz="2200" dirty="0">
              <a:solidFill>
                <a:schemeClr val="tx1">
                  <a:lumMod val="75000"/>
                  <a:lumOff val="25000"/>
                </a:schemeClr>
              </a:solidFill>
              <a:latin typeface="Consolas" panose="020B0609020204030204" pitchFamily="49" charset="0"/>
            </a:endParaRPr>
          </a:p>
          <a:p>
            <a:pPr algn="just"/>
            <a:r>
              <a:rPr lang="pl-PL" sz="2200" dirty="0">
                <a:solidFill>
                  <a:schemeClr val="tx1">
                    <a:lumMod val="75000"/>
                    <a:lumOff val="25000"/>
                  </a:schemeClr>
                </a:solidFill>
                <a:latin typeface="Consolas" panose="020B0609020204030204" pitchFamily="49" charset="0"/>
              </a:rPr>
              <a:t>Stała, w przeciwieństwie do zmiennej, jest wartością, która nie ulega zmianie w trakcie wykonywania programu. Stała jest zwykle używana do przechowywania wartości, które są znane przed uruchomieniem programu i są stałe przez cały czas jego działania, np. wartości matematyczne lub wartości, które są ustalane w trakcie konfiguracji programu. Stała jest deklarowana w podobny sposób jak zmienna, ale z dodatkowym słowem kluczowym "</a:t>
            </a:r>
            <a:r>
              <a:rPr lang="pl-PL" sz="2200" dirty="0" err="1">
                <a:solidFill>
                  <a:schemeClr val="tx1">
                    <a:lumMod val="75000"/>
                    <a:lumOff val="25000"/>
                  </a:schemeClr>
                </a:solidFill>
                <a:latin typeface="Consolas" panose="020B0609020204030204" pitchFamily="49" charset="0"/>
              </a:rPr>
              <a:t>const</a:t>
            </a:r>
            <a:r>
              <a:rPr lang="pl-PL" sz="2200" dirty="0">
                <a:solidFill>
                  <a:schemeClr val="tx1">
                    <a:lumMod val="75000"/>
                    <a:lumOff val="25000"/>
                  </a:schemeClr>
                </a:solidFill>
                <a:latin typeface="Consolas" panose="020B0609020204030204" pitchFamily="49" charset="0"/>
              </a:rPr>
              <a:t>", np. </a:t>
            </a:r>
          </a:p>
          <a:p>
            <a:pPr algn="just"/>
            <a:r>
              <a:rPr lang="pl-PL" sz="2200" dirty="0" err="1">
                <a:solidFill>
                  <a:srgbClr val="FF0000"/>
                </a:solidFill>
                <a:latin typeface="Consolas" panose="020B0609020204030204" pitchFamily="49" charset="0"/>
              </a:rPr>
              <a:t>const</a:t>
            </a:r>
            <a:r>
              <a:rPr lang="pl-PL" sz="2200" dirty="0">
                <a:solidFill>
                  <a:schemeClr val="tx1">
                    <a:lumMod val="75000"/>
                    <a:lumOff val="25000"/>
                  </a:schemeClr>
                </a:solidFill>
                <a:latin typeface="Consolas" panose="020B0609020204030204" pitchFamily="49" charset="0"/>
              </a:rPr>
              <a:t> </a:t>
            </a:r>
            <a:r>
              <a:rPr lang="pl-PL" sz="2200" dirty="0" err="1">
                <a:solidFill>
                  <a:schemeClr val="tx1">
                    <a:lumMod val="75000"/>
                    <a:lumOff val="25000"/>
                  </a:schemeClr>
                </a:solidFill>
                <a:latin typeface="Consolas" panose="020B0609020204030204" pitchFamily="49" charset="0"/>
              </a:rPr>
              <a:t>double</a:t>
            </a:r>
            <a:r>
              <a:rPr lang="pl-PL" sz="2200" dirty="0">
                <a:solidFill>
                  <a:schemeClr val="tx1">
                    <a:lumMod val="75000"/>
                    <a:lumOff val="25000"/>
                  </a:schemeClr>
                </a:solidFill>
                <a:latin typeface="Consolas" panose="020B0609020204030204" pitchFamily="49" charset="0"/>
              </a:rPr>
              <a:t> PI = 3.14;</a:t>
            </a:r>
          </a:p>
          <a:p>
            <a:pPr algn="just"/>
            <a:endParaRPr lang="pl-PL" sz="2200" dirty="0">
              <a:solidFill>
                <a:schemeClr val="tx1">
                  <a:lumMod val="75000"/>
                  <a:lumOff val="25000"/>
                </a:schemeClr>
              </a:solidFill>
              <a:latin typeface="Consolas" panose="020B0609020204030204" pitchFamily="49" charset="0"/>
            </a:endParaRPr>
          </a:p>
          <a:p>
            <a:pPr algn="just"/>
            <a:r>
              <a:rPr lang="pl-PL" sz="2200" dirty="0" smtClean="0">
                <a:solidFill>
                  <a:schemeClr val="tx1">
                    <a:lumMod val="75000"/>
                    <a:lumOff val="25000"/>
                  </a:schemeClr>
                </a:solidFill>
                <a:latin typeface="Consolas" panose="020B0609020204030204" pitchFamily="49" charset="0"/>
              </a:rPr>
              <a:t>Czy trzeba deklarować obiekty w języku </a:t>
            </a:r>
            <a:r>
              <a:rPr lang="pl-PL" sz="2200" dirty="0" err="1" smtClean="0">
                <a:solidFill>
                  <a:schemeClr val="tx1">
                    <a:lumMod val="75000"/>
                    <a:lumOff val="25000"/>
                  </a:schemeClr>
                </a:solidFill>
                <a:latin typeface="Consolas" panose="020B0609020204030204" pitchFamily="49" charset="0"/>
              </a:rPr>
              <a:t>Python</a:t>
            </a:r>
            <a:r>
              <a:rPr lang="pl-PL" sz="2200" dirty="0" smtClean="0">
                <a:solidFill>
                  <a:schemeClr val="tx1">
                    <a:lumMod val="75000"/>
                    <a:lumOff val="25000"/>
                  </a:schemeClr>
                </a:solidFill>
                <a:latin typeface="Consolas" panose="020B0609020204030204" pitchFamily="49" charset="0"/>
              </a:rPr>
              <a:t>?</a:t>
            </a:r>
            <a:endParaRPr lang="pl-PL" sz="2200" dirty="0">
              <a:solidFill>
                <a:schemeClr val="tx1">
                  <a:lumMod val="75000"/>
                  <a:lumOff val="25000"/>
                </a:schemeClr>
              </a:solidFill>
              <a:latin typeface="Consolas" panose="020B0609020204030204" pitchFamily="49" charset="0"/>
            </a:endParaRPr>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448251479"/>
      </p:ext>
    </p:extLst>
  </p:cSld>
  <p:clrMapOvr>
    <a:overrideClrMapping bg1="lt1" tx1="dk1" bg2="lt2" tx2="dk2" accent1="accent1" accent2="accent2" accent3="accent3" accent4="accent4" accent5="accent5" accent6="accent6" hlink="hlink" folHlink="folHlink"/>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Checkbutton</a:t>
            </a:r>
            <a:endParaRPr lang="pl-PL" sz="2800" dirty="0"/>
          </a:p>
        </p:txBody>
      </p:sp>
      <p:pic>
        <p:nvPicPr>
          <p:cNvPr id="11" name="Obraz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06" y="2076380"/>
            <a:ext cx="2636748" cy="1623201"/>
          </a:xfrm>
          <a:prstGeom prst="rect">
            <a:avLst/>
          </a:prstGeom>
        </p:spPr>
      </p:pic>
      <p:pic>
        <p:nvPicPr>
          <p:cNvPr id="12" name="Obraz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215" y="2076380"/>
            <a:ext cx="2644369" cy="1638442"/>
          </a:xfrm>
          <a:prstGeom prst="rect">
            <a:avLst/>
          </a:prstGeom>
        </p:spPr>
      </p:pic>
      <p:sp>
        <p:nvSpPr>
          <p:cNvPr id="13" name="Prostokąt 12"/>
          <p:cNvSpPr/>
          <p:nvPr/>
        </p:nvSpPr>
        <p:spPr>
          <a:xfrm>
            <a:off x="1524000" y="4144112"/>
            <a:ext cx="3350597" cy="646331"/>
          </a:xfrm>
          <a:prstGeom prst="rect">
            <a:avLst/>
          </a:prstGeom>
        </p:spPr>
        <p:txBody>
          <a:bodyPr wrap="none">
            <a:spAutoFit/>
          </a:bodyPr>
          <a:lstStyle/>
          <a:p>
            <a:pPr lvl="0"/>
            <a:r>
              <a:rPr lang="pl-PL" dirty="0" err="1">
                <a:solidFill>
                  <a:srgbClr val="268BD2"/>
                </a:solidFill>
                <a:latin typeface="Consolas" panose="020B0609020204030204" pitchFamily="49" charset="0"/>
              </a:rPr>
              <a:t>chk_var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BooleanVar</a:t>
            </a:r>
            <a:r>
              <a:rPr lang="pl-PL" dirty="0" smtClean="0">
                <a:solidFill>
                  <a:srgbClr val="839496"/>
                </a:solidFill>
                <a:latin typeface="Consolas" panose="020B0609020204030204" pitchFamily="49" charset="0"/>
              </a:rPr>
              <a:t>()</a:t>
            </a:r>
          </a:p>
          <a:p>
            <a:pPr lvl="0"/>
            <a:r>
              <a:rPr lang="pl-PL" dirty="0" smtClean="0">
                <a:solidFill>
                  <a:srgbClr val="839496"/>
                </a:solidFill>
                <a:latin typeface="Consolas" panose="020B0609020204030204" pitchFamily="49" charset="0"/>
              </a:rPr>
              <a:t>#</a:t>
            </a:r>
            <a:r>
              <a:rPr lang="pl-PL" dirty="0" err="1" smtClean="0">
                <a:solidFill>
                  <a:srgbClr val="839496"/>
                </a:solidFill>
                <a:latin typeface="Consolas" panose="020B0609020204030204" pitchFamily="49" charset="0"/>
              </a:rPr>
              <a:t>chk_var</a:t>
            </a:r>
            <a:r>
              <a:rPr lang="pl-PL" dirty="0" smtClean="0">
                <a:solidFill>
                  <a:srgbClr val="839496"/>
                </a:solidFill>
                <a:latin typeface="Consolas" panose="020B0609020204030204" pitchFamily="49" charset="0"/>
              </a:rPr>
              <a:t>= </a:t>
            </a:r>
            <a:r>
              <a:rPr lang="pl-PL" dirty="0" err="1" smtClean="0">
                <a:solidFill>
                  <a:srgbClr val="839496"/>
                </a:solidFill>
                <a:latin typeface="Consolas" panose="020B0609020204030204" pitchFamily="49" charset="0"/>
              </a:rPr>
              <a:t>False</a:t>
            </a:r>
            <a:endParaRPr lang="pl-PL" dirty="0">
              <a:solidFill>
                <a:srgbClr val="839496"/>
              </a:solidFill>
              <a:latin typeface="Consolas" panose="020B0609020204030204" pitchFamily="49" charset="0"/>
            </a:endParaRPr>
          </a:p>
        </p:txBody>
      </p:sp>
      <p:sp>
        <p:nvSpPr>
          <p:cNvPr id="14" name="Prostokąt 13"/>
          <p:cNvSpPr/>
          <p:nvPr/>
        </p:nvSpPr>
        <p:spPr>
          <a:xfrm>
            <a:off x="6735796" y="4144112"/>
            <a:ext cx="3350597" cy="923330"/>
          </a:xfrm>
          <a:prstGeom prst="rect">
            <a:avLst/>
          </a:prstGeom>
        </p:spPr>
        <p:txBody>
          <a:bodyPr wrap="none">
            <a:spAutoFit/>
          </a:bodyPr>
          <a:lstStyle/>
          <a:p>
            <a:pPr lvl="0"/>
            <a:r>
              <a:rPr lang="pl-PL" dirty="0" err="1">
                <a:solidFill>
                  <a:srgbClr val="268BD2"/>
                </a:solidFill>
                <a:latin typeface="Consolas" panose="020B0609020204030204" pitchFamily="49" charset="0"/>
              </a:rPr>
              <a:t>chk_var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BooleanVar</a:t>
            </a:r>
            <a:r>
              <a:rPr lang="pl-PL" dirty="0" smtClean="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chk_var</a:t>
            </a:r>
            <a:r>
              <a:rPr lang="pl-PL" dirty="0">
                <a:solidFill>
                  <a:srgbClr val="839496"/>
                </a:solidFill>
                <a:latin typeface="Consolas" panose="020B0609020204030204" pitchFamily="49" charset="0"/>
              </a:rPr>
              <a:t>= </a:t>
            </a:r>
            <a:r>
              <a:rPr lang="pl-PL" dirty="0" smtClean="0">
                <a:solidFill>
                  <a:srgbClr val="839496"/>
                </a:solidFill>
                <a:latin typeface="Consolas" panose="020B0609020204030204" pitchFamily="49" charset="0"/>
              </a:rPr>
              <a:t>True</a:t>
            </a:r>
            <a:endParaRPr lang="pl-PL" dirty="0">
              <a:solidFill>
                <a:srgbClr val="839496"/>
              </a:solidFill>
              <a:latin typeface="Consolas" panose="020B0609020204030204" pitchFamily="49" charset="0"/>
            </a:endParaRPr>
          </a:p>
          <a:p>
            <a:pPr lvl="0"/>
            <a:endParaRPr lang="pl-PL" dirty="0">
              <a:solidFill>
                <a:srgbClr val="839496"/>
              </a:solidFill>
              <a:latin typeface="Consolas" panose="020B0609020204030204" pitchFamily="49" charset="0"/>
            </a:endParaRPr>
          </a:p>
        </p:txBody>
      </p:sp>
      <p:sp>
        <p:nvSpPr>
          <p:cNvPr id="15"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18908" y="5320630"/>
            <a:ext cx="11119944" cy="927770"/>
          </a:xfrm>
        </p:spPr>
        <p:txBody>
          <a:bodyPr/>
          <a:lstStyle/>
          <a:p>
            <a:pPr algn="l"/>
            <a:r>
              <a:rPr lang="pl-PL" i="1" dirty="0" smtClean="0"/>
              <a:t>Na przechwyconych wartościach można budować logikę programu np. wykorzystując instrukcje warunkowe, </a:t>
            </a:r>
            <a:r>
              <a:rPr lang="pl-PL" i="1" dirty="0" err="1" smtClean="0"/>
              <a:t>matchcasy</a:t>
            </a:r>
            <a:r>
              <a:rPr lang="pl-PL" i="1" dirty="0" smtClean="0"/>
              <a:t>, pętle </a:t>
            </a:r>
            <a:r>
              <a:rPr lang="pl-PL" i="1" dirty="0" err="1" smtClean="0"/>
              <a:t>while</a:t>
            </a:r>
            <a:r>
              <a:rPr lang="pl-PL" i="1" dirty="0" smtClean="0"/>
              <a:t> itd..</a:t>
            </a:r>
            <a:endParaRPr lang="pl-PL" i="1" dirty="0"/>
          </a:p>
        </p:txBody>
      </p:sp>
    </p:spTree>
    <p:extLst>
      <p:ext uri="{BB962C8B-B14F-4D97-AF65-F5344CB8AC3E}">
        <p14:creationId xmlns:p14="http://schemas.microsoft.com/office/powerpoint/2010/main" val="4505825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Radiobutton</a:t>
            </a:r>
            <a:endParaRPr lang="pl-PL" sz="2800" dirty="0"/>
          </a:p>
        </p:txBody>
      </p:sp>
      <p:sp>
        <p:nvSpPr>
          <p:cNvPr id="4" name="Prostokąt 3"/>
          <p:cNvSpPr/>
          <p:nvPr/>
        </p:nvSpPr>
        <p:spPr>
          <a:xfrm>
            <a:off x="254000" y="694116"/>
            <a:ext cx="11755120" cy="5909310"/>
          </a:xfrm>
          <a:prstGeom prst="rect">
            <a:avLst/>
          </a:prstGeom>
        </p:spPr>
        <p:txBody>
          <a:bodyPr wrap="square">
            <a:spAutoFit/>
          </a:bodyPr>
          <a:lstStyle/>
          <a:p>
            <a:r>
              <a:rPr lang="pl-PL" sz="1400" dirty="0">
                <a:solidFill>
                  <a:srgbClr val="859900"/>
                </a:solidFill>
                <a:latin typeface="Consolas" panose="020B0609020204030204" pitchFamily="49" charset="0"/>
              </a:rPr>
              <a:t>import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tkinter</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as</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endParaRPr lang="pl-PL" sz="1400" dirty="0">
              <a:solidFill>
                <a:srgbClr val="839496"/>
              </a:solidFill>
              <a:latin typeface="Consolas" panose="020B0609020204030204" pitchFamily="49" charset="0"/>
            </a:endParaRP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on_radio_change</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selected_option</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radio_var</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get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status_label</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config</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b="1" dirty="0" err="1">
                <a:solidFill>
                  <a:srgbClr val="93A1A1"/>
                </a:solidFill>
                <a:latin typeface="Consolas" panose="020B0609020204030204" pitchFamily="49" charset="0"/>
              </a:rPr>
              <a:t>f</a:t>
            </a:r>
            <a:r>
              <a:rPr lang="pl-PL" sz="1400" dirty="0" err="1">
                <a:solidFill>
                  <a:srgbClr val="2AA198"/>
                </a:solidFill>
                <a:latin typeface="Consolas" panose="020B0609020204030204" pitchFamily="49" charset="0"/>
              </a:rPr>
              <a:t>"Selected</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option</a:t>
            </a:r>
            <a:r>
              <a:rPr lang="pl-PL" sz="1400" dirty="0">
                <a:solidFill>
                  <a:srgbClr val="2AA198"/>
                </a:solidFill>
                <a:latin typeface="Consolas" panose="020B0609020204030204" pitchFamily="49" charset="0"/>
              </a:rPr>
              <a:t>: </a:t>
            </a:r>
            <a:r>
              <a:rPr lang="pl-PL" sz="1400" dirty="0">
                <a:solidFill>
                  <a:srgbClr val="CB4B16"/>
                </a:solidFill>
                <a:latin typeface="Consolas" panose="020B0609020204030204" pitchFamily="49" charset="0"/>
              </a:rPr>
              <a:t>{</a:t>
            </a:r>
            <a:r>
              <a:rPr lang="pl-PL" sz="1400" dirty="0" err="1">
                <a:solidFill>
                  <a:srgbClr val="268BD2"/>
                </a:solidFill>
                <a:latin typeface="Consolas" panose="020B0609020204030204" pitchFamily="49" charset="0"/>
              </a:rPr>
              <a:t>selected_option</a:t>
            </a:r>
            <a:r>
              <a:rPr lang="pl-PL" sz="1400" dirty="0">
                <a:solidFill>
                  <a:srgbClr val="CB4B16"/>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Tworzenie głównego okna</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Tk</a:t>
            </a:r>
            <a:r>
              <a:rPr lang="pl-PL" sz="1400" dirty="0">
                <a:solidFill>
                  <a:srgbClr val="839496"/>
                </a:solidFill>
                <a:latin typeface="Consolas" panose="020B0609020204030204" pitchFamily="49" charset="0"/>
              </a:rPr>
              <a:t>()</a:t>
            </a:r>
          </a:p>
          <a:p>
            <a:r>
              <a:rPr lang="pl-PL" sz="1400" dirty="0" err="1">
                <a:solidFill>
                  <a:srgbClr val="268BD2"/>
                </a:solidFill>
                <a:latin typeface="Consolas" panose="020B0609020204030204" pitchFamily="49" charset="0"/>
              </a:rPr>
              <a:t>root</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title</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Tkinter</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Radiobutton</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Example</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i="1" dirty="0">
                <a:solidFill>
                  <a:srgbClr val="586E75"/>
                </a:solidFill>
                <a:latin typeface="Consolas" panose="020B0609020204030204" pitchFamily="49" charset="0"/>
              </a:rPr>
              <a:t># Zmienna </a:t>
            </a:r>
            <a:r>
              <a:rPr lang="pl-PL" sz="1400" i="1" dirty="0" err="1">
                <a:solidFill>
                  <a:srgbClr val="586E75"/>
                </a:solidFill>
                <a:latin typeface="Consolas" panose="020B0609020204030204" pitchFamily="49" charset="0"/>
              </a:rPr>
              <a:t>Tkinter</a:t>
            </a:r>
            <a:r>
              <a:rPr lang="pl-PL" sz="1400" i="1" dirty="0">
                <a:solidFill>
                  <a:srgbClr val="586E75"/>
                </a:solidFill>
                <a:latin typeface="Consolas" panose="020B0609020204030204" pitchFamily="49" charset="0"/>
              </a:rPr>
              <a:t> do przechowywania wybranej opcji</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radio_var</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StringVar</a:t>
            </a:r>
            <a:r>
              <a:rPr lang="pl-PL" sz="1400" dirty="0">
                <a:solidFill>
                  <a:srgbClr val="839496"/>
                </a:solidFill>
                <a:latin typeface="Consolas" panose="020B0609020204030204" pitchFamily="49" charset="0"/>
              </a:rPr>
              <a:t>()</a:t>
            </a:r>
          </a:p>
          <a:p>
            <a:r>
              <a:rPr lang="pl-PL" sz="1400" i="1" dirty="0">
                <a:solidFill>
                  <a:srgbClr val="586E75"/>
                </a:solidFill>
                <a:latin typeface="Consolas" panose="020B0609020204030204" pitchFamily="49" charset="0"/>
              </a:rPr>
              <a:t># Ustawienie początkowej wartości dla zmiennej</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radio_var</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set</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"Option 1"</a:t>
            </a:r>
            <a:r>
              <a:rPr lang="pl-PL" sz="1400" dirty="0">
                <a:solidFill>
                  <a:srgbClr val="839496"/>
                </a:solidFill>
                <a:latin typeface="Consolas" panose="020B0609020204030204" pitchFamily="49" charset="0"/>
              </a:rPr>
              <a:t>)</a:t>
            </a:r>
          </a:p>
          <a:p>
            <a:r>
              <a:rPr lang="pl-PL" sz="1400" i="1" dirty="0">
                <a:solidFill>
                  <a:srgbClr val="586E75"/>
                </a:solidFill>
                <a:latin typeface="Consolas" panose="020B0609020204030204" pitchFamily="49" charset="0"/>
              </a:rPr>
              <a:t># Utworzenie przycisków radiowych</a:t>
            </a:r>
            <a:endParaRPr lang="pl-PL" sz="1400" dirty="0">
              <a:solidFill>
                <a:srgbClr val="839496"/>
              </a:solidFill>
              <a:latin typeface="Consolas" panose="020B0609020204030204" pitchFamily="49" charset="0"/>
            </a:endParaRPr>
          </a:p>
          <a:p>
            <a:r>
              <a:rPr lang="pl-PL" sz="1400" dirty="0">
                <a:solidFill>
                  <a:srgbClr val="268BD2"/>
                </a:solidFill>
                <a:latin typeface="Consolas" panose="020B0609020204030204" pitchFamily="49" charset="0"/>
              </a:rPr>
              <a:t>radio_button1</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Radiobutton</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"Option 1"</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variable</a:t>
            </a:r>
            <a:r>
              <a:rPr lang="pl-PL" sz="1400" dirty="0">
                <a:solidFill>
                  <a:srgbClr val="859900"/>
                </a:solidFill>
                <a:latin typeface="Consolas" panose="020B0609020204030204" pitchFamily="49" charset="0"/>
              </a:rPr>
              <a:t>=</a:t>
            </a:r>
            <a:r>
              <a:rPr lang="pl-PL" sz="1400" dirty="0" err="1">
                <a:solidFill>
                  <a:srgbClr val="268BD2"/>
                </a:solidFill>
                <a:latin typeface="Consolas" panose="020B0609020204030204" pitchFamily="49" charset="0"/>
              </a:rPr>
              <a:t>radio_var</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value</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"Option 1"</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command</a:t>
            </a:r>
            <a:r>
              <a:rPr lang="pl-PL" sz="1400" dirty="0">
                <a:solidFill>
                  <a:srgbClr val="859900"/>
                </a:solidFill>
                <a:latin typeface="Consolas" panose="020B0609020204030204" pitchFamily="49" charset="0"/>
              </a:rPr>
              <a:t>=</a:t>
            </a:r>
            <a:r>
              <a:rPr lang="pl-PL" sz="1400" dirty="0" err="1">
                <a:solidFill>
                  <a:srgbClr val="268BD2"/>
                </a:solidFill>
                <a:latin typeface="Consolas" panose="020B0609020204030204" pitchFamily="49" charset="0"/>
              </a:rPr>
              <a:t>on_radio_change</a:t>
            </a:r>
            <a:r>
              <a:rPr lang="pl-PL" sz="1400" dirty="0">
                <a:solidFill>
                  <a:srgbClr val="839496"/>
                </a:solidFill>
                <a:latin typeface="Consolas" panose="020B0609020204030204" pitchFamily="49" charset="0"/>
              </a:rPr>
              <a:t>)</a:t>
            </a:r>
          </a:p>
          <a:p>
            <a:r>
              <a:rPr lang="pl-PL" sz="1400" dirty="0">
                <a:solidFill>
                  <a:srgbClr val="268BD2"/>
                </a:solidFill>
                <a:latin typeface="Consolas" panose="020B0609020204030204" pitchFamily="49" charset="0"/>
              </a:rPr>
              <a:t>radio_button2</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Radiobutton</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"Option 2"</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variable</a:t>
            </a:r>
            <a:r>
              <a:rPr lang="pl-PL" sz="1400" dirty="0">
                <a:solidFill>
                  <a:srgbClr val="859900"/>
                </a:solidFill>
                <a:latin typeface="Consolas" panose="020B0609020204030204" pitchFamily="49" charset="0"/>
              </a:rPr>
              <a:t>=</a:t>
            </a:r>
            <a:r>
              <a:rPr lang="pl-PL" sz="1400" dirty="0" err="1">
                <a:solidFill>
                  <a:srgbClr val="268BD2"/>
                </a:solidFill>
                <a:latin typeface="Consolas" panose="020B0609020204030204" pitchFamily="49" charset="0"/>
              </a:rPr>
              <a:t>radio_var</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value</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"Option 2"</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command</a:t>
            </a:r>
            <a:r>
              <a:rPr lang="pl-PL" sz="1400" dirty="0">
                <a:solidFill>
                  <a:srgbClr val="859900"/>
                </a:solidFill>
                <a:latin typeface="Consolas" panose="020B0609020204030204" pitchFamily="49" charset="0"/>
              </a:rPr>
              <a:t>=</a:t>
            </a:r>
            <a:r>
              <a:rPr lang="pl-PL" sz="1400" dirty="0" err="1">
                <a:solidFill>
                  <a:srgbClr val="268BD2"/>
                </a:solidFill>
                <a:latin typeface="Consolas" panose="020B0609020204030204" pitchFamily="49" charset="0"/>
              </a:rPr>
              <a:t>on_radio_change</a:t>
            </a:r>
            <a:r>
              <a:rPr lang="pl-PL" sz="1400" dirty="0">
                <a:solidFill>
                  <a:srgbClr val="839496"/>
                </a:solidFill>
                <a:latin typeface="Consolas" panose="020B0609020204030204" pitchFamily="49" charset="0"/>
              </a:rPr>
              <a:t>)</a:t>
            </a:r>
          </a:p>
          <a:p>
            <a:r>
              <a:rPr lang="pl-PL" sz="1400" dirty="0">
                <a:solidFill>
                  <a:srgbClr val="268BD2"/>
                </a:solidFill>
                <a:latin typeface="Consolas" panose="020B0609020204030204" pitchFamily="49" charset="0"/>
              </a:rPr>
              <a:t>radio_button3</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Radiobutton</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"Option 3"</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variable</a:t>
            </a:r>
            <a:r>
              <a:rPr lang="pl-PL" sz="1400" dirty="0">
                <a:solidFill>
                  <a:srgbClr val="859900"/>
                </a:solidFill>
                <a:latin typeface="Consolas" panose="020B0609020204030204" pitchFamily="49" charset="0"/>
              </a:rPr>
              <a:t>=</a:t>
            </a:r>
            <a:r>
              <a:rPr lang="pl-PL" sz="1400" dirty="0" err="1">
                <a:solidFill>
                  <a:srgbClr val="268BD2"/>
                </a:solidFill>
                <a:latin typeface="Consolas" panose="020B0609020204030204" pitchFamily="49" charset="0"/>
              </a:rPr>
              <a:t>radio_var</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value</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"Option 3"</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command</a:t>
            </a:r>
            <a:r>
              <a:rPr lang="pl-PL" sz="1400" dirty="0">
                <a:solidFill>
                  <a:srgbClr val="859900"/>
                </a:solidFill>
                <a:latin typeface="Consolas" panose="020B0609020204030204" pitchFamily="49" charset="0"/>
              </a:rPr>
              <a:t>=</a:t>
            </a:r>
            <a:r>
              <a:rPr lang="pl-PL" sz="1400" dirty="0" err="1">
                <a:solidFill>
                  <a:srgbClr val="268BD2"/>
                </a:solidFill>
                <a:latin typeface="Consolas" panose="020B0609020204030204" pitchFamily="49" charset="0"/>
              </a:rPr>
              <a:t>on_radio_change</a:t>
            </a:r>
            <a:r>
              <a:rPr lang="pl-PL" sz="1400" dirty="0">
                <a:solidFill>
                  <a:srgbClr val="839496"/>
                </a:solidFill>
                <a:latin typeface="Consolas" panose="020B0609020204030204" pitchFamily="49" charset="0"/>
              </a:rPr>
              <a:t>)</a:t>
            </a:r>
          </a:p>
          <a:p>
            <a:r>
              <a:rPr lang="pl-PL" sz="1400" i="1" dirty="0">
                <a:solidFill>
                  <a:srgbClr val="586E75"/>
                </a:solidFill>
                <a:latin typeface="Consolas" panose="020B0609020204030204" pitchFamily="49" charset="0"/>
              </a:rPr>
              <a:t># Umieszczenie przycisków radiowych w oknie</a:t>
            </a:r>
            <a:endParaRPr lang="pl-PL" sz="1400" dirty="0">
              <a:solidFill>
                <a:srgbClr val="839496"/>
              </a:solidFill>
              <a:latin typeface="Consolas" panose="020B0609020204030204" pitchFamily="49" charset="0"/>
            </a:endParaRPr>
          </a:p>
          <a:p>
            <a:r>
              <a:rPr lang="pl-PL" sz="1400" dirty="0">
                <a:solidFill>
                  <a:srgbClr val="268BD2"/>
                </a:solidFill>
                <a:latin typeface="Consolas" panose="020B0609020204030204" pitchFamily="49" charset="0"/>
              </a:rPr>
              <a:t>radio_button1</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pack</a:t>
            </a:r>
            <a:r>
              <a:rPr lang="pl-PL" sz="1400" dirty="0">
                <a:solidFill>
                  <a:srgbClr val="839496"/>
                </a:solidFill>
                <a:latin typeface="Consolas" panose="020B0609020204030204" pitchFamily="49" charset="0"/>
              </a:rPr>
              <a:t>(pady</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5</a:t>
            </a:r>
            <a:r>
              <a:rPr lang="pl-PL" sz="1400" dirty="0">
                <a:solidFill>
                  <a:srgbClr val="839496"/>
                </a:solidFill>
                <a:latin typeface="Consolas" panose="020B0609020204030204" pitchFamily="49" charset="0"/>
              </a:rPr>
              <a:t>)</a:t>
            </a:r>
          </a:p>
          <a:p>
            <a:r>
              <a:rPr lang="pl-PL" sz="1400" dirty="0">
                <a:solidFill>
                  <a:srgbClr val="268BD2"/>
                </a:solidFill>
                <a:latin typeface="Consolas" panose="020B0609020204030204" pitchFamily="49" charset="0"/>
              </a:rPr>
              <a:t>radio_button2</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pack</a:t>
            </a:r>
            <a:r>
              <a:rPr lang="pl-PL" sz="1400" dirty="0">
                <a:solidFill>
                  <a:srgbClr val="839496"/>
                </a:solidFill>
                <a:latin typeface="Consolas" panose="020B0609020204030204" pitchFamily="49" charset="0"/>
              </a:rPr>
              <a:t>(pady</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5</a:t>
            </a:r>
            <a:r>
              <a:rPr lang="pl-PL" sz="1400" dirty="0">
                <a:solidFill>
                  <a:srgbClr val="839496"/>
                </a:solidFill>
                <a:latin typeface="Consolas" panose="020B0609020204030204" pitchFamily="49" charset="0"/>
              </a:rPr>
              <a:t>)</a:t>
            </a:r>
          </a:p>
          <a:p>
            <a:r>
              <a:rPr lang="pl-PL" sz="1400" dirty="0">
                <a:solidFill>
                  <a:srgbClr val="268BD2"/>
                </a:solidFill>
                <a:latin typeface="Consolas" panose="020B0609020204030204" pitchFamily="49" charset="0"/>
              </a:rPr>
              <a:t>radio_button3</a:t>
            </a:r>
            <a:r>
              <a:rPr lang="pl-PL" sz="1400" dirty="0">
                <a:solidFill>
                  <a:srgbClr val="839496"/>
                </a:solidFill>
                <a:latin typeface="Consolas" panose="020B0609020204030204" pitchFamily="49" charset="0"/>
              </a:rPr>
              <a:t>.</a:t>
            </a:r>
            <a:r>
              <a:rPr lang="pl-PL" sz="1400" dirty="0">
                <a:solidFill>
                  <a:srgbClr val="268BD2"/>
                </a:solidFill>
                <a:latin typeface="Consolas" panose="020B0609020204030204" pitchFamily="49" charset="0"/>
              </a:rPr>
              <a:t>pack</a:t>
            </a:r>
            <a:r>
              <a:rPr lang="pl-PL" sz="1400" dirty="0">
                <a:solidFill>
                  <a:srgbClr val="839496"/>
                </a:solidFill>
                <a:latin typeface="Consolas" panose="020B0609020204030204" pitchFamily="49" charset="0"/>
              </a:rPr>
              <a:t>(pady</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5</a:t>
            </a:r>
            <a:r>
              <a:rPr lang="pl-PL" sz="1400" dirty="0">
                <a:solidFill>
                  <a:srgbClr val="839496"/>
                </a:solidFill>
                <a:latin typeface="Consolas" panose="020B0609020204030204" pitchFamily="49" charset="0"/>
              </a:rPr>
              <a:t>)</a:t>
            </a:r>
          </a:p>
          <a:p>
            <a:r>
              <a:rPr lang="pl-PL" sz="1400" i="1" dirty="0">
                <a:solidFill>
                  <a:srgbClr val="586E75"/>
                </a:solidFill>
                <a:latin typeface="Consolas" panose="020B0609020204030204" pitchFamily="49" charset="0"/>
              </a:rPr>
              <a:t># Etykieta do wyświetlania wybranej opcji</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status_label</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Label</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Selected</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option</a:t>
            </a:r>
            <a:r>
              <a:rPr lang="pl-PL" sz="1400" dirty="0">
                <a:solidFill>
                  <a:srgbClr val="2AA198"/>
                </a:solidFill>
                <a:latin typeface="Consolas" panose="020B0609020204030204" pitchFamily="49" charset="0"/>
              </a:rPr>
              <a:t>: Option 1"</a:t>
            </a:r>
            <a:r>
              <a:rPr lang="pl-PL" sz="1400" dirty="0">
                <a:solidFill>
                  <a:srgbClr val="839496"/>
                </a:solidFill>
                <a:latin typeface="Consolas" panose="020B0609020204030204" pitchFamily="49" charset="0"/>
              </a:rPr>
              <a:t>)</a:t>
            </a:r>
          </a:p>
          <a:p>
            <a:r>
              <a:rPr lang="pl-PL" sz="1400" dirty="0" err="1">
                <a:solidFill>
                  <a:srgbClr val="268BD2"/>
                </a:solidFill>
                <a:latin typeface="Consolas" panose="020B0609020204030204" pitchFamily="49" charset="0"/>
              </a:rPr>
              <a:t>status_label</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pack</a:t>
            </a:r>
            <a:r>
              <a:rPr lang="pl-PL" sz="1400" dirty="0">
                <a:solidFill>
                  <a:srgbClr val="839496"/>
                </a:solidFill>
                <a:latin typeface="Consolas" panose="020B0609020204030204" pitchFamily="49" charset="0"/>
              </a:rPr>
              <a:t>(pady</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10</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Uruchamianie pętli zdarzeń </a:t>
            </a:r>
            <a:r>
              <a:rPr lang="pl-PL" sz="1400" i="1" dirty="0" err="1">
                <a:solidFill>
                  <a:srgbClr val="586E75"/>
                </a:solidFill>
                <a:latin typeface="Consolas" panose="020B0609020204030204" pitchFamily="49" charset="0"/>
              </a:rPr>
              <a:t>Tkinter</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root</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mainloop</a:t>
            </a:r>
            <a:r>
              <a:rPr lang="pl-PL" sz="1400" dirty="0">
                <a:solidFill>
                  <a:srgbClr val="839496"/>
                </a:solidFill>
                <a:latin typeface="Consolas" panose="020B0609020204030204" pitchFamily="49" charset="0"/>
              </a:rPr>
              <a:t>()</a:t>
            </a:r>
            <a:endParaRPr lang="pl-PL" sz="1400" b="0" dirty="0">
              <a:solidFill>
                <a:srgbClr val="839496"/>
              </a:solidFill>
              <a:effectLst/>
              <a:latin typeface="Consolas" panose="020B0609020204030204" pitchFamily="49" charset="0"/>
            </a:endParaRP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792720" y="1608516"/>
            <a:ext cx="4216400" cy="1602044"/>
          </a:xfrm>
        </p:spPr>
        <p:txBody>
          <a:bodyPr>
            <a:normAutofit/>
          </a:bodyPr>
          <a:lstStyle/>
          <a:p>
            <a:pPr algn="l"/>
            <a:r>
              <a:rPr lang="pl-PL" i="1" dirty="0" smtClean="0"/>
              <a:t>Dodatkowa zmienna to </a:t>
            </a:r>
            <a:r>
              <a:rPr lang="pl-PL" i="1" dirty="0" err="1" smtClean="0"/>
              <a:t>StringVar</a:t>
            </a:r>
            <a:r>
              <a:rPr lang="pl-PL" i="1" dirty="0" smtClean="0"/>
              <a:t>, która przetrzymuje wartość typu string.</a:t>
            </a:r>
            <a:endParaRPr lang="pl-PL" i="1" dirty="0"/>
          </a:p>
        </p:txBody>
      </p:sp>
      <p:cxnSp>
        <p:nvCxnSpPr>
          <p:cNvPr id="5" name="Łącznik prosty ze strzałką 4"/>
          <p:cNvCxnSpPr/>
          <p:nvPr/>
        </p:nvCxnSpPr>
        <p:spPr>
          <a:xfrm flipH="1">
            <a:off x="2918460" y="2672080"/>
            <a:ext cx="6042660" cy="2999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flipH="1">
            <a:off x="7061200" y="2672080"/>
            <a:ext cx="2103120" cy="1016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Podtytuł 2">
            <a:extLst>
              <a:ext uri="{FF2B5EF4-FFF2-40B4-BE49-F238E27FC236}">
                <a16:creationId xmlns="" xmlns:a16="http://schemas.microsoft.com/office/drawing/2014/main" id="{0B963CE8-44C2-4879-9CAA-AC6C48DB5C20}"/>
              </a:ext>
            </a:extLst>
          </p:cNvPr>
          <p:cNvSpPr txBox="1">
            <a:spLocks/>
          </p:cNvSpPr>
          <p:nvPr/>
        </p:nvSpPr>
        <p:spPr>
          <a:xfrm>
            <a:off x="8595360" y="5359428"/>
            <a:ext cx="3596640" cy="10108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t>Ta sama funkcja obsługuje trzy </a:t>
            </a:r>
            <a:r>
              <a:rPr lang="pl-PL" i="1" dirty="0" err="1" smtClean="0"/>
              <a:t>radriobuttony</a:t>
            </a:r>
            <a:endParaRPr lang="pl-PL" i="1" dirty="0"/>
          </a:p>
        </p:txBody>
      </p:sp>
      <p:cxnSp>
        <p:nvCxnSpPr>
          <p:cNvPr id="12" name="Łącznik prosty ze strzałką 11"/>
          <p:cNvCxnSpPr/>
          <p:nvPr/>
        </p:nvCxnSpPr>
        <p:spPr>
          <a:xfrm flipV="1">
            <a:off x="10038080" y="4439920"/>
            <a:ext cx="447040" cy="91950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6268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26" y="1080771"/>
            <a:ext cx="6174593" cy="3755390"/>
          </a:xfrm>
          <a:prstGeom prst="rect">
            <a:avLst/>
          </a:prstGeom>
        </p:spPr>
      </p:pic>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Radiobutton</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975600" y="2714806"/>
            <a:ext cx="4216400" cy="1602044"/>
          </a:xfrm>
        </p:spPr>
        <p:txBody>
          <a:bodyPr>
            <a:normAutofit/>
          </a:bodyPr>
          <a:lstStyle/>
          <a:p>
            <a:pPr algn="l"/>
            <a:r>
              <a:rPr lang="pl-PL" i="1" dirty="0" smtClean="0"/>
              <a:t>Tylko jedna z opcji może być aktywna. </a:t>
            </a:r>
            <a:endParaRPr lang="pl-PL" i="1" dirty="0"/>
          </a:p>
        </p:txBody>
      </p:sp>
      <p:cxnSp>
        <p:nvCxnSpPr>
          <p:cNvPr id="12" name="Łącznik prosty ze strzałką 11"/>
          <p:cNvCxnSpPr/>
          <p:nvPr/>
        </p:nvCxnSpPr>
        <p:spPr>
          <a:xfrm flipH="1" flipV="1">
            <a:off x="4602480" y="2032000"/>
            <a:ext cx="3281680" cy="9264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Prostokąt 13"/>
          <p:cNvSpPr/>
          <p:nvPr/>
        </p:nvSpPr>
        <p:spPr>
          <a:xfrm>
            <a:off x="678326" y="5451843"/>
            <a:ext cx="10904074" cy="1015663"/>
          </a:xfrm>
          <a:prstGeom prst="rect">
            <a:avLst/>
          </a:prstGeom>
        </p:spPr>
        <p:txBody>
          <a:bodyPr wrap="square">
            <a:spAutoFit/>
          </a:bodyPr>
          <a:lstStyle/>
          <a:p>
            <a:r>
              <a:rPr lang="pl-PL" sz="2000" dirty="0"/>
              <a:t>Domyślnie, w grupie przycisków radiowych (</a:t>
            </a:r>
            <a:r>
              <a:rPr lang="pl-PL" sz="2000" dirty="0" err="1"/>
              <a:t>Radiobutton</a:t>
            </a:r>
            <a:r>
              <a:rPr lang="pl-PL" sz="2000" dirty="0"/>
              <a:t>) w </a:t>
            </a:r>
            <a:r>
              <a:rPr lang="pl-PL" sz="2000" dirty="0" err="1"/>
              <a:t>Tkinter</a:t>
            </a:r>
            <a:r>
              <a:rPr lang="pl-PL" sz="2000" dirty="0"/>
              <a:t> można zaznaczyć tylko jeden przycisk naraz, co jest zgodne z logiką przycisków radiowych. </a:t>
            </a:r>
            <a:r>
              <a:rPr lang="pl-PL" sz="2000" dirty="0" smtClean="0"/>
              <a:t>Wielokrotny wybór należy wykonać za pomocą </a:t>
            </a:r>
            <a:r>
              <a:rPr lang="pl-PL" sz="2000" dirty="0" err="1" smtClean="0"/>
              <a:t>checkboxa</a:t>
            </a:r>
            <a:r>
              <a:rPr lang="pl-PL" sz="2000" dirty="0" smtClean="0"/>
              <a:t>.</a:t>
            </a:r>
            <a:endParaRPr lang="pl-PL" sz="2000" dirty="0"/>
          </a:p>
        </p:txBody>
      </p:sp>
    </p:spTree>
    <p:extLst>
      <p:ext uri="{BB962C8B-B14F-4D97-AF65-F5344CB8AC3E}">
        <p14:creationId xmlns:p14="http://schemas.microsoft.com/office/powerpoint/2010/main" val="105864366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304800" y="311750"/>
            <a:ext cx="11724640" cy="6555641"/>
          </a:xfrm>
          <a:prstGeom prst="rect">
            <a:avLst/>
          </a:prstGeom>
        </p:spPr>
        <p:txBody>
          <a:bodyPr wrap="square">
            <a:spAutoFit/>
          </a:bodyPr>
          <a:lstStyle/>
          <a:p>
            <a:r>
              <a:rPr lang="pl-PL" sz="1400" dirty="0">
                <a:solidFill>
                  <a:srgbClr val="859900"/>
                </a:solidFill>
                <a:latin typeface="Consolas" panose="020B0609020204030204" pitchFamily="49" charset="0"/>
              </a:rPr>
              <a:t>import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tkinter</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as</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endParaRPr lang="pl-PL" sz="1400" dirty="0">
              <a:solidFill>
                <a:srgbClr val="839496"/>
              </a:solidFill>
              <a:latin typeface="Consolas" panose="020B0609020204030204" pitchFamily="49" charset="0"/>
            </a:endParaRP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on_listbox_select</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event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selected_index</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listbox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curselection</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859900"/>
                </a:solidFill>
                <a:latin typeface="Consolas" panose="020B0609020204030204" pitchFamily="49" charset="0"/>
              </a:rPr>
              <a:t>if</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selected_index</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selected_item</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listbox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get</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selected_index</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status_label</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config</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b="1" dirty="0" err="1">
                <a:solidFill>
                  <a:srgbClr val="93A1A1"/>
                </a:solidFill>
                <a:latin typeface="Consolas" panose="020B0609020204030204" pitchFamily="49" charset="0"/>
              </a:rPr>
              <a:t>f</a:t>
            </a:r>
            <a:r>
              <a:rPr lang="pl-PL" sz="1400" dirty="0" err="1">
                <a:solidFill>
                  <a:srgbClr val="2AA198"/>
                </a:solidFill>
                <a:latin typeface="Consolas" panose="020B0609020204030204" pitchFamily="49" charset="0"/>
              </a:rPr>
              <a:t>"Selected</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a:t>
            </a:r>
            <a:r>
              <a:rPr lang="pl-PL" sz="1400" dirty="0">
                <a:solidFill>
                  <a:srgbClr val="CB4B16"/>
                </a:solidFill>
                <a:latin typeface="Consolas" panose="020B0609020204030204" pitchFamily="49" charset="0"/>
              </a:rPr>
              <a:t>{</a:t>
            </a:r>
            <a:r>
              <a:rPr lang="pl-PL" sz="1400" dirty="0" err="1">
                <a:solidFill>
                  <a:srgbClr val="268BD2"/>
                </a:solidFill>
                <a:latin typeface="Consolas" panose="020B0609020204030204" pitchFamily="49" charset="0"/>
              </a:rPr>
              <a:t>selected_item</a:t>
            </a:r>
            <a:r>
              <a:rPr lang="pl-PL" sz="1400" dirty="0">
                <a:solidFill>
                  <a:srgbClr val="CB4B16"/>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859900"/>
                </a:solidFill>
                <a:latin typeface="Consolas" panose="020B0609020204030204" pitchFamily="49" charset="0"/>
              </a:rPr>
              <a:t>else</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status_label</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config</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"No </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selected</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Tworzenie głównego okna</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Tk</a:t>
            </a:r>
            <a:r>
              <a:rPr lang="pl-PL" sz="1400" dirty="0">
                <a:solidFill>
                  <a:srgbClr val="839496"/>
                </a:solidFill>
                <a:latin typeface="Consolas" panose="020B0609020204030204" pitchFamily="49" charset="0"/>
              </a:rPr>
              <a:t>()</a:t>
            </a:r>
          </a:p>
          <a:p>
            <a:r>
              <a:rPr lang="pl-PL" sz="1400" dirty="0" err="1">
                <a:solidFill>
                  <a:srgbClr val="268BD2"/>
                </a:solidFill>
                <a:latin typeface="Consolas" panose="020B0609020204030204" pitchFamily="49" charset="0"/>
              </a:rPr>
              <a:t>root</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title</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Tkinter</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Listbox</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Example</a:t>
            </a:r>
            <a:r>
              <a:rPr lang="pl-PL" sz="1400" dirty="0" smtClean="0">
                <a:solidFill>
                  <a:srgbClr val="2AA198"/>
                </a:solidFill>
                <a:latin typeface="Consolas" panose="020B0609020204030204" pitchFamily="49" charset="0"/>
              </a:rPr>
              <a:t>"</a:t>
            </a:r>
            <a:r>
              <a:rPr lang="pl-PL" sz="1400" dirty="0" smtClean="0">
                <a:solidFill>
                  <a:srgbClr val="839496"/>
                </a:solidFill>
                <a:latin typeface="Consolas" panose="020B0609020204030204" pitchFamily="49" charset="0"/>
              </a:rPr>
              <a:t>)</a:t>
            </a:r>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Tworzenie </a:t>
            </a:r>
            <a:r>
              <a:rPr lang="pl-PL" sz="1400" i="1" dirty="0" err="1">
                <a:solidFill>
                  <a:srgbClr val="586E75"/>
                </a:solidFill>
                <a:latin typeface="Consolas" panose="020B0609020204030204" pitchFamily="49" charset="0"/>
              </a:rPr>
              <a:t>Listbox</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listbox</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Listbox</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selectmode</a:t>
            </a:r>
            <a:r>
              <a:rPr lang="pl-PL" sz="1400" dirty="0">
                <a:solidFill>
                  <a:srgbClr val="859900"/>
                </a:solidFill>
                <a:latin typeface="Consolas" panose="020B0609020204030204" pitchFamily="49" charset="0"/>
              </a:rPr>
              <a:t>=</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SINGLE</a:t>
            </a:r>
            <a:r>
              <a:rPr lang="pl-PL" sz="1400" dirty="0">
                <a:solidFill>
                  <a:srgbClr val="839496"/>
                </a:solidFill>
                <a:latin typeface="Consolas" panose="020B0609020204030204" pitchFamily="49" charset="0"/>
              </a:rPr>
              <a:t>)  </a:t>
            </a:r>
            <a:r>
              <a:rPr lang="pl-PL" sz="1400" i="1" dirty="0">
                <a:solidFill>
                  <a:srgbClr val="586E75"/>
                </a:solidFill>
                <a:latin typeface="Consolas" panose="020B0609020204030204" pitchFamily="49" charset="0"/>
              </a:rPr>
              <a:t># </a:t>
            </a:r>
            <a:r>
              <a:rPr lang="pl-PL" sz="1400" i="1" dirty="0" err="1" smtClean="0">
                <a:solidFill>
                  <a:srgbClr val="586E75"/>
                </a:solidFill>
                <a:latin typeface="Consolas" panose="020B0609020204030204" pitchFamily="49" charset="0"/>
              </a:rPr>
              <a:t>tk.SINGLE</a:t>
            </a:r>
            <a:r>
              <a:rPr lang="pl-PL" sz="1400" i="1" dirty="0" smtClean="0">
                <a:solidFill>
                  <a:srgbClr val="586E75"/>
                </a:solidFill>
                <a:latin typeface="Consolas" panose="020B0609020204030204" pitchFamily="49" charset="0"/>
              </a:rPr>
              <a:t> </a:t>
            </a:r>
            <a:r>
              <a:rPr lang="pl-PL" sz="1400" i="1" dirty="0">
                <a:solidFill>
                  <a:srgbClr val="586E75"/>
                </a:solidFill>
                <a:latin typeface="Consolas" panose="020B0609020204030204" pitchFamily="49" charset="0"/>
              </a:rPr>
              <a:t>oznacza, że można zaznaczyć tylko jeden element </a:t>
            </a:r>
            <a:r>
              <a:rPr lang="pl-PL" sz="1400" i="1" dirty="0" smtClean="0">
                <a:solidFill>
                  <a:srgbClr val="586E75"/>
                </a:solidFill>
                <a:latin typeface="Consolas" panose="020B0609020204030204" pitchFamily="49" charset="0"/>
              </a:rPr>
              <a:t>naraz</a:t>
            </a:r>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endParaRPr lang="pl-PL" sz="1400" dirty="0" smtClean="0">
              <a:solidFill>
                <a:srgbClr val="839496"/>
              </a:solidFill>
              <a:latin typeface="Consolas" panose="020B0609020204030204" pitchFamily="49" charset="0"/>
            </a:endParaRPr>
          </a:p>
          <a:p>
            <a:r>
              <a:rPr lang="pl-PL" sz="1400" i="1" dirty="0" smtClean="0">
                <a:solidFill>
                  <a:srgbClr val="586E75"/>
                </a:solidFill>
                <a:latin typeface="Consolas" panose="020B0609020204030204" pitchFamily="49" charset="0"/>
              </a:rPr>
              <a:t># </a:t>
            </a:r>
            <a:r>
              <a:rPr lang="pl-PL" sz="1400" i="1" dirty="0">
                <a:solidFill>
                  <a:srgbClr val="586E75"/>
                </a:solidFill>
                <a:latin typeface="Consolas" panose="020B0609020204030204" pitchFamily="49" charset="0"/>
              </a:rPr>
              <a:t>Dodawanie elementów do </a:t>
            </a:r>
            <a:r>
              <a:rPr lang="pl-PL" sz="1400" i="1" dirty="0" err="1">
                <a:solidFill>
                  <a:srgbClr val="586E75"/>
                </a:solidFill>
                <a:latin typeface="Consolas" panose="020B0609020204030204" pitchFamily="49" charset="0"/>
              </a:rPr>
              <a:t>Listbox</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items</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1"</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2"</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3"</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4"</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5"</a:t>
            </a:r>
            <a:r>
              <a:rPr lang="pl-PL" sz="1400" dirty="0">
                <a:solidFill>
                  <a:srgbClr val="839496"/>
                </a:solidFill>
                <a:latin typeface="Consolas" panose="020B0609020204030204" pitchFamily="49" charset="0"/>
              </a:rPr>
              <a:t>]</a:t>
            </a:r>
          </a:p>
          <a:p>
            <a:r>
              <a:rPr lang="pl-PL" sz="1400" dirty="0">
                <a:solidFill>
                  <a:srgbClr val="859900"/>
                </a:solidFill>
                <a:latin typeface="Consolas" panose="020B0609020204030204" pitchFamily="49" charset="0"/>
              </a:rPr>
              <a:t>for</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item</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in</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items</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listbox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insert</a:t>
            </a:r>
            <a:r>
              <a:rPr lang="pl-PL" sz="1400" dirty="0">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END</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item</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Przypisanie funkcji do zdarzenia wyboru</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listbox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bind</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"&lt;&lt;</a:t>
            </a:r>
            <a:r>
              <a:rPr lang="pl-PL" sz="1400" dirty="0" err="1">
                <a:solidFill>
                  <a:srgbClr val="2AA198"/>
                </a:solidFill>
                <a:latin typeface="Consolas" panose="020B0609020204030204" pitchFamily="49" charset="0"/>
              </a:rPr>
              <a:t>ListboxSelect</a:t>
            </a:r>
            <a:r>
              <a:rPr lang="pl-PL" sz="1400" dirty="0">
                <a:solidFill>
                  <a:srgbClr val="2AA198"/>
                </a:solidFill>
                <a:latin typeface="Consolas" panose="020B0609020204030204" pitchFamily="49" charset="0"/>
              </a:rPr>
              <a:t>&gt;&gt;"</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on_listbox_select</a:t>
            </a:r>
            <a:r>
              <a:rPr lang="pl-PL" sz="1400" dirty="0" smtClean="0">
                <a:solidFill>
                  <a:srgbClr val="839496"/>
                </a:solidFill>
                <a:latin typeface="Consolas" panose="020B0609020204030204" pitchFamily="49" charset="0"/>
              </a:rPr>
              <a:t>)</a:t>
            </a:r>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Umieszczanie </a:t>
            </a:r>
            <a:r>
              <a:rPr lang="pl-PL" sz="1400" i="1" dirty="0" err="1">
                <a:solidFill>
                  <a:srgbClr val="586E75"/>
                </a:solidFill>
                <a:latin typeface="Consolas" panose="020B0609020204030204" pitchFamily="49" charset="0"/>
              </a:rPr>
              <a:t>Listbox</a:t>
            </a:r>
            <a:r>
              <a:rPr lang="pl-PL" sz="1400" i="1" dirty="0">
                <a:solidFill>
                  <a:srgbClr val="586E75"/>
                </a:solidFill>
                <a:latin typeface="Consolas" panose="020B0609020204030204" pitchFamily="49" charset="0"/>
              </a:rPr>
              <a:t> w oknie</a:t>
            </a:r>
            <a:endParaRPr lang="pl-PL" sz="1400" dirty="0">
              <a:solidFill>
                <a:srgbClr val="839496"/>
              </a:solidFill>
              <a:latin typeface="Consolas" panose="020B0609020204030204" pitchFamily="49" charset="0"/>
            </a:endParaRPr>
          </a:p>
          <a:p>
            <a:r>
              <a:rPr lang="pl-PL" sz="1400" dirty="0" err="1" smtClean="0">
                <a:solidFill>
                  <a:srgbClr val="268BD2"/>
                </a:solidFill>
                <a:latin typeface="Consolas" panose="020B0609020204030204" pitchFamily="49" charset="0"/>
              </a:rPr>
              <a:t>listbox</a:t>
            </a:r>
            <a:r>
              <a:rPr lang="pl-PL" sz="1400" dirty="0" err="1" smtClean="0">
                <a:solidFill>
                  <a:srgbClr val="839496"/>
                </a:solidFill>
                <a:latin typeface="Consolas" panose="020B0609020204030204" pitchFamily="49" charset="0"/>
              </a:rPr>
              <a:t>.</a:t>
            </a:r>
            <a:r>
              <a:rPr lang="pl-PL" sz="1400" dirty="0" err="1" smtClean="0">
                <a:solidFill>
                  <a:srgbClr val="268BD2"/>
                </a:solidFill>
                <a:latin typeface="Consolas" panose="020B0609020204030204" pitchFamily="49" charset="0"/>
              </a:rPr>
              <a:t>pack</a:t>
            </a:r>
            <a:r>
              <a:rPr lang="pl-PL" sz="1400" dirty="0" smtClean="0">
                <a:solidFill>
                  <a:srgbClr val="839496"/>
                </a:solidFill>
                <a:latin typeface="Consolas" panose="020B0609020204030204" pitchFamily="49" charset="0"/>
              </a:rPr>
              <a:t>(pady</a:t>
            </a:r>
            <a:r>
              <a:rPr lang="pl-PL" sz="1400" dirty="0" smtClean="0">
                <a:solidFill>
                  <a:srgbClr val="859900"/>
                </a:solidFill>
                <a:latin typeface="Consolas" panose="020B0609020204030204" pitchFamily="49" charset="0"/>
              </a:rPr>
              <a:t>=</a:t>
            </a:r>
            <a:r>
              <a:rPr lang="pl-PL" sz="1400" dirty="0" smtClean="0">
                <a:solidFill>
                  <a:srgbClr val="D33682"/>
                </a:solidFill>
                <a:latin typeface="Consolas" panose="020B0609020204030204" pitchFamily="49" charset="0"/>
              </a:rPr>
              <a:t>10</a:t>
            </a:r>
            <a:r>
              <a:rPr lang="pl-PL" sz="1400" dirty="0" smtClean="0">
                <a:solidFill>
                  <a:srgbClr val="839496"/>
                </a:solidFill>
                <a:latin typeface="Consolas" panose="020B0609020204030204" pitchFamily="49" charset="0"/>
              </a:rPr>
              <a:t>)</a:t>
            </a:r>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Etykieta do wyświetlania wybranego </a:t>
            </a:r>
            <a:r>
              <a:rPr lang="pl-PL" sz="1400" i="1" dirty="0" smtClean="0">
                <a:solidFill>
                  <a:srgbClr val="586E75"/>
                </a:solidFill>
                <a:latin typeface="Consolas" panose="020B0609020204030204" pitchFamily="49" charset="0"/>
              </a:rPr>
              <a:t>elementu</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status_label</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Label</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"No </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selected</a:t>
            </a:r>
            <a:r>
              <a:rPr lang="pl-PL" sz="1400" dirty="0" smtClean="0">
                <a:solidFill>
                  <a:srgbClr val="2AA198"/>
                </a:solidFill>
                <a:latin typeface="Consolas" panose="020B0609020204030204" pitchFamily="49" charset="0"/>
              </a:rPr>
              <a:t>"</a:t>
            </a:r>
            <a:r>
              <a:rPr lang="pl-PL" sz="1400" dirty="0" smtClean="0">
                <a:solidFill>
                  <a:srgbClr val="839496"/>
                </a:solidFill>
                <a:latin typeface="Consolas" panose="020B0609020204030204" pitchFamily="49" charset="0"/>
              </a:rPr>
              <a:t>)</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status_label</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pack</a:t>
            </a:r>
            <a:r>
              <a:rPr lang="pl-PL" sz="1400" dirty="0">
                <a:solidFill>
                  <a:srgbClr val="839496"/>
                </a:solidFill>
                <a:latin typeface="Consolas" panose="020B0609020204030204" pitchFamily="49" charset="0"/>
              </a:rPr>
              <a:t>(pady</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10</a:t>
            </a:r>
            <a:r>
              <a:rPr lang="pl-PL" sz="1400" dirty="0" smtClean="0">
                <a:solidFill>
                  <a:srgbClr val="839496"/>
                </a:solidFill>
                <a:latin typeface="Consolas" panose="020B0609020204030204" pitchFamily="49" charset="0"/>
              </a:rPr>
              <a:t>)</a:t>
            </a:r>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Uruchamianie pętli zdarzeń </a:t>
            </a:r>
            <a:r>
              <a:rPr lang="pl-PL" sz="1400" i="1" dirty="0" err="1">
                <a:solidFill>
                  <a:srgbClr val="586E75"/>
                </a:solidFill>
                <a:latin typeface="Consolas" panose="020B0609020204030204" pitchFamily="49" charset="0"/>
              </a:rPr>
              <a:t>Tkinter</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root</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mainloop</a:t>
            </a:r>
            <a:r>
              <a:rPr lang="pl-PL" sz="1400" dirty="0">
                <a:solidFill>
                  <a:srgbClr val="839496"/>
                </a:solidFill>
                <a:latin typeface="Consolas" panose="020B0609020204030204" pitchFamily="49" charset="0"/>
              </a:rPr>
              <a:t>()</a:t>
            </a:r>
            <a:endParaRPr lang="pl-PL" sz="1400" b="0" dirty="0">
              <a:solidFill>
                <a:srgbClr val="839496"/>
              </a:solidFill>
              <a:effectLst/>
              <a:latin typeface="Consolas" panose="020B0609020204030204" pitchFamily="49" charset="0"/>
            </a:endParaRPr>
          </a:p>
        </p:txBody>
      </p:sp>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ListBox</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792720" y="1073750"/>
            <a:ext cx="4053840" cy="1445930"/>
          </a:xfrm>
        </p:spPr>
        <p:txBody>
          <a:bodyPr>
            <a:normAutofit/>
          </a:bodyPr>
          <a:lstStyle/>
          <a:p>
            <a:pPr algn="l"/>
            <a:r>
              <a:rPr lang="pl-PL" i="1" dirty="0" err="1" smtClean="0"/>
              <a:t>ListBox</a:t>
            </a:r>
            <a:r>
              <a:rPr lang="pl-PL" i="1" dirty="0" smtClean="0"/>
              <a:t> to najbardziej „nielogicznie zbudowana” i nielubiana kontrolka.</a:t>
            </a:r>
            <a:endParaRPr lang="pl-PL" i="1" dirty="0"/>
          </a:p>
        </p:txBody>
      </p:sp>
      <p:sp>
        <p:nvSpPr>
          <p:cNvPr id="5" name="Podtytuł 2">
            <a:extLst>
              <a:ext uri="{FF2B5EF4-FFF2-40B4-BE49-F238E27FC236}">
                <a16:creationId xmlns="" xmlns:a16="http://schemas.microsoft.com/office/drawing/2014/main" id="{0B963CE8-44C2-4879-9CAA-AC6C48DB5C20}"/>
              </a:ext>
            </a:extLst>
          </p:cNvPr>
          <p:cNvSpPr txBox="1">
            <a:spLocks/>
          </p:cNvSpPr>
          <p:nvPr/>
        </p:nvSpPr>
        <p:spPr>
          <a:xfrm>
            <a:off x="7599680" y="3757595"/>
            <a:ext cx="4053840" cy="144593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t>Trzeba zbudować dodatkową listę pozycji („</a:t>
            </a:r>
            <a:r>
              <a:rPr lang="pl-PL" i="1" dirty="0" err="1" smtClean="0"/>
              <a:t>itemsów</a:t>
            </a:r>
            <a:r>
              <a:rPr lang="pl-PL" i="1" dirty="0" smtClean="0"/>
              <a:t>”) i ją podpiąć do </a:t>
            </a:r>
            <a:r>
              <a:rPr lang="pl-PL" i="1" dirty="0" err="1" smtClean="0"/>
              <a:t>listboxa</a:t>
            </a:r>
            <a:r>
              <a:rPr lang="pl-PL" i="1" dirty="0" smtClean="0"/>
              <a:t> za pomocą iterowania po obiektach tej listy.</a:t>
            </a:r>
            <a:endParaRPr lang="pl-PL" i="1" dirty="0"/>
          </a:p>
        </p:txBody>
      </p:sp>
      <p:cxnSp>
        <p:nvCxnSpPr>
          <p:cNvPr id="6" name="Łącznik prosty ze strzałką 5"/>
          <p:cNvCxnSpPr/>
          <p:nvPr/>
        </p:nvCxnSpPr>
        <p:spPr>
          <a:xfrm flipH="1">
            <a:off x="3708400" y="4439920"/>
            <a:ext cx="3799840" cy="4064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6207760" y="5390062"/>
            <a:ext cx="5821680" cy="1477328"/>
          </a:xfrm>
          <a:prstGeom prst="rect">
            <a:avLst/>
          </a:prstGeom>
        </p:spPr>
        <p:txBody>
          <a:bodyPr wrap="square">
            <a:spAutoFit/>
          </a:bodyPr>
          <a:lstStyle/>
          <a:p>
            <a:r>
              <a:rPr lang="pl-PL" dirty="0" smtClean="0"/>
              <a:t>Metoda bind </a:t>
            </a:r>
            <a:r>
              <a:rPr lang="pl-PL" dirty="0"/>
              <a:t>jest </a:t>
            </a:r>
            <a:r>
              <a:rPr lang="pl-PL" dirty="0" smtClean="0"/>
              <a:t>używana </a:t>
            </a:r>
            <a:r>
              <a:rPr lang="pl-PL" dirty="0"/>
              <a:t>do przypisania funkcji do zdarzenia (</a:t>
            </a:r>
            <a:r>
              <a:rPr lang="pl-PL" dirty="0" err="1"/>
              <a:t>event</a:t>
            </a:r>
            <a:r>
              <a:rPr lang="pl-PL" dirty="0"/>
              <a:t>) danego </a:t>
            </a:r>
            <a:r>
              <a:rPr lang="pl-PL" dirty="0" err="1"/>
              <a:t>widżetu</a:t>
            </a:r>
            <a:r>
              <a:rPr lang="pl-PL" dirty="0"/>
              <a:t>. </a:t>
            </a:r>
            <a:endParaRPr lang="pl-PL" dirty="0" smtClean="0"/>
          </a:p>
          <a:p>
            <a:r>
              <a:rPr lang="pl-PL" dirty="0" smtClean="0"/>
              <a:t>"&lt;&lt;</a:t>
            </a:r>
            <a:r>
              <a:rPr lang="pl-PL" dirty="0" err="1"/>
              <a:t>ListboxSelect</a:t>
            </a:r>
            <a:r>
              <a:rPr lang="pl-PL" dirty="0"/>
              <a:t>&gt;&gt;" to specjalny identyfikator zdarzenia, który oznacza, że chcemy przypisać funkcję </a:t>
            </a:r>
            <a:r>
              <a:rPr lang="pl-PL" dirty="0" err="1"/>
              <a:t>on_listbox_select</a:t>
            </a:r>
            <a:r>
              <a:rPr lang="pl-PL" dirty="0"/>
              <a:t> do zdarzenia wyboru w </a:t>
            </a:r>
            <a:r>
              <a:rPr lang="pl-PL" dirty="0" err="1"/>
              <a:t>Listbox</a:t>
            </a:r>
            <a:r>
              <a:rPr lang="pl-PL" dirty="0"/>
              <a:t>.</a:t>
            </a:r>
          </a:p>
        </p:txBody>
      </p:sp>
      <p:cxnSp>
        <p:nvCxnSpPr>
          <p:cNvPr id="13" name="Łącznik prosty ze strzałką 12"/>
          <p:cNvCxnSpPr/>
          <p:nvPr/>
        </p:nvCxnSpPr>
        <p:spPr>
          <a:xfrm flipH="1" flipV="1">
            <a:off x="3464560" y="5313680"/>
            <a:ext cx="2743200" cy="619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49110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ListBox</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792720" y="1073750"/>
            <a:ext cx="4053840" cy="1445930"/>
          </a:xfrm>
        </p:spPr>
        <p:txBody>
          <a:bodyPr>
            <a:normAutofit/>
          </a:bodyPr>
          <a:lstStyle/>
          <a:p>
            <a:pPr algn="l"/>
            <a:r>
              <a:rPr lang="pl-PL" i="1" dirty="0" err="1" smtClean="0"/>
              <a:t>ListBox</a:t>
            </a:r>
            <a:r>
              <a:rPr lang="pl-PL" i="1" dirty="0" smtClean="0"/>
              <a:t> to rzadko stosowana kontrolka.</a:t>
            </a:r>
            <a:endParaRPr lang="pl-PL" i="1"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54306"/>
            <a:ext cx="5471634" cy="4941693"/>
          </a:xfrm>
          <a:prstGeom prst="rect">
            <a:avLst/>
          </a:prstGeom>
        </p:spPr>
      </p:pic>
    </p:spTree>
    <p:extLst>
      <p:ext uri="{BB962C8B-B14F-4D97-AF65-F5344CB8AC3E}">
        <p14:creationId xmlns:p14="http://schemas.microsoft.com/office/powerpoint/2010/main" val="40410005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Combobox</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8290560" y="815578"/>
            <a:ext cx="2834640" cy="1695331"/>
          </a:xfrm>
        </p:spPr>
        <p:txBody>
          <a:bodyPr>
            <a:normAutofit/>
          </a:bodyPr>
          <a:lstStyle/>
          <a:p>
            <a:pPr algn="l"/>
            <a:r>
              <a:rPr lang="pl-PL" i="1" dirty="0" err="1" smtClean="0"/>
              <a:t>Combobox</a:t>
            </a:r>
            <a:r>
              <a:rPr lang="pl-PL" i="1" dirty="0" smtClean="0"/>
              <a:t> posiada uproszczoną budowę i logikę działania.</a:t>
            </a:r>
            <a:endParaRPr lang="pl-PL" i="1" dirty="0"/>
          </a:p>
        </p:txBody>
      </p:sp>
      <p:sp>
        <p:nvSpPr>
          <p:cNvPr id="4" name="Prostokąt 3"/>
          <p:cNvSpPr/>
          <p:nvPr/>
        </p:nvSpPr>
        <p:spPr>
          <a:xfrm>
            <a:off x="284480" y="346512"/>
            <a:ext cx="11290212" cy="6340197"/>
          </a:xfrm>
          <a:prstGeom prst="rect">
            <a:avLst/>
          </a:prstGeom>
        </p:spPr>
        <p:txBody>
          <a:bodyPr wrap="square">
            <a:spAutoFit/>
          </a:bodyPr>
          <a:lstStyle/>
          <a:p>
            <a:r>
              <a:rPr lang="pl-PL" sz="1400" dirty="0">
                <a:solidFill>
                  <a:srgbClr val="859900"/>
                </a:solidFill>
                <a:latin typeface="Consolas" panose="020B0609020204030204" pitchFamily="49" charset="0"/>
              </a:rPr>
              <a:t>import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tkinter</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as</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endParaRPr lang="pl-PL" sz="1400" dirty="0">
              <a:solidFill>
                <a:srgbClr val="839496"/>
              </a:solidFill>
              <a:latin typeface="Consolas" panose="020B0609020204030204" pitchFamily="49" charset="0"/>
            </a:endParaRPr>
          </a:p>
          <a:p>
            <a:r>
              <a:rPr lang="pl-PL" sz="1400" dirty="0">
                <a:solidFill>
                  <a:srgbClr val="859900"/>
                </a:solidFill>
                <a:latin typeface="Consolas" panose="020B0609020204030204" pitchFamily="49" charset="0"/>
              </a:rPr>
              <a:t>from</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tkinter</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import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ttk</a:t>
            </a:r>
            <a:endParaRPr lang="pl-PL" sz="1400" dirty="0">
              <a:solidFill>
                <a:srgbClr val="839496"/>
              </a:solidFill>
              <a:latin typeface="Consolas" panose="020B0609020204030204" pitchFamily="49" charset="0"/>
            </a:endParaRP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b="1" dirty="0">
                <a:solidFill>
                  <a:srgbClr val="93A1A1"/>
                </a:solidFill>
                <a:latin typeface="Consolas" panose="020B0609020204030204" pitchFamily="49" charset="0"/>
              </a:rPr>
              <a:t>def</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on_combobox_select</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event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selected_item</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combobox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get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status_label</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config</a:t>
            </a:r>
            <a:r>
              <a:rPr lang="pl-PL" sz="1400" dirty="0">
                <a:solidFill>
                  <a:srgbClr val="839496"/>
                </a:solidFill>
                <a:latin typeface="Consolas" panose="020B0609020204030204" pitchFamily="49" charset="0"/>
              </a:rPr>
              <a:t>(</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b="1" dirty="0" err="1">
                <a:solidFill>
                  <a:srgbClr val="93A1A1"/>
                </a:solidFill>
                <a:latin typeface="Consolas" panose="020B0609020204030204" pitchFamily="49" charset="0"/>
              </a:rPr>
              <a:t>f</a:t>
            </a:r>
            <a:r>
              <a:rPr lang="pl-PL" sz="1400" dirty="0" err="1">
                <a:solidFill>
                  <a:srgbClr val="2AA198"/>
                </a:solidFill>
                <a:latin typeface="Consolas" panose="020B0609020204030204" pitchFamily="49" charset="0"/>
              </a:rPr>
              <a:t>"Selected</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a:t>
            </a:r>
            <a:r>
              <a:rPr lang="pl-PL" sz="1400" dirty="0">
                <a:solidFill>
                  <a:srgbClr val="CB4B16"/>
                </a:solidFill>
                <a:latin typeface="Consolas" panose="020B0609020204030204" pitchFamily="49" charset="0"/>
              </a:rPr>
              <a:t>{</a:t>
            </a:r>
            <a:r>
              <a:rPr lang="pl-PL" sz="1400" dirty="0" err="1">
                <a:solidFill>
                  <a:srgbClr val="268BD2"/>
                </a:solidFill>
                <a:latin typeface="Consolas" panose="020B0609020204030204" pitchFamily="49" charset="0"/>
              </a:rPr>
              <a:t>selected_item</a:t>
            </a:r>
            <a:r>
              <a:rPr lang="pl-PL" sz="1400" dirty="0">
                <a:solidFill>
                  <a:srgbClr val="CB4B16"/>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Tworzenie głównego okna</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Tk</a:t>
            </a:r>
            <a:r>
              <a:rPr lang="pl-PL" sz="1400" dirty="0">
                <a:solidFill>
                  <a:srgbClr val="839496"/>
                </a:solidFill>
                <a:latin typeface="Consolas" panose="020B0609020204030204" pitchFamily="49" charset="0"/>
              </a:rPr>
              <a:t>()</a:t>
            </a:r>
          </a:p>
          <a:p>
            <a:r>
              <a:rPr lang="pl-PL" sz="1400" dirty="0" err="1">
                <a:solidFill>
                  <a:srgbClr val="268BD2"/>
                </a:solidFill>
                <a:latin typeface="Consolas" panose="020B0609020204030204" pitchFamily="49" charset="0"/>
              </a:rPr>
              <a:t>root</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title</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Tkinter</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Combobox</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Example</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Tworzenie </a:t>
            </a:r>
            <a:r>
              <a:rPr lang="pl-PL" sz="1400" i="1" dirty="0" err="1">
                <a:solidFill>
                  <a:srgbClr val="586E75"/>
                </a:solidFill>
                <a:latin typeface="Consolas" panose="020B0609020204030204" pitchFamily="49" charset="0"/>
              </a:rPr>
              <a:t>Combobox</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combobox</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Combobox</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values</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1"</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2"</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3"</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4"</a:t>
            </a:r>
            <a:r>
              <a:rPr lang="pl-PL" sz="1400" dirty="0">
                <a:solidFill>
                  <a:srgbClr val="839496"/>
                </a:solidFill>
                <a:latin typeface="Consolas" panose="020B0609020204030204" pitchFamily="49" charset="0"/>
              </a:rPr>
              <a:t>, </a:t>
            </a:r>
            <a:r>
              <a:rPr lang="pl-PL" sz="1400" dirty="0">
                <a:solidFill>
                  <a:srgbClr val="2AA198"/>
                </a:solidFill>
                <a:latin typeface="Consolas" panose="020B0609020204030204" pitchFamily="49" charset="0"/>
              </a:rPr>
              <a:t>"</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5"</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Ustawienie początkowej wartości</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combobox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set</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"Select </a:t>
            </a:r>
            <a:r>
              <a:rPr lang="pl-PL" sz="1400" dirty="0" err="1">
                <a:solidFill>
                  <a:srgbClr val="2AA198"/>
                </a:solidFill>
                <a:latin typeface="Consolas" panose="020B0609020204030204" pitchFamily="49" charset="0"/>
              </a:rPr>
              <a:t>an</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Przypisanie funkcji do zdarzenia wyboru</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combobox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bind</a:t>
            </a:r>
            <a:r>
              <a:rPr lang="pl-PL" sz="1400" dirty="0">
                <a:solidFill>
                  <a:srgbClr val="839496"/>
                </a:solidFill>
                <a:latin typeface="Consolas" panose="020B0609020204030204" pitchFamily="49" charset="0"/>
              </a:rPr>
              <a:t>(</a:t>
            </a:r>
            <a:r>
              <a:rPr lang="pl-PL" sz="1400" dirty="0">
                <a:solidFill>
                  <a:srgbClr val="2AA198"/>
                </a:solidFill>
                <a:latin typeface="Consolas" panose="020B0609020204030204" pitchFamily="49" charset="0"/>
              </a:rPr>
              <a:t>"&lt;&lt;</a:t>
            </a:r>
            <a:r>
              <a:rPr lang="pl-PL" sz="1400" dirty="0" err="1">
                <a:solidFill>
                  <a:srgbClr val="2AA198"/>
                </a:solidFill>
                <a:latin typeface="Consolas" panose="020B0609020204030204" pitchFamily="49" charset="0"/>
              </a:rPr>
              <a:t>ComboboxSelected</a:t>
            </a:r>
            <a:r>
              <a:rPr lang="pl-PL" sz="1400" dirty="0">
                <a:solidFill>
                  <a:srgbClr val="2AA198"/>
                </a:solidFill>
                <a:latin typeface="Consolas" panose="020B0609020204030204" pitchFamily="49" charset="0"/>
              </a:rPr>
              <a:t>&gt;&gt;"</a:t>
            </a:r>
            <a:r>
              <a:rPr lang="pl-PL" sz="1400" dirty="0">
                <a:solidFill>
                  <a:srgbClr val="839496"/>
                </a:solidFill>
                <a:latin typeface="Consolas" panose="020B0609020204030204" pitchFamily="49" charset="0"/>
              </a:rPr>
              <a:t>, </a:t>
            </a:r>
            <a:r>
              <a:rPr lang="pl-PL" sz="1400" dirty="0" err="1">
                <a:solidFill>
                  <a:srgbClr val="268BD2"/>
                </a:solidFill>
                <a:latin typeface="Consolas" panose="020B0609020204030204" pitchFamily="49" charset="0"/>
              </a:rPr>
              <a:t>on_combobox_select</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Umieszczenie </a:t>
            </a:r>
            <a:r>
              <a:rPr lang="pl-PL" sz="1400" i="1" dirty="0" err="1">
                <a:solidFill>
                  <a:srgbClr val="586E75"/>
                </a:solidFill>
                <a:latin typeface="Consolas" panose="020B0609020204030204" pitchFamily="49" charset="0"/>
              </a:rPr>
              <a:t>Combobox</a:t>
            </a:r>
            <a:r>
              <a:rPr lang="pl-PL" sz="1400" i="1" dirty="0">
                <a:solidFill>
                  <a:srgbClr val="586E75"/>
                </a:solidFill>
                <a:latin typeface="Consolas" panose="020B0609020204030204" pitchFamily="49" charset="0"/>
              </a:rPr>
              <a:t> w oknie</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combobox</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pack</a:t>
            </a:r>
            <a:r>
              <a:rPr lang="pl-PL" sz="1400" dirty="0">
                <a:solidFill>
                  <a:srgbClr val="839496"/>
                </a:solidFill>
                <a:latin typeface="Consolas" panose="020B0609020204030204" pitchFamily="49" charset="0"/>
              </a:rPr>
              <a:t>(pady</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10</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Etykieta do wyświetlania wybranego elementu</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status_label</a:t>
            </a:r>
            <a:r>
              <a:rPr lang="pl-PL" sz="1400" dirty="0">
                <a:solidFill>
                  <a:srgbClr val="839496"/>
                </a:solidFill>
                <a:latin typeface="Consolas" panose="020B0609020204030204" pitchFamily="49" charset="0"/>
              </a:rPr>
              <a:t> </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err="1">
                <a:solidFill>
                  <a:srgbClr val="CB4B16"/>
                </a:solidFill>
                <a:latin typeface="Consolas" panose="020B0609020204030204" pitchFamily="49" charset="0"/>
              </a:rPr>
              <a:t>tk</a:t>
            </a:r>
            <a:r>
              <a:rPr lang="pl-PL" sz="1400" dirty="0" err="1">
                <a:solidFill>
                  <a:srgbClr val="839496"/>
                </a:solidFill>
                <a:latin typeface="Consolas" panose="020B0609020204030204" pitchFamily="49" charset="0"/>
              </a:rPr>
              <a:t>.</a:t>
            </a:r>
            <a:r>
              <a:rPr lang="pl-PL" sz="1400" dirty="0" err="1">
                <a:solidFill>
                  <a:srgbClr val="CB4B16"/>
                </a:solidFill>
                <a:latin typeface="Consolas" panose="020B0609020204030204" pitchFamily="49" charset="0"/>
              </a:rPr>
              <a:t>Label</a:t>
            </a:r>
            <a:r>
              <a:rPr lang="pl-PL" sz="1400" dirty="0">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root</a:t>
            </a:r>
            <a:r>
              <a:rPr lang="pl-PL" sz="1400" dirty="0">
                <a:solidFill>
                  <a:srgbClr val="839496"/>
                </a:solidFill>
                <a:latin typeface="Consolas" panose="020B0609020204030204" pitchFamily="49" charset="0"/>
              </a:rPr>
              <a:t>, </a:t>
            </a:r>
            <a:r>
              <a:rPr lang="pl-PL" sz="1400" dirty="0" err="1">
                <a:solidFill>
                  <a:srgbClr val="839496"/>
                </a:solidFill>
                <a:latin typeface="Consolas" panose="020B0609020204030204" pitchFamily="49" charset="0"/>
              </a:rPr>
              <a:t>text</a:t>
            </a:r>
            <a:r>
              <a:rPr lang="pl-PL" sz="1400" dirty="0">
                <a:solidFill>
                  <a:srgbClr val="859900"/>
                </a:solidFill>
                <a:latin typeface="Consolas" panose="020B0609020204030204" pitchFamily="49" charset="0"/>
              </a:rPr>
              <a:t>=</a:t>
            </a:r>
            <a:r>
              <a:rPr lang="pl-PL" sz="1400" dirty="0">
                <a:solidFill>
                  <a:srgbClr val="2AA198"/>
                </a:solidFill>
                <a:latin typeface="Consolas" panose="020B0609020204030204" pitchFamily="49" charset="0"/>
              </a:rPr>
              <a:t>"No </a:t>
            </a:r>
            <a:r>
              <a:rPr lang="pl-PL" sz="1400" dirty="0" err="1">
                <a:solidFill>
                  <a:srgbClr val="2AA198"/>
                </a:solidFill>
                <a:latin typeface="Consolas" panose="020B0609020204030204" pitchFamily="49" charset="0"/>
              </a:rPr>
              <a:t>item</a:t>
            </a:r>
            <a:r>
              <a:rPr lang="pl-PL" sz="1400" dirty="0">
                <a:solidFill>
                  <a:srgbClr val="2AA198"/>
                </a:solidFill>
                <a:latin typeface="Consolas" panose="020B0609020204030204" pitchFamily="49" charset="0"/>
              </a:rPr>
              <a:t> </a:t>
            </a:r>
            <a:r>
              <a:rPr lang="pl-PL" sz="1400" dirty="0" err="1">
                <a:solidFill>
                  <a:srgbClr val="2AA198"/>
                </a:solidFill>
                <a:latin typeface="Consolas" panose="020B0609020204030204" pitchFamily="49" charset="0"/>
              </a:rPr>
              <a:t>selected</a:t>
            </a:r>
            <a:r>
              <a:rPr lang="pl-PL" sz="1400" dirty="0">
                <a:solidFill>
                  <a:srgbClr val="2AA198"/>
                </a:solidFill>
                <a:latin typeface="Consolas" panose="020B0609020204030204" pitchFamily="49" charset="0"/>
              </a:rPr>
              <a:t>"</a:t>
            </a:r>
            <a:r>
              <a:rPr lang="pl-PL" sz="1400" dirty="0">
                <a:solidFill>
                  <a:srgbClr val="839496"/>
                </a:solidFill>
                <a:latin typeface="Consolas" panose="020B0609020204030204" pitchFamily="49" charset="0"/>
              </a:rPr>
              <a:t>)</a:t>
            </a:r>
          </a:p>
          <a:p>
            <a:r>
              <a:rPr lang="pl-PL" sz="1400" dirty="0" err="1">
                <a:solidFill>
                  <a:srgbClr val="268BD2"/>
                </a:solidFill>
                <a:latin typeface="Consolas" panose="020B0609020204030204" pitchFamily="49" charset="0"/>
              </a:rPr>
              <a:t>status_label</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place</a:t>
            </a:r>
            <a:r>
              <a:rPr lang="pl-PL" sz="1400" dirty="0">
                <a:solidFill>
                  <a:srgbClr val="839496"/>
                </a:solidFill>
                <a:latin typeface="Consolas" panose="020B0609020204030204" pitchFamily="49" charset="0"/>
              </a:rPr>
              <a:t>(x</a:t>
            </a:r>
            <a:r>
              <a:rPr lang="pl-PL" sz="1400" dirty="0">
                <a:solidFill>
                  <a:srgbClr val="859900"/>
                </a:solidFill>
                <a:latin typeface="Consolas" panose="020B0609020204030204" pitchFamily="49" charset="0"/>
              </a:rPr>
              <a:t>=</a:t>
            </a:r>
            <a:r>
              <a:rPr lang="pl-PL" sz="1400" dirty="0">
                <a:solidFill>
                  <a:srgbClr val="839496"/>
                </a:solidFill>
                <a:latin typeface="Consolas" panose="020B0609020204030204" pitchFamily="49" charset="0"/>
              </a:rPr>
              <a:t> </a:t>
            </a:r>
            <a:r>
              <a:rPr lang="pl-PL" sz="1400" dirty="0">
                <a:solidFill>
                  <a:srgbClr val="D33682"/>
                </a:solidFill>
                <a:latin typeface="Consolas" panose="020B0609020204030204" pitchFamily="49" charset="0"/>
              </a:rPr>
              <a:t>90</a:t>
            </a:r>
            <a:r>
              <a:rPr lang="pl-PL" sz="1400" dirty="0">
                <a:solidFill>
                  <a:srgbClr val="839496"/>
                </a:solidFill>
                <a:latin typeface="Consolas" panose="020B0609020204030204" pitchFamily="49" charset="0"/>
              </a:rPr>
              <a:t>,y</a:t>
            </a:r>
            <a:r>
              <a:rPr lang="pl-PL" sz="1400" dirty="0">
                <a:solidFill>
                  <a:srgbClr val="859900"/>
                </a:solidFill>
                <a:latin typeface="Consolas" panose="020B0609020204030204" pitchFamily="49" charset="0"/>
              </a:rPr>
              <a:t>=</a:t>
            </a:r>
            <a:r>
              <a:rPr lang="pl-PL" sz="1400" dirty="0">
                <a:solidFill>
                  <a:srgbClr val="D33682"/>
                </a:solidFill>
                <a:latin typeface="Consolas" panose="020B0609020204030204" pitchFamily="49" charset="0"/>
              </a:rPr>
              <a:t>130</a:t>
            </a:r>
            <a:r>
              <a:rPr lang="pl-PL" sz="1400" dirty="0">
                <a:solidFill>
                  <a:srgbClr val="839496"/>
                </a:solidFill>
                <a:latin typeface="Consolas" panose="020B0609020204030204" pitchFamily="49" charset="0"/>
              </a:rPr>
              <a:t>)</a:t>
            </a:r>
          </a:p>
          <a:p>
            <a:r>
              <a:rPr lang="pl-PL" sz="1400" dirty="0">
                <a:solidFill>
                  <a:srgbClr val="839496"/>
                </a:solidFill>
                <a:latin typeface="Consolas" panose="020B0609020204030204" pitchFamily="49" charset="0"/>
              </a:rPr>
              <a:t/>
            </a:r>
            <a:br>
              <a:rPr lang="pl-PL" sz="1400" dirty="0">
                <a:solidFill>
                  <a:srgbClr val="839496"/>
                </a:solidFill>
                <a:latin typeface="Consolas" panose="020B0609020204030204" pitchFamily="49" charset="0"/>
              </a:rPr>
            </a:br>
            <a:r>
              <a:rPr lang="pl-PL" sz="1400" i="1" dirty="0">
                <a:solidFill>
                  <a:srgbClr val="586E75"/>
                </a:solidFill>
                <a:latin typeface="Consolas" panose="020B0609020204030204" pitchFamily="49" charset="0"/>
              </a:rPr>
              <a:t># Uruchamianie pętli zdarzeń </a:t>
            </a:r>
            <a:r>
              <a:rPr lang="pl-PL" sz="1400" i="1" dirty="0" err="1">
                <a:solidFill>
                  <a:srgbClr val="586E75"/>
                </a:solidFill>
                <a:latin typeface="Consolas" panose="020B0609020204030204" pitchFamily="49" charset="0"/>
              </a:rPr>
              <a:t>Tkinter</a:t>
            </a:r>
            <a:endParaRPr lang="pl-PL" sz="1400" dirty="0">
              <a:solidFill>
                <a:srgbClr val="839496"/>
              </a:solidFill>
              <a:latin typeface="Consolas" panose="020B0609020204030204" pitchFamily="49" charset="0"/>
            </a:endParaRPr>
          </a:p>
          <a:p>
            <a:r>
              <a:rPr lang="pl-PL" sz="1400" dirty="0" err="1">
                <a:solidFill>
                  <a:srgbClr val="268BD2"/>
                </a:solidFill>
                <a:latin typeface="Consolas" panose="020B0609020204030204" pitchFamily="49" charset="0"/>
              </a:rPr>
              <a:t>root</a:t>
            </a:r>
            <a:r>
              <a:rPr lang="pl-PL" sz="1400" dirty="0" err="1">
                <a:solidFill>
                  <a:srgbClr val="839496"/>
                </a:solidFill>
                <a:latin typeface="Consolas" panose="020B0609020204030204" pitchFamily="49" charset="0"/>
              </a:rPr>
              <a:t>.</a:t>
            </a:r>
            <a:r>
              <a:rPr lang="pl-PL" sz="1400" dirty="0" err="1">
                <a:solidFill>
                  <a:srgbClr val="268BD2"/>
                </a:solidFill>
                <a:latin typeface="Consolas" panose="020B0609020204030204" pitchFamily="49" charset="0"/>
              </a:rPr>
              <a:t>mainloop</a:t>
            </a:r>
            <a:r>
              <a:rPr lang="pl-PL" sz="1400" dirty="0">
                <a:solidFill>
                  <a:srgbClr val="839496"/>
                </a:solidFill>
                <a:latin typeface="Consolas" panose="020B0609020204030204" pitchFamily="49" charset="0"/>
              </a:rPr>
              <a:t>()</a:t>
            </a:r>
            <a:endParaRPr lang="pl-PL" sz="1400" b="0" dirty="0">
              <a:solidFill>
                <a:srgbClr val="839496"/>
              </a:solidFill>
              <a:effectLst/>
              <a:latin typeface="Consolas" panose="020B0609020204030204" pitchFamily="49" charset="0"/>
            </a:endParaRPr>
          </a:p>
        </p:txBody>
      </p:sp>
      <p:sp>
        <p:nvSpPr>
          <p:cNvPr id="5" name="Prostokąt 4"/>
          <p:cNvSpPr/>
          <p:nvPr/>
        </p:nvSpPr>
        <p:spPr>
          <a:xfrm>
            <a:off x="6573520" y="4610366"/>
            <a:ext cx="5354320" cy="1200329"/>
          </a:xfrm>
          <a:prstGeom prst="rect">
            <a:avLst/>
          </a:prstGeom>
        </p:spPr>
        <p:txBody>
          <a:bodyPr wrap="square">
            <a:spAutoFit/>
          </a:bodyPr>
          <a:lstStyle/>
          <a:p>
            <a:r>
              <a:rPr lang="pl-PL" dirty="0" smtClean="0"/>
              <a:t>"&lt;&lt;</a:t>
            </a:r>
            <a:r>
              <a:rPr lang="pl-PL" dirty="0" err="1" smtClean="0"/>
              <a:t>ComboboxSelected</a:t>
            </a:r>
            <a:r>
              <a:rPr lang="pl-PL" dirty="0" smtClean="0"/>
              <a:t>&gt;&gt;" </a:t>
            </a:r>
            <a:r>
              <a:rPr lang="pl-PL" dirty="0"/>
              <a:t>to specjalny identyfikator zdarzenia, który oznacza, że chcemy przypisać funkcję </a:t>
            </a:r>
            <a:r>
              <a:rPr lang="pl-PL" dirty="0" err="1" smtClean="0"/>
              <a:t>on_combobox_select</a:t>
            </a:r>
            <a:r>
              <a:rPr lang="pl-PL" dirty="0" smtClean="0"/>
              <a:t> </a:t>
            </a:r>
            <a:r>
              <a:rPr lang="pl-PL" dirty="0"/>
              <a:t>do zdarzenia wyboru w </a:t>
            </a:r>
            <a:r>
              <a:rPr lang="pl-PL" dirty="0" err="1" smtClean="0"/>
              <a:t>Combobox</a:t>
            </a:r>
            <a:r>
              <a:rPr lang="pl-PL" dirty="0" smtClean="0"/>
              <a:t>.</a:t>
            </a:r>
            <a:endParaRPr lang="pl-PL" dirty="0"/>
          </a:p>
        </p:txBody>
      </p:sp>
      <p:cxnSp>
        <p:nvCxnSpPr>
          <p:cNvPr id="6" name="Łącznik prosty ze strzałką 5"/>
          <p:cNvCxnSpPr/>
          <p:nvPr/>
        </p:nvCxnSpPr>
        <p:spPr>
          <a:xfrm flipH="1" flipV="1">
            <a:off x="3779520" y="4490721"/>
            <a:ext cx="2794000" cy="7198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144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Combobox</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219200" y="5377419"/>
            <a:ext cx="3108960" cy="759222"/>
          </a:xfrm>
        </p:spPr>
        <p:txBody>
          <a:bodyPr>
            <a:normAutofit/>
          </a:bodyPr>
          <a:lstStyle/>
          <a:p>
            <a:pPr algn="l"/>
            <a:r>
              <a:rPr lang="pl-PL" i="1" dirty="0" smtClean="0"/>
              <a:t>Widok początkowy</a:t>
            </a:r>
            <a:endParaRPr lang="pl-PL" i="1"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70" y="1697989"/>
            <a:ext cx="3679190" cy="3349131"/>
          </a:xfrm>
          <a:prstGeom prst="rect">
            <a:avLst/>
          </a:prstGeom>
        </p:spPr>
      </p:pic>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530" y="1697987"/>
            <a:ext cx="3679190" cy="3349131"/>
          </a:xfrm>
          <a:prstGeom prst="rect">
            <a:avLst/>
          </a:prstGeom>
        </p:spPr>
      </p:pic>
      <p:sp>
        <p:nvSpPr>
          <p:cNvPr id="7" name="Podtytuł 2">
            <a:extLst>
              <a:ext uri="{FF2B5EF4-FFF2-40B4-BE49-F238E27FC236}">
                <a16:creationId xmlns="" xmlns:a16="http://schemas.microsoft.com/office/drawing/2014/main" id="{0B963CE8-44C2-4879-9CAA-AC6C48DB5C20}"/>
              </a:ext>
            </a:extLst>
          </p:cNvPr>
          <p:cNvSpPr txBox="1">
            <a:spLocks/>
          </p:cNvSpPr>
          <p:nvPr/>
        </p:nvSpPr>
        <p:spPr>
          <a:xfrm>
            <a:off x="4968240" y="5377419"/>
            <a:ext cx="3108960" cy="7592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t>Widok po rozwinięciu</a:t>
            </a:r>
            <a:endParaRPr lang="pl-PL" i="1" dirty="0"/>
          </a:p>
        </p:txBody>
      </p:sp>
      <p:sp>
        <p:nvSpPr>
          <p:cNvPr id="8" name="Podtytuł 2">
            <a:extLst>
              <a:ext uri="{FF2B5EF4-FFF2-40B4-BE49-F238E27FC236}">
                <a16:creationId xmlns="" xmlns:a16="http://schemas.microsoft.com/office/drawing/2014/main" id="{0B963CE8-44C2-4879-9CAA-AC6C48DB5C20}"/>
              </a:ext>
            </a:extLst>
          </p:cNvPr>
          <p:cNvSpPr txBox="1">
            <a:spLocks/>
          </p:cNvSpPr>
          <p:nvPr/>
        </p:nvSpPr>
        <p:spPr>
          <a:xfrm>
            <a:off x="8717280" y="2524888"/>
            <a:ext cx="3108960" cy="16953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smtClean="0"/>
              <a:t>Combobox posiada uproszczoną budowę i logikę działania.</a:t>
            </a:r>
            <a:endParaRPr lang="pl-PL" i="1" dirty="0"/>
          </a:p>
        </p:txBody>
      </p:sp>
    </p:spTree>
    <p:extLst>
      <p:ext uri="{BB962C8B-B14F-4D97-AF65-F5344CB8AC3E}">
        <p14:creationId xmlns:p14="http://schemas.microsoft.com/office/powerpoint/2010/main" val="212464393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Scrollbar</a:t>
            </a:r>
            <a:endParaRPr lang="pl-PL" sz="2800" dirty="0"/>
          </a:p>
        </p:txBody>
      </p:sp>
      <p:sp>
        <p:nvSpPr>
          <p:cNvPr id="5" name="Prostokąt 4"/>
          <p:cNvSpPr/>
          <p:nvPr/>
        </p:nvSpPr>
        <p:spPr>
          <a:xfrm>
            <a:off x="314960" y="2478014"/>
            <a:ext cx="8107680" cy="3970318"/>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Scrollbar</a:t>
            </a:r>
            <a:r>
              <a:rPr lang="pl-PL" dirty="0">
                <a:solidFill>
                  <a:srgbClr val="2AA198"/>
                </a:solidFill>
                <a:latin typeface="Consolas" panose="020B0609020204030204" pitchFamily="49" charset="0"/>
              </a:rPr>
              <a:t> </a:t>
            </a:r>
            <a:r>
              <a:rPr lang="pl-PL" dirty="0" err="1">
                <a:solidFill>
                  <a:srgbClr val="2AA198"/>
                </a:solidFill>
                <a:latin typeface="Consolas" panose="020B0609020204030204" pitchFamily="49" charset="0"/>
              </a:rPr>
              <a:t>Example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pionowego </a:t>
            </a:r>
            <a:r>
              <a:rPr lang="pl-PL" i="1" dirty="0" err="1">
                <a:solidFill>
                  <a:srgbClr val="586E75"/>
                </a:solidFill>
                <a:latin typeface="Consolas" panose="020B0609020204030204" pitchFamily="49" charset="0"/>
              </a:rPr>
              <a:t>scrollbara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vertical_scrollbar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Scrollbar</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orient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vertical</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vertical_scrollbar</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side</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RIGHT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poziomego </a:t>
            </a:r>
            <a:r>
              <a:rPr lang="pl-PL" i="1" dirty="0" err="1">
                <a:solidFill>
                  <a:srgbClr val="586E75"/>
                </a:solidFill>
                <a:latin typeface="Consolas" panose="020B0609020204030204" pitchFamily="49" charset="0"/>
              </a:rPr>
              <a:t>scrollbara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horizontal_scrollbar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Scrollbar</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orient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horizontal</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horizontal_scrollbar</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side</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BOTTOM</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87680" y="839044"/>
            <a:ext cx="4064000" cy="1853356"/>
          </a:xfrm>
        </p:spPr>
        <p:txBody>
          <a:bodyPr>
            <a:normAutofit/>
          </a:bodyPr>
          <a:lstStyle/>
          <a:p>
            <a:pPr algn="l"/>
            <a:r>
              <a:rPr lang="pl-PL" i="1" dirty="0" err="1"/>
              <a:t>Scrollbary</a:t>
            </a:r>
            <a:r>
              <a:rPr lang="pl-PL" i="1" dirty="0"/>
              <a:t> są umieszczane przy odpowiednich krawędziach okna za pomocą </a:t>
            </a:r>
            <a:r>
              <a:rPr lang="pl-PL" i="1" dirty="0" smtClean="0"/>
              <a:t>managera </a:t>
            </a:r>
            <a:r>
              <a:rPr lang="pl-PL" i="1" dirty="0" err="1" smtClean="0"/>
              <a:t>pack</a:t>
            </a:r>
            <a:r>
              <a:rPr lang="pl-PL" i="1" dirty="0"/>
              <a:t>.</a:t>
            </a:r>
          </a:p>
        </p:txBody>
      </p:sp>
      <p:pic>
        <p:nvPicPr>
          <p:cNvPr id="8" name="Obraz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504" y="839044"/>
            <a:ext cx="5560255" cy="3100548"/>
          </a:xfrm>
          <a:prstGeom prst="rect">
            <a:avLst/>
          </a:prstGeom>
        </p:spPr>
      </p:pic>
    </p:spTree>
    <p:extLst>
      <p:ext uri="{BB962C8B-B14F-4D97-AF65-F5344CB8AC3E}">
        <p14:creationId xmlns:p14="http://schemas.microsoft.com/office/powerpoint/2010/main" val="28934553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Scale</a:t>
            </a:r>
            <a:endParaRPr lang="pl-PL" sz="2800" dirty="0"/>
          </a:p>
        </p:txBody>
      </p:sp>
      <p:sp>
        <p:nvSpPr>
          <p:cNvPr id="4" name="Prostokąt 3"/>
          <p:cNvSpPr/>
          <p:nvPr/>
        </p:nvSpPr>
        <p:spPr>
          <a:xfrm>
            <a:off x="264160" y="1423261"/>
            <a:ext cx="11480800" cy="4801314"/>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on_scale_change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value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label</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config</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"Current</a:t>
            </a:r>
            <a:r>
              <a:rPr lang="pl-PL" dirty="0">
                <a:solidFill>
                  <a:srgbClr val="2AA198"/>
                </a:solidFill>
                <a:latin typeface="Consolas" panose="020B0609020204030204" pitchFamily="49" charset="0"/>
              </a:rPr>
              <a:t> </a:t>
            </a:r>
            <a:r>
              <a:rPr lang="pl-PL" dirty="0" err="1">
                <a:solidFill>
                  <a:srgbClr val="2AA198"/>
                </a:solidFill>
                <a:latin typeface="Consolas" panose="020B0609020204030204" pitchFamily="49" charset="0"/>
              </a:rPr>
              <a:t>value</a:t>
            </a:r>
            <a:r>
              <a:rPr lang="pl-PL" dirty="0">
                <a:solidFill>
                  <a:srgbClr val="2AA198"/>
                </a:solidFill>
                <a:latin typeface="Consolas" panose="020B0609020204030204" pitchFamily="49" charset="0"/>
              </a:rPr>
              <a:t>: </a:t>
            </a:r>
            <a:r>
              <a:rPr lang="pl-PL" dirty="0">
                <a:solidFill>
                  <a:srgbClr val="CB4B16"/>
                </a:solidFill>
                <a:latin typeface="Consolas" panose="020B0609020204030204" pitchFamily="49" charset="0"/>
              </a:rPr>
              <a:t>{</a:t>
            </a:r>
            <a:r>
              <a:rPr lang="pl-PL" dirty="0" err="1">
                <a:solidFill>
                  <a:srgbClr val="839496"/>
                </a:solidFill>
                <a:latin typeface="Consolas" panose="020B0609020204030204" pitchFamily="49" charset="0"/>
              </a:rPr>
              <a:t>value</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Tkinter</a:t>
            </a:r>
            <a:r>
              <a:rPr lang="pl-PL" dirty="0">
                <a:solidFill>
                  <a:srgbClr val="2AA198"/>
                </a:solidFill>
                <a:latin typeface="Consolas" panose="020B0609020204030204" pitchFamily="49" charset="0"/>
              </a:rPr>
              <a:t> </a:t>
            </a:r>
            <a:r>
              <a:rPr lang="pl-PL" dirty="0" err="1">
                <a:solidFill>
                  <a:srgbClr val="2AA198"/>
                </a:solidFill>
                <a:latin typeface="Consolas" panose="020B0609020204030204" pitchFamily="49" charset="0"/>
              </a:rPr>
              <a:t>Scale</a:t>
            </a:r>
            <a:r>
              <a:rPr lang="pl-PL" dirty="0">
                <a:solidFill>
                  <a:srgbClr val="2AA198"/>
                </a:solidFill>
                <a:latin typeface="Consolas" panose="020B0609020204030204" pitchFamily="49" charset="0"/>
              </a:rPr>
              <a:t> </a:t>
            </a:r>
            <a:r>
              <a:rPr lang="pl-PL" dirty="0" err="1">
                <a:solidFill>
                  <a:srgbClr val="2AA198"/>
                </a:solidFill>
                <a:latin typeface="Consolas" panose="020B0609020204030204" pitchFamily="49" charset="0"/>
              </a:rPr>
              <a:t>Example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kontrolki </a:t>
            </a:r>
            <a:r>
              <a:rPr lang="pl-PL" i="1" dirty="0" err="1">
                <a:solidFill>
                  <a:srgbClr val="586E75"/>
                </a:solidFill>
                <a:latin typeface="Consolas" panose="020B0609020204030204" pitchFamily="49" charset="0"/>
              </a:rPr>
              <a:t>Scale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scale</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Scale</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from_</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a:t>
            </a:r>
            <a:r>
              <a:rPr lang="pl-PL" dirty="0">
                <a:solidFill>
                  <a:srgbClr val="839496"/>
                </a:solidFill>
                <a:latin typeface="Consolas" panose="020B0609020204030204" pitchFamily="49" charset="0"/>
              </a:rPr>
              <a:t>, to</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100</a:t>
            </a:r>
            <a:r>
              <a:rPr lang="pl-PL" dirty="0">
                <a:solidFill>
                  <a:srgbClr val="839496"/>
                </a:solidFill>
                <a:latin typeface="Consolas" panose="020B0609020204030204" pitchFamily="49" charset="0"/>
              </a:rPr>
              <a:t>, orient</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HORIZONTAL</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on_scale_change</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scale</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(pady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Etykieta do wyświetlania aktualnej wartości</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label</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Current</a:t>
            </a:r>
            <a:r>
              <a:rPr lang="pl-PL" dirty="0">
                <a:solidFill>
                  <a:srgbClr val="2AA198"/>
                </a:solidFill>
                <a:latin typeface="Consolas" panose="020B0609020204030204" pitchFamily="49" charset="0"/>
              </a:rPr>
              <a:t> </a:t>
            </a:r>
            <a:r>
              <a:rPr lang="pl-PL" dirty="0" err="1">
                <a:solidFill>
                  <a:srgbClr val="2AA198"/>
                </a:solidFill>
                <a:latin typeface="Consolas" panose="020B0609020204030204" pitchFamily="49" charset="0"/>
              </a:rPr>
              <a:t>value</a:t>
            </a:r>
            <a:r>
              <a:rPr lang="pl-PL" dirty="0">
                <a:solidFill>
                  <a:srgbClr val="2AA198"/>
                </a:solidFill>
                <a:latin typeface="Consolas" panose="020B0609020204030204" pitchFamily="49" charset="0"/>
              </a:rPr>
              <a:t>: 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label</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(pady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711440" y="1142934"/>
            <a:ext cx="3688080" cy="1346266"/>
          </a:xfrm>
        </p:spPr>
        <p:txBody>
          <a:bodyPr>
            <a:normAutofit lnSpcReduction="10000"/>
          </a:bodyPr>
          <a:lstStyle/>
          <a:p>
            <a:pPr algn="l"/>
            <a:r>
              <a:rPr lang="pl-PL" i="1" dirty="0" smtClean="0"/>
              <a:t>Kontrolka </a:t>
            </a:r>
            <a:r>
              <a:rPr lang="pl-PL" i="1" dirty="0" err="1" smtClean="0"/>
              <a:t>Scale</a:t>
            </a:r>
            <a:r>
              <a:rPr lang="pl-PL" i="1" dirty="0" smtClean="0"/>
              <a:t> to kontrolka suwaka. Możemy ustalić czy suwak ma być poziomo czy pionowo.</a:t>
            </a:r>
            <a:endParaRPr lang="pl-PL" i="1" dirty="0"/>
          </a:p>
        </p:txBody>
      </p:sp>
      <p:cxnSp>
        <p:nvCxnSpPr>
          <p:cNvPr id="5" name="Łącznik prosty ze strzałką 4"/>
          <p:cNvCxnSpPr/>
          <p:nvPr/>
        </p:nvCxnSpPr>
        <p:spPr>
          <a:xfrm flipH="1">
            <a:off x="7355840" y="2103120"/>
            <a:ext cx="2580640" cy="177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3928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Scale</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305040" y="3113974"/>
            <a:ext cx="3688080" cy="1346266"/>
          </a:xfrm>
        </p:spPr>
        <p:txBody>
          <a:bodyPr>
            <a:normAutofit lnSpcReduction="10000"/>
          </a:bodyPr>
          <a:lstStyle/>
          <a:p>
            <a:pPr algn="l"/>
            <a:r>
              <a:rPr lang="pl-PL" i="1" dirty="0" smtClean="0"/>
              <a:t>Kontrolka </a:t>
            </a:r>
            <a:r>
              <a:rPr lang="pl-PL" i="1" dirty="0" err="1" smtClean="0"/>
              <a:t>Scale</a:t>
            </a:r>
            <a:r>
              <a:rPr lang="pl-PL" i="1" dirty="0" smtClean="0"/>
              <a:t> to kontrolka suwaka. Możemy ustalić czy suwak ma być poziomo czy pionowo.</a:t>
            </a:r>
            <a:endParaRPr lang="pl-PL" i="1" dirty="0"/>
          </a:p>
        </p:txBody>
      </p:sp>
      <p:pic>
        <p:nvPicPr>
          <p:cNvPr id="7" name="Obraz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920" y="2494197"/>
            <a:ext cx="4968240" cy="2845551"/>
          </a:xfrm>
          <a:prstGeom prst="rect">
            <a:avLst/>
          </a:prstGeom>
        </p:spPr>
      </p:pic>
      <p:sp>
        <p:nvSpPr>
          <p:cNvPr id="8" name="Prostokąt 7"/>
          <p:cNvSpPr/>
          <p:nvPr/>
        </p:nvSpPr>
        <p:spPr>
          <a:xfrm>
            <a:off x="711200" y="814477"/>
            <a:ext cx="10789920" cy="923330"/>
          </a:xfrm>
          <a:prstGeom prst="rect">
            <a:avLst/>
          </a:prstGeom>
        </p:spPr>
        <p:txBody>
          <a:bodyPr wrap="square">
            <a:spAutoFit/>
          </a:bodyPr>
          <a:lstStyle/>
          <a:p>
            <a:r>
              <a:rPr lang="pl-PL" dirty="0"/>
              <a:t>W </a:t>
            </a:r>
            <a:r>
              <a:rPr lang="pl-PL" dirty="0" err="1"/>
              <a:t>Tkinter</a:t>
            </a:r>
            <a:r>
              <a:rPr lang="pl-PL" dirty="0"/>
              <a:t>, </a:t>
            </a:r>
            <a:r>
              <a:rPr lang="pl-PL" dirty="0" err="1"/>
              <a:t>Scale</a:t>
            </a:r>
            <a:r>
              <a:rPr lang="pl-PL" dirty="0"/>
              <a:t> to </a:t>
            </a:r>
            <a:r>
              <a:rPr lang="pl-PL" dirty="0" err="1"/>
              <a:t>widżet</a:t>
            </a:r>
            <a:r>
              <a:rPr lang="pl-PL" dirty="0"/>
              <a:t> służący do tworzenia kontrolki suwaka, czyli elementu interfejsu graficznego, który pozwala użytkownikowi wybrać wartość z określonego zakresu. Kontrolka </a:t>
            </a:r>
            <a:r>
              <a:rPr lang="pl-PL" dirty="0" err="1"/>
              <a:t>Scale</a:t>
            </a:r>
            <a:r>
              <a:rPr lang="pl-PL" dirty="0"/>
              <a:t> jest często używana w aplikacjach do regulacji ustawień, takich jak głośność, jasność, czy jakakolwiek inna wartość numeryczna.</a:t>
            </a:r>
          </a:p>
        </p:txBody>
      </p:sp>
    </p:spTree>
    <p:extLst>
      <p:ext uri="{BB962C8B-B14F-4D97-AF65-F5344CB8AC3E}">
        <p14:creationId xmlns:p14="http://schemas.microsoft.com/office/powerpoint/2010/main" val="82399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86176"/>
            <a:ext cx="11119944" cy="4953382"/>
          </a:xfrm>
        </p:spPr>
        <p:txBody>
          <a:bodyPr/>
          <a:lstStyle/>
          <a:p>
            <a:r>
              <a:rPr lang="pl-PL" dirty="0"/>
              <a:t>Jak prawidłowo nazywać zmienne w kodzie programu?</a:t>
            </a:r>
          </a:p>
          <a:p>
            <a:endParaRPr lang="pl-PL" dirty="0"/>
          </a:p>
          <a:p>
            <a:pPr algn="just"/>
            <a:r>
              <a:rPr lang="pl-PL" dirty="0"/>
              <a:t>W jaki sposób nadajemy nazwy (identyfikatory) stałym i zmiennym?</a:t>
            </a:r>
          </a:p>
          <a:p>
            <a:endParaRPr lang="pl-PL" dirty="0"/>
          </a:p>
        </p:txBody>
      </p:sp>
      <p:sp>
        <p:nvSpPr>
          <p:cNvPr id="8" name="Rectangle 1">
            <a:extLst>
              <a:ext uri="{FF2B5EF4-FFF2-40B4-BE49-F238E27FC236}">
                <a16:creationId xmlns="" xmlns:a16="http://schemas.microsoft.com/office/drawing/2014/main" id="{D3A5A0B1-19E1-1627-2794-065EBC74BB6C}"/>
              </a:ext>
            </a:extLst>
          </p:cNvPr>
          <p:cNvSpPr>
            <a:spLocks noChangeArrowheads="1"/>
          </p:cNvSpPr>
          <p:nvPr/>
        </p:nvSpPr>
        <p:spPr bwMode="auto">
          <a:xfrm>
            <a:off x="357352" y="1452707"/>
            <a:ext cx="1048235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altLang="pl-PL" sz="2000" dirty="0">
                <a:solidFill>
                  <a:schemeClr val="tx1">
                    <a:lumMod val="75000"/>
                    <a:lumOff val="25000"/>
                  </a:schemeClr>
                </a:solidFill>
                <a:latin typeface="Consolas" panose="020B0609020204030204" pitchFamily="49" charset="0"/>
              </a:rPr>
              <a:t>W </a:t>
            </a:r>
            <a:r>
              <a:rPr lang="pl-PL" altLang="pl-PL" sz="2000" dirty="0" err="1">
                <a:solidFill>
                  <a:schemeClr val="tx1">
                    <a:lumMod val="75000"/>
                    <a:lumOff val="25000"/>
                  </a:schemeClr>
                </a:solidFill>
                <a:latin typeface="Consolas" panose="020B0609020204030204" pitchFamily="49" charset="0"/>
              </a:rPr>
              <a:t>Pythonie</a:t>
            </a:r>
            <a:r>
              <a:rPr lang="pl-PL" altLang="pl-PL" sz="2000" dirty="0">
                <a:solidFill>
                  <a:schemeClr val="tx1">
                    <a:lumMod val="75000"/>
                    <a:lumOff val="25000"/>
                  </a:schemeClr>
                </a:solidFill>
                <a:latin typeface="Consolas" panose="020B0609020204030204" pitchFamily="49" charset="0"/>
              </a:rPr>
              <a:t> zmienne są nazywane zgodnie z konwencją nazewnictwa PEP 8,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2000" dirty="0">
                <a:solidFill>
                  <a:schemeClr val="tx1">
                    <a:lumMod val="75000"/>
                    <a:lumOff val="25000"/>
                  </a:schemeClr>
                </a:solidFill>
                <a:latin typeface="Consolas" panose="020B0609020204030204" pitchFamily="49" charset="0"/>
              </a:rPr>
              <a:t>która sugeruje, że nazwy zmiennych powinny być pisane małymi literami,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2000" dirty="0">
                <a:solidFill>
                  <a:schemeClr val="tx1">
                    <a:lumMod val="75000"/>
                    <a:lumOff val="25000"/>
                  </a:schemeClr>
                </a:solidFill>
                <a:latin typeface="Consolas" panose="020B0609020204030204" pitchFamily="49" charset="0"/>
              </a:rPr>
              <a:t>oddzielone podkreśleniem a jeśli to konieczne, powinny być opisowe.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solidFill>
                <a:schemeClr val="tx1">
                  <a:lumMod val="75000"/>
                  <a:lumOff val="25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2000" dirty="0">
                <a:solidFill>
                  <a:schemeClr val="tx1">
                    <a:lumMod val="75000"/>
                    <a:lumOff val="25000"/>
                  </a:schemeClr>
                </a:solidFill>
                <a:latin typeface="Consolas" panose="020B0609020204030204" pitchFamily="49" charset="0"/>
              </a:rPr>
              <a:t>Przykłady poprawnego nazewnictwa zmiennych w </a:t>
            </a:r>
            <a:r>
              <a:rPr lang="pl-PL" altLang="pl-PL" sz="2000" dirty="0" err="1">
                <a:solidFill>
                  <a:schemeClr val="tx1">
                    <a:lumMod val="75000"/>
                    <a:lumOff val="25000"/>
                  </a:schemeClr>
                </a:solidFill>
                <a:latin typeface="Consolas" panose="020B0609020204030204" pitchFamily="49" charset="0"/>
              </a:rPr>
              <a:t>Pythonie</a:t>
            </a:r>
            <a:r>
              <a:rPr lang="pl-PL" altLang="pl-PL" sz="2000" dirty="0">
                <a:solidFill>
                  <a:schemeClr val="tx1">
                    <a:lumMod val="75000"/>
                    <a:lumOff val="25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pl-PL" altLang="pl-PL" sz="2000" dirty="0" err="1" smtClean="0">
                <a:solidFill>
                  <a:schemeClr val="tx1">
                    <a:lumMod val="75000"/>
                    <a:lumOff val="25000"/>
                  </a:schemeClr>
                </a:solidFill>
                <a:latin typeface="Consolas" panose="020B0609020204030204" pitchFamily="49" charset="0"/>
              </a:rPr>
              <a:t>zmienna_id</a:t>
            </a:r>
            <a:r>
              <a:rPr lang="pl-PL" altLang="pl-PL" sz="2000" dirty="0" smtClean="0">
                <a:solidFill>
                  <a:schemeClr val="tx1">
                    <a:lumMod val="75000"/>
                    <a:lumOff val="25000"/>
                  </a:schemeClr>
                </a:solidFill>
                <a:latin typeface="Consolas" panose="020B0609020204030204" pitchFamily="49" charset="0"/>
              </a:rPr>
              <a:t> </a:t>
            </a:r>
            <a:r>
              <a:rPr lang="pl-PL" altLang="pl-PL" sz="2000" dirty="0">
                <a:solidFill>
                  <a:schemeClr val="tx1">
                    <a:lumMod val="75000"/>
                    <a:lumOff val="25000"/>
                  </a:schemeClr>
                </a:solidFill>
                <a:latin typeface="Consolas" panose="020B0609020204030204" pitchFamily="49" charset="0"/>
              </a:rPr>
              <a:t>zmienna przechowująca liczby całkowite jako id.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pl-PL" altLang="pl-PL" sz="2000" dirty="0" err="1">
                <a:solidFill>
                  <a:schemeClr val="tx1">
                    <a:lumMod val="75000"/>
                    <a:lumOff val="25000"/>
                  </a:schemeClr>
                </a:solidFill>
                <a:latin typeface="Consolas" panose="020B0609020204030204" pitchFamily="49" charset="0"/>
              </a:rPr>
              <a:t>variable_solution</a:t>
            </a:r>
            <a:r>
              <a:rPr lang="pl-PL" altLang="pl-PL" sz="2000" dirty="0">
                <a:solidFill>
                  <a:schemeClr val="tx1">
                    <a:lumMod val="75000"/>
                    <a:lumOff val="25000"/>
                  </a:schemeClr>
                </a:solidFill>
                <a:latin typeface="Consolas" panose="020B0609020204030204" pitchFamily="49" charset="0"/>
              </a:rPr>
              <a:t> zmienna przechowująca rozwiązanie (obliczenie),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pl-PL" altLang="pl-PL" sz="2000" dirty="0" smtClean="0">
                <a:solidFill>
                  <a:schemeClr val="tx1">
                    <a:lumMod val="75000"/>
                    <a:lumOff val="25000"/>
                  </a:schemeClr>
                </a:solidFill>
                <a:latin typeface="Consolas" panose="020B0609020204030204" pitchFamily="49" charset="0"/>
              </a:rPr>
              <a:t>imie0 </a:t>
            </a:r>
            <a:r>
              <a:rPr lang="pl-PL" altLang="pl-PL" sz="2000" dirty="0">
                <a:solidFill>
                  <a:schemeClr val="tx1">
                    <a:lumMod val="75000"/>
                    <a:lumOff val="25000"/>
                  </a:schemeClr>
                </a:solidFill>
                <a:latin typeface="Consolas" panose="020B0609020204030204" pitchFamily="49" charset="0"/>
              </a:rPr>
              <a:t>zmienna przechowująca imię osoby z liczbą na końcu,</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pl-PL" altLang="pl-PL" sz="2000" dirty="0" err="1">
                <a:solidFill>
                  <a:schemeClr val="tx1">
                    <a:lumMod val="75000"/>
                    <a:lumOff val="25000"/>
                  </a:schemeClr>
                </a:solidFill>
                <a:latin typeface="Consolas" panose="020B0609020204030204" pitchFamily="49" charset="0"/>
              </a:rPr>
              <a:t>sum_all</a:t>
            </a:r>
            <a:r>
              <a:rPr lang="pl-PL" altLang="pl-PL" sz="2000" dirty="0">
                <a:solidFill>
                  <a:schemeClr val="tx1">
                    <a:lumMod val="75000"/>
                    <a:lumOff val="25000"/>
                  </a:schemeClr>
                </a:solidFill>
                <a:latin typeface="Consolas" panose="020B0609020204030204" pitchFamily="49" charset="0"/>
              </a:rPr>
              <a:t>- zmienna określająca co zawiera,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pl-PL" altLang="pl-PL" sz="2000" dirty="0" err="1">
                <a:solidFill>
                  <a:schemeClr val="tx1">
                    <a:lumMod val="75000"/>
                    <a:lumOff val="25000"/>
                  </a:schemeClr>
                </a:solidFill>
                <a:latin typeface="Consolas" panose="020B0609020204030204" pitchFamily="49" charset="0"/>
              </a:rPr>
              <a:t>lista_zakupow</a:t>
            </a:r>
            <a:r>
              <a:rPr lang="pl-PL" altLang="pl-PL" sz="2000" dirty="0">
                <a:solidFill>
                  <a:schemeClr val="tx1">
                    <a:lumMod val="75000"/>
                    <a:lumOff val="25000"/>
                  </a:schemeClr>
                </a:solidFill>
                <a:latin typeface="Consolas" panose="020B0609020204030204" pitchFamily="49" charset="0"/>
              </a:rPr>
              <a:t>  zmienna przechowująca listę z zakupami.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937221"/>
      </p:ext>
    </p:extLst>
  </p:cSld>
  <p:clrMapOvr>
    <a:overrideClrMapping bg1="lt1" tx1="dk1" bg2="lt2" tx2="dk2" accent1="accent1" accent2="accent2" accent3="accent3" accent4="accent4" accent5="accent5" accent6="accent6" hlink="hlink" folHlink="folHlink"/>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Canvas</a:t>
            </a:r>
            <a:r>
              <a:rPr lang="pl-PL" sz="2800" dirty="0" smtClean="0"/>
              <a:t> (płótno)</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normAutofit fontScale="92500" lnSpcReduction="20000"/>
          </a:bodyPr>
          <a:lstStyle/>
          <a:p>
            <a:pPr algn="l"/>
            <a:r>
              <a:rPr lang="pl-PL" i="1" dirty="0" smtClean="0"/>
              <a:t>W </a:t>
            </a:r>
            <a:r>
              <a:rPr lang="pl-PL" i="1" dirty="0" err="1"/>
              <a:t>Tkinter</a:t>
            </a:r>
            <a:r>
              <a:rPr lang="pl-PL" i="1" dirty="0"/>
              <a:t>, </a:t>
            </a:r>
            <a:r>
              <a:rPr lang="pl-PL" i="1" dirty="0" err="1"/>
              <a:t>Canvas</a:t>
            </a:r>
            <a:r>
              <a:rPr lang="pl-PL" i="1" dirty="0"/>
              <a:t> to </a:t>
            </a:r>
            <a:r>
              <a:rPr lang="pl-PL" i="1" dirty="0" err="1"/>
              <a:t>widżet</a:t>
            </a:r>
            <a:r>
              <a:rPr lang="pl-PL" i="1" dirty="0"/>
              <a:t>, który służy do rysowania grafiki i manipulacji obiektami graficznymi w interfejsie użytkownika. </a:t>
            </a:r>
            <a:r>
              <a:rPr lang="pl-PL" i="1" dirty="0" err="1"/>
              <a:t>Canvas</a:t>
            </a:r>
            <a:r>
              <a:rPr lang="pl-PL" i="1" dirty="0"/>
              <a:t> dostarcza obszar, na którym możesz rysować różne elementy, takie jak linie, kształty, tekst, obrazy i wiele innych. Jest to przydatny element do tworzenia interaktywnych aplikacji graficznych.</a:t>
            </a:r>
          </a:p>
          <a:p>
            <a:pPr algn="l"/>
            <a:endParaRPr lang="pl-PL" i="1" dirty="0"/>
          </a:p>
          <a:p>
            <a:pPr algn="l"/>
            <a:r>
              <a:rPr lang="pl-PL" i="1" dirty="0" smtClean="0"/>
              <a:t>Zastosowanie </a:t>
            </a:r>
            <a:r>
              <a:rPr lang="pl-PL" i="1" dirty="0" err="1" smtClean="0"/>
              <a:t>Canvas</a:t>
            </a:r>
            <a:r>
              <a:rPr lang="pl-PL" i="1" dirty="0" smtClean="0"/>
              <a:t> </a:t>
            </a:r>
            <a:r>
              <a:rPr lang="pl-PL" i="1" dirty="0"/>
              <a:t>w </a:t>
            </a:r>
            <a:r>
              <a:rPr lang="pl-PL" i="1" dirty="0" err="1"/>
              <a:t>Tkinter</a:t>
            </a:r>
            <a:r>
              <a:rPr lang="pl-PL" i="1" dirty="0" smtClean="0"/>
              <a:t>:</a:t>
            </a:r>
            <a:endParaRPr lang="pl-PL" i="1" dirty="0"/>
          </a:p>
          <a:p>
            <a:pPr marL="342900" indent="-342900" algn="l">
              <a:buFont typeface="Wingdings" panose="05000000000000000000" pitchFamily="2" charset="2"/>
              <a:buChar char="§"/>
            </a:pPr>
            <a:r>
              <a:rPr lang="pl-PL" i="1" dirty="0" smtClean="0"/>
              <a:t>Rysowanie </a:t>
            </a:r>
            <a:r>
              <a:rPr lang="pl-PL" i="1" dirty="0"/>
              <a:t>kształtów: Możesz używać </a:t>
            </a:r>
            <a:r>
              <a:rPr lang="pl-PL" i="1" dirty="0" err="1"/>
              <a:t>Canvas</a:t>
            </a:r>
            <a:r>
              <a:rPr lang="pl-PL" i="1" dirty="0"/>
              <a:t> do rysowania prostych kształtów takich jak linie, prostokąty, elipsy czy </a:t>
            </a:r>
            <a:r>
              <a:rPr lang="pl-PL" i="1" dirty="0" smtClean="0"/>
              <a:t>łuki.</a:t>
            </a:r>
          </a:p>
          <a:p>
            <a:pPr marL="342900" indent="-342900" algn="l">
              <a:buFont typeface="Wingdings" panose="05000000000000000000" pitchFamily="2" charset="2"/>
              <a:buChar char="§"/>
            </a:pPr>
            <a:r>
              <a:rPr lang="pl-PL" i="1" dirty="0" smtClean="0"/>
              <a:t>Umieszczanie </a:t>
            </a:r>
            <a:r>
              <a:rPr lang="pl-PL" i="1" dirty="0"/>
              <a:t>obrazów: </a:t>
            </a:r>
            <a:r>
              <a:rPr lang="pl-PL" i="1" dirty="0" err="1"/>
              <a:t>Canvas</a:t>
            </a:r>
            <a:r>
              <a:rPr lang="pl-PL" i="1" dirty="0"/>
              <a:t> pozwala na umieszczanie obrazów i manipulowanie </a:t>
            </a:r>
            <a:r>
              <a:rPr lang="pl-PL" i="1" dirty="0" smtClean="0"/>
              <a:t>nimi.</a:t>
            </a:r>
          </a:p>
          <a:p>
            <a:pPr marL="342900" indent="-342900" algn="l">
              <a:buFont typeface="Wingdings" panose="05000000000000000000" pitchFamily="2" charset="2"/>
              <a:buChar char="§"/>
            </a:pPr>
            <a:r>
              <a:rPr lang="pl-PL" i="1" dirty="0" smtClean="0"/>
              <a:t>Wyświetlanie </a:t>
            </a:r>
            <a:r>
              <a:rPr lang="pl-PL" i="1" dirty="0"/>
              <a:t>tekstu: Możesz dodawać tekst na </a:t>
            </a:r>
            <a:r>
              <a:rPr lang="pl-PL" i="1" dirty="0" err="1"/>
              <a:t>Canvas</a:t>
            </a:r>
            <a:r>
              <a:rPr lang="pl-PL" i="1" dirty="0"/>
              <a:t>, co jest przydatne do etykietowania </a:t>
            </a:r>
            <a:r>
              <a:rPr lang="pl-PL" i="1" dirty="0" smtClean="0"/>
              <a:t/>
            </a:r>
            <a:br>
              <a:rPr lang="pl-PL" i="1" dirty="0" smtClean="0"/>
            </a:br>
            <a:r>
              <a:rPr lang="pl-PL" i="1" dirty="0" smtClean="0"/>
              <a:t>i </a:t>
            </a:r>
            <a:r>
              <a:rPr lang="pl-PL" i="1" dirty="0"/>
              <a:t>prezentowania </a:t>
            </a:r>
            <a:r>
              <a:rPr lang="pl-PL" i="1" dirty="0" smtClean="0"/>
              <a:t>informacji.</a:t>
            </a:r>
          </a:p>
          <a:p>
            <a:pPr marL="342900" indent="-342900" algn="l">
              <a:buFont typeface="Wingdings" panose="05000000000000000000" pitchFamily="2" charset="2"/>
              <a:buChar char="§"/>
            </a:pPr>
            <a:r>
              <a:rPr lang="pl-PL" i="1" dirty="0" smtClean="0"/>
              <a:t>Animacje</a:t>
            </a:r>
            <a:r>
              <a:rPr lang="pl-PL" i="1" dirty="0"/>
              <a:t>: </a:t>
            </a:r>
            <a:r>
              <a:rPr lang="pl-PL" i="1" dirty="0" err="1"/>
              <a:t>Canvas</a:t>
            </a:r>
            <a:r>
              <a:rPr lang="pl-PL" i="1" dirty="0"/>
              <a:t> umożliwia tworzenie prostych animacji, przesuwania i zmiany kształtów </a:t>
            </a:r>
            <a:r>
              <a:rPr lang="pl-PL" i="1" dirty="0" smtClean="0"/>
              <a:t/>
            </a:r>
            <a:br>
              <a:rPr lang="pl-PL" i="1" dirty="0" smtClean="0"/>
            </a:br>
            <a:r>
              <a:rPr lang="pl-PL" i="1" dirty="0" smtClean="0"/>
              <a:t>w </a:t>
            </a:r>
            <a:r>
              <a:rPr lang="pl-PL" i="1" dirty="0"/>
              <a:t>czasie </a:t>
            </a:r>
            <a:r>
              <a:rPr lang="pl-PL" i="1" dirty="0" smtClean="0"/>
              <a:t>rzeczywistym.</a:t>
            </a:r>
          </a:p>
          <a:p>
            <a:pPr marL="342900" indent="-342900" algn="l">
              <a:buFont typeface="Wingdings" panose="05000000000000000000" pitchFamily="2" charset="2"/>
              <a:buChar char="§"/>
            </a:pPr>
            <a:r>
              <a:rPr lang="pl-PL" i="1" dirty="0" smtClean="0"/>
              <a:t>Obszar </a:t>
            </a:r>
            <a:r>
              <a:rPr lang="pl-PL" i="1" dirty="0"/>
              <a:t>interakcji: </a:t>
            </a:r>
            <a:r>
              <a:rPr lang="pl-PL" i="1" dirty="0" err="1"/>
              <a:t>Canvas</a:t>
            </a:r>
            <a:r>
              <a:rPr lang="pl-PL" i="1" dirty="0"/>
              <a:t> obsługuje zdarzenia myszy i klawiatury, co pozwala na interakcję </a:t>
            </a:r>
            <a:r>
              <a:rPr lang="pl-PL" i="1" dirty="0" smtClean="0"/>
              <a:t/>
            </a:r>
            <a:br>
              <a:rPr lang="pl-PL" i="1" dirty="0" smtClean="0"/>
            </a:br>
            <a:r>
              <a:rPr lang="pl-PL" i="1" dirty="0" smtClean="0"/>
              <a:t>z </a:t>
            </a:r>
            <a:r>
              <a:rPr lang="pl-PL" i="1" dirty="0"/>
              <a:t>obiektami na </a:t>
            </a:r>
            <a:r>
              <a:rPr lang="pl-PL" i="1" dirty="0" smtClean="0"/>
              <a:t>„płótnie”.</a:t>
            </a:r>
            <a:endParaRPr lang="pl-PL" i="1" dirty="0"/>
          </a:p>
        </p:txBody>
      </p:sp>
    </p:spTree>
    <p:extLst>
      <p:ext uri="{BB962C8B-B14F-4D97-AF65-F5344CB8AC3E}">
        <p14:creationId xmlns:p14="http://schemas.microsoft.com/office/powerpoint/2010/main" val="28833773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Canvas</a:t>
            </a:r>
            <a:r>
              <a:rPr lang="pl-PL" sz="2800" dirty="0" smtClean="0"/>
              <a:t> (płótno)</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8822734" y="2760310"/>
            <a:ext cx="3135586" cy="653450"/>
          </a:xfrm>
        </p:spPr>
        <p:txBody>
          <a:bodyPr>
            <a:normAutofit/>
          </a:bodyPr>
          <a:lstStyle/>
          <a:p>
            <a:pPr algn="l"/>
            <a:r>
              <a:rPr lang="pl-PL" i="1" dirty="0" smtClean="0"/>
              <a:t>Współrzędne obszaru </a:t>
            </a:r>
            <a:endParaRPr lang="pl-PL" i="1" dirty="0"/>
          </a:p>
        </p:txBody>
      </p:sp>
      <p:sp>
        <p:nvSpPr>
          <p:cNvPr id="4" name="Prostokąt 3"/>
          <p:cNvSpPr/>
          <p:nvPr/>
        </p:nvSpPr>
        <p:spPr>
          <a:xfrm>
            <a:off x="477520" y="901030"/>
            <a:ext cx="9347200" cy="4524315"/>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Canvas</a:t>
            </a:r>
            <a:r>
              <a:rPr lang="pl-PL" dirty="0">
                <a:solidFill>
                  <a:srgbClr val="2AA198"/>
                </a:solidFill>
                <a:latin typeface="Consolas" panose="020B0609020204030204" pitchFamily="49" charset="0"/>
              </a:rPr>
              <a:t> </a:t>
            </a:r>
            <a:r>
              <a:rPr lang="pl-PL" dirty="0" err="1">
                <a:solidFill>
                  <a:srgbClr val="2AA198"/>
                </a:solidFill>
                <a:latin typeface="Consolas" panose="020B0609020204030204" pitchFamily="49" charset="0"/>
              </a:rPr>
              <a:t>Example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a:t>
            </a:r>
            <a:r>
              <a:rPr lang="pl-PL" i="1" dirty="0" err="1">
                <a:solidFill>
                  <a:srgbClr val="586E75"/>
                </a:solidFill>
                <a:latin typeface="Consolas" panose="020B0609020204030204" pitchFamily="49" charset="0"/>
              </a:rPr>
              <a:t>Canvas</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canvas</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Canvas</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height</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300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white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Rysowanie różnych elementów na płótnie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create_line</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blue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create_rectangle</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80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150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green</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create_oval</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160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230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"red"</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create_text</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100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180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"Hello, </a:t>
            </a:r>
            <a:r>
              <a:rPr lang="pl-PL" dirty="0" err="1">
                <a:solidFill>
                  <a:srgbClr val="2AA198"/>
                </a:solidFill>
                <a:latin typeface="Consolas" panose="020B0609020204030204" pitchFamily="49" charset="0"/>
              </a:rPr>
              <a:t>Canvas</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purple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cxnSp>
        <p:nvCxnSpPr>
          <p:cNvPr id="5" name="Łącznik prosty ze strzałką 4"/>
          <p:cNvCxnSpPr/>
          <p:nvPr/>
        </p:nvCxnSpPr>
        <p:spPr>
          <a:xfrm flipH="1">
            <a:off x="5730240" y="3163187"/>
            <a:ext cx="4427833" cy="4607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0154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ostokąt 5"/>
          <p:cNvSpPr/>
          <p:nvPr/>
        </p:nvSpPr>
        <p:spPr>
          <a:xfrm>
            <a:off x="152400" y="313909"/>
            <a:ext cx="11155680" cy="6463308"/>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on_button_click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label</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config</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"Button </a:t>
            </a:r>
            <a:r>
              <a:rPr lang="pl-PL" dirty="0" err="1">
                <a:solidFill>
                  <a:srgbClr val="2AA198"/>
                </a:solidFill>
                <a:latin typeface="Consolas" panose="020B0609020204030204" pitchFamily="49" charset="0"/>
              </a:rPr>
              <a:t>Clicked</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Canvas</a:t>
            </a:r>
            <a:r>
              <a:rPr lang="pl-PL" dirty="0">
                <a:solidFill>
                  <a:srgbClr val="2AA198"/>
                </a:solidFill>
                <a:latin typeface="Consolas" panose="020B0609020204030204" pitchFamily="49" charset="0"/>
              </a:rPr>
              <a:t> with Control </a:t>
            </a:r>
            <a:r>
              <a:rPr lang="pl-PL" dirty="0" err="1">
                <a:solidFill>
                  <a:srgbClr val="2AA198"/>
                </a:solidFill>
                <a:latin typeface="Consolas" panose="020B0609020204030204" pitchFamily="49" charset="0"/>
              </a:rPr>
              <a:t>Example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a:t>
            </a:r>
            <a:r>
              <a:rPr lang="pl-PL" i="1" dirty="0" err="1">
                <a:solidFill>
                  <a:srgbClr val="586E75"/>
                </a:solidFill>
                <a:latin typeface="Consolas" panose="020B0609020204030204" pitchFamily="49" charset="0"/>
              </a:rPr>
              <a:t>Canvas</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canvas</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Canvas</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width</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300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height</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white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przycisku i etykiety</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button</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canvas</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Click</a:t>
            </a:r>
            <a:r>
              <a:rPr lang="pl-PL" dirty="0">
                <a:solidFill>
                  <a:srgbClr val="2AA198"/>
                </a:solidFill>
                <a:latin typeface="Consolas" panose="020B0609020204030204" pitchFamily="49" charset="0"/>
              </a:rPr>
              <a:t> me!"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on_button_click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label</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canvas</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"Hello, </a:t>
            </a:r>
            <a:r>
              <a:rPr lang="pl-PL" dirty="0" err="1">
                <a:solidFill>
                  <a:srgbClr val="2AA198"/>
                </a:solidFill>
                <a:latin typeface="Consolas" panose="020B0609020204030204" pitchFamily="49" charset="0"/>
              </a:rPr>
              <a:t>Canvas</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Umieszczenie przycisku na płótnie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button_window</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create_window</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80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anchor</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NW</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window</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button</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Umieszczenie etykiety na płótnie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label_window</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canvas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create_window</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100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anchor</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NW</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window</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label</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Zastosowanie kontrolki </a:t>
            </a:r>
            <a:r>
              <a:rPr lang="pl-PL" sz="2800" dirty="0" err="1" smtClean="0"/>
              <a:t>Canvas</a:t>
            </a:r>
            <a:r>
              <a:rPr lang="pl-PL" sz="2800" dirty="0" smtClean="0"/>
              <a:t> (płótno)</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9269425" y="2729884"/>
            <a:ext cx="2434895" cy="653450"/>
          </a:xfrm>
        </p:spPr>
        <p:txBody>
          <a:bodyPr>
            <a:normAutofit/>
          </a:bodyPr>
          <a:lstStyle/>
          <a:p>
            <a:pPr algn="l"/>
            <a:r>
              <a:rPr lang="pl-PL" i="1" dirty="0" smtClean="0"/>
              <a:t>Obszar </a:t>
            </a:r>
            <a:r>
              <a:rPr lang="pl-PL" i="1" dirty="0" err="1" smtClean="0"/>
              <a:t>button</a:t>
            </a:r>
            <a:r>
              <a:rPr lang="pl-PL" i="1" dirty="0" smtClean="0"/>
              <a:t> </a:t>
            </a:r>
            <a:endParaRPr lang="pl-PL" i="1" dirty="0"/>
          </a:p>
        </p:txBody>
      </p:sp>
      <p:cxnSp>
        <p:nvCxnSpPr>
          <p:cNvPr id="5" name="Łącznik prosty ze strzałką 4"/>
          <p:cNvCxnSpPr/>
          <p:nvPr/>
        </p:nvCxnSpPr>
        <p:spPr>
          <a:xfrm flipH="1">
            <a:off x="8822734" y="3163187"/>
            <a:ext cx="1335340" cy="18253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p:nvPr/>
        </p:nvCxnSpPr>
        <p:spPr>
          <a:xfrm flipH="1">
            <a:off x="5212080" y="3163187"/>
            <a:ext cx="4853328" cy="7266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p:cNvCxnSpPr/>
          <p:nvPr/>
        </p:nvCxnSpPr>
        <p:spPr>
          <a:xfrm flipH="1" flipV="1">
            <a:off x="5425440" y="6146800"/>
            <a:ext cx="3048000" cy="3860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Podtytuł 2">
            <a:extLst>
              <a:ext uri="{FF2B5EF4-FFF2-40B4-BE49-F238E27FC236}">
                <a16:creationId xmlns="" xmlns:a16="http://schemas.microsoft.com/office/drawing/2014/main" id="{0B963CE8-44C2-4879-9CAA-AC6C48DB5C20}"/>
              </a:ext>
            </a:extLst>
          </p:cNvPr>
          <p:cNvSpPr txBox="1">
            <a:spLocks/>
          </p:cNvSpPr>
          <p:nvPr/>
        </p:nvSpPr>
        <p:spPr>
          <a:xfrm>
            <a:off x="8497614" y="6204550"/>
            <a:ext cx="3460706" cy="65345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smtClean="0"/>
              <a:t>To są współrzędne </a:t>
            </a:r>
            <a:r>
              <a:rPr lang="pl-PL" i="1" dirty="0" err="1" smtClean="0"/>
              <a:t>canvas</a:t>
            </a:r>
            <a:r>
              <a:rPr lang="pl-PL" i="1" dirty="0" smtClean="0"/>
              <a:t> a nie </a:t>
            </a:r>
            <a:r>
              <a:rPr lang="pl-PL" i="1" dirty="0" err="1" smtClean="0"/>
              <a:t>roota</a:t>
            </a:r>
            <a:endParaRPr lang="pl-PL" i="1" dirty="0"/>
          </a:p>
        </p:txBody>
      </p:sp>
      <p:cxnSp>
        <p:nvCxnSpPr>
          <p:cNvPr id="17" name="Łącznik prosty ze strzałką 16"/>
          <p:cNvCxnSpPr/>
          <p:nvPr/>
        </p:nvCxnSpPr>
        <p:spPr>
          <a:xfrm flipH="1">
            <a:off x="7254240" y="5201716"/>
            <a:ext cx="2811168" cy="6584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Podtytuł 2">
            <a:extLst>
              <a:ext uri="{FF2B5EF4-FFF2-40B4-BE49-F238E27FC236}">
                <a16:creationId xmlns="" xmlns:a16="http://schemas.microsoft.com/office/drawing/2014/main" id="{0B963CE8-44C2-4879-9CAA-AC6C48DB5C20}"/>
              </a:ext>
            </a:extLst>
          </p:cNvPr>
          <p:cNvSpPr txBox="1">
            <a:spLocks/>
          </p:cNvSpPr>
          <p:nvPr/>
        </p:nvSpPr>
        <p:spPr>
          <a:xfrm>
            <a:off x="10065409" y="4943105"/>
            <a:ext cx="2045312" cy="653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i="1" dirty="0" err="1" smtClean="0"/>
              <a:t>North</a:t>
            </a:r>
            <a:r>
              <a:rPr lang="pl-PL" i="1" dirty="0" smtClean="0"/>
              <a:t> West</a:t>
            </a:r>
            <a:endParaRPr lang="pl-PL" i="1" dirty="0"/>
          </a:p>
        </p:txBody>
      </p:sp>
      <p:pic>
        <p:nvPicPr>
          <p:cNvPr id="22" name="Obraz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14" y="654861"/>
            <a:ext cx="2805386" cy="2024666"/>
          </a:xfrm>
          <a:prstGeom prst="rect">
            <a:avLst/>
          </a:prstGeom>
        </p:spPr>
      </p:pic>
    </p:spTree>
    <p:extLst>
      <p:ext uri="{BB962C8B-B14F-4D97-AF65-F5344CB8AC3E}">
        <p14:creationId xmlns:p14="http://schemas.microsoft.com/office/powerpoint/2010/main" val="14735912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Co to są </a:t>
            </a:r>
            <a:r>
              <a:rPr lang="pl-PL" sz="2800" dirty="0" err="1" smtClean="0"/>
              <a:t>menedzery</a:t>
            </a:r>
            <a:r>
              <a:rPr lang="pl-PL" sz="2800" dirty="0" smtClean="0"/>
              <a:t> rozmieszczenia?</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i="1" dirty="0"/>
              <a:t>W </a:t>
            </a:r>
            <a:r>
              <a:rPr lang="pl-PL" i="1" dirty="0" err="1"/>
              <a:t>Tkinterze</a:t>
            </a:r>
            <a:r>
              <a:rPr lang="pl-PL" i="1" dirty="0"/>
              <a:t> istnieje kilka menadżerów rozmieszczenia (geometry </a:t>
            </a:r>
            <a:r>
              <a:rPr lang="pl-PL" i="1" dirty="0" err="1"/>
              <a:t>managers</a:t>
            </a:r>
            <a:r>
              <a:rPr lang="pl-PL" i="1" dirty="0"/>
              <a:t>), które pozwalają na kontrolowanie układu i rozmieszczenia </a:t>
            </a:r>
            <a:r>
              <a:rPr lang="pl-PL" i="1" dirty="0" err="1"/>
              <a:t>widgetów</a:t>
            </a:r>
            <a:r>
              <a:rPr lang="pl-PL" i="1" dirty="0"/>
              <a:t> wewnątrz ich rodziców. Oto trzy główne </a:t>
            </a:r>
            <a:r>
              <a:rPr lang="pl-PL" i="1" dirty="0" err="1"/>
              <a:t>menadżery</a:t>
            </a:r>
            <a:r>
              <a:rPr lang="pl-PL" i="1" dirty="0"/>
              <a:t> rozmieszczenia w </a:t>
            </a:r>
            <a:r>
              <a:rPr lang="pl-PL" i="1" dirty="0" err="1"/>
              <a:t>Tkinterze</a:t>
            </a:r>
            <a:r>
              <a:rPr lang="pl-PL" i="1" dirty="0"/>
              <a:t>:</a:t>
            </a:r>
          </a:p>
          <a:p>
            <a:pPr algn="l"/>
            <a:endParaRPr lang="pl-PL" i="1" dirty="0"/>
          </a:p>
          <a:p>
            <a:pPr algn="l"/>
            <a:r>
              <a:rPr lang="pl-PL" i="1" dirty="0"/>
              <a:t> </a:t>
            </a:r>
            <a:r>
              <a:rPr lang="pl-PL" i="1" dirty="0" smtClean="0"/>
              <a:t>1). Pack </a:t>
            </a:r>
            <a:r>
              <a:rPr lang="pl-PL" i="1" dirty="0"/>
              <a:t>Manager (</a:t>
            </a:r>
            <a:r>
              <a:rPr lang="pl-PL" i="1" dirty="0" err="1"/>
              <a:t>pack</a:t>
            </a:r>
            <a:r>
              <a:rPr lang="pl-PL" i="1" dirty="0" smtClean="0"/>
              <a:t>)</a:t>
            </a:r>
          </a:p>
          <a:p>
            <a:pPr algn="l"/>
            <a:r>
              <a:rPr lang="pl-PL" i="1" dirty="0" smtClean="0"/>
              <a:t>2</a:t>
            </a:r>
            <a:r>
              <a:rPr lang="pl-PL" i="1" dirty="0"/>
              <a:t>). </a:t>
            </a:r>
            <a:r>
              <a:rPr lang="pl-PL" i="1" dirty="0" err="1"/>
              <a:t>Grid</a:t>
            </a:r>
            <a:r>
              <a:rPr lang="pl-PL" i="1" dirty="0"/>
              <a:t> Manager (</a:t>
            </a:r>
            <a:r>
              <a:rPr lang="pl-PL" i="1" dirty="0" err="1"/>
              <a:t>grid</a:t>
            </a:r>
            <a:r>
              <a:rPr lang="pl-PL" i="1" dirty="0" smtClean="0"/>
              <a:t>)</a:t>
            </a:r>
          </a:p>
          <a:p>
            <a:pPr algn="l"/>
            <a:r>
              <a:rPr lang="pl-PL" i="1" dirty="0"/>
              <a:t>3). Place Manager (place</a:t>
            </a:r>
            <a:r>
              <a:rPr lang="pl-PL" i="1" dirty="0" smtClean="0"/>
              <a:t>)</a:t>
            </a:r>
          </a:p>
          <a:p>
            <a:pPr algn="l"/>
            <a:endParaRPr lang="pl-PL" i="1" dirty="0"/>
          </a:p>
          <a:p>
            <a:pPr algn="l"/>
            <a:endParaRPr lang="pl-PL" i="1" dirty="0" smtClean="0"/>
          </a:p>
          <a:p>
            <a:pPr algn="l"/>
            <a:r>
              <a:rPr lang="pl-PL" i="1" dirty="0" smtClean="0"/>
              <a:t>Który z menedżerów rozmieszczenia jest najlepszy i dlaczego to jest Place Manager?</a:t>
            </a:r>
          </a:p>
          <a:p>
            <a:pPr algn="l"/>
            <a:r>
              <a:rPr lang="pl-PL" i="1" dirty="0" smtClean="0"/>
              <a:t>Omówmy zastosowanie tych managerów:</a:t>
            </a:r>
            <a:endParaRPr lang="pl-PL" i="1" dirty="0"/>
          </a:p>
        </p:txBody>
      </p:sp>
    </p:spTree>
    <p:extLst>
      <p:ext uri="{BB962C8B-B14F-4D97-AF65-F5344CB8AC3E}">
        <p14:creationId xmlns:p14="http://schemas.microsoft.com/office/powerpoint/2010/main" val="24499441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Pack Manager</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6959600" y="833498"/>
            <a:ext cx="4815840" cy="4953382"/>
          </a:xfrm>
        </p:spPr>
        <p:txBody>
          <a:bodyPr/>
          <a:lstStyle/>
          <a:p>
            <a:pPr algn="l"/>
            <a:r>
              <a:rPr lang="pl-PL" i="1" dirty="0" smtClean="0"/>
              <a:t>Pack </a:t>
            </a:r>
            <a:r>
              <a:rPr lang="pl-PL" i="1" dirty="0"/>
              <a:t>Manager </a:t>
            </a:r>
            <a:r>
              <a:rPr lang="pl-PL" i="1" dirty="0" smtClean="0"/>
              <a:t>umożliwia </a:t>
            </a:r>
            <a:r>
              <a:rPr lang="pl-PL" i="1" dirty="0"/>
              <a:t>rozmieszczanie </a:t>
            </a:r>
            <a:r>
              <a:rPr lang="pl-PL" i="1" dirty="0" err="1"/>
              <a:t>widgetów</a:t>
            </a:r>
            <a:r>
              <a:rPr lang="pl-PL" i="1" dirty="0"/>
              <a:t>, pakując je w kontener w jednym z trzech kierunków: góra (top), dół (</a:t>
            </a:r>
            <a:r>
              <a:rPr lang="pl-PL" i="1" dirty="0" err="1"/>
              <a:t>bottom</a:t>
            </a:r>
            <a:r>
              <a:rPr lang="pl-PL" i="1" dirty="0"/>
              <a:t>), lewo (</a:t>
            </a:r>
            <a:r>
              <a:rPr lang="pl-PL" i="1" dirty="0" err="1"/>
              <a:t>left</a:t>
            </a:r>
            <a:r>
              <a:rPr lang="pl-PL" i="1" dirty="0"/>
              <a:t>) lub prawo (</a:t>
            </a:r>
            <a:r>
              <a:rPr lang="pl-PL" i="1" dirty="0" err="1"/>
              <a:t>right</a:t>
            </a:r>
            <a:r>
              <a:rPr lang="pl-PL" i="1" dirty="0"/>
              <a:t>).</a:t>
            </a:r>
          </a:p>
        </p:txBody>
      </p:sp>
      <p:sp>
        <p:nvSpPr>
          <p:cNvPr id="4" name="Prostokąt 3"/>
          <p:cNvSpPr/>
          <p:nvPr/>
        </p:nvSpPr>
        <p:spPr>
          <a:xfrm>
            <a:off x="213360" y="1388745"/>
            <a:ext cx="8331200" cy="4801314"/>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"Pack Manager with </a:t>
            </a:r>
            <a:r>
              <a:rPr lang="pl-PL" dirty="0" err="1">
                <a:solidFill>
                  <a:srgbClr val="2AA198"/>
                </a:solidFill>
                <a:latin typeface="Consolas" panose="020B0609020204030204" pitchFamily="49" charset="0"/>
              </a:rPr>
              <a:t>Options</a:t>
            </a:r>
            <a:r>
              <a:rPr lang="pl-PL" dirty="0">
                <a:solidFill>
                  <a:srgbClr val="2AA198"/>
                </a:solidFill>
                <a:latin typeface="Consolas" panose="020B0609020204030204" pitchFamily="49" charset="0"/>
              </a:rPr>
              <a:t> </a:t>
            </a:r>
            <a:r>
              <a:rPr lang="pl-PL" dirty="0" err="1">
                <a:solidFill>
                  <a:srgbClr val="2AA198"/>
                </a:solidFill>
                <a:latin typeface="Consolas" panose="020B0609020204030204" pitchFamily="49" charset="0"/>
              </a:rPr>
              <a:t>Example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kilku </a:t>
            </a:r>
            <a:r>
              <a:rPr lang="pl-PL" i="1" dirty="0" err="1">
                <a:solidFill>
                  <a:srgbClr val="586E75"/>
                </a:solidFill>
                <a:latin typeface="Consolas" panose="020B0609020204030204" pitchFamily="49" charset="0"/>
              </a:rPr>
              <a:t>widżetów</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Label</a:t>
            </a:r>
            <a:r>
              <a:rPr lang="pl-PL" dirty="0">
                <a:solidFill>
                  <a:srgbClr val="2AA198"/>
                </a:solidFill>
                <a:latin typeface="Consolas" panose="020B0609020204030204" pitchFamily="49" charset="0"/>
              </a:rPr>
              <a:t> 1"</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lightblue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label2</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Label</a:t>
            </a:r>
            <a:r>
              <a:rPr lang="pl-PL" dirty="0">
                <a:solidFill>
                  <a:srgbClr val="2AA198"/>
                </a:solidFill>
                <a:latin typeface="Consolas" panose="020B0609020204030204" pitchFamily="49" charset="0"/>
              </a:rPr>
              <a:t> 2"</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lightgreen</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Click</a:t>
            </a:r>
            <a:r>
              <a:rPr lang="pl-PL" dirty="0">
                <a:solidFill>
                  <a:srgbClr val="2AA198"/>
                </a:solidFill>
                <a:latin typeface="Consolas" panose="020B0609020204030204" pitchFamily="49" charset="0"/>
              </a:rPr>
              <a:t> me"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b="1" dirty="0">
                <a:solidFill>
                  <a:srgbClr val="93A1A1"/>
                </a:solidFill>
                <a:latin typeface="Consolas" panose="020B0609020204030204" pitchFamily="49" charset="0"/>
              </a:rPr>
              <a:t>lambda</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"Button </a:t>
            </a:r>
            <a:r>
              <a:rPr lang="pl-PL" dirty="0" err="1">
                <a:solidFill>
                  <a:srgbClr val="2AA198"/>
                </a:solidFill>
                <a:latin typeface="Consolas" panose="020B0609020204030204" pitchFamily="49" charset="0"/>
              </a:rPr>
              <a:t>clicked</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Pakowanie </a:t>
            </a:r>
            <a:r>
              <a:rPr lang="pl-PL" i="1" dirty="0" err="1">
                <a:solidFill>
                  <a:srgbClr val="586E75"/>
                </a:solidFill>
                <a:latin typeface="Consolas" panose="020B0609020204030204" pitchFamily="49" charset="0"/>
              </a:rPr>
              <a:t>widżetów</a:t>
            </a:r>
            <a:r>
              <a:rPr lang="pl-PL" i="1" dirty="0">
                <a:solidFill>
                  <a:srgbClr val="586E75"/>
                </a:solidFill>
                <a:latin typeface="Consolas" panose="020B0609020204030204" pitchFamily="49" charset="0"/>
              </a:rPr>
              <a:t> z użyciem menadżera </a:t>
            </a:r>
            <a:r>
              <a:rPr lang="pl-PL" i="1" dirty="0" err="1">
                <a:solidFill>
                  <a:srgbClr val="586E75"/>
                </a:solidFill>
                <a:latin typeface="Consolas" panose="020B0609020204030204" pitchFamily="49" charset="0"/>
              </a:rPr>
              <a:t>pack</a:t>
            </a:r>
            <a:r>
              <a:rPr lang="pl-PL" i="1" dirty="0">
                <a:solidFill>
                  <a:srgbClr val="586E75"/>
                </a:solidFill>
                <a:latin typeface="Consolas" panose="020B0609020204030204" pitchFamily="49" charset="0"/>
              </a:rPr>
              <a:t> i opcji</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side</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LEFT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label2</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side</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RIGHT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pack</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side</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BOTTOM</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fill</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expand</a:t>
            </a:r>
            <a:r>
              <a:rPr lang="pl-PL" dirty="0">
                <a:solidFill>
                  <a:srgbClr val="859900"/>
                </a:solidFill>
                <a:latin typeface="Consolas" panose="020B0609020204030204" pitchFamily="49" charset="0"/>
              </a:rPr>
              <a:t>=</a:t>
            </a:r>
            <a:r>
              <a:rPr lang="pl-PL" dirty="0">
                <a:solidFill>
                  <a:srgbClr val="B58900"/>
                </a:solidFill>
                <a:latin typeface="Consolas" panose="020B0609020204030204" pitchFamily="49" charset="0"/>
              </a:rPr>
              <a:t>True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057" y="2989233"/>
            <a:ext cx="3764606" cy="800169"/>
          </a:xfrm>
          <a:prstGeom prst="rect">
            <a:avLst/>
          </a:prstGeom>
        </p:spPr>
      </p:pic>
      <p:sp>
        <p:nvSpPr>
          <p:cNvPr id="6" name="Prostokąt 5"/>
          <p:cNvSpPr/>
          <p:nvPr/>
        </p:nvSpPr>
        <p:spPr>
          <a:xfrm>
            <a:off x="8813800" y="4374227"/>
            <a:ext cx="2915920" cy="2031325"/>
          </a:xfrm>
          <a:prstGeom prst="rect">
            <a:avLst/>
          </a:prstGeom>
        </p:spPr>
        <p:txBody>
          <a:bodyPr wrap="square">
            <a:spAutoFit/>
          </a:bodyPr>
          <a:lstStyle/>
          <a:p>
            <a:r>
              <a:rPr lang="pl-PL" dirty="0" err="1"/>
              <a:t>fill</a:t>
            </a:r>
            <a:r>
              <a:rPr lang="pl-PL" dirty="0"/>
              <a:t>=</a:t>
            </a:r>
            <a:r>
              <a:rPr lang="pl-PL" dirty="0" err="1"/>
              <a:t>tk.Y</a:t>
            </a:r>
            <a:r>
              <a:rPr lang="pl-PL" dirty="0"/>
              <a:t> oznacza to, że </a:t>
            </a:r>
            <a:r>
              <a:rPr lang="pl-PL" dirty="0" err="1"/>
              <a:t>widżet</a:t>
            </a:r>
            <a:r>
              <a:rPr lang="pl-PL" dirty="0"/>
              <a:t> będzie wypełniał dostępną przestrzeń wertykalnie, co oznacza wzdłuż osi Y (pionowo</a:t>
            </a:r>
            <a:r>
              <a:rPr lang="pl-PL" dirty="0" smtClean="0"/>
              <a:t>). Będzie się on dopasowywał do okna w danej osi.</a:t>
            </a:r>
            <a:endParaRPr lang="pl-PL" dirty="0"/>
          </a:p>
        </p:txBody>
      </p:sp>
      <p:cxnSp>
        <p:nvCxnSpPr>
          <p:cNvPr id="7" name="Łącznik prosty ze strzałką 6"/>
          <p:cNvCxnSpPr/>
          <p:nvPr/>
        </p:nvCxnSpPr>
        <p:spPr>
          <a:xfrm flipH="1">
            <a:off x="4815840" y="4846320"/>
            <a:ext cx="3997960" cy="203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2206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381760" y="125156"/>
            <a:ext cx="9144000" cy="477837"/>
          </a:xfrm>
        </p:spPr>
        <p:txBody>
          <a:bodyPr>
            <a:normAutofit/>
          </a:bodyPr>
          <a:lstStyle/>
          <a:p>
            <a:r>
              <a:rPr lang="pl-PL" sz="2800" dirty="0" err="1" smtClean="0"/>
              <a:t>Grid</a:t>
            </a:r>
            <a:r>
              <a:rPr lang="pl-PL" sz="2800" dirty="0" smtClean="0"/>
              <a:t> Manager</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45440" y="809590"/>
            <a:ext cx="11602720" cy="1151290"/>
          </a:xfrm>
        </p:spPr>
        <p:txBody>
          <a:bodyPr>
            <a:normAutofit/>
          </a:bodyPr>
          <a:lstStyle/>
          <a:p>
            <a:pPr algn="l"/>
            <a:r>
              <a:rPr lang="pl-PL" i="1" dirty="0" err="1" smtClean="0"/>
              <a:t>Grid</a:t>
            </a:r>
            <a:r>
              <a:rPr lang="pl-PL" i="1" dirty="0" smtClean="0"/>
              <a:t> </a:t>
            </a:r>
            <a:r>
              <a:rPr lang="pl-PL" i="1" dirty="0"/>
              <a:t>Manager (</a:t>
            </a:r>
            <a:r>
              <a:rPr lang="pl-PL" i="1" dirty="0" err="1"/>
              <a:t>grid</a:t>
            </a:r>
            <a:r>
              <a:rPr lang="pl-PL" i="1" dirty="0" smtClean="0"/>
              <a:t>) </a:t>
            </a:r>
            <a:r>
              <a:rPr lang="pl-PL" i="1" dirty="0"/>
              <a:t>umożliwia rozmieszczanie </a:t>
            </a:r>
            <a:r>
              <a:rPr lang="pl-PL" i="1" dirty="0" err="1"/>
              <a:t>widgetów</a:t>
            </a:r>
            <a:r>
              <a:rPr lang="pl-PL" i="1" dirty="0"/>
              <a:t> w siatce, określając wiersze i kolumny. Menadżer siatki umożliwia rozmieszczanie </a:t>
            </a:r>
            <a:r>
              <a:rPr lang="pl-PL" i="1" dirty="0" err="1"/>
              <a:t>widżetów</a:t>
            </a:r>
            <a:r>
              <a:rPr lang="pl-PL" i="1" dirty="0"/>
              <a:t> w regularnej siatce </a:t>
            </a:r>
            <a:r>
              <a:rPr lang="pl-PL" i="1" dirty="0" smtClean="0"/>
              <a:t>komórek. Aby </a:t>
            </a:r>
            <a:r>
              <a:rPr lang="pl-PL" i="1" dirty="0"/>
              <a:t>używać menadżera siatki, możesz wywołać metodę </a:t>
            </a:r>
            <a:r>
              <a:rPr lang="pl-PL" i="1" dirty="0" err="1"/>
              <a:t>grid</a:t>
            </a:r>
            <a:r>
              <a:rPr lang="pl-PL" i="1" dirty="0"/>
              <a:t>() na obiekcie </a:t>
            </a:r>
            <a:r>
              <a:rPr lang="pl-PL" i="1" dirty="0" err="1"/>
              <a:t>widżetu</a:t>
            </a:r>
            <a:r>
              <a:rPr lang="pl-PL" i="1" dirty="0"/>
              <a:t>. </a:t>
            </a:r>
          </a:p>
        </p:txBody>
      </p:sp>
      <p:sp>
        <p:nvSpPr>
          <p:cNvPr id="5" name="Prostokąt 4"/>
          <p:cNvSpPr/>
          <p:nvPr/>
        </p:nvSpPr>
        <p:spPr>
          <a:xfrm>
            <a:off x="251548" y="2333685"/>
            <a:ext cx="11076852" cy="4524315"/>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Grid</a:t>
            </a:r>
            <a:r>
              <a:rPr lang="pl-PL" dirty="0">
                <a:solidFill>
                  <a:srgbClr val="2AA198"/>
                </a:solidFill>
                <a:latin typeface="Consolas" panose="020B0609020204030204" pitchFamily="49" charset="0"/>
              </a:rPr>
              <a:t> Manager </a:t>
            </a:r>
            <a:r>
              <a:rPr lang="pl-PL" dirty="0" err="1">
                <a:solidFill>
                  <a:srgbClr val="2AA198"/>
                </a:solidFill>
                <a:latin typeface="Consolas" panose="020B0609020204030204" pitchFamily="49" charset="0"/>
              </a:rPr>
              <a:t>Example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kilku </a:t>
            </a:r>
            <a:r>
              <a:rPr lang="pl-PL" i="1" dirty="0" err="1">
                <a:solidFill>
                  <a:srgbClr val="586E75"/>
                </a:solidFill>
                <a:latin typeface="Consolas" panose="020B0609020204030204" pitchFamily="49" charset="0"/>
              </a:rPr>
              <a:t>widżetów</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Label</a:t>
            </a:r>
            <a:r>
              <a:rPr lang="pl-PL" dirty="0">
                <a:solidFill>
                  <a:srgbClr val="2AA198"/>
                </a:solidFill>
                <a:latin typeface="Consolas" panose="020B0609020204030204" pitchFamily="49" charset="0"/>
              </a:rPr>
              <a:t> 1"</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lightblue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label2</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Label</a:t>
            </a:r>
            <a:r>
              <a:rPr lang="pl-PL" dirty="0">
                <a:solidFill>
                  <a:srgbClr val="2AA198"/>
                </a:solidFill>
                <a:latin typeface="Consolas" panose="020B0609020204030204" pitchFamily="49" charset="0"/>
              </a:rPr>
              <a:t> 2"</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lightgreen</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Click</a:t>
            </a:r>
            <a:r>
              <a:rPr lang="pl-PL" dirty="0">
                <a:solidFill>
                  <a:srgbClr val="2AA198"/>
                </a:solidFill>
                <a:latin typeface="Consolas" panose="020B0609020204030204" pitchFamily="49" charset="0"/>
              </a:rPr>
              <a:t> me"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b="1" dirty="0">
                <a:solidFill>
                  <a:srgbClr val="93A1A1"/>
                </a:solidFill>
                <a:latin typeface="Consolas" panose="020B0609020204030204" pitchFamily="49" charset="0"/>
              </a:rPr>
              <a:t>lambda</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"Button </a:t>
            </a:r>
            <a:r>
              <a:rPr lang="pl-PL" dirty="0" err="1">
                <a:solidFill>
                  <a:srgbClr val="2AA198"/>
                </a:solidFill>
                <a:latin typeface="Consolas" panose="020B0609020204030204" pitchFamily="49" charset="0"/>
              </a:rPr>
              <a:t>clicked</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Ustawienie </a:t>
            </a:r>
            <a:r>
              <a:rPr lang="pl-PL" i="1" dirty="0" err="1">
                <a:solidFill>
                  <a:srgbClr val="586E75"/>
                </a:solidFill>
                <a:latin typeface="Consolas" panose="020B0609020204030204" pitchFamily="49" charset="0"/>
              </a:rPr>
              <a:t>widżetów</a:t>
            </a:r>
            <a:r>
              <a:rPr lang="pl-PL" i="1" dirty="0">
                <a:solidFill>
                  <a:srgbClr val="586E75"/>
                </a:solidFill>
                <a:latin typeface="Consolas" panose="020B0609020204030204" pitchFamily="49" charset="0"/>
              </a:rPr>
              <a:t> przy użyciu menadżera siatki</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grid</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row</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column</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label2</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grid</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row</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column</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grid</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row</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column</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columnspan</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401" y="1879600"/>
            <a:ext cx="3829999" cy="2639262"/>
          </a:xfrm>
          <a:prstGeom prst="rect">
            <a:avLst/>
          </a:prstGeom>
        </p:spPr>
      </p:pic>
    </p:spTree>
    <p:extLst>
      <p:ext uri="{BB962C8B-B14F-4D97-AF65-F5344CB8AC3E}">
        <p14:creationId xmlns:p14="http://schemas.microsoft.com/office/powerpoint/2010/main" val="410527483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605280" y="236916"/>
            <a:ext cx="9144000" cy="477837"/>
          </a:xfrm>
        </p:spPr>
        <p:txBody>
          <a:bodyPr>
            <a:normAutofit/>
          </a:bodyPr>
          <a:lstStyle/>
          <a:p>
            <a:r>
              <a:rPr lang="pl-PL" sz="2800" dirty="0" smtClean="0"/>
              <a:t>Place Manager</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6553200" y="877500"/>
            <a:ext cx="5123092" cy="4953382"/>
          </a:xfrm>
        </p:spPr>
        <p:txBody>
          <a:bodyPr/>
          <a:lstStyle/>
          <a:p>
            <a:pPr algn="l"/>
            <a:r>
              <a:rPr lang="pl-PL" i="1" dirty="0" smtClean="0"/>
              <a:t>Place </a:t>
            </a:r>
            <a:r>
              <a:rPr lang="pl-PL" i="1" dirty="0"/>
              <a:t>umożliwia precyzyjne pozycjonowanie </a:t>
            </a:r>
            <a:r>
              <a:rPr lang="pl-PL" i="1" dirty="0" err="1"/>
              <a:t>widgetów</a:t>
            </a:r>
            <a:r>
              <a:rPr lang="pl-PL" i="1" dirty="0"/>
              <a:t> poprzez określenie współrzędnych (x, y) oraz opcjonalnie szerokości i wysokości. </a:t>
            </a:r>
            <a:endParaRPr lang="pl-PL" i="1" dirty="0" smtClean="0"/>
          </a:p>
          <a:p>
            <a:pPr algn="l"/>
            <a:r>
              <a:rPr lang="pl-PL" i="1" dirty="0" smtClean="0"/>
              <a:t>Menadżer </a:t>
            </a:r>
            <a:r>
              <a:rPr lang="pl-PL" i="1" dirty="0"/>
              <a:t>umieszczania (place manager) w </a:t>
            </a:r>
            <a:r>
              <a:rPr lang="pl-PL" i="1" dirty="0" err="1"/>
              <a:t>Tkinter</a:t>
            </a:r>
            <a:r>
              <a:rPr lang="pl-PL" i="1" dirty="0"/>
              <a:t> umożliwia precyzyjne umieszczanie </a:t>
            </a:r>
            <a:r>
              <a:rPr lang="pl-PL" i="1" dirty="0" err="1"/>
              <a:t>widżetów</a:t>
            </a:r>
            <a:r>
              <a:rPr lang="pl-PL" i="1" dirty="0"/>
              <a:t> w oknie przy użyciu bezwzględnych lub względnych współrzędnych. </a:t>
            </a:r>
            <a:endParaRPr lang="pl-PL" i="1" dirty="0" smtClean="0"/>
          </a:p>
          <a:p>
            <a:pPr algn="l"/>
            <a:r>
              <a:rPr lang="pl-PL" i="1" dirty="0" smtClean="0"/>
              <a:t>Daje </a:t>
            </a:r>
            <a:r>
              <a:rPr lang="pl-PL" i="1" dirty="0"/>
              <a:t>to dużą kontrolę nad rozmieszczeniem </a:t>
            </a:r>
            <a:r>
              <a:rPr lang="pl-PL" i="1" dirty="0" err="1"/>
              <a:t>widżetów</a:t>
            </a:r>
            <a:r>
              <a:rPr lang="pl-PL" i="1" dirty="0"/>
              <a:t> w oknie.</a:t>
            </a:r>
          </a:p>
        </p:txBody>
      </p:sp>
      <p:sp>
        <p:nvSpPr>
          <p:cNvPr id="5" name="Prostokąt 4"/>
          <p:cNvSpPr/>
          <p:nvPr/>
        </p:nvSpPr>
        <p:spPr>
          <a:xfrm>
            <a:off x="457200" y="840070"/>
            <a:ext cx="6096000" cy="5909310"/>
          </a:xfrm>
          <a:prstGeom prst="rect">
            <a:avLst/>
          </a:prstGeom>
        </p:spPr>
        <p:txBody>
          <a:bodyPr>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"Place Manager </a:t>
            </a:r>
            <a:r>
              <a:rPr lang="pl-PL" dirty="0" err="1">
                <a:solidFill>
                  <a:srgbClr val="2AA198"/>
                </a:solidFill>
                <a:latin typeface="Consolas" panose="020B0609020204030204" pitchFamily="49" charset="0"/>
              </a:rPr>
              <a:t>Example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Utworzenie kilku </a:t>
            </a:r>
            <a:r>
              <a:rPr lang="pl-PL" i="1" dirty="0" err="1">
                <a:solidFill>
                  <a:srgbClr val="586E75"/>
                </a:solidFill>
                <a:latin typeface="Consolas" panose="020B0609020204030204" pitchFamily="49" charset="0"/>
              </a:rPr>
              <a:t>widżetów</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Label</a:t>
            </a:r>
            <a:r>
              <a:rPr lang="pl-PL" dirty="0">
                <a:solidFill>
                  <a:srgbClr val="2AA198"/>
                </a:solidFill>
                <a:latin typeface="Consolas" panose="020B0609020204030204" pitchFamily="49" charset="0"/>
              </a:rPr>
              <a:t> 1"</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lightblue</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label2</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Label</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Label</a:t>
            </a:r>
            <a:r>
              <a:rPr lang="pl-PL" dirty="0">
                <a:solidFill>
                  <a:srgbClr val="2AA198"/>
                </a:solidFill>
                <a:latin typeface="Consolas" panose="020B0609020204030204" pitchFamily="49" charset="0"/>
              </a:rPr>
              <a:t> 2"</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bg</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lightgreen</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Button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root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text</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t>
            </a:r>
            <a:r>
              <a:rPr lang="pl-PL" dirty="0" err="1">
                <a:solidFill>
                  <a:srgbClr val="2AA198"/>
                </a:solidFill>
                <a:latin typeface="Consolas" panose="020B0609020204030204" pitchFamily="49" charset="0"/>
              </a:rPr>
              <a:t>Click</a:t>
            </a:r>
            <a:r>
              <a:rPr lang="pl-PL" dirty="0">
                <a:solidFill>
                  <a:srgbClr val="2AA198"/>
                </a:solidFill>
                <a:latin typeface="Consolas" panose="020B0609020204030204" pitchFamily="49" charset="0"/>
              </a:rPr>
              <a:t> me"</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b="1" dirty="0">
                <a:solidFill>
                  <a:srgbClr val="93A1A1"/>
                </a:solidFill>
                <a:latin typeface="Consolas" panose="020B0609020204030204" pitchFamily="49" charset="0"/>
              </a:rPr>
              <a:t>lambda</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"Button </a:t>
            </a:r>
            <a:r>
              <a:rPr lang="pl-PL" dirty="0" err="1">
                <a:solidFill>
                  <a:srgbClr val="2AA198"/>
                </a:solidFill>
                <a:latin typeface="Consolas" panose="020B0609020204030204" pitchFamily="49" charset="0"/>
              </a:rPr>
              <a:t>clicked</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Umieszczenie </a:t>
            </a:r>
            <a:r>
              <a:rPr lang="pl-PL" i="1" dirty="0" err="1">
                <a:solidFill>
                  <a:srgbClr val="586E75"/>
                </a:solidFill>
                <a:latin typeface="Consolas" panose="020B0609020204030204" pitchFamily="49" charset="0"/>
              </a:rPr>
              <a:t>widżetów</a:t>
            </a:r>
            <a:r>
              <a:rPr lang="pl-PL" i="1" dirty="0">
                <a:solidFill>
                  <a:srgbClr val="586E75"/>
                </a:solidFill>
                <a:latin typeface="Consolas" panose="020B0609020204030204" pitchFamily="49" charset="0"/>
              </a:rPr>
              <a:t> przy użyciu menadżera umieszczania</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30</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label2</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80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button</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relx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0.5</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rely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0.5</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anchor</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CENTER</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root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756368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605280" y="236916"/>
            <a:ext cx="9144000" cy="477837"/>
          </a:xfrm>
        </p:spPr>
        <p:txBody>
          <a:bodyPr>
            <a:normAutofit/>
          </a:bodyPr>
          <a:lstStyle/>
          <a:p>
            <a:r>
              <a:rPr lang="pl-PL" sz="2800" dirty="0" smtClean="0"/>
              <a:t>Place Manager</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6553200" y="877500"/>
            <a:ext cx="5123092" cy="4953382"/>
          </a:xfrm>
        </p:spPr>
        <p:txBody>
          <a:bodyPr>
            <a:normAutofit/>
          </a:bodyPr>
          <a:lstStyle/>
          <a:p>
            <a:pPr algn="l"/>
            <a:r>
              <a:rPr lang="pl-PL" i="1" dirty="0"/>
              <a:t> </a:t>
            </a:r>
            <a:r>
              <a:rPr lang="pl-PL" i="1" dirty="0" err="1"/>
              <a:t>relx</a:t>
            </a:r>
            <a:r>
              <a:rPr lang="pl-PL" i="1" dirty="0"/>
              <a:t>=0.5: Oznacza względną pozycję w osi X (poziomej) i ustawia </a:t>
            </a:r>
            <a:r>
              <a:rPr lang="pl-PL" i="1" dirty="0" err="1"/>
              <a:t>widżet</a:t>
            </a:r>
            <a:r>
              <a:rPr lang="pl-PL" i="1" dirty="0"/>
              <a:t> na środku w tej osi. Wartość 0.5 oznacza 50% szerokości okna</a:t>
            </a:r>
            <a:r>
              <a:rPr lang="pl-PL" i="1" dirty="0" smtClean="0"/>
              <a:t>.</a:t>
            </a:r>
            <a:endParaRPr lang="pl-PL" i="1" dirty="0"/>
          </a:p>
          <a:p>
            <a:pPr algn="l"/>
            <a:r>
              <a:rPr lang="pl-PL" i="1" dirty="0"/>
              <a:t>    </a:t>
            </a:r>
            <a:r>
              <a:rPr lang="pl-PL" i="1" dirty="0" err="1"/>
              <a:t>rely</a:t>
            </a:r>
            <a:r>
              <a:rPr lang="pl-PL" i="1" dirty="0"/>
              <a:t>=0.5: Oznacza względną pozycję w osi Y (pionowej) i ustawia </a:t>
            </a:r>
            <a:r>
              <a:rPr lang="pl-PL" i="1" dirty="0" err="1"/>
              <a:t>widżet</a:t>
            </a:r>
            <a:r>
              <a:rPr lang="pl-PL" i="1" dirty="0"/>
              <a:t> na środku w tej osi. Wartość 0.5 oznacza 50% wysokości okna</a:t>
            </a:r>
            <a:r>
              <a:rPr lang="pl-PL" i="1" dirty="0" smtClean="0"/>
              <a:t>.</a:t>
            </a:r>
            <a:endParaRPr lang="pl-PL" i="1" dirty="0"/>
          </a:p>
          <a:p>
            <a:pPr algn="l"/>
            <a:r>
              <a:rPr lang="pl-PL" i="1" dirty="0"/>
              <a:t>    </a:t>
            </a:r>
            <a:r>
              <a:rPr lang="pl-PL" i="1" dirty="0" err="1"/>
              <a:t>anchor</a:t>
            </a:r>
            <a:r>
              <a:rPr lang="pl-PL" i="1" dirty="0"/>
              <a:t>=</a:t>
            </a:r>
            <a:r>
              <a:rPr lang="pl-PL" i="1" dirty="0" err="1"/>
              <a:t>tk.CENTER</a:t>
            </a:r>
            <a:r>
              <a:rPr lang="pl-PL" i="1" dirty="0"/>
              <a:t>: Określa punkt kotwiczenia </a:t>
            </a:r>
            <a:r>
              <a:rPr lang="pl-PL" i="1" dirty="0" err="1"/>
              <a:t>widżetu</a:t>
            </a:r>
            <a:r>
              <a:rPr lang="pl-PL" i="1" dirty="0"/>
              <a:t>. W tym przypadku, </a:t>
            </a:r>
            <a:r>
              <a:rPr lang="pl-PL" i="1" dirty="0" err="1"/>
              <a:t>tk.CENTER</a:t>
            </a:r>
            <a:r>
              <a:rPr lang="pl-PL" i="1" dirty="0"/>
              <a:t> oznacza, że punktem kotwiczenia będzie środek </a:t>
            </a:r>
            <a:r>
              <a:rPr lang="pl-PL" i="1" dirty="0" err="1"/>
              <a:t>widżetu</a:t>
            </a:r>
            <a:r>
              <a:rPr lang="pl-PL" i="1" dirty="0"/>
              <a:t>.</a:t>
            </a:r>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20" y="683502"/>
            <a:ext cx="5559739" cy="5147380"/>
          </a:xfrm>
          <a:prstGeom prst="rect">
            <a:avLst/>
          </a:prstGeom>
        </p:spPr>
      </p:pic>
      <p:sp>
        <p:nvSpPr>
          <p:cNvPr id="7" name="Prostokąt 6"/>
          <p:cNvSpPr/>
          <p:nvPr/>
        </p:nvSpPr>
        <p:spPr>
          <a:xfrm>
            <a:off x="1727200" y="1876475"/>
            <a:ext cx="3677920" cy="646331"/>
          </a:xfrm>
          <a:prstGeom prst="rect">
            <a:avLst/>
          </a:prstGeom>
        </p:spPr>
        <p:txBody>
          <a:bodyPr wrap="square">
            <a:spAutoFit/>
          </a:bodyPr>
          <a:lstStyle/>
          <a:p>
            <a:pPr lvl="0"/>
            <a:r>
              <a:rPr lang="pl-PL" dirty="0">
                <a:solidFill>
                  <a:srgbClr val="268BD2"/>
                </a:solidFill>
                <a:latin typeface="Consolas" panose="020B0609020204030204" pitchFamily="49" charset="0"/>
              </a:rPr>
              <a:t>label1</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30</a:t>
            </a:r>
            <a:r>
              <a:rPr lang="pl-PL" dirty="0">
                <a:solidFill>
                  <a:srgbClr val="839496"/>
                </a:solidFill>
                <a:latin typeface="Consolas" panose="020B0609020204030204" pitchFamily="49" charset="0"/>
              </a:rPr>
              <a:t>)</a:t>
            </a:r>
          </a:p>
          <a:p>
            <a:pPr lvl="0"/>
            <a:r>
              <a:rPr lang="pl-PL" dirty="0">
                <a:solidFill>
                  <a:srgbClr val="268BD2"/>
                </a:solidFill>
                <a:latin typeface="Consolas" panose="020B0609020204030204" pitchFamily="49" charset="0"/>
              </a:rPr>
              <a:t>label2</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place</a:t>
            </a:r>
            <a:r>
              <a:rPr lang="pl-PL" dirty="0">
                <a:solidFill>
                  <a:srgbClr val="839496"/>
                </a:solidFill>
                <a:latin typeface="Consolas" panose="020B0609020204030204" pitchFamily="49" charset="0"/>
              </a:rPr>
              <a:t>(x</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50</a:t>
            </a:r>
            <a:r>
              <a:rPr lang="pl-PL" dirty="0">
                <a:solidFill>
                  <a:srgbClr val="839496"/>
                </a:solidFill>
                <a:latin typeface="Consolas" panose="020B0609020204030204" pitchFamily="49" charset="0"/>
              </a:rPr>
              <a:t>, y</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80</a:t>
            </a:r>
            <a:r>
              <a:rPr lang="pl-PL" dirty="0">
                <a:solidFill>
                  <a:srgbClr val="839496"/>
                </a:solidFill>
                <a:latin typeface="Consolas" panose="020B0609020204030204" pitchFamily="49" charset="0"/>
              </a:rPr>
              <a:t>)</a:t>
            </a:r>
          </a:p>
        </p:txBody>
      </p:sp>
    </p:spTree>
    <p:extLst>
      <p:ext uri="{BB962C8B-B14F-4D97-AF65-F5344CB8AC3E}">
        <p14:creationId xmlns:p14="http://schemas.microsoft.com/office/powerpoint/2010/main" val="77941013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304334" y="237797"/>
            <a:ext cx="9144000" cy="477837"/>
          </a:xfrm>
        </p:spPr>
        <p:txBody>
          <a:bodyPr>
            <a:normAutofit/>
          </a:bodyPr>
          <a:lstStyle/>
          <a:p>
            <a:r>
              <a:rPr lang="pl-PL" sz="2800" dirty="0" smtClean="0"/>
              <a:t>Jak stworzyć menu górne?</a:t>
            </a:r>
            <a:endParaRPr lang="pl-PL" sz="2800" dirty="0"/>
          </a:p>
        </p:txBody>
      </p:sp>
      <p:sp>
        <p:nvSpPr>
          <p:cNvPr id="4" name="Prostokąt 3"/>
          <p:cNvSpPr/>
          <p:nvPr/>
        </p:nvSpPr>
        <p:spPr>
          <a:xfrm>
            <a:off x="4645152" y="715634"/>
            <a:ext cx="7546848" cy="4524315"/>
          </a:xfrm>
          <a:prstGeom prst="rect">
            <a:avLst/>
          </a:prstGeom>
        </p:spPr>
        <p:txBody>
          <a:bodyPr wrap="square">
            <a:spAutoFit/>
          </a:bodyPr>
          <a:lstStyle/>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Tworzenie menu górne</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pasek_menu</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Menu</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okno</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okno</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config</a:t>
            </a:r>
            <a:r>
              <a:rPr lang="pl-PL" dirty="0">
                <a:solidFill>
                  <a:srgbClr val="839496"/>
                </a:solidFill>
                <a:latin typeface="Consolas" panose="020B0609020204030204" pitchFamily="49" charset="0"/>
              </a:rPr>
              <a:t>(menu</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pasek_menu</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Dodawanie opcji do menu "Plik"</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menu_plik</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Menu</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pasek_menu</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tearoff</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pasek_menu</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add_cascade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label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"Plik"</a:t>
            </a:r>
            <a:r>
              <a:rPr lang="pl-PL" dirty="0">
                <a:solidFill>
                  <a:srgbClr val="839496"/>
                </a:solidFill>
                <a:latin typeface="Consolas" panose="020B0609020204030204" pitchFamily="49" charset="0"/>
              </a:rPr>
              <a:t>, menu</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menu_plik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menu_plik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add_command</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label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"Nowy"</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nowy_plik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menu_plik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add_command</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label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"Otwórz"</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otworz_plik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menu_plik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add_command</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label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"Zapisz"</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zapisz_plik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menu_plik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add_separator</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menu_plik</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add_command</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label</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"Zamknij"</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command</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zamknij_aplikacje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Uruchomienie pętli głównej</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okno</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mainloop</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
        <p:nvSpPr>
          <p:cNvPr id="5" name="Prostokąt 4"/>
          <p:cNvSpPr/>
          <p:nvPr/>
        </p:nvSpPr>
        <p:spPr>
          <a:xfrm>
            <a:off x="254403" y="715634"/>
            <a:ext cx="6096000" cy="5355312"/>
          </a:xfrm>
          <a:prstGeom prst="rect">
            <a:avLst/>
          </a:prstGeom>
        </p:spPr>
        <p:txBody>
          <a:bodyPr>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tkinter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nowy_plik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"Utworzono nowy plik"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otworz_plik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"Otwarto plik"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zapisz_plik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"Zapisano plik"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zamknij_aplikacje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okno</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destroy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głównego okna</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okno</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tk</a:t>
            </a:r>
            <a:r>
              <a:rPr lang="pl-PL" dirty="0" err="1">
                <a:solidFill>
                  <a:srgbClr val="839496"/>
                </a:solidFill>
                <a:latin typeface="Consolas" panose="020B0609020204030204" pitchFamily="49" charset="0"/>
              </a:rPr>
              <a:t>.</a:t>
            </a:r>
            <a:r>
              <a:rPr lang="pl-PL" dirty="0" err="1">
                <a:solidFill>
                  <a:srgbClr val="CB4B16"/>
                </a:solidFill>
                <a:latin typeface="Consolas" panose="020B0609020204030204" pitchFamily="49" charset="0"/>
              </a:rPr>
              <a:t>Tk</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okno</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title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"Podstawowe Menu"</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120748719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Jak stworzyć menu górne?</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i="1" dirty="0" smtClean="0"/>
              <a:t>Przykładowy wygląd menu górnego:</a:t>
            </a:r>
            <a:endParaRPr lang="pl-PL" i="1" dirty="0" smtClean="0"/>
          </a:p>
          <a:p>
            <a:pPr algn="l"/>
            <a:endParaRPr lang="pl-PL" i="1"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578" y="1623677"/>
            <a:ext cx="4926787" cy="4169775"/>
          </a:xfrm>
          <a:prstGeom prst="rect">
            <a:avLst/>
          </a:prstGeom>
        </p:spPr>
      </p:pic>
    </p:spTree>
    <p:extLst>
      <p:ext uri="{BB962C8B-B14F-4D97-AF65-F5344CB8AC3E}">
        <p14:creationId xmlns:p14="http://schemas.microsoft.com/office/powerpoint/2010/main" val="136591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99394" y="475593"/>
            <a:ext cx="11119944" cy="6315731"/>
          </a:xfrm>
        </p:spPr>
        <p:txBody>
          <a:bodyPr>
            <a:normAutofit fontScale="62500" lnSpcReduction="20000"/>
          </a:bodyPr>
          <a:lstStyle/>
          <a:p>
            <a:r>
              <a:rPr lang="pl-PL" sz="2900" dirty="0">
                <a:solidFill>
                  <a:schemeClr val="tx1">
                    <a:lumMod val="75000"/>
                    <a:lumOff val="25000"/>
                  </a:schemeClr>
                </a:solidFill>
                <a:latin typeface="Consolas" panose="020B0609020204030204" pitchFamily="49" charset="0"/>
              </a:rPr>
              <a:t>Co to są typy danych w programowaniu</a:t>
            </a:r>
            <a:r>
              <a:rPr lang="pl-PL" sz="2900" dirty="0" smtClean="0">
                <a:solidFill>
                  <a:schemeClr val="tx1">
                    <a:lumMod val="75000"/>
                    <a:lumOff val="25000"/>
                  </a:schemeClr>
                </a:solidFill>
                <a:latin typeface="Consolas" panose="020B0609020204030204" pitchFamily="49" charset="0"/>
              </a:rPr>
              <a:t>?</a:t>
            </a:r>
          </a:p>
          <a:p>
            <a:r>
              <a:rPr lang="pl-PL" sz="2900" dirty="0" smtClean="0">
                <a:solidFill>
                  <a:schemeClr val="tx1">
                    <a:lumMod val="75000"/>
                    <a:lumOff val="25000"/>
                  </a:schemeClr>
                </a:solidFill>
                <a:latin typeface="Consolas" panose="020B0609020204030204" pitchFamily="49" charset="0"/>
              </a:rPr>
              <a:t>Czy obiekty w programowaniu obiektowym mają swoje typy?</a:t>
            </a:r>
          </a:p>
          <a:p>
            <a:endParaRPr lang="pl-PL" sz="2900" dirty="0">
              <a:solidFill>
                <a:schemeClr val="tx1">
                  <a:lumMod val="75000"/>
                  <a:lumOff val="25000"/>
                </a:schemeClr>
              </a:solidFill>
              <a:latin typeface="Consolas" panose="020B0609020204030204" pitchFamily="49" charset="0"/>
            </a:endParaRPr>
          </a:p>
          <a:p>
            <a:pPr algn="just"/>
            <a:r>
              <a:rPr lang="pl-PL" sz="2900" dirty="0">
                <a:solidFill>
                  <a:schemeClr val="tx1">
                    <a:lumMod val="75000"/>
                    <a:lumOff val="25000"/>
                  </a:schemeClr>
                </a:solidFill>
                <a:latin typeface="Consolas" panose="020B0609020204030204" pitchFamily="49" charset="0"/>
              </a:rPr>
              <a:t>Typ danych to określony rodzaj informacji, który może być przechowywany w pamięci komputera i przetwarzany przez program. W programowaniu każda zmienna musi mieć określony typ danych, który informuje komputer, jakiej wielkości i jakiego rodzaju informacje ma przechowywać w danym obszarze pamięci.</a:t>
            </a:r>
          </a:p>
          <a:p>
            <a:pPr algn="just"/>
            <a:r>
              <a:rPr lang="pl-PL" sz="2900" dirty="0">
                <a:solidFill>
                  <a:schemeClr val="tx1">
                    <a:lumMod val="75000"/>
                    <a:lumOff val="25000"/>
                  </a:schemeClr>
                </a:solidFill>
                <a:latin typeface="Consolas" panose="020B0609020204030204" pitchFamily="49" charset="0"/>
              </a:rPr>
              <a:t>Przykłady typów danych to: </a:t>
            </a:r>
          </a:p>
          <a:p>
            <a:pPr algn="just"/>
            <a:r>
              <a:rPr lang="pl-PL" sz="2900" dirty="0">
                <a:solidFill>
                  <a:schemeClr val="tx1">
                    <a:lumMod val="75000"/>
                    <a:lumOff val="25000"/>
                  </a:schemeClr>
                </a:solidFill>
                <a:latin typeface="Consolas" panose="020B0609020204030204" pitchFamily="49" charset="0"/>
              </a:rPr>
              <a:t>liczby całkowite (int), </a:t>
            </a:r>
          </a:p>
          <a:p>
            <a:pPr algn="just"/>
            <a:r>
              <a:rPr lang="pl-PL" sz="2900" dirty="0">
                <a:solidFill>
                  <a:schemeClr val="tx1">
                    <a:lumMod val="75000"/>
                    <a:lumOff val="25000"/>
                  </a:schemeClr>
                </a:solidFill>
                <a:latin typeface="Consolas" panose="020B0609020204030204" pitchFamily="49" charset="0"/>
              </a:rPr>
              <a:t>liczby zmiennoprzecinkowe (</a:t>
            </a:r>
            <a:r>
              <a:rPr lang="pl-PL" sz="2900" dirty="0" err="1">
                <a:solidFill>
                  <a:schemeClr val="tx1">
                    <a:lumMod val="75000"/>
                    <a:lumOff val="25000"/>
                  </a:schemeClr>
                </a:solidFill>
                <a:latin typeface="Consolas" panose="020B0609020204030204" pitchFamily="49" charset="0"/>
              </a:rPr>
              <a:t>float</a:t>
            </a:r>
            <a:r>
              <a:rPr lang="pl-PL" sz="2900" dirty="0">
                <a:solidFill>
                  <a:schemeClr val="tx1">
                    <a:lumMod val="75000"/>
                    <a:lumOff val="25000"/>
                  </a:schemeClr>
                </a:solidFill>
                <a:latin typeface="Consolas" panose="020B0609020204030204" pitchFamily="49" charset="0"/>
              </a:rPr>
              <a:t>), </a:t>
            </a:r>
          </a:p>
          <a:p>
            <a:pPr algn="just"/>
            <a:r>
              <a:rPr lang="pl-PL" sz="2900" dirty="0">
                <a:solidFill>
                  <a:schemeClr val="tx1">
                    <a:lumMod val="75000"/>
                    <a:lumOff val="25000"/>
                  </a:schemeClr>
                </a:solidFill>
                <a:latin typeface="Consolas" panose="020B0609020204030204" pitchFamily="49" charset="0"/>
              </a:rPr>
              <a:t>wartości logiczne (</a:t>
            </a:r>
            <a:r>
              <a:rPr lang="pl-PL" sz="2900" dirty="0" err="1">
                <a:solidFill>
                  <a:schemeClr val="tx1">
                    <a:lumMod val="75000"/>
                    <a:lumOff val="25000"/>
                  </a:schemeClr>
                </a:solidFill>
                <a:latin typeface="Consolas" panose="020B0609020204030204" pitchFamily="49" charset="0"/>
              </a:rPr>
              <a:t>bool</a:t>
            </a:r>
            <a:r>
              <a:rPr lang="pl-PL" sz="2900" dirty="0">
                <a:solidFill>
                  <a:schemeClr val="tx1">
                    <a:lumMod val="75000"/>
                    <a:lumOff val="25000"/>
                  </a:schemeClr>
                </a:solidFill>
                <a:latin typeface="Consolas" panose="020B0609020204030204" pitchFamily="49" charset="0"/>
              </a:rPr>
              <a:t>), </a:t>
            </a:r>
          </a:p>
          <a:p>
            <a:pPr algn="just"/>
            <a:r>
              <a:rPr lang="pl-PL" sz="2900" dirty="0">
                <a:solidFill>
                  <a:schemeClr val="tx1">
                    <a:lumMod val="75000"/>
                    <a:lumOff val="25000"/>
                  </a:schemeClr>
                </a:solidFill>
                <a:latin typeface="Consolas" panose="020B0609020204030204" pitchFamily="49" charset="0"/>
              </a:rPr>
              <a:t>ciągi znaków (</a:t>
            </a:r>
            <a:r>
              <a:rPr lang="pl-PL" sz="2900" dirty="0" err="1">
                <a:solidFill>
                  <a:schemeClr val="tx1">
                    <a:lumMod val="75000"/>
                    <a:lumOff val="25000"/>
                  </a:schemeClr>
                </a:solidFill>
                <a:latin typeface="Consolas" panose="020B0609020204030204" pitchFamily="49" charset="0"/>
              </a:rPr>
              <a:t>str</a:t>
            </a:r>
            <a:r>
              <a:rPr lang="pl-PL" sz="2900" dirty="0">
                <a:solidFill>
                  <a:schemeClr val="tx1">
                    <a:lumMod val="75000"/>
                    <a:lumOff val="25000"/>
                  </a:schemeClr>
                </a:solidFill>
                <a:latin typeface="Consolas" panose="020B0609020204030204" pitchFamily="49" charset="0"/>
              </a:rPr>
              <a:t>), </a:t>
            </a:r>
          </a:p>
          <a:p>
            <a:pPr algn="just"/>
            <a:r>
              <a:rPr lang="pl-PL" sz="2900" dirty="0">
                <a:solidFill>
                  <a:schemeClr val="tx1">
                    <a:lumMod val="75000"/>
                    <a:lumOff val="25000"/>
                  </a:schemeClr>
                </a:solidFill>
                <a:latin typeface="Consolas" panose="020B0609020204030204" pitchFamily="49" charset="0"/>
              </a:rPr>
              <a:t>listy, </a:t>
            </a:r>
          </a:p>
          <a:p>
            <a:pPr algn="just"/>
            <a:r>
              <a:rPr lang="pl-PL" sz="2900" dirty="0" err="1">
                <a:solidFill>
                  <a:schemeClr val="tx1">
                    <a:lumMod val="75000"/>
                    <a:lumOff val="25000"/>
                  </a:schemeClr>
                </a:solidFill>
                <a:latin typeface="Consolas" panose="020B0609020204030204" pitchFamily="49" charset="0"/>
              </a:rPr>
              <a:t>krotki</a:t>
            </a:r>
            <a:r>
              <a:rPr lang="pl-PL" sz="2900" dirty="0">
                <a:solidFill>
                  <a:schemeClr val="tx1">
                    <a:lumMod val="75000"/>
                    <a:lumOff val="25000"/>
                  </a:schemeClr>
                </a:solidFill>
                <a:latin typeface="Consolas" panose="020B0609020204030204" pitchFamily="49" charset="0"/>
              </a:rPr>
              <a:t>, </a:t>
            </a:r>
          </a:p>
          <a:p>
            <a:pPr algn="just"/>
            <a:r>
              <a:rPr lang="pl-PL" sz="2900" dirty="0">
                <a:solidFill>
                  <a:schemeClr val="tx1">
                    <a:lumMod val="75000"/>
                    <a:lumOff val="25000"/>
                  </a:schemeClr>
                </a:solidFill>
                <a:latin typeface="Consolas" panose="020B0609020204030204" pitchFamily="49" charset="0"/>
              </a:rPr>
              <a:t>słowniki, </a:t>
            </a:r>
          </a:p>
          <a:p>
            <a:pPr algn="just"/>
            <a:r>
              <a:rPr lang="pl-PL" sz="2900" dirty="0">
                <a:solidFill>
                  <a:schemeClr val="tx1">
                    <a:lumMod val="75000"/>
                    <a:lumOff val="25000"/>
                  </a:schemeClr>
                </a:solidFill>
                <a:latin typeface="Consolas" panose="020B0609020204030204" pitchFamily="49" charset="0"/>
              </a:rPr>
              <a:t>itp. </a:t>
            </a:r>
          </a:p>
          <a:p>
            <a:pPr algn="just"/>
            <a:r>
              <a:rPr lang="pl-PL" sz="2900" dirty="0">
                <a:solidFill>
                  <a:schemeClr val="tx1">
                    <a:lumMod val="75000"/>
                    <a:lumOff val="25000"/>
                  </a:schemeClr>
                </a:solidFill>
                <a:latin typeface="Consolas" panose="020B0609020204030204" pitchFamily="49" charset="0"/>
              </a:rPr>
              <a:t>Każdy typ danych ma określone cechy, takie jak zakres wartości, sposób przechowywania w pamięci i operacje, które można na nich wykonywać.</a:t>
            </a:r>
          </a:p>
          <a:p>
            <a:pPr algn="just"/>
            <a:r>
              <a:rPr lang="pl-PL" sz="2900" dirty="0">
                <a:solidFill>
                  <a:schemeClr val="tx1">
                    <a:lumMod val="75000"/>
                    <a:lumOff val="25000"/>
                  </a:schemeClr>
                </a:solidFill>
                <a:latin typeface="Consolas" panose="020B0609020204030204" pitchFamily="49" charset="0"/>
              </a:rPr>
              <a:t>Wybór odpowiedniego typu danych dla danej zmiennej jest ważny, ponieważ ma wpływ na zużycie pamięci i wydajność programu. Przykładowo, gdy chcemy przechowywać liczby całkowite, to używamy typu danych "int", ponieważ zajmuje on mniejszą ilość pamięci niż typ danych "</a:t>
            </a:r>
            <a:r>
              <a:rPr lang="pl-PL" sz="2900" dirty="0" err="1">
                <a:solidFill>
                  <a:schemeClr val="tx1">
                    <a:lumMod val="75000"/>
                    <a:lumOff val="25000"/>
                  </a:schemeClr>
                </a:solidFill>
                <a:latin typeface="Consolas" panose="020B0609020204030204" pitchFamily="49" charset="0"/>
              </a:rPr>
              <a:t>float</a:t>
            </a:r>
            <a:r>
              <a:rPr lang="pl-PL" sz="2900" dirty="0">
                <a:solidFill>
                  <a:schemeClr val="tx1">
                    <a:lumMod val="75000"/>
                    <a:lumOff val="25000"/>
                  </a:schemeClr>
                </a:solidFill>
                <a:latin typeface="Consolas" panose="020B0609020204030204" pitchFamily="49" charset="0"/>
              </a:rPr>
              <a:t>", który służy do przechowywania liczb zmiennoprzecinkowych.</a:t>
            </a:r>
          </a:p>
          <a:p>
            <a:pPr algn="just"/>
            <a:endParaRPr lang="pl-PL" dirty="0"/>
          </a:p>
          <a:p>
            <a:pPr algn="just"/>
            <a:endParaRPr lang="pl-PL" dirty="0"/>
          </a:p>
          <a:p>
            <a:endParaRPr lang="pl-PL" dirty="0"/>
          </a:p>
        </p:txBody>
      </p:sp>
    </p:spTree>
    <p:extLst>
      <p:ext uri="{BB962C8B-B14F-4D97-AF65-F5344CB8AC3E}">
        <p14:creationId xmlns:p14="http://schemas.microsoft.com/office/powerpoint/2010/main" val="252598281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0" y="0"/>
            <a:ext cx="9144000" cy="477837"/>
          </a:xfrm>
        </p:spPr>
        <p:txBody>
          <a:bodyPr>
            <a:normAutofit/>
          </a:bodyPr>
          <a:lstStyle/>
          <a:p>
            <a:r>
              <a:rPr lang="pl-PL" sz="2800" dirty="0" smtClean="0"/>
              <a:t>Jak stworzyć menu górne?</a:t>
            </a:r>
            <a:endParaRPr lang="pl-PL" sz="2800" dirty="0"/>
          </a:p>
        </p:txBody>
      </p:sp>
      <p:sp>
        <p:nvSpPr>
          <p:cNvPr id="5" name="Prostokąt 4"/>
          <p:cNvSpPr/>
          <p:nvPr/>
        </p:nvSpPr>
        <p:spPr>
          <a:xfrm>
            <a:off x="243420" y="515587"/>
            <a:ext cx="6096000" cy="6555641"/>
          </a:xfrm>
          <a:prstGeom prst="rect">
            <a:avLst/>
          </a:prstGeom>
        </p:spPr>
        <p:txBody>
          <a:bodyPr>
            <a:spAutoFit/>
          </a:bodyPr>
          <a:lstStyle/>
          <a:p>
            <a:r>
              <a:rPr lang="pl-PL" sz="1600" dirty="0">
                <a:solidFill>
                  <a:srgbClr val="859900"/>
                </a:solidFill>
                <a:latin typeface="Consolas" panose="020B0609020204030204" pitchFamily="49" charset="0"/>
              </a:rPr>
              <a:t>import</a:t>
            </a:r>
            <a:r>
              <a:rPr lang="pl-PL" sz="1600" dirty="0">
                <a:solidFill>
                  <a:srgbClr val="839496"/>
                </a:solidFill>
                <a:latin typeface="Consolas" panose="020B0609020204030204" pitchFamily="49" charset="0"/>
              </a:rPr>
              <a:t> </a:t>
            </a:r>
            <a:r>
              <a:rPr lang="pl-PL" sz="1600" dirty="0" err="1">
                <a:solidFill>
                  <a:srgbClr val="CB4B16"/>
                </a:solidFill>
                <a:latin typeface="Consolas" panose="020B0609020204030204" pitchFamily="49" charset="0"/>
              </a:rPr>
              <a:t>tkinter</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as</a:t>
            </a:r>
            <a:r>
              <a:rPr lang="pl-PL" sz="1600" dirty="0">
                <a:solidFill>
                  <a:srgbClr val="839496"/>
                </a:solidFill>
                <a:latin typeface="Consolas" panose="020B0609020204030204" pitchFamily="49" charset="0"/>
              </a:rPr>
              <a:t> </a:t>
            </a:r>
            <a:r>
              <a:rPr lang="pl-PL" sz="1600" dirty="0" err="1">
                <a:solidFill>
                  <a:srgbClr val="CB4B16"/>
                </a:solidFill>
                <a:latin typeface="Consolas" panose="020B0609020204030204" pitchFamily="49" charset="0"/>
              </a:rPr>
              <a:t>tk</a:t>
            </a:r>
            <a:endParaRPr lang="pl-PL" sz="1600" dirty="0">
              <a:solidFill>
                <a:srgbClr val="839496"/>
              </a:solidFill>
              <a:latin typeface="Consolas" panose="020B0609020204030204" pitchFamily="49" charset="0"/>
            </a:endParaRP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nowy_plik</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print</a:t>
            </a:r>
            <a:r>
              <a:rPr lang="pl-PL" sz="1600" dirty="0">
                <a:solidFill>
                  <a:srgbClr val="839496"/>
                </a:solidFill>
                <a:latin typeface="Consolas" panose="020B0609020204030204" pitchFamily="49" charset="0"/>
              </a:rPr>
              <a:t>(</a:t>
            </a:r>
            <a:r>
              <a:rPr lang="pl-PL" sz="1600" dirty="0">
                <a:solidFill>
                  <a:srgbClr val="2AA198"/>
                </a:solidFill>
                <a:latin typeface="Consolas" panose="020B0609020204030204" pitchFamily="49" charset="0"/>
              </a:rPr>
              <a:t>"Utworzono nowy plik"</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otworz_plik</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print</a:t>
            </a:r>
            <a:r>
              <a:rPr lang="pl-PL" sz="1600" dirty="0">
                <a:solidFill>
                  <a:srgbClr val="839496"/>
                </a:solidFill>
                <a:latin typeface="Consolas" panose="020B0609020204030204" pitchFamily="49" charset="0"/>
              </a:rPr>
              <a:t>(</a:t>
            </a:r>
            <a:r>
              <a:rPr lang="pl-PL" sz="1600" dirty="0">
                <a:solidFill>
                  <a:srgbClr val="2AA198"/>
                </a:solidFill>
                <a:latin typeface="Consolas" panose="020B0609020204030204" pitchFamily="49" charset="0"/>
              </a:rPr>
              <a:t>"Otwarto plik"</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zapisz_plik</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print</a:t>
            </a:r>
            <a:r>
              <a:rPr lang="pl-PL" sz="1600" dirty="0">
                <a:solidFill>
                  <a:srgbClr val="839496"/>
                </a:solidFill>
                <a:latin typeface="Consolas" panose="020B0609020204030204" pitchFamily="49" charset="0"/>
              </a:rPr>
              <a:t>(</a:t>
            </a:r>
            <a:r>
              <a:rPr lang="pl-PL" sz="1600" dirty="0">
                <a:solidFill>
                  <a:srgbClr val="2AA198"/>
                </a:solidFill>
                <a:latin typeface="Consolas" panose="020B0609020204030204" pitchFamily="49" charset="0"/>
              </a:rPr>
              <a:t>"Zapisano plik"</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zamknij_aplikacje</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okno</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destroy</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i="1" dirty="0">
                <a:solidFill>
                  <a:srgbClr val="586E75"/>
                </a:solidFill>
                <a:latin typeface="Consolas" panose="020B0609020204030204" pitchFamily="49" charset="0"/>
              </a:rPr>
              <a:t># Funkcje obsługujące opcje menu "Widok"</a:t>
            </a:r>
            <a:endParaRPr lang="pl-PL" sz="1600" dirty="0">
              <a:solidFill>
                <a:srgbClr val="839496"/>
              </a:solidFill>
              <a:latin typeface="Consolas" panose="020B0609020204030204" pitchFamily="49" charset="0"/>
            </a:endParaRPr>
          </a:p>
          <a:p>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zmien_kolor_tla</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okno</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configure</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bg</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a:t>
            </a:r>
            <a:r>
              <a:rPr lang="pl-PL" sz="1600" dirty="0" err="1">
                <a:solidFill>
                  <a:srgbClr val="2AA198"/>
                </a:solidFill>
                <a:latin typeface="Consolas" panose="020B0609020204030204" pitchFamily="49" charset="0"/>
              </a:rPr>
              <a:t>lightgrey</a:t>
            </a:r>
            <a:r>
              <a:rPr lang="pl-PL" sz="1600" dirty="0">
                <a:solidFill>
                  <a:srgbClr val="2AA198"/>
                </a:solidFill>
                <a:latin typeface="Consolas" panose="020B0609020204030204" pitchFamily="49" charset="0"/>
              </a:rPr>
              <a:t>"</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b="1" dirty="0">
                <a:solidFill>
                  <a:srgbClr val="93A1A1"/>
                </a:solidFill>
                <a:latin typeface="Consolas" panose="020B0609020204030204" pitchFamily="49" charset="0"/>
              </a:rPr>
              <a:t>def</a:t>
            </a:r>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zmien_kolor_tekstu</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t>
            </a:r>
            <a:r>
              <a:rPr lang="pl-PL" sz="1600" dirty="0" err="1">
                <a:solidFill>
                  <a:srgbClr val="268BD2"/>
                </a:solidFill>
                <a:latin typeface="Consolas" panose="020B0609020204030204" pitchFamily="49" charset="0"/>
              </a:rPr>
              <a:t>okno</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configure</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fg</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a:t>
            </a:r>
            <a:r>
              <a:rPr lang="pl-PL" sz="1600" dirty="0" err="1">
                <a:solidFill>
                  <a:srgbClr val="2AA198"/>
                </a:solidFill>
                <a:latin typeface="Consolas" panose="020B0609020204030204" pitchFamily="49" charset="0"/>
              </a:rPr>
              <a:t>blue</a:t>
            </a:r>
            <a:r>
              <a:rPr lang="pl-PL" sz="1600" dirty="0">
                <a:solidFill>
                  <a:srgbClr val="2AA198"/>
                </a:solidFill>
                <a:latin typeface="Consolas" panose="020B0609020204030204" pitchFamily="49" charset="0"/>
              </a:rPr>
              <a:t>"</a:t>
            </a:r>
            <a:r>
              <a:rPr lang="pl-PL" sz="1600" dirty="0">
                <a:solidFill>
                  <a:srgbClr val="839496"/>
                </a:solidFill>
                <a:latin typeface="Consolas" panose="020B0609020204030204" pitchFamily="49" charset="0"/>
              </a:rPr>
              <a:t>)</a:t>
            </a:r>
          </a:p>
          <a:p>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i="1" dirty="0">
                <a:solidFill>
                  <a:srgbClr val="586E75"/>
                </a:solidFill>
                <a:latin typeface="Consolas" panose="020B0609020204030204" pitchFamily="49" charset="0"/>
              </a:rPr>
              <a:t># Tworzenie głównego okna</a:t>
            </a:r>
            <a:endParaRPr lang="pl-PL" sz="1600" dirty="0">
              <a:solidFill>
                <a:srgbClr val="839496"/>
              </a:solidFill>
              <a:latin typeface="Consolas" panose="020B0609020204030204" pitchFamily="49" charset="0"/>
            </a:endParaRPr>
          </a:p>
          <a:p>
            <a:r>
              <a:rPr lang="pl-PL" sz="1600" dirty="0">
                <a:solidFill>
                  <a:srgbClr val="268BD2"/>
                </a:solidFill>
                <a:latin typeface="Consolas" panose="020B0609020204030204" pitchFamily="49" charset="0"/>
              </a:rPr>
              <a:t>okno</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err="1">
                <a:solidFill>
                  <a:srgbClr val="CB4B16"/>
                </a:solidFill>
                <a:latin typeface="Consolas" panose="020B0609020204030204" pitchFamily="49" charset="0"/>
              </a:rPr>
              <a:t>tk</a:t>
            </a:r>
            <a:r>
              <a:rPr lang="pl-PL" sz="1600" dirty="0" err="1">
                <a:solidFill>
                  <a:srgbClr val="839496"/>
                </a:solidFill>
                <a:latin typeface="Consolas" panose="020B0609020204030204" pitchFamily="49" charset="0"/>
              </a:rPr>
              <a:t>.</a:t>
            </a:r>
            <a:r>
              <a:rPr lang="pl-PL" sz="1600" dirty="0" err="1">
                <a:solidFill>
                  <a:srgbClr val="CB4B16"/>
                </a:solidFill>
                <a:latin typeface="Consolas" panose="020B0609020204030204" pitchFamily="49" charset="0"/>
              </a:rPr>
              <a:t>Tk</a:t>
            </a:r>
            <a:r>
              <a:rPr lang="pl-PL" sz="1600" dirty="0">
                <a:solidFill>
                  <a:srgbClr val="839496"/>
                </a:solidFill>
                <a:latin typeface="Consolas" panose="020B0609020204030204" pitchFamily="49" charset="0"/>
              </a:rPr>
              <a:t>()</a:t>
            </a:r>
          </a:p>
          <a:p>
            <a:r>
              <a:rPr lang="pl-PL" sz="1600" dirty="0" err="1">
                <a:solidFill>
                  <a:srgbClr val="268BD2"/>
                </a:solidFill>
                <a:latin typeface="Consolas" panose="020B0609020204030204" pitchFamily="49" charset="0"/>
              </a:rPr>
              <a:t>okno</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title</a:t>
            </a:r>
            <a:r>
              <a:rPr lang="pl-PL" sz="1600" dirty="0">
                <a:solidFill>
                  <a:srgbClr val="839496"/>
                </a:solidFill>
                <a:latin typeface="Consolas" panose="020B0609020204030204" pitchFamily="49" charset="0"/>
              </a:rPr>
              <a:t>(</a:t>
            </a:r>
            <a:r>
              <a:rPr lang="pl-PL" sz="1600" dirty="0">
                <a:solidFill>
                  <a:srgbClr val="2AA198"/>
                </a:solidFill>
                <a:latin typeface="Consolas" panose="020B0609020204030204" pitchFamily="49" charset="0"/>
              </a:rPr>
              <a:t>"Menu z opcją Widok"</a:t>
            </a:r>
            <a:r>
              <a:rPr lang="pl-PL" sz="1600"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endParaRPr lang="pl-PL" b="0" dirty="0">
              <a:solidFill>
                <a:srgbClr val="839496"/>
              </a:solidFill>
              <a:effectLst/>
              <a:latin typeface="Consolas" panose="020B0609020204030204" pitchFamily="49" charset="0"/>
            </a:endParaRPr>
          </a:p>
        </p:txBody>
      </p:sp>
      <p:sp>
        <p:nvSpPr>
          <p:cNvPr id="7" name="Prostokąt 6"/>
          <p:cNvSpPr/>
          <p:nvPr/>
        </p:nvSpPr>
        <p:spPr>
          <a:xfrm>
            <a:off x="5257800" y="996696"/>
            <a:ext cx="7287348" cy="5016758"/>
          </a:xfrm>
          <a:prstGeom prst="rect">
            <a:avLst/>
          </a:prstGeom>
        </p:spPr>
        <p:txBody>
          <a:bodyPr wrap="square">
            <a:spAutoFit/>
          </a:bodyPr>
          <a:lstStyle/>
          <a:p>
            <a:pPr lvl="0"/>
            <a:r>
              <a:rPr lang="pl-PL" sz="1600" i="1" dirty="0">
                <a:solidFill>
                  <a:srgbClr val="586E75"/>
                </a:solidFill>
                <a:latin typeface="Consolas" panose="020B0609020204030204" pitchFamily="49" charset="0"/>
              </a:rPr>
              <a:t># Tworzenie menu górnego</a:t>
            </a:r>
            <a:endParaRPr lang="pl-PL" sz="1600" dirty="0">
              <a:solidFill>
                <a:srgbClr val="839496"/>
              </a:solidFill>
              <a:latin typeface="Consolas" panose="020B0609020204030204" pitchFamily="49" charset="0"/>
            </a:endParaRPr>
          </a:p>
          <a:p>
            <a:pPr lvl="0"/>
            <a:r>
              <a:rPr lang="pl-PL" sz="1600" dirty="0" err="1">
                <a:solidFill>
                  <a:srgbClr val="268BD2"/>
                </a:solidFill>
                <a:latin typeface="Consolas" panose="020B0609020204030204" pitchFamily="49" charset="0"/>
              </a:rPr>
              <a:t>pasek_menu</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err="1">
                <a:solidFill>
                  <a:srgbClr val="CB4B16"/>
                </a:solidFill>
                <a:latin typeface="Consolas" panose="020B0609020204030204" pitchFamily="49" charset="0"/>
              </a:rPr>
              <a:t>tk</a:t>
            </a:r>
            <a:r>
              <a:rPr lang="pl-PL" sz="1600" dirty="0" err="1">
                <a:solidFill>
                  <a:srgbClr val="839496"/>
                </a:solidFill>
                <a:latin typeface="Consolas" panose="020B0609020204030204" pitchFamily="49" charset="0"/>
              </a:rPr>
              <a:t>.</a:t>
            </a:r>
            <a:r>
              <a:rPr lang="pl-PL" sz="1600" dirty="0" err="1">
                <a:solidFill>
                  <a:srgbClr val="CB4B16"/>
                </a:solidFill>
                <a:latin typeface="Consolas" panose="020B0609020204030204" pitchFamily="49" charset="0"/>
              </a:rPr>
              <a:t>Menu</a:t>
            </a:r>
            <a:r>
              <a:rPr lang="pl-PL" sz="1600" dirty="0">
                <a:solidFill>
                  <a:srgbClr val="839496"/>
                </a:solidFill>
                <a:latin typeface="Consolas" panose="020B0609020204030204" pitchFamily="49" charset="0"/>
              </a:rPr>
              <a:t>(</a:t>
            </a:r>
            <a:r>
              <a:rPr lang="pl-PL" sz="1600" dirty="0">
                <a:solidFill>
                  <a:srgbClr val="268BD2"/>
                </a:solidFill>
                <a:latin typeface="Consolas" panose="020B0609020204030204" pitchFamily="49" charset="0"/>
              </a:rPr>
              <a:t>okno</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okno</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config</a:t>
            </a:r>
            <a:r>
              <a:rPr lang="pl-PL" sz="1600" dirty="0">
                <a:solidFill>
                  <a:srgbClr val="839496"/>
                </a:solidFill>
                <a:latin typeface="Consolas" panose="020B0609020204030204" pitchFamily="49" charset="0"/>
              </a:rPr>
              <a:t>(menu</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pasek_menu</a:t>
            </a:r>
            <a:r>
              <a:rPr lang="pl-PL" sz="1600" dirty="0">
                <a:solidFill>
                  <a:srgbClr val="839496"/>
                </a:solidFill>
                <a:latin typeface="Consolas" panose="020B0609020204030204" pitchFamily="49" charset="0"/>
              </a:rPr>
              <a:t>)</a:t>
            </a:r>
          </a:p>
          <a:p>
            <a:pPr lvl="0"/>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i="1" dirty="0">
                <a:solidFill>
                  <a:srgbClr val="586E75"/>
                </a:solidFill>
                <a:latin typeface="Consolas" panose="020B0609020204030204" pitchFamily="49" charset="0"/>
              </a:rPr>
              <a:t># Dodawanie opcji do menu "Plik"</a:t>
            </a:r>
            <a:endParaRPr lang="pl-PL" sz="1600" dirty="0">
              <a:solidFill>
                <a:srgbClr val="839496"/>
              </a:solidFill>
              <a:latin typeface="Consolas" panose="020B0609020204030204" pitchFamily="49" charset="0"/>
            </a:endParaRPr>
          </a:p>
          <a:p>
            <a:pPr lvl="0"/>
            <a:r>
              <a:rPr lang="pl-PL" sz="1600" dirty="0" err="1">
                <a:solidFill>
                  <a:srgbClr val="268BD2"/>
                </a:solidFill>
                <a:latin typeface="Consolas" panose="020B0609020204030204" pitchFamily="49" charset="0"/>
              </a:rPr>
              <a:t>menu_plik</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err="1">
                <a:solidFill>
                  <a:srgbClr val="CB4B16"/>
                </a:solidFill>
                <a:latin typeface="Consolas" panose="020B0609020204030204" pitchFamily="49" charset="0"/>
              </a:rPr>
              <a:t>tk</a:t>
            </a:r>
            <a:r>
              <a:rPr lang="pl-PL" sz="1600" dirty="0" err="1">
                <a:solidFill>
                  <a:srgbClr val="839496"/>
                </a:solidFill>
                <a:latin typeface="Consolas" panose="020B0609020204030204" pitchFamily="49" charset="0"/>
              </a:rPr>
              <a:t>.</a:t>
            </a:r>
            <a:r>
              <a:rPr lang="pl-PL" sz="1600" dirty="0" err="1">
                <a:solidFill>
                  <a:srgbClr val="CB4B16"/>
                </a:solidFill>
                <a:latin typeface="Consolas" panose="020B0609020204030204" pitchFamily="49" charset="0"/>
              </a:rPr>
              <a:t>Menu</a:t>
            </a:r>
            <a:r>
              <a:rPr lang="pl-PL" sz="1600" dirty="0">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pasek_menu</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tearoff</a:t>
            </a:r>
            <a:r>
              <a:rPr lang="pl-PL" sz="1600" dirty="0">
                <a:solidFill>
                  <a:srgbClr val="859900"/>
                </a:solidFill>
                <a:latin typeface="Consolas" panose="020B0609020204030204" pitchFamily="49" charset="0"/>
              </a:rPr>
              <a:t>=</a:t>
            </a:r>
            <a:r>
              <a:rPr lang="pl-PL" sz="1600" dirty="0">
                <a:solidFill>
                  <a:srgbClr val="D33682"/>
                </a:solidFill>
                <a:latin typeface="Consolas" panose="020B0609020204030204" pitchFamily="49" charset="0"/>
              </a:rPr>
              <a:t>0</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pasek_menu</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add_cascade</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"Plik"</a:t>
            </a:r>
            <a:r>
              <a:rPr lang="pl-PL" sz="1600" dirty="0">
                <a:solidFill>
                  <a:srgbClr val="839496"/>
                </a:solidFill>
                <a:latin typeface="Consolas" panose="020B0609020204030204" pitchFamily="49" charset="0"/>
              </a:rPr>
              <a:t>, menu</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menu_plik</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menu_plik</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add_command</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"Nowy"</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command</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nowy_plik</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menu_plik</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add_command</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"Otwórz"</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command</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otworz_plik</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menu_plik</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add_command</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"Zapisz"</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command</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zapisz_plik</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menu_plik</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add_separator</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menu_plik</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add_command</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"Zamknij"</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command</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zamknij_aplikacje</a:t>
            </a:r>
            <a:r>
              <a:rPr lang="pl-PL" sz="1600" dirty="0" smtClean="0">
                <a:solidFill>
                  <a:srgbClr val="839496"/>
                </a:solidFill>
                <a:latin typeface="Consolas" panose="020B0609020204030204" pitchFamily="49" charset="0"/>
              </a:rPr>
              <a:t>)</a:t>
            </a:r>
            <a:r>
              <a:rPr lang="pl-PL" sz="1600" dirty="0">
                <a:solidFill>
                  <a:srgbClr val="839496"/>
                </a:solidFill>
                <a:latin typeface="Consolas" panose="020B0609020204030204" pitchFamily="49" charset="0"/>
              </a:rPr>
              <a:t/>
            </a:r>
            <a:br>
              <a:rPr lang="pl-PL" sz="1600" dirty="0">
                <a:solidFill>
                  <a:srgbClr val="839496"/>
                </a:solidFill>
                <a:latin typeface="Consolas" panose="020B0609020204030204" pitchFamily="49" charset="0"/>
              </a:rPr>
            </a:br>
            <a:r>
              <a:rPr lang="pl-PL" sz="1600" i="1" dirty="0">
                <a:solidFill>
                  <a:srgbClr val="586E75"/>
                </a:solidFill>
                <a:latin typeface="Consolas" panose="020B0609020204030204" pitchFamily="49" charset="0"/>
              </a:rPr>
              <a:t># Dodawanie opcji do menu "Widok"</a:t>
            </a:r>
            <a:endParaRPr lang="pl-PL" sz="1600" dirty="0">
              <a:solidFill>
                <a:srgbClr val="839496"/>
              </a:solidFill>
              <a:latin typeface="Consolas" panose="020B0609020204030204" pitchFamily="49" charset="0"/>
            </a:endParaRPr>
          </a:p>
          <a:p>
            <a:pPr lvl="0"/>
            <a:r>
              <a:rPr lang="pl-PL" sz="1600" dirty="0" err="1">
                <a:solidFill>
                  <a:srgbClr val="268BD2"/>
                </a:solidFill>
                <a:latin typeface="Consolas" panose="020B0609020204030204" pitchFamily="49" charset="0"/>
              </a:rPr>
              <a:t>menu_widok</a:t>
            </a:r>
            <a:r>
              <a:rPr lang="pl-PL" sz="1600" dirty="0">
                <a:solidFill>
                  <a:srgbClr val="839496"/>
                </a:solidFill>
                <a:latin typeface="Consolas" panose="020B0609020204030204" pitchFamily="49" charset="0"/>
              </a:rPr>
              <a:t> </a:t>
            </a:r>
            <a:r>
              <a:rPr lang="pl-PL" sz="1600" dirty="0">
                <a:solidFill>
                  <a:srgbClr val="859900"/>
                </a:solidFill>
                <a:latin typeface="Consolas" panose="020B0609020204030204" pitchFamily="49" charset="0"/>
              </a:rPr>
              <a:t>=</a:t>
            </a:r>
            <a:r>
              <a:rPr lang="pl-PL" sz="1600" dirty="0">
                <a:solidFill>
                  <a:srgbClr val="839496"/>
                </a:solidFill>
                <a:latin typeface="Consolas" panose="020B0609020204030204" pitchFamily="49" charset="0"/>
              </a:rPr>
              <a:t> </a:t>
            </a:r>
            <a:r>
              <a:rPr lang="pl-PL" sz="1600" dirty="0" err="1">
                <a:solidFill>
                  <a:srgbClr val="CB4B16"/>
                </a:solidFill>
                <a:latin typeface="Consolas" panose="020B0609020204030204" pitchFamily="49" charset="0"/>
              </a:rPr>
              <a:t>tk</a:t>
            </a:r>
            <a:r>
              <a:rPr lang="pl-PL" sz="1600" dirty="0" err="1">
                <a:solidFill>
                  <a:srgbClr val="839496"/>
                </a:solidFill>
                <a:latin typeface="Consolas" panose="020B0609020204030204" pitchFamily="49" charset="0"/>
              </a:rPr>
              <a:t>.</a:t>
            </a:r>
            <a:r>
              <a:rPr lang="pl-PL" sz="1600" dirty="0" err="1">
                <a:solidFill>
                  <a:srgbClr val="CB4B16"/>
                </a:solidFill>
                <a:latin typeface="Consolas" panose="020B0609020204030204" pitchFamily="49" charset="0"/>
              </a:rPr>
              <a:t>Menu</a:t>
            </a:r>
            <a:r>
              <a:rPr lang="pl-PL" sz="1600" dirty="0">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pasek_menu</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tearoff</a:t>
            </a:r>
            <a:r>
              <a:rPr lang="pl-PL" sz="1600" dirty="0">
                <a:solidFill>
                  <a:srgbClr val="859900"/>
                </a:solidFill>
                <a:latin typeface="Consolas" panose="020B0609020204030204" pitchFamily="49" charset="0"/>
              </a:rPr>
              <a:t>=</a:t>
            </a:r>
            <a:r>
              <a:rPr lang="pl-PL" sz="1600" dirty="0">
                <a:solidFill>
                  <a:srgbClr val="D33682"/>
                </a:solidFill>
                <a:latin typeface="Consolas" panose="020B0609020204030204" pitchFamily="49" charset="0"/>
              </a:rPr>
              <a:t>0</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pasek_menu</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add_cascade</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"Widok"</a:t>
            </a:r>
            <a:r>
              <a:rPr lang="pl-PL" sz="1600" dirty="0">
                <a:solidFill>
                  <a:srgbClr val="839496"/>
                </a:solidFill>
                <a:latin typeface="Consolas" panose="020B0609020204030204" pitchFamily="49" charset="0"/>
              </a:rPr>
              <a:t>, menu</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menu_widok</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menu_widok</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add_command</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"Zmień kolor tła"</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command</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zmien_kolor_tla</a:t>
            </a:r>
            <a:r>
              <a:rPr lang="pl-PL" sz="1600" dirty="0">
                <a:solidFill>
                  <a:srgbClr val="839496"/>
                </a:solidFill>
                <a:latin typeface="Consolas" panose="020B0609020204030204" pitchFamily="49" charset="0"/>
              </a:rPr>
              <a:t>)</a:t>
            </a:r>
          </a:p>
          <a:p>
            <a:pPr lvl="0"/>
            <a:r>
              <a:rPr lang="pl-PL" sz="1600" dirty="0" err="1">
                <a:solidFill>
                  <a:srgbClr val="268BD2"/>
                </a:solidFill>
                <a:latin typeface="Consolas" panose="020B0609020204030204" pitchFamily="49" charset="0"/>
              </a:rPr>
              <a:t>menu_widok</a:t>
            </a:r>
            <a:r>
              <a:rPr lang="pl-PL" sz="1600" dirty="0" err="1">
                <a:solidFill>
                  <a:srgbClr val="839496"/>
                </a:solidFill>
                <a:latin typeface="Consolas" panose="020B0609020204030204" pitchFamily="49" charset="0"/>
              </a:rPr>
              <a:t>.</a:t>
            </a:r>
            <a:r>
              <a:rPr lang="pl-PL" sz="1600" dirty="0" err="1">
                <a:solidFill>
                  <a:srgbClr val="268BD2"/>
                </a:solidFill>
                <a:latin typeface="Consolas" panose="020B0609020204030204" pitchFamily="49" charset="0"/>
              </a:rPr>
              <a:t>add_command</a:t>
            </a:r>
            <a:r>
              <a:rPr lang="pl-PL" sz="1600" dirty="0">
                <a:solidFill>
                  <a:srgbClr val="839496"/>
                </a:solidFill>
                <a:latin typeface="Consolas" panose="020B0609020204030204" pitchFamily="49" charset="0"/>
              </a:rPr>
              <a:t>(</a:t>
            </a:r>
            <a:r>
              <a:rPr lang="pl-PL" sz="1600" dirty="0" err="1">
                <a:solidFill>
                  <a:srgbClr val="839496"/>
                </a:solidFill>
                <a:latin typeface="Consolas" panose="020B0609020204030204" pitchFamily="49" charset="0"/>
              </a:rPr>
              <a:t>label</a:t>
            </a:r>
            <a:r>
              <a:rPr lang="pl-PL" sz="1600" dirty="0">
                <a:solidFill>
                  <a:srgbClr val="859900"/>
                </a:solidFill>
                <a:latin typeface="Consolas" panose="020B0609020204030204" pitchFamily="49" charset="0"/>
              </a:rPr>
              <a:t>=</a:t>
            </a:r>
            <a:r>
              <a:rPr lang="pl-PL" sz="1600" dirty="0">
                <a:solidFill>
                  <a:srgbClr val="2AA198"/>
                </a:solidFill>
                <a:latin typeface="Consolas" panose="020B0609020204030204" pitchFamily="49" charset="0"/>
              </a:rPr>
              <a:t>"Zmień kolor tekstu"</a:t>
            </a:r>
            <a:r>
              <a:rPr lang="pl-PL" sz="1600" dirty="0">
                <a:solidFill>
                  <a:srgbClr val="839496"/>
                </a:solidFill>
                <a:latin typeface="Consolas" panose="020B0609020204030204" pitchFamily="49" charset="0"/>
              </a:rPr>
              <a:t>, </a:t>
            </a:r>
            <a:r>
              <a:rPr lang="pl-PL" sz="1600" dirty="0" err="1">
                <a:solidFill>
                  <a:srgbClr val="839496"/>
                </a:solidFill>
                <a:latin typeface="Consolas" panose="020B0609020204030204" pitchFamily="49" charset="0"/>
              </a:rPr>
              <a:t>command</a:t>
            </a:r>
            <a:r>
              <a:rPr lang="pl-PL" sz="1600" dirty="0">
                <a:solidFill>
                  <a:srgbClr val="859900"/>
                </a:solidFill>
                <a:latin typeface="Consolas" panose="020B0609020204030204" pitchFamily="49" charset="0"/>
              </a:rPr>
              <a:t>=</a:t>
            </a:r>
            <a:r>
              <a:rPr lang="pl-PL" sz="1600" dirty="0" err="1">
                <a:solidFill>
                  <a:srgbClr val="268BD2"/>
                </a:solidFill>
                <a:latin typeface="Consolas" panose="020B0609020204030204" pitchFamily="49" charset="0"/>
              </a:rPr>
              <a:t>zmien_kolor_tekstu</a:t>
            </a:r>
            <a:r>
              <a:rPr lang="pl-PL" sz="1600" dirty="0">
                <a:solidFill>
                  <a:srgbClr val="839496"/>
                </a:solidFill>
                <a:latin typeface="Consolas" panose="020B0609020204030204" pitchFamily="49" charset="0"/>
              </a:rPr>
              <a:t>)</a:t>
            </a:r>
            <a:endParaRPr lang="pl-PL" sz="1600"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24443241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Jak stworzyć menu górne?</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i="1" dirty="0" smtClean="0"/>
              <a:t>Przykładowy wygląd menu górnego:</a:t>
            </a:r>
            <a:endParaRPr lang="pl-PL" i="1" dirty="0" smtClean="0"/>
          </a:p>
          <a:p>
            <a:pPr algn="l"/>
            <a:endParaRPr lang="pl-PL" i="1"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71" y="1440802"/>
            <a:ext cx="7474976" cy="4352649"/>
          </a:xfrm>
          <a:prstGeom prst="rect">
            <a:avLst/>
          </a:prstGeom>
        </p:spPr>
      </p:pic>
    </p:spTree>
    <p:extLst>
      <p:ext uri="{BB962C8B-B14F-4D97-AF65-F5344CB8AC3E}">
        <p14:creationId xmlns:p14="http://schemas.microsoft.com/office/powerpoint/2010/main" val="2823561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524000" y="216596"/>
            <a:ext cx="9144000" cy="477837"/>
          </a:xfrm>
        </p:spPr>
        <p:txBody>
          <a:bodyPr>
            <a:normAutofit/>
          </a:bodyPr>
          <a:lstStyle/>
          <a:p>
            <a:r>
              <a:rPr lang="pl-PL" sz="2800" dirty="0" smtClean="0"/>
              <a:t>Do czego służy biblioteka </a:t>
            </a:r>
            <a:r>
              <a:rPr lang="pl-PL" sz="2800" dirty="0" err="1" smtClean="0"/>
              <a:t>TkinterWeb</a:t>
            </a:r>
            <a:r>
              <a:rPr lang="pl-PL" sz="2800" dirty="0" smtClean="0"/>
              <a:t>?</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40070"/>
            <a:ext cx="11119944" cy="4953382"/>
          </a:xfrm>
        </p:spPr>
        <p:txBody>
          <a:bodyPr/>
          <a:lstStyle/>
          <a:p>
            <a:pPr algn="l"/>
            <a:r>
              <a:rPr lang="pl-PL" dirty="0" err="1" smtClean="0"/>
              <a:t>TkinterWeb</a:t>
            </a:r>
            <a:r>
              <a:rPr lang="pl-PL" dirty="0" smtClean="0"/>
              <a:t> </a:t>
            </a:r>
            <a:r>
              <a:rPr lang="pl-PL" dirty="0"/>
              <a:t>to narzędzie, które pozwala na konwersję aplikacji </a:t>
            </a:r>
            <a:r>
              <a:rPr lang="pl-PL" dirty="0" err="1"/>
              <a:t>Tkinter</a:t>
            </a:r>
            <a:r>
              <a:rPr lang="pl-PL" dirty="0"/>
              <a:t> na kod HTML/</a:t>
            </a:r>
            <a:r>
              <a:rPr lang="pl-PL" dirty="0" err="1"/>
              <a:t>JavaScript</a:t>
            </a:r>
            <a:r>
              <a:rPr lang="pl-PL" dirty="0"/>
              <a:t>, który można uruchomić w przeglądarce. Aby użyć </a:t>
            </a:r>
            <a:r>
              <a:rPr lang="pl-PL" dirty="0" err="1"/>
              <a:t>TkinterWeb</a:t>
            </a:r>
            <a:r>
              <a:rPr lang="pl-PL" dirty="0"/>
              <a:t>, musisz zainstalować to narzędzie i skorzystać z jego funkcji konwersji.</a:t>
            </a:r>
          </a:p>
          <a:p>
            <a:r>
              <a:rPr lang="pl-PL" dirty="0"/>
              <a:t>Najpierw zainstaluj </a:t>
            </a:r>
            <a:r>
              <a:rPr lang="pl-PL" dirty="0" err="1"/>
              <a:t>TkinterWeb</a:t>
            </a:r>
            <a:r>
              <a:rPr lang="pl-PL" dirty="0"/>
              <a:t>:</a:t>
            </a:r>
          </a:p>
          <a:p>
            <a:pPr algn="l"/>
            <a:endParaRPr lang="pl-PL" i="1" dirty="0" smtClean="0"/>
          </a:p>
          <a:p>
            <a:pPr algn="l"/>
            <a:r>
              <a:rPr lang="pl-PL" b="1" dirty="0" err="1"/>
              <a:t>TkinterWeb</a:t>
            </a:r>
            <a:endParaRPr lang="pl-PL" i="1" dirty="0"/>
          </a:p>
        </p:txBody>
      </p:sp>
    </p:spTree>
    <p:extLst>
      <p:ext uri="{BB962C8B-B14F-4D97-AF65-F5344CB8AC3E}">
        <p14:creationId xmlns:p14="http://schemas.microsoft.com/office/powerpoint/2010/main" val="1709389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56746" y="5304714"/>
            <a:ext cx="11119944" cy="980472"/>
          </a:xfrm>
        </p:spPr>
        <p:txBody>
          <a:bodyPr>
            <a:normAutofit/>
          </a:bodyPr>
          <a:lstStyle/>
          <a:p>
            <a:pPr algn="l"/>
            <a:r>
              <a:rPr lang="pl-PL" b="0" dirty="0">
                <a:solidFill>
                  <a:schemeClr val="tx1">
                    <a:lumMod val="75000"/>
                    <a:lumOff val="25000"/>
                  </a:schemeClr>
                </a:solidFill>
                <a:effectLst/>
                <a:latin typeface="Consolas" panose="020B0609020204030204" pitchFamily="49" charset="0"/>
              </a:rPr>
              <a:t>Prowadzący: dr inż. Sylwester Korga</a:t>
            </a:r>
          </a:p>
          <a:p>
            <a:pPr algn="l"/>
            <a:r>
              <a:rPr lang="pl-PL" dirty="0">
                <a:solidFill>
                  <a:schemeClr val="tx1">
                    <a:lumMod val="75000"/>
                    <a:lumOff val="25000"/>
                  </a:schemeClr>
                </a:solidFill>
                <a:latin typeface="Consolas" panose="020B0609020204030204" pitchFamily="49" charset="0"/>
              </a:rPr>
              <a:t>Własność materiałów edukacyjnych: dr inż. Sylwester Korga</a:t>
            </a:r>
            <a:endParaRPr lang="pl-PL" b="0" dirty="0">
              <a:solidFill>
                <a:schemeClr val="tx1">
                  <a:lumMod val="75000"/>
                  <a:lumOff val="25000"/>
                </a:schemeClr>
              </a:solidFill>
              <a:effectLst/>
              <a:latin typeface="Consolas" panose="020B0609020204030204" pitchFamily="49" charset="0"/>
            </a:endParaRPr>
          </a:p>
        </p:txBody>
      </p:sp>
      <p:sp>
        <p:nvSpPr>
          <p:cNvPr id="4" name="Podtytuł 2">
            <a:extLst>
              <a:ext uri="{FF2B5EF4-FFF2-40B4-BE49-F238E27FC236}">
                <a16:creationId xmlns="" xmlns:a16="http://schemas.microsoft.com/office/drawing/2014/main" id="{03757C32-1DD6-9434-1D04-7A1BAA73607D}"/>
              </a:ext>
            </a:extLst>
          </p:cNvPr>
          <p:cNvSpPr txBox="1">
            <a:spLocks/>
          </p:cNvSpPr>
          <p:nvPr/>
        </p:nvSpPr>
        <p:spPr>
          <a:xfrm>
            <a:off x="536028" y="3455125"/>
            <a:ext cx="11119944" cy="13430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smtClean="0">
                <a:solidFill>
                  <a:schemeClr val="tx1">
                    <a:lumMod val="75000"/>
                    <a:lumOff val="25000"/>
                  </a:schemeClr>
                </a:solidFill>
                <a:latin typeface="Consolas" panose="020B0609020204030204" pitchFamily="49" charset="0"/>
              </a:rPr>
              <a:t>Powtórzenie wiadomości</a:t>
            </a:r>
            <a:endParaRPr lang="pl-PL" b="1" dirty="0">
              <a:solidFill>
                <a:schemeClr val="tx1">
                  <a:lumMod val="75000"/>
                  <a:lumOff val="25000"/>
                </a:schemeClr>
              </a:solidFill>
              <a:latin typeface="Consolas" panose="020B0609020204030204" pitchFamily="49" charset="0"/>
            </a:endParaRPr>
          </a:p>
        </p:txBody>
      </p:sp>
      <p:sp>
        <p:nvSpPr>
          <p:cNvPr id="5" name="Podtytuł 2">
            <a:extLst>
              <a:ext uri="{FF2B5EF4-FFF2-40B4-BE49-F238E27FC236}">
                <a16:creationId xmlns="" xmlns:a16="http://schemas.microsoft.com/office/drawing/2014/main" id="{6A5ADBFD-F57D-6F74-ADA6-11178BC07342}"/>
              </a:ext>
            </a:extLst>
          </p:cNvPr>
          <p:cNvSpPr txBox="1">
            <a:spLocks/>
          </p:cNvSpPr>
          <p:nvPr/>
        </p:nvSpPr>
        <p:spPr>
          <a:xfrm>
            <a:off x="536028" y="572814"/>
            <a:ext cx="11119944" cy="650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Wyższa Szkoła Przedsiębiorczości i Administracji</a:t>
            </a:r>
          </a:p>
        </p:txBody>
      </p:sp>
      <p:pic>
        <p:nvPicPr>
          <p:cNvPr id="6" name="Obraz 5">
            <a:extLst>
              <a:ext uri="{FF2B5EF4-FFF2-40B4-BE49-F238E27FC236}">
                <a16:creationId xmlns="" xmlns:a16="http://schemas.microsoft.com/office/drawing/2014/main" id="{9F0E0608-1676-7B1A-A479-2230DBB4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999" y="1197448"/>
            <a:ext cx="3453968" cy="1536508"/>
          </a:xfrm>
          <a:prstGeom prst="rect">
            <a:avLst/>
          </a:prstGeom>
        </p:spPr>
      </p:pic>
    </p:spTree>
    <p:extLst>
      <p:ext uri="{BB962C8B-B14F-4D97-AF65-F5344CB8AC3E}">
        <p14:creationId xmlns:p14="http://schemas.microsoft.com/office/powerpoint/2010/main" val="9559681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Sprawdź czy potrafisz odpowiedzieć na pytania</a:t>
            </a:r>
            <a:endParaRPr lang="pl-PL" sz="2800" dirty="0"/>
          </a:p>
        </p:txBody>
      </p:sp>
      <p:sp>
        <p:nvSpPr>
          <p:cNvPr id="4" name="Prostokąt 3"/>
          <p:cNvSpPr/>
          <p:nvPr/>
        </p:nvSpPr>
        <p:spPr>
          <a:xfrm>
            <a:off x="853440" y="1063042"/>
            <a:ext cx="8976360" cy="2862322"/>
          </a:xfrm>
          <a:prstGeom prst="rect">
            <a:avLst/>
          </a:prstGeom>
        </p:spPr>
        <p:txBody>
          <a:bodyPr wrap="square">
            <a:spAutoFit/>
          </a:bodyPr>
          <a:lstStyle/>
          <a:p>
            <a:r>
              <a:rPr lang="pl-PL" dirty="0" smtClean="0"/>
              <a:t>1. Co </a:t>
            </a:r>
            <a:r>
              <a:rPr lang="pl-PL" dirty="0"/>
              <a:t>to jest programowanie obiektowe (OOP)?</a:t>
            </a:r>
          </a:p>
          <a:p>
            <a:r>
              <a:rPr lang="pl-PL" dirty="0" smtClean="0"/>
              <a:t>2. Jakie </a:t>
            </a:r>
            <a:r>
              <a:rPr lang="pl-PL" dirty="0"/>
              <a:t>są podstawowe założenia programowania obiektowego?</a:t>
            </a:r>
          </a:p>
          <a:p>
            <a:r>
              <a:rPr lang="pl-PL" dirty="0" smtClean="0"/>
              <a:t>3. Co </a:t>
            </a:r>
            <a:r>
              <a:rPr lang="pl-PL" dirty="0"/>
              <a:t>to jest klasa w kontekście programowania obiektowego?</a:t>
            </a:r>
          </a:p>
          <a:p>
            <a:r>
              <a:rPr lang="pl-PL" dirty="0" smtClean="0"/>
              <a:t>4. Jakie </a:t>
            </a:r>
            <a:r>
              <a:rPr lang="pl-PL" dirty="0"/>
              <a:t>są podstawowe elementy składowe klasy w </a:t>
            </a:r>
            <a:r>
              <a:rPr lang="pl-PL" dirty="0" err="1"/>
              <a:t>Pythonie</a:t>
            </a:r>
            <a:r>
              <a:rPr lang="pl-PL" dirty="0"/>
              <a:t>?</a:t>
            </a:r>
          </a:p>
          <a:p>
            <a:r>
              <a:rPr lang="pl-PL" dirty="0" smtClean="0"/>
              <a:t>5. Co </a:t>
            </a:r>
            <a:r>
              <a:rPr lang="pl-PL" dirty="0"/>
              <a:t>to jest obiekt w programowaniu obiektowym?</a:t>
            </a:r>
          </a:p>
          <a:p>
            <a:r>
              <a:rPr lang="pl-PL" dirty="0" smtClean="0"/>
              <a:t>6. Jakie </a:t>
            </a:r>
            <a:r>
              <a:rPr lang="pl-PL" dirty="0"/>
              <a:t>są główne cechy obiektów w </a:t>
            </a:r>
            <a:r>
              <a:rPr lang="pl-PL" dirty="0" err="1"/>
              <a:t>Pythonie</a:t>
            </a:r>
            <a:r>
              <a:rPr lang="pl-PL" dirty="0"/>
              <a:t>?</a:t>
            </a:r>
          </a:p>
          <a:p>
            <a:r>
              <a:rPr lang="pl-PL" dirty="0" smtClean="0"/>
              <a:t>7. Co </a:t>
            </a:r>
            <a:r>
              <a:rPr lang="pl-PL" dirty="0"/>
              <a:t>to są atrybuty i metody w kontekście klas i obiektów?</a:t>
            </a:r>
          </a:p>
          <a:p>
            <a:r>
              <a:rPr lang="pl-PL" dirty="0" smtClean="0"/>
              <a:t>8. W </a:t>
            </a:r>
            <a:r>
              <a:rPr lang="pl-PL" dirty="0"/>
              <a:t>jaki sposób można tworzyć nowe obiekty na podstawie klasy w </a:t>
            </a:r>
            <a:r>
              <a:rPr lang="pl-PL" dirty="0" err="1"/>
              <a:t>Pythonie</a:t>
            </a:r>
            <a:r>
              <a:rPr lang="pl-PL" dirty="0"/>
              <a:t>?</a:t>
            </a:r>
          </a:p>
          <a:p>
            <a:r>
              <a:rPr lang="pl-PL" dirty="0" smtClean="0"/>
              <a:t>9. Co </a:t>
            </a:r>
            <a:r>
              <a:rPr lang="pl-PL" dirty="0"/>
              <a:t>to jest konstruktor i jak jest definiowany w </a:t>
            </a:r>
            <a:r>
              <a:rPr lang="pl-PL" dirty="0" err="1"/>
              <a:t>Pythonie</a:t>
            </a:r>
            <a:r>
              <a:rPr lang="pl-PL" dirty="0"/>
              <a:t>?</a:t>
            </a:r>
          </a:p>
          <a:p>
            <a:r>
              <a:rPr lang="pl-PL" dirty="0" smtClean="0"/>
              <a:t>10. Jakie </a:t>
            </a:r>
            <a:r>
              <a:rPr lang="pl-PL" dirty="0"/>
              <a:t>są różnice między metodą a funkcją w </a:t>
            </a:r>
            <a:r>
              <a:rPr lang="pl-PL" dirty="0" err="1"/>
              <a:t>Pythonie</a:t>
            </a:r>
            <a:r>
              <a:rPr lang="pl-PL" dirty="0"/>
              <a:t>?</a:t>
            </a:r>
          </a:p>
        </p:txBody>
      </p:sp>
    </p:spTree>
    <p:extLst>
      <p:ext uri="{BB962C8B-B14F-4D97-AF65-F5344CB8AC3E}">
        <p14:creationId xmlns:p14="http://schemas.microsoft.com/office/powerpoint/2010/main" val="286784997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Sprawdź czy potrafisz odpowiedzieć na pytania</a:t>
            </a:r>
            <a:endParaRPr lang="pl-PL" sz="2800" dirty="0"/>
          </a:p>
        </p:txBody>
      </p:sp>
      <p:sp>
        <p:nvSpPr>
          <p:cNvPr id="3" name="Prostokąt 2"/>
          <p:cNvSpPr/>
          <p:nvPr/>
        </p:nvSpPr>
        <p:spPr>
          <a:xfrm>
            <a:off x="1019503" y="1429572"/>
            <a:ext cx="7769352" cy="2862322"/>
          </a:xfrm>
          <a:prstGeom prst="rect">
            <a:avLst/>
          </a:prstGeom>
        </p:spPr>
        <p:txBody>
          <a:bodyPr wrap="square">
            <a:spAutoFit/>
          </a:bodyPr>
          <a:lstStyle/>
          <a:p>
            <a:r>
              <a:rPr lang="pl-PL" dirty="0" smtClean="0"/>
              <a:t>11. Co </a:t>
            </a:r>
            <a:r>
              <a:rPr lang="pl-PL" dirty="0"/>
              <a:t>to jest dziedziczenie w programowaniu obiektowym?</a:t>
            </a:r>
          </a:p>
          <a:p>
            <a:r>
              <a:rPr lang="pl-PL" dirty="0" smtClean="0"/>
              <a:t>12. Jakie </a:t>
            </a:r>
            <a:r>
              <a:rPr lang="pl-PL" dirty="0"/>
              <a:t>są rodzaje dziedziczenia w </a:t>
            </a:r>
            <a:r>
              <a:rPr lang="pl-PL" dirty="0" err="1"/>
              <a:t>Pythonie</a:t>
            </a:r>
            <a:r>
              <a:rPr lang="pl-PL" dirty="0"/>
              <a:t>?</a:t>
            </a:r>
          </a:p>
          <a:p>
            <a:r>
              <a:rPr lang="pl-PL" dirty="0" smtClean="0"/>
              <a:t>13. Co </a:t>
            </a:r>
            <a:r>
              <a:rPr lang="pl-PL" dirty="0"/>
              <a:t>to jest klasa nadrzędna i klasa podrzędna?</a:t>
            </a:r>
          </a:p>
          <a:p>
            <a:r>
              <a:rPr lang="pl-PL" dirty="0" smtClean="0"/>
              <a:t>14. Jakie </a:t>
            </a:r>
            <a:r>
              <a:rPr lang="pl-PL" dirty="0"/>
              <a:t>są zalety dziedziczenia w programowaniu obiektowym?</a:t>
            </a:r>
          </a:p>
          <a:p>
            <a:r>
              <a:rPr lang="pl-PL" dirty="0" smtClean="0"/>
              <a:t>15. Co </a:t>
            </a:r>
            <a:r>
              <a:rPr lang="pl-PL" dirty="0"/>
              <a:t>to jest nadpisywanie metod (</a:t>
            </a:r>
            <a:r>
              <a:rPr lang="pl-PL" dirty="0" err="1"/>
              <a:t>method</a:t>
            </a:r>
            <a:r>
              <a:rPr lang="pl-PL" dirty="0"/>
              <a:t> </a:t>
            </a:r>
            <a:r>
              <a:rPr lang="pl-PL" dirty="0" err="1"/>
              <a:t>overriding</a:t>
            </a:r>
            <a:r>
              <a:rPr lang="pl-PL" dirty="0"/>
              <a:t>)?</a:t>
            </a:r>
          </a:p>
          <a:p>
            <a:r>
              <a:rPr lang="pl-PL" dirty="0" smtClean="0"/>
              <a:t>16. Jakie </a:t>
            </a:r>
            <a:r>
              <a:rPr lang="pl-PL" dirty="0"/>
              <a:t>są metody specjalne (magiczne) w </a:t>
            </a:r>
            <a:r>
              <a:rPr lang="pl-PL" dirty="0" err="1"/>
              <a:t>Pythonie</a:t>
            </a:r>
            <a:r>
              <a:rPr lang="pl-PL" dirty="0"/>
              <a:t> i jak się je używa?</a:t>
            </a:r>
          </a:p>
          <a:p>
            <a:r>
              <a:rPr lang="pl-PL" dirty="0" smtClean="0"/>
              <a:t>17. Co </a:t>
            </a:r>
            <a:r>
              <a:rPr lang="pl-PL" dirty="0"/>
              <a:t>to jest enkapsulacja i jak jest realizowana w </a:t>
            </a:r>
            <a:r>
              <a:rPr lang="pl-PL" dirty="0" err="1"/>
              <a:t>Pythonie</a:t>
            </a:r>
            <a:r>
              <a:rPr lang="pl-PL" dirty="0"/>
              <a:t>?</a:t>
            </a:r>
          </a:p>
          <a:p>
            <a:r>
              <a:rPr lang="pl-PL" dirty="0" smtClean="0"/>
              <a:t>18. Co </a:t>
            </a:r>
            <a:r>
              <a:rPr lang="pl-PL" dirty="0"/>
              <a:t>to są właściwości (</a:t>
            </a:r>
            <a:r>
              <a:rPr lang="pl-PL" dirty="0" err="1"/>
              <a:t>properties</a:t>
            </a:r>
            <a:r>
              <a:rPr lang="pl-PL" dirty="0"/>
              <a:t>) i jak są używane w </a:t>
            </a:r>
            <a:r>
              <a:rPr lang="pl-PL" dirty="0" err="1"/>
              <a:t>Pythonie</a:t>
            </a:r>
            <a:r>
              <a:rPr lang="pl-PL" dirty="0"/>
              <a:t>?</a:t>
            </a:r>
          </a:p>
          <a:p>
            <a:r>
              <a:rPr lang="pl-PL" dirty="0" smtClean="0"/>
              <a:t>19. Co </a:t>
            </a:r>
            <a:r>
              <a:rPr lang="pl-PL" dirty="0"/>
              <a:t>to jest polimorfizm w programowaniu obiektowym?</a:t>
            </a:r>
          </a:p>
          <a:p>
            <a:r>
              <a:rPr lang="pl-PL" dirty="0" smtClean="0"/>
              <a:t>20. Jakie </a:t>
            </a:r>
            <a:r>
              <a:rPr lang="pl-PL" dirty="0"/>
              <a:t>są korzyści z zastosowania polimorfizmu w </a:t>
            </a:r>
            <a:r>
              <a:rPr lang="pl-PL" dirty="0" err="1"/>
              <a:t>Pythonie</a:t>
            </a:r>
            <a:r>
              <a:rPr lang="pl-PL" dirty="0"/>
              <a:t>?</a:t>
            </a:r>
          </a:p>
        </p:txBody>
      </p:sp>
    </p:spTree>
    <p:extLst>
      <p:ext uri="{BB962C8B-B14F-4D97-AF65-F5344CB8AC3E}">
        <p14:creationId xmlns:p14="http://schemas.microsoft.com/office/powerpoint/2010/main" val="1530937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Sprawdź czy potrafisz odpowiedzieć na pytania</a:t>
            </a:r>
            <a:endParaRPr lang="pl-PL" sz="2800" dirty="0"/>
          </a:p>
        </p:txBody>
      </p:sp>
      <p:sp>
        <p:nvSpPr>
          <p:cNvPr id="3" name="Prostokąt 2"/>
          <p:cNvSpPr/>
          <p:nvPr/>
        </p:nvSpPr>
        <p:spPr>
          <a:xfrm>
            <a:off x="1235911" y="1335453"/>
            <a:ext cx="8711184" cy="2862322"/>
          </a:xfrm>
          <a:prstGeom prst="rect">
            <a:avLst/>
          </a:prstGeom>
        </p:spPr>
        <p:txBody>
          <a:bodyPr wrap="square">
            <a:spAutoFit/>
          </a:bodyPr>
          <a:lstStyle/>
          <a:p>
            <a:r>
              <a:rPr lang="pl-PL" dirty="0" smtClean="0"/>
              <a:t>21.Co </a:t>
            </a:r>
            <a:r>
              <a:rPr lang="pl-PL" dirty="0"/>
              <a:t>to są abstrakcyjne klasy i metody w </a:t>
            </a:r>
            <a:r>
              <a:rPr lang="pl-PL" dirty="0" err="1"/>
              <a:t>Pythonie</a:t>
            </a:r>
            <a:r>
              <a:rPr lang="pl-PL" dirty="0"/>
              <a:t>?</a:t>
            </a:r>
          </a:p>
          <a:p>
            <a:r>
              <a:rPr lang="pl-PL" dirty="0" smtClean="0"/>
              <a:t>22. Jakie </a:t>
            </a:r>
            <a:r>
              <a:rPr lang="pl-PL" dirty="0"/>
              <a:t>są moduły wspierające programowanie obiektowe w </a:t>
            </a:r>
            <a:r>
              <a:rPr lang="pl-PL" dirty="0" err="1"/>
              <a:t>Pythonie</a:t>
            </a:r>
            <a:r>
              <a:rPr lang="pl-PL" dirty="0"/>
              <a:t>?</a:t>
            </a:r>
          </a:p>
          <a:p>
            <a:r>
              <a:rPr lang="pl-PL" dirty="0" smtClean="0"/>
              <a:t>23. Co </a:t>
            </a:r>
            <a:r>
              <a:rPr lang="pl-PL" dirty="0"/>
              <a:t>to jest interfejs w kontekście programowania obiektowego?</a:t>
            </a:r>
          </a:p>
          <a:p>
            <a:r>
              <a:rPr lang="pl-PL" dirty="0" smtClean="0"/>
              <a:t>24. Jakie </a:t>
            </a:r>
            <a:r>
              <a:rPr lang="pl-PL" dirty="0"/>
              <a:t>są relacje między klasami w programowaniu obiektowym?</a:t>
            </a:r>
          </a:p>
          <a:p>
            <a:r>
              <a:rPr lang="pl-PL" dirty="0" smtClean="0"/>
              <a:t>25. Jakie </a:t>
            </a:r>
            <a:r>
              <a:rPr lang="pl-PL" dirty="0"/>
              <a:t>są różnice między klasami a obiektami w </a:t>
            </a:r>
            <a:r>
              <a:rPr lang="pl-PL" dirty="0" err="1"/>
              <a:t>Pythonie</a:t>
            </a:r>
            <a:r>
              <a:rPr lang="pl-PL" dirty="0"/>
              <a:t>?</a:t>
            </a:r>
          </a:p>
          <a:p>
            <a:r>
              <a:rPr lang="pl-PL" dirty="0" smtClean="0"/>
              <a:t>26. Co </a:t>
            </a:r>
            <a:r>
              <a:rPr lang="pl-PL" dirty="0"/>
              <a:t>to jest klasa abstrakcyjna i jak jest definiowana w </a:t>
            </a:r>
            <a:r>
              <a:rPr lang="pl-PL" dirty="0" err="1"/>
              <a:t>Pythonie</a:t>
            </a:r>
            <a:r>
              <a:rPr lang="pl-PL" dirty="0"/>
              <a:t>?</a:t>
            </a:r>
          </a:p>
          <a:p>
            <a:r>
              <a:rPr lang="pl-PL" dirty="0" smtClean="0"/>
              <a:t>27. W </a:t>
            </a:r>
            <a:r>
              <a:rPr lang="pl-PL" dirty="0"/>
              <a:t>jaki sposób można uniknąć konfliktów nazw w dziedziczących klasach?</a:t>
            </a:r>
          </a:p>
          <a:p>
            <a:r>
              <a:rPr lang="pl-PL" dirty="0" smtClean="0"/>
              <a:t>28. Co </a:t>
            </a:r>
            <a:r>
              <a:rPr lang="pl-PL" dirty="0"/>
              <a:t>to są </a:t>
            </a:r>
            <a:r>
              <a:rPr lang="pl-PL" dirty="0" err="1"/>
              <a:t>dekoratory</a:t>
            </a:r>
            <a:r>
              <a:rPr lang="pl-PL" dirty="0"/>
              <a:t> metod w </a:t>
            </a:r>
            <a:r>
              <a:rPr lang="pl-PL" dirty="0" err="1"/>
              <a:t>Pythonie</a:t>
            </a:r>
            <a:r>
              <a:rPr lang="pl-PL" dirty="0"/>
              <a:t> i jak są używane?</a:t>
            </a:r>
          </a:p>
          <a:p>
            <a:r>
              <a:rPr lang="pl-PL" dirty="0" smtClean="0"/>
              <a:t>29. Co </a:t>
            </a:r>
            <a:r>
              <a:rPr lang="pl-PL" dirty="0"/>
              <a:t>to jest współdziedziczenie w </a:t>
            </a:r>
            <a:r>
              <a:rPr lang="pl-PL" dirty="0" err="1"/>
              <a:t>Pythonie</a:t>
            </a:r>
            <a:r>
              <a:rPr lang="pl-PL" dirty="0"/>
              <a:t>?</a:t>
            </a:r>
          </a:p>
          <a:p>
            <a:r>
              <a:rPr lang="pl-PL" dirty="0" smtClean="0"/>
              <a:t>30. Jakie </a:t>
            </a:r>
            <a:r>
              <a:rPr lang="pl-PL" dirty="0"/>
              <a:t>są dobre praktyki projektowania klas i obiektów w </a:t>
            </a:r>
            <a:r>
              <a:rPr lang="pl-PL" dirty="0" err="1"/>
              <a:t>Pythonie</a:t>
            </a:r>
            <a:r>
              <a:rPr lang="pl-PL" dirty="0"/>
              <a:t>?</a:t>
            </a:r>
          </a:p>
        </p:txBody>
      </p:sp>
    </p:spTree>
    <p:extLst>
      <p:ext uri="{BB962C8B-B14F-4D97-AF65-F5344CB8AC3E}">
        <p14:creationId xmlns:p14="http://schemas.microsoft.com/office/powerpoint/2010/main" val="173599974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Miejsce na notatki</a:t>
            </a:r>
            <a:endParaRPr lang="pl-PL" sz="2800" dirty="0"/>
          </a:p>
        </p:txBody>
      </p:sp>
    </p:spTree>
    <p:extLst>
      <p:ext uri="{BB962C8B-B14F-4D97-AF65-F5344CB8AC3E}">
        <p14:creationId xmlns:p14="http://schemas.microsoft.com/office/powerpoint/2010/main" val="1223839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575703"/>
            <a:ext cx="11119944" cy="4953382"/>
          </a:xfrm>
        </p:spPr>
        <p:txBody>
          <a:bodyPr>
            <a:normAutofit/>
          </a:bodyPr>
          <a:lstStyle/>
          <a:p>
            <a:r>
              <a:rPr lang="pl-PL" sz="1800" dirty="0">
                <a:solidFill>
                  <a:schemeClr val="tx1">
                    <a:lumMod val="75000"/>
                    <a:lumOff val="25000"/>
                  </a:schemeClr>
                </a:solidFill>
                <a:latin typeface="Consolas" panose="020B0609020204030204" pitchFamily="49" charset="0"/>
              </a:rPr>
              <a:t>Jakie typy danych wyróżniamy w programowaniu?</a:t>
            </a:r>
          </a:p>
          <a:p>
            <a:pPr algn="just"/>
            <a:r>
              <a:rPr lang="pl-PL" sz="1800" dirty="0">
                <a:solidFill>
                  <a:schemeClr val="tx1">
                    <a:lumMod val="75000"/>
                    <a:lumOff val="25000"/>
                  </a:schemeClr>
                </a:solidFill>
                <a:latin typeface="Consolas" panose="020B0609020204030204" pitchFamily="49" charset="0"/>
              </a:rPr>
              <a:t>Typ zmiennej określany jest na podstawie typu ostatnio przypisanego wyrażenia </a:t>
            </a:r>
          </a:p>
          <a:p>
            <a:pPr algn="just"/>
            <a:r>
              <a:rPr lang="pl-PL" sz="1800" dirty="0">
                <a:solidFill>
                  <a:schemeClr val="tx1">
                    <a:lumMod val="75000"/>
                    <a:lumOff val="25000"/>
                  </a:schemeClr>
                </a:solidFill>
                <a:latin typeface="Consolas" panose="020B0609020204030204" pitchFamily="49" charset="0"/>
              </a:rPr>
              <a:t>a = 1  </a:t>
            </a:r>
          </a:p>
          <a:p>
            <a:pPr algn="just"/>
            <a:r>
              <a:rPr lang="pl-PL" sz="1800" dirty="0">
                <a:solidFill>
                  <a:schemeClr val="tx1">
                    <a:lumMod val="75000"/>
                    <a:lumOff val="25000"/>
                  </a:schemeClr>
                </a:solidFill>
                <a:latin typeface="Consolas" panose="020B0609020204030204" pitchFamily="49" charset="0"/>
              </a:rPr>
              <a:t>Można go sprawdzić funkcją </a:t>
            </a:r>
            <a:r>
              <a:rPr lang="pl-PL" sz="1800" dirty="0" err="1">
                <a:solidFill>
                  <a:schemeClr val="tx1">
                    <a:lumMod val="75000"/>
                    <a:lumOff val="25000"/>
                  </a:schemeClr>
                </a:solidFill>
                <a:latin typeface="Consolas" panose="020B0609020204030204" pitchFamily="49" charset="0"/>
              </a:rPr>
              <a:t>type</a:t>
            </a:r>
            <a:r>
              <a:rPr lang="pl-PL" sz="1800" dirty="0">
                <a:solidFill>
                  <a:schemeClr val="tx1">
                    <a:lumMod val="75000"/>
                    <a:lumOff val="25000"/>
                  </a:schemeClr>
                </a:solidFill>
                <a:latin typeface="Consolas" panose="020B0609020204030204" pitchFamily="49" charset="0"/>
              </a:rPr>
              <a:t>  </a:t>
            </a:r>
          </a:p>
          <a:p>
            <a:pPr algn="just"/>
            <a:r>
              <a:rPr lang="pl-PL" sz="1800" dirty="0" err="1">
                <a:solidFill>
                  <a:schemeClr val="tx1">
                    <a:lumMod val="75000"/>
                    <a:lumOff val="25000"/>
                  </a:schemeClr>
                </a:solidFill>
                <a:latin typeface="Consolas" panose="020B0609020204030204" pitchFamily="49" charset="0"/>
              </a:rPr>
              <a:t>type</a:t>
            </a:r>
            <a:r>
              <a:rPr lang="pl-PL" sz="1800" dirty="0">
                <a:solidFill>
                  <a:schemeClr val="tx1">
                    <a:lumMod val="75000"/>
                    <a:lumOff val="25000"/>
                  </a:schemeClr>
                </a:solidFill>
                <a:latin typeface="Consolas" panose="020B0609020204030204" pitchFamily="49" charset="0"/>
              </a:rPr>
              <a:t>(nazwa zmiennej do sprawdzenia) </a:t>
            </a:r>
          </a:p>
          <a:p>
            <a:pPr algn="just"/>
            <a:r>
              <a:rPr lang="pl-PL" sz="1800" dirty="0" smtClean="0">
                <a:solidFill>
                  <a:schemeClr val="tx1">
                    <a:lumMod val="75000"/>
                    <a:lumOff val="25000"/>
                  </a:schemeClr>
                </a:solidFill>
                <a:latin typeface="Consolas" panose="020B0609020204030204" pitchFamily="49" charset="0"/>
              </a:rPr>
              <a:t>Zmienne </a:t>
            </a:r>
            <a:r>
              <a:rPr lang="pl-PL" sz="1800" dirty="0">
                <a:solidFill>
                  <a:schemeClr val="tx1">
                    <a:lumMod val="75000"/>
                    <a:lumOff val="25000"/>
                  </a:schemeClr>
                </a:solidFill>
                <a:latin typeface="Consolas" panose="020B0609020204030204" pitchFamily="49" charset="0"/>
              </a:rPr>
              <a:t>różnych typów zachowują się inaczej w wyrażeniach  Operator + dodaje liczby, ale łączy napisy </a:t>
            </a:r>
          </a:p>
          <a:p>
            <a:pPr algn="just"/>
            <a:endParaRPr lang="pl-PL" dirty="0"/>
          </a:p>
          <a:p>
            <a:pPr algn="just"/>
            <a:endParaRPr lang="pl-PL" dirty="0"/>
          </a:p>
          <a:p>
            <a:endParaRPr lang="pl-PL" dirty="0"/>
          </a:p>
        </p:txBody>
      </p:sp>
    </p:spTree>
    <p:extLst>
      <p:ext uri="{BB962C8B-B14F-4D97-AF65-F5344CB8AC3E}">
        <p14:creationId xmlns:p14="http://schemas.microsoft.com/office/powerpoint/2010/main" val="341173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631685"/>
            <a:ext cx="11119944" cy="5759589"/>
          </a:xfrm>
        </p:spPr>
        <p:txBody>
          <a:bodyPr>
            <a:normAutofit fontScale="77500" lnSpcReduction="20000"/>
          </a:bodyPr>
          <a:lstStyle/>
          <a:p>
            <a:r>
              <a:rPr lang="pl-PL" dirty="0"/>
              <a:t>Przykłady praktyczne dotyczące zmiennych i typów:</a:t>
            </a:r>
          </a:p>
          <a:p>
            <a:pPr algn="l"/>
            <a:r>
              <a:rPr lang="pl-PL" dirty="0" smtClean="0"/>
              <a:t>W </a:t>
            </a:r>
            <a:r>
              <a:rPr lang="pl-PL" dirty="0"/>
              <a:t>programowaniu obiektowym w </a:t>
            </a:r>
            <a:r>
              <a:rPr lang="pl-PL" dirty="0" err="1"/>
              <a:t>Pythonie</a:t>
            </a:r>
            <a:r>
              <a:rPr lang="pl-PL" dirty="0"/>
              <a:t> używane są różne typy danych, takie jak:</a:t>
            </a:r>
          </a:p>
          <a:p>
            <a:pPr algn="l"/>
            <a:r>
              <a:rPr lang="pl-PL" b="1" dirty="0" err="1"/>
              <a:t>int</a:t>
            </a:r>
            <a:r>
              <a:rPr lang="pl-PL" b="1" dirty="0"/>
              <a:t>:</a:t>
            </a:r>
            <a:endParaRPr lang="pl-PL" dirty="0"/>
          </a:p>
          <a:p>
            <a:pPr lvl="1" algn="l"/>
            <a:r>
              <a:rPr lang="pl-PL" dirty="0"/>
              <a:t>Reprezentuje liczby całkowite.</a:t>
            </a:r>
          </a:p>
          <a:p>
            <a:pPr algn="l"/>
            <a:r>
              <a:rPr lang="pl-PL" b="1" dirty="0" err="1"/>
              <a:t>float</a:t>
            </a:r>
            <a:r>
              <a:rPr lang="pl-PL" b="1" dirty="0"/>
              <a:t>:</a:t>
            </a:r>
            <a:endParaRPr lang="pl-PL" dirty="0"/>
          </a:p>
          <a:p>
            <a:pPr lvl="1" algn="l"/>
            <a:r>
              <a:rPr lang="pl-PL" dirty="0"/>
              <a:t>Reprezentuje liczby zmiennoprzecinkowe.</a:t>
            </a:r>
          </a:p>
          <a:p>
            <a:pPr algn="l"/>
            <a:r>
              <a:rPr lang="pl-PL" b="1" dirty="0" err="1"/>
              <a:t>str</a:t>
            </a:r>
            <a:r>
              <a:rPr lang="pl-PL" b="1" dirty="0"/>
              <a:t>:</a:t>
            </a:r>
            <a:endParaRPr lang="pl-PL" dirty="0"/>
          </a:p>
          <a:p>
            <a:pPr lvl="1" algn="l"/>
            <a:r>
              <a:rPr lang="pl-PL" dirty="0"/>
              <a:t>Reprezentuje ciągi znaków (łańcuchy tekstowe).</a:t>
            </a:r>
          </a:p>
          <a:p>
            <a:pPr algn="l"/>
            <a:r>
              <a:rPr lang="pl-PL" b="1" dirty="0"/>
              <a:t>list:</a:t>
            </a:r>
            <a:endParaRPr lang="pl-PL" dirty="0"/>
          </a:p>
          <a:p>
            <a:pPr lvl="1" algn="l"/>
            <a:r>
              <a:rPr lang="pl-PL" dirty="0"/>
              <a:t>Reprezentuje listę elementów.</a:t>
            </a:r>
          </a:p>
          <a:p>
            <a:pPr algn="l"/>
            <a:r>
              <a:rPr lang="pl-PL" b="1" dirty="0" err="1"/>
              <a:t>tuple</a:t>
            </a:r>
            <a:r>
              <a:rPr lang="pl-PL" b="1" dirty="0"/>
              <a:t>:</a:t>
            </a:r>
            <a:endParaRPr lang="pl-PL" dirty="0"/>
          </a:p>
          <a:p>
            <a:pPr lvl="1" algn="l"/>
            <a:r>
              <a:rPr lang="pl-PL" dirty="0"/>
              <a:t>Reprezentuje krotkę, czyli uporządkowaną sekwencję elementów.</a:t>
            </a:r>
          </a:p>
          <a:p>
            <a:pPr algn="l"/>
            <a:r>
              <a:rPr lang="pl-PL" b="1" dirty="0" err="1"/>
              <a:t>dict</a:t>
            </a:r>
            <a:r>
              <a:rPr lang="pl-PL" b="1" dirty="0"/>
              <a:t>:</a:t>
            </a:r>
            <a:endParaRPr lang="pl-PL" dirty="0"/>
          </a:p>
          <a:p>
            <a:pPr lvl="1" algn="l"/>
            <a:r>
              <a:rPr lang="pl-PL" dirty="0"/>
              <a:t>Reprezentuje słownik, czyli kolekcję par klucz-wartość.</a:t>
            </a:r>
          </a:p>
          <a:p>
            <a:pPr algn="l"/>
            <a:r>
              <a:rPr lang="pl-PL" b="1" dirty="0"/>
              <a:t>set:</a:t>
            </a:r>
            <a:endParaRPr lang="pl-PL" dirty="0"/>
          </a:p>
          <a:p>
            <a:pPr lvl="1" algn="l"/>
            <a:r>
              <a:rPr lang="pl-PL" dirty="0"/>
              <a:t>Reprezentuje zbiór, czyli nieuporządkowaną kolekcję unikalnych elementów.</a:t>
            </a:r>
          </a:p>
          <a:p>
            <a:pPr algn="l"/>
            <a:r>
              <a:rPr lang="pl-PL" b="1" dirty="0" err="1"/>
              <a:t>bool</a:t>
            </a:r>
            <a:r>
              <a:rPr lang="pl-PL" b="1" dirty="0"/>
              <a:t>:</a:t>
            </a:r>
            <a:endParaRPr lang="pl-PL" dirty="0"/>
          </a:p>
          <a:p>
            <a:pPr lvl="1" algn="l"/>
            <a:r>
              <a:rPr lang="pl-PL" dirty="0"/>
              <a:t>Reprezentuje wartość logiczną (True lub </a:t>
            </a:r>
            <a:r>
              <a:rPr lang="pl-PL" dirty="0" err="1"/>
              <a:t>False</a:t>
            </a:r>
            <a:r>
              <a:rPr lang="pl-PL" dirty="0"/>
              <a:t>).</a:t>
            </a:r>
          </a:p>
          <a:p>
            <a:pPr algn="l"/>
            <a:r>
              <a:rPr lang="pl-PL" b="1" dirty="0" err="1"/>
              <a:t>class</a:t>
            </a:r>
            <a:r>
              <a:rPr lang="pl-PL" b="1" dirty="0"/>
              <a:t>:</a:t>
            </a:r>
            <a:endParaRPr lang="pl-PL" dirty="0"/>
          </a:p>
          <a:p>
            <a:pPr lvl="1" algn="l"/>
            <a:r>
              <a:rPr lang="pl-PL" dirty="0"/>
              <a:t>Klasa jest typem danych, który tworzy obiekty</a:t>
            </a:r>
          </a:p>
          <a:p>
            <a:endParaRPr lang="pl-PL" dirty="0"/>
          </a:p>
          <a:p>
            <a:pPr algn="just"/>
            <a:endParaRPr lang="pl-PL" dirty="0"/>
          </a:p>
          <a:p>
            <a:pPr algn="just"/>
            <a:endParaRPr lang="pl-PL" dirty="0"/>
          </a:p>
          <a:p>
            <a:endParaRPr lang="pl-PL" dirty="0"/>
          </a:p>
        </p:txBody>
      </p:sp>
    </p:spTree>
    <p:extLst>
      <p:ext uri="{BB962C8B-B14F-4D97-AF65-F5344CB8AC3E}">
        <p14:creationId xmlns:p14="http://schemas.microsoft.com/office/powerpoint/2010/main" val="419505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TEMATYKA WYKŁADÓW</a:t>
            </a:r>
          </a:p>
        </p:txBody>
      </p:sp>
      <p:sp>
        <p:nvSpPr>
          <p:cNvPr id="6" name="Podtytuł 2">
            <a:extLst>
              <a:ext uri="{FF2B5EF4-FFF2-40B4-BE49-F238E27FC236}">
                <a16:creationId xmlns="" xmlns:a16="http://schemas.microsoft.com/office/drawing/2014/main" id="{2C5E445C-0E76-D20A-0A9D-D0AF53C20880}"/>
              </a:ext>
            </a:extLst>
          </p:cNvPr>
          <p:cNvSpPr>
            <a:spLocks noGrp="1"/>
          </p:cNvSpPr>
          <p:nvPr>
            <p:ph type="subTitle" idx="1"/>
          </p:nvPr>
        </p:nvSpPr>
        <p:spPr>
          <a:xfrm>
            <a:off x="271554" y="1087277"/>
            <a:ext cx="11119944" cy="5499697"/>
          </a:xfrm>
        </p:spPr>
        <p:txBody>
          <a:bodyPr>
            <a:normAutofit/>
          </a:bodyPr>
          <a:lstStyle/>
          <a:p>
            <a:pPr algn="l"/>
            <a:r>
              <a:rPr lang="pl-PL" b="0" dirty="0">
                <a:solidFill>
                  <a:schemeClr val="tx1">
                    <a:lumMod val="75000"/>
                    <a:lumOff val="25000"/>
                  </a:schemeClr>
                </a:solidFill>
                <a:effectLst/>
                <a:latin typeface="Consolas" panose="020B0609020204030204" pitchFamily="49" charset="0"/>
              </a:rPr>
              <a:t>Agenda:</a:t>
            </a:r>
          </a:p>
          <a:p>
            <a:pPr marL="457200" indent="-457200" algn="l">
              <a:buAutoNum type="arabicPeriod"/>
            </a:pPr>
            <a:r>
              <a:rPr lang="pl-PL" dirty="0" smtClean="0">
                <a:solidFill>
                  <a:schemeClr val="tx1">
                    <a:lumMod val="75000"/>
                    <a:lumOff val="25000"/>
                  </a:schemeClr>
                </a:solidFill>
                <a:latin typeface="Consolas" panose="020B0609020204030204" pitchFamily="49" charset="0"/>
              </a:rPr>
              <a:t>Podstawy programowania obiektowego w języku </a:t>
            </a:r>
            <a:r>
              <a:rPr lang="pl-PL" dirty="0" err="1" smtClean="0">
                <a:solidFill>
                  <a:schemeClr val="tx1">
                    <a:lumMod val="75000"/>
                    <a:lumOff val="25000"/>
                  </a:schemeClr>
                </a:solidFill>
                <a:latin typeface="Consolas" panose="020B0609020204030204" pitchFamily="49" charset="0"/>
              </a:rPr>
              <a:t>Python</a:t>
            </a:r>
            <a:r>
              <a:rPr lang="pl-PL" dirty="0" smtClean="0">
                <a:solidFill>
                  <a:schemeClr val="tx1">
                    <a:lumMod val="75000"/>
                    <a:lumOff val="25000"/>
                  </a:schemeClr>
                </a:solidFill>
                <a:latin typeface="Consolas" panose="020B0609020204030204" pitchFamily="49" charset="0"/>
              </a:rPr>
              <a:t>.</a:t>
            </a:r>
            <a:endParaRPr lang="pl-PL" dirty="0">
              <a:solidFill>
                <a:schemeClr val="tx1">
                  <a:lumMod val="75000"/>
                  <a:lumOff val="25000"/>
                </a:schemeClr>
              </a:solidFill>
              <a:latin typeface="Consolas" panose="020B0609020204030204" pitchFamily="49" charset="0"/>
            </a:endParaRPr>
          </a:p>
          <a:p>
            <a:pPr marL="457200" indent="-457200" algn="l">
              <a:buAutoNum type="arabicPeriod"/>
            </a:pPr>
            <a:r>
              <a:rPr lang="pl-PL" dirty="0" smtClean="0">
                <a:solidFill>
                  <a:schemeClr val="tx1">
                    <a:lumMod val="75000"/>
                    <a:lumOff val="25000"/>
                  </a:schemeClr>
                </a:solidFill>
                <a:latin typeface="Consolas" panose="020B0609020204030204" pitchFamily="49" charset="0"/>
              </a:rPr>
              <a:t>Funkcje – podejście zaawansowane.</a:t>
            </a:r>
            <a:endParaRPr lang="pl-PL" dirty="0">
              <a:solidFill>
                <a:schemeClr val="tx1">
                  <a:lumMod val="75000"/>
                  <a:lumOff val="25000"/>
                </a:schemeClr>
              </a:solidFill>
              <a:latin typeface="Consolas" panose="020B0609020204030204" pitchFamily="49" charset="0"/>
            </a:endParaRPr>
          </a:p>
          <a:p>
            <a:pPr marL="457200" indent="-457200" algn="l">
              <a:buAutoNum type="arabicPeriod"/>
            </a:pPr>
            <a:r>
              <a:rPr lang="pl-PL" dirty="0" smtClean="0">
                <a:solidFill>
                  <a:schemeClr val="tx1">
                    <a:lumMod val="75000"/>
                    <a:lumOff val="25000"/>
                  </a:schemeClr>
                </a:solidFill>
                <a:latin typeface="Consolas" panose="020B0609020204030204" pitchFamily="49" charset="0"/>
              </a:rPr>
              <a:t>Metody podstawowe i metody specjalne.</a:t>
            </a:r>
            <a:endParaRPr lang="pl-PL" dirty="0">
              <a:solidFill>
                <a:schemeClr val="tx1">
                  <a:lumMod val="75000"/>
                  <a:lumOff val="25000"/>
                </a:schemeClr>
              </a:solidFill>
              <a:latin typeface="Consolas" panose="020B0609020204030204" pitchFamily="49" charset="0"/>
            </a:endParaRPr>
          </a:p>
          <a:p>
            <a:pPr marL="457200" indent="-457200" algn="l">
              <a:buAutoNum type="arabicPeriod"/>
            </a:pPr>
            <a:r>
              <a:rPr lang="pl-PL" dirty="0" smtClean="0">
                <a:solidFill>
                  <a:schemeClr val="tx1">
                    <a:lumMod val="75000"/>
                    <a:lumOff val="25000"/>
                  </a:schemeClr>
                </a:solidFill>
                <a:latin typeface="Consolas" panose="020B0609020204030204" pitchFamily="49" charset="0"/>
              </a:rPr>
              <a:t>Dziedziczenie, enkapsulacja i hermetyzacja.</a:t>
            </a:r>
            <a:endParaRPr lang="pl-PL" dirty="0">
              <a:solidFill>
                <a:schemeClr val="tx1">
                  <a:lumMod val="75000"/>
                  <a:lumOff val="25000"/>
                </a:schemeClr>
              </a:solidFill>
              <a:latin typeface="Consolas" panose="020B0609020204030204" pitchFamily="49" charset="0"/>
            </a:endParaRPr>
          </a:p>
          <a:p>
            <a:pPr marL="457200" indent="-457200" algn="l">
              <a:buAutoNum type="arabicPeriod"/>
            </a:pPr>
            <a:r>
              <a:rPr lang="pl-PL" dirty="0" smtClean="0">
                <a:solidFill>
                  <a:schemeClr val="tx1">
                    <a:lumMod val="75000"/>
                    <a:lumOff val="25000"/>
                  </a:schemeClr>
                </a:solidFill>
                <a:latin typeface="Consolas" panose="020B0609020204030204" pitchFamily="49" charset="0"/>
              </a:rPr>
              <a:t>Paradygmat programowania obiektowego w C++.</a:t>
            </a:r>
            <a:endParaRPr lang="pl-PL" dirty="0">
              <a:solidFill>
                <a:schemeClr val="tx1">
                  <a:lumMod val="75000"/>
                  <a:lumOff val="25000"/>
                </a:schemeClr>
              </a:solidFill>
              <a:latin typeface="Consolas" panose="020B0609020204030204" pitchFamily="49" charset="0"/>
            </a:endParaRPr>
          </a:p>
          <a:p>
            <a:pPr marL="457200" indent="-457200" algn="l">
              <a:buAutoNum type="arabicPeriod"/>
            </a:pPr>
            <a:r>
              <a:rPr lang="pl-PL" dirty="0" smtClean="0">
                <a:solidFill>
                  <a:schemeClr val="tx1">
                    <a:lumMod val="75000"/>
                    <a:lumOff val="25000"/>
                  </a:schemeClr>
                </a:solidFill>
                <a:latin typeface="Consolas" panose="020B0609020204030204" pitchFamily="49" charset="0"/>
              </a:rPr>
              <a:t>Tworzenie GUI z elementami obiektowymi.</a:t>
            </a:r>
            <a:endParaRPr lang="pl-PL" dirty="0">
              <a:solidFill>
                <a:schemeClr val="tx1">
                  <a:lumMod val="75000"/>
                  <a:lumOff val="25000"/>
                </a:schemeClr>
              </a:solidFill>
              <a:latin typeface="Consolas" panose="020B0609020204030204" pitchFamily="49" charset="0"/>
            </a:endParaRPr>
          </a:p>
          <a:p>
            <a:pPr marL="457200" indent="-457200" algn="l">
              <a:buAutoNum type="arabicPeriod"/>
            </a:pPr>
            <a:r>
              <a:rPr lang="pl-PL" dirty="0" smtClean="0">
                <a:solidFill>
                  <a:schemeClr val="tx1">
                    <a:lumMod val="75000"/>
                    <a:lumOff val="25000"/>
                  </a:schemeClr>
                </a:solidFill>
                <a:latin typeface="Consolas" panose="020B0609020204030204" pitchFamily="49" charset="0"/>
              </a:rPr>
              <a:t>Powtórzenie wiadomości - zadania</a:t>
            </a:r>
            <a:endParaRPr lang="pl-PL" dirty="0">
              <a:solidFill>
                <a:schemeClr val="tx1">
                  <a:lumMod val="75000"/>
                  <a:lumOff val="25000"/>
                </a:schemeClr>
              </a:solidFill>
              <a:latin typeface="Consolas" panose="020B0609020204030204" pitchFamily="49" charset="0"/>
            </a:endParaRPr>
          </a:p>
          <a:p>
            <a:pPr marL="457200" indent="-457200" algn="l">
              <a:buAutoNum type="arabicPeriod"/>
            </a:pPr>
            <a:r>
              <a:rPr lang="pl-PL" dirty="0" smtClean="0">
                <a:solidFill>
                  <a:schemeClr val="tx1">
                    <a:lumMod val="75000"/>
                    <a:lumOff val="25000"/>
                  </a:schemeClr>
                </a:solidFill>
                <a:latin typeface="Consolas" panose="020B0609020204030204" pitchFamily="49" charset="0"/>
              </a:rPr>
              <a:t>Kolokwium.</a:t>
            </a:r>
            <a:endParaRPr lang="pl-PL" dirty="0">
              <a:solidFill>
                <a:schemeClr val="tx1">
                  <a:lumMod val="75000"/>
                  <a:lumOff val="25000"/>
                </a:schemeClr>
              </a:solidFill>
              <a:latin typeface="Consolas" panose="020B0609020204030204" pitchFamily="49" charset="0"/>
            </a:endParaRPr>
          </a:p>
          <a:p>
            <a:pPr algn="l"/>
            <a:endParaRPr lang="pl-PL" dirty="0">
              <a:solidFill>
                <a:schemeClr val="tx1">
                  <a:lumMod val="75000"/>
                  <a:lumOff val="25000"/>
                </a:schemeClr>
              </a:solidFill>
              <a:latin typeface="Consolas" panose="020B0609020204030204" pitchFamily="49" charset="0"/>
            </a:endParaRPr>
          </a:p>
          <a:p>
            <a:pPr marL="457200" indent="-457200" algn="l">
              <a:buAutoNum type="arabicPeriod"/>
            </a:pPr>
            <a:endParaRPr lang="pl-PL" dirty="0">
              <a:solidFill>
                <a:schemeClr val="tx1">
                  <a:lumMod val="75000"/>
                  <a:lumOff val="25000"/>
                </a:schemeClr>
              </a:solidFill>
              <a:latin typeface="Consolas" panose="020B0609020204030204" pitchFamily="49" charset="0"/>
            </a:endParaRPr>
          </a:p>
          <a:p>
            <a:pPr marL="457200" indent="-457200" algn="l">
              <a:buAutoNum type="arabicPeriod"/>
            </a:pPr>
            <a:endParaRPr lang="pl-PL"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567178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283779" y="217708"/>
            <a:ext cx="11119944" cy="4953382"/>
          </a:xfrm>
        </p:spPr>
        <p:txBody>
          <a:bodyPr>
            <a:normAutofit/>
          </a:bodyPr>
          <a:lstStyle/>
          <a:p>
            <a:r>
              <a:rPr lang="pl-PL" dirty="0"/>
              <a:t>Uwaga, </a:t>
            </a:r>
            <a:r>
              <a:rPr lang="pl-PL" dirty="0" err="1"/>
              <a:t>python</a:t>
            </a:r>
            <a:r>
              <a:rPr lang="pl-PL" dirty="0"/>
              <a:t> inaczej rozpatruje nadanie typu zmiennej pobranej od użytkownika oraz stałej ustalonej w programie. </a:t>
            </a:r>
          </a:p>
          <a:p>
            <a:r>
              <a:rPr lang="pl-PL" dirty="0"/>
              <a:t>Przeanalizuj przykład:</a:t>
            </a:r>
          </a:p>
          <a:p>
            <a:endParaRPr lang="pl-PL" dirty="0"/>
          </a:p>
          <a:p>
            <a:endParaRPr lang="pl-PL" dirty="0"/>
          </a:p>
          <a:p>
            <a:pPr algn="just"/>
            <a:endParaRPr lang="pl-PL" dirty="0"/>
          </a:p>
          <a:p>
            <a:pPr algn="just"/>
            <a:endParaRPr lang="pl-PL" dirty="0"/>
          </a:p>
          <a:p>
            <a:endParaRPr lang="pl-PL" dirty="0"/>
          </a:p>
        </p:txBody>
      </p:sp>
      <p:pic>
        <p:nvPicPr>
          <p:cNvPr id="5" name="Obraz 4">
            <a:extLst>
              <a:ext uri="{FF2B5EF4-FFF2-40B4-BE49-F238E27FC236}">
                <a16:creationId xmlns="" xmlns:a16="http://schemas.microsoft.com/office/drawing/2014/main" id="{5D693849-9DD5-A6B7-1C3A-B923E4964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17" y="1558396"/>
            <a:ext cx="5883171" cy="3612693"/>
          </a:xfrm>
          <a:prstGeom prst="rect">
            <a:avLst/>
          </a:prstGeom>
        </p:spPr>
      </p:pic>
      <p:pic>
        <p:nvPicPr>
          <p:cNvPr id="9" name="Obraz 8">
            <a:extLst>
              <a:ext uri="{FF2B5EF4-FFF2-40B4-BE49-F238E27FC236}">
                <a16:creationId xmlns="" xmlns:a16="http://schemas.microsoft.com/office/drawing/2014/main" id="{5DD19359-2C8F-C5D0-9E24-1F2794FF1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426" y="1558396"/>
            <a:ext cx="4936078" cy="2552177"/>
          </a:xfrm>
          <a:prstGeom prst="rect">
            <a:avLst/>
          </a:prstGeom>
        </p:spPr>
      </p:pic>
      <p:cxnSp>
        <p:nvCxnSpPr>
          <p:cNvPr id="4" name="Łącznik prosty ze strzałką 3"/>
          <p:cNvCxnSpPr/>
          <p:nvPr/>
        </p:nvCxnSpPr>
        <p:spPr>
          <a:xfrm flipV="1">
            <a:off x="10267950" y="4110573"/>
            <a:ext cx="1" cy="69002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 name="Prostokąt 6"/>
          <p:cNvSpPr/>
          <p:nvPr/>
        </p:nvSpPr>
        <p:spPr>
          <a:xfrm>
            <a:off x="8593517" y="4943055"/>
            <a:ext cx="3348865" cy="646331"/>
          </a:xfrm>
          <a:prstGeom prst="rect">
            <a:avLst/>
          </a:prstGeom>
        </p:spPr>
        <p:txBody>
          <a:bodyPr wrap="none">
            <a:spAutoFit/>
          </a:bodyPr>
          <a:lstStyle/>
          <a:p>
            <a:r>
              <a:rPr lang="pl-PL" dirty="0" smtClean="0"/>
              <a:t>Pytałem o typ danych a dostałem </a:t>
            </a:r>
          </a:p>
          <a:p>
            <a:r>
              <a:rPr lang="pl-PL" dirty="0" smtClean="0"/>
              <a:t>odpowiedź jaka to klasa.</a:t>
            </a:r>
            <a:endParaRPr lang="pl-PL" dirty="0"/>
          </a:p>
        </p:txBody>
      </p:sp>
    </p:spTree>
    <p:extLst>
      <p:ext uri="{BB962C8B-B14F-4D97-AF65-F5344CB8AC3E}">
        <p14:creationId xmlns:p14="http://schemas.microsoft.com/office/powerpoint/2010/main" val="248571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jest programowanie obiektowe?</a:t>
            </a:r>
            <a:endParaRPr lang="pl-PL" dirty="0"/>
          </a:p>
          <a:p>
            <a:pPr algn="l"/>
            <a:r>
              <a:rPr lang="pl-PL" dirty="0"/>
              <a:t>• OOP </a:t>
            </a:r>
            <a:r>
              <a:rPr lang="pl-PL" dirty="0" smtClean="0"/>
              <a:t>czyli Object </a:t>
            </a:r>
            <a:r>
              <a:rPr lang="pl-PL" dirty="0" err="1" smtClean="0"/>
              <a:t>Oriented</a:t>
            </a:r>
            <a:r>
              <a:rPr lang="pl-PL" dirty="0" smtClean="0"/>
              <a:t> </a:t>
            </a:r>
            <a:r>
              <a:rPr lang="pl-PL" dirty="0"/>
              <a:t>Programming </a:t>
            </a:r>
            <a:r>
              <a:rPr lang="pl-PL" dirty="0" smtClean="0"/>
              <a:t> </a:t>
            </a:r>
            <a:endParaRPr lang="pl-PL" dirty="0"/>
          </a:p>
          <a:p>
            <a:pPr algn="l"/>
            <a:r>
              <a:rPr lang="pl-PL" dirty="0"/>
              <a:t>• Jeden z paradygmatów programowania, który umożliwia przedstawienie problemu w postaci logicznie powiązanych ze sobą obiektów (egzemplarzy klas), które wymieniają ze sobą informacje </a:t>
            </a:r>
          </a:p>
          <a:p>
            <a:pPr algn="l"/>
            <a:r>
              <a:rPr lang="pl-PL" dirty="0"/>
              <a:t>• Program to zbiór obiektów - elementów łączących stan (dane) i zachowanie (metody), komunikujących się pomiędzy sobą w celu wykonywania zadań </a:t>
            </a:r>
            <a:endParaRPr lang="pl-PL" dirty="0" smtClean="0"/>
          </a:p>
          <a:p>
            <a:pPr algn="l"/>
            <a:endParaRPr lang="pl-PL" dirty="0" smtClean="0"/>
          </a:p>
        </p:txBody>
      </p:sp>
    </p:spTree>
    <p:extLst>
      <p:ext uri="{BB962C8B-B14F-4D97-AF65-F5344CB8AC3E}">
        <p14:creationId xmlns:p14="http://schemas.microsoft.com/office/powerpoint/2010/main" val="1946249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Korzystanie z klas wbudowanych w język. Klasy to typy danych. Lista też jest obiektem.</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23" y="1568406"/>
            <a:ext cx="4907280" cy="2880360"/>
          </a:xfrm>
          <a:prstGeom prst="rect">
            <a:avLst/>
          </a:prstGeom>
        </p:spPr>
      </p:pic>
      <p:sp>
        <p:nvSpPr>
          <p:cNvPr id="5" name="Podtytuł 2">
            <a:extLst>
              <a:ext uri="{FF2B5EF4-FFF2-40B4-BE49-F238E27FC236}">
                <a16:creationId xmlns="" xmlns:a16="http://schemas.microsoft.com/office/drawing/2014/main" id="{0B963CE8-44C2-4879-9CAA-AC6C48DB5C20}"/>
              </a:ext>
            </a:extLst>
          </p:cNvPr>
          <p:cNvSpPr txBox="1">
            <a:spLocks/>
          </p:cNvSpPr>
          <p:nvPr/>
        </p:nvSpPr>
        <p:spPr>
          <a:xfrm>
            <a:off x="536028" y="4732222"/>
            <a:ext cx="11119944" cy="19628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dirty="0" smtClean="0"/>
              <a:t>Ta lista metod dotyczy metod wbudowanych. </a:t>
            </a:r>
          </a:p>
          <a:p>
            <a:pPr algn="l"/>
            <a:endParaRPr lang="pl-PL" dirty="0" smtClean="0"/>
          </a:p>
          <a:p>
            <a:pPr algn="l"/>
            <a:r>
              <a:rPr lang="pl-PL" dirty="0" smtClean="0"/>
              <a:t>Pytanie?</a:t>
            </a:r>
          </a:p>
          <a:p>
            <a:pPr algn="l"/>
            <a:r>
              <a:rPr lang="pl-PL" dirty="0" smtClean="0"/>
              <a:t>Czy da się coś do tej listy dodać? Czy mogę tworzyć takie listy z metodami?</a:t>
            </a:r>
            <a:endParaRPr lang="pl-PL" dirty="0"/>
          </a:p>
        </p:txBody>
      </p:sp>
    </p:spTree>
    <p:extLst>
      <p:ext uri="{BB962C8B-B14F-4D97-AF65-F5344CB8AC3E}">
        <p14:creationId xmlns:p14="http://schemas.microsoft.com/office/powerpoint/2010/main" val="2952784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Kiedy stosuje się podejście programowania obiektowego?</a:t>
            </a:r>
          </a:p>
          <a:p>
            <a:pPr algn="l"/>
            <a:endParaRPr lang="pl-PL" dirty="0"/>
          </a:p>
        </p:txBody>
      </p:sp>
      <p:sp>
        <p:nvSpPr>
          <p:cNvPr id="5" name="Rectangle 2"/>
          <p:cNvSpPr>
            <a:spLocks noChangeArrowheads="1"/>
          </p:cNvSpPr>
          <p:nvPr/>
        </p:nvSpPr>
        <p:spPr bwMode="auto">
          <a:xfrm rot="10800000" flipV="1">
            <a:off x="536027" y="1856372"/>
            <a:ext cx="1138270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pl-PL" sz="1800" b="1" i="0" u="none" strike="noStrike" cap="none" normalizeH="0" baseline="0" dirty="0" smtClean="0">
                <a:ln>
                  <a:noFill/>
                </a:ln>
                <a:solidFill>
                  <a:schemeClr val="tx1"/>
                </a:solidFill>
                <a:effectLst/>
                <a:latin typeface="Arial" panose="020B0604020202020204" pitchFamily="34" charset="0"/>
              </a:rPr>
              <a:t>Duże i złożone projekty:</a:t>
            </a:r>
            <a:r>
              <a:rPr kumimoji="0" lang="pl-PL" sz="1800" b="0" i="0" u="none" strike="noStrike" cap="none" normalizeH="0" baseline="0" dirty="0" smtClean="0">
                <a:ln>
                  <a:noFill/>
                </a:ln>
                <a:solidFill>
                  <a:schemeClr val="tx1"/>
                </a:solidFill>
                <a:effectLst/>
                <a:latin typeface="Arial" panose="020B0604020202020204" pitchFamily="34" charset="0"/>
              </a:rPr>
              <a:t> Programowanie obiektowe jest szczególnie korzystne przy tworzeniu dużych i złożonych systemów oprogramowania. Dzięki hermetyzacji, dziedziczeniu i polimorfizmowi można zorganizować kod w czytelny i łatwy do zarządzania sposób.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sz="1800" b="1" i="0" u="none" strike="noStrike" cap="none" normalizeH="0" baseline="0" dirty="0" smtClean="0">
                <a:ln>
                  <a:noFill/>
                </a:ln>
                <a:solidFill>
                  <a:schemeClr val="tx1"/>
                </a:solidFill>
                <a:effectLst/>
                <a:latin typeface="Arial" panose="020B0604020202020204" pitchFamily="34" charset="0"/>
              </a:rPr>
              <a:t>Ponowne użycie kodu:</a:t>
            </a:r>
            <a:r>
              <a:rPr kumimoji="0" lang="pl-PL" sz="1800" b="0" i="0" u="none" strike="noStrike" cap="none" normalizeH="0" baseline="0" dirty="0" smtClean="0">
                <a:ln>
                  <a:noFill/>
                </a:ln>
                <a:solidFill>
                  <a:schemeClr val="tx1"/>
                </a:solidFill>
                <a:effectLst/>
                <a:latin typeface="Arial" panose="020B0604020202020204" pitchFamily="34" charset="0"/>
              </a:rPr>
              <a:t> Jeśli istnieją już istniejące klasy lub moduły, które można ponownie wykorzystać, programowanie obiektowe ułatwia korzystanie z dziedziczenia, co przyspiesza proces tworzenia nowego oprogramowania.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sz="1800" b="1" i="0" u="none" strike="noStrike" cap="none" normalizeH="0" baseline="0" dirty="0" smtClean="0">
                <a:ln>
                  <a:noFill/>
                </a:ln>
                <a:solidFill>
                  <a:schemeClr val="tx1"/>
                </a:solidFill>
                <a:effectLst/>
                <a:latin typeface="Arial" panose="020B0604020202020204" pitchFamily="34" charset="0"/>
              </a:rPr>
              <a:t>Hierarchia obiektów:</a:t>
            </a:r>
            <a:r>
              <a:rPr kumimoji="0" lang="pl-PL" sz="1800" b="0" i="0" u="none" strike="noStrike" cap="none" normalizeH="0" baseline="0" dirty="0" smtClean="0">
                <a:ln>
                  <a:noFill/>
                </a:ln>
                <a:solidFill>
                  <a:schemeClr val="tx1"/>
                </a:solidFill>
                <a:effectLst/>
                <a:latin typeface="Arial" panose="020B0604020202020204" pitchFamily="34" charset="0"/>
              </a:rPr>
              <a:t> Gdy projekt ma hierarchię obiektów, czyli kiedy pewne obiekty są bardziej ogólne (bazowe), a inne bardziej specyficzne (pochodne), programowanie obiektowe staje się naturalnym wyborem dzięki mechanizmom dziedziczenia.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sz="1800" b="1" i="0" u="none" strike="noStrike" cap="none" normalizeH="0" baseline="0" dirty="0" smtClean="0">
                <a:ln>
                  <a:noFill/>
                </a:ln>
                <a:solidFill>
                  <a:schemeClr val="tx1"/>
                </a:solidFill>
                <a:effectLst/>
                <a:latin typeface="Arial" panose="020B0604020202020204" pitchFamily="34" charset="0"/>
              </a:rPr>
              <a:t>Rozszerzalność i modyfikowalność:</a:t>
            </a:r>
            <a:r>
              <a:rPr kumimoji="0" lang="pl-PL" sz="1800" b="0" i="0" u="none" strike="noStrike" cap="none" normalizeH="0" baseline="0" dirty="0" smtClean="0">
                <a:ln>
                  <a:noFill/>
                </a:ln>
                <a:solidFill>
                  <a:schemeClr val="tx1"/>
                </a:solidFill>
                <a:effectLst/>
                <a:latin typeface="Arial" panose="020B0604020202020204" pitchFamily="34" charset="0"/>
              </a:rPr>
              <a:t> Jeżeli projekt wymaga elastyczności i łatwej rozszerzalności, programowanie obiektowe umożliwia dodawanie nowych funkcji i właściwości bez konieczności modyfikacji istniejącego kodu.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sz="1800" b="1" i="0" u="none" strike="noStrike" cap="none" normalizeH="0" baseline="0" dirty="0" smtClean="0">
                <a:ln>
                  <a:noFill/>
                </a:ln>
                <a:solidFill>
                  <a:schemeClr val="tx1"/>
                </a:solidFill>
                <a:effectLst/>
                <a:latin typeface="Arial" panose="020B0604020202020204" pitchFamily="34" charset="0"/>
              </a:rPr>
              <a:t>Współpraca zespołowa:</a:t>
            </a:r>
            <a:r>
              <a:rPr kumimoji="0" lang="pl-PL" sz="1800" b="0" i="0" u="none" strike="noStrike" cap="none" normalizeH="0" baseline="0" dirty="0" smtClean="0">
                <a:ln>
                  <a:noFill/>
                </a:ln>
                <a:solidFill>
                  <a:schemeClr val="tx1"/>
                </a:solidFill>
                <a:effectLst/>
                <a:latin typeface="Arial" panose="020B0604020202020204" pitchFamily="34" charset="0"/>
              </a:rPr>
              <a:t> W dużych zespołach programistycznych, programowanie obiektowe ułatwia podział pracy między programistów, ponieważ każdy może pracować nad oddzielnymi klasami lub modułami.</a:t>
            </a:r>
          </a:p>
        </p:txBody>
      </p:sp>
    </p:spTree>
    <p:extLst>
      <p:ext uri="{BB962C8B-B14F-4D97-AF65-F5344CB8AC3E}">
        <p14:creationId xmlns:p14="http://schemas.microsoft.com/office/powerpoint/2010/main" val="2282356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31379" y="1048025"/>
            <a:ext cx="11119944" cy="4953382"/>
          </a:xfrm>
        </p:spPr>
        <p:txBody>
          <a:bodyPr/>
          <a:lstStyle/>
          <a:p>
            <a:pPr algn="l"/>
            <a:r>
              <a:rPr lang="pl-PL" dirty="0" smtClean="0"/>
              <a:t>Skąd mam wiedzieć jak programować obiektowo?</a:t>
            </a:r>
          </a:p>
          <a:p>
            <a:pPr algn="l"/>
            <a:r>
              <a:rPr lang="pl-PL" dirty="0" smtClean="0"/>
              <a:t>Jak mam myśleć?</a:t>
            </a:r>
          </a:p>
          <a:p>
            <a:pPr algn="l"/>
            <a:r>
              <a:rPr lang="pl-PL" dirty="0" smtClean="0"/>
              <a:t>Jak mam podejmować decyzje?</a:t>
            </a:r>
          </a:p>
          <a:p>
            <a:pPr algn="l"/>
            <a:r>
              <a:rPr lang="pl-PL" dirty="0" smtClean="0"/>
              <a:t>Jak mam pisać?</a:t>
            </a:r>
          </a:p>
          <a:p>
            <a:pPr algn="l"/>
            <a:r>
              <a:rPr lang="pl-PL" dirty="0" smtClean="0"/>
              <a:t>Skąd mam wiedzieć czy to co napisałem jest w porządku?</a:t>
            </a:r>
          </a:p>
          <a:p>
            <a:pPr algn="l"/>
            <a:r>
              <a:rPr lang="pl-PL" dirty="0" smtClean="0"/>
              <a:t>Jak to ma wyglądać?</a:t>
            </a:r>
          </a:p>
          <a:p>
            <a:pPr algn="l"/>
            <a:endParaRPr lang="pl-PL" dirty="0"/>
          </a:p>
          <a:p>
            <a:pPr algn="l"/>
            <a:r>
              <a:rPr lang="pl-PL" dirty="0" smtClean="0"/>
              <a:t>Otwórz plik </a:t>
            </a:r>
            <a:r>
              <a:rPr lang="pl-PL" dirty="0" err="1" smtClean="0"/>
              <a:t>pythona</a:t>
            </a:r>
            <a:r>
              <a:rPr lang="pl-PL" dirty="0" smtClean="0"/>
              <a:t> i napisz jedną linię</a:t>
            </a:r>
          </a:p>
          <a:p>
            <a:pPr algn="l"/>
            <a:endParaRPr lang="pl-PL" dirty="0" smtClean="0"/>
          </a:p>
          <a:p>
            <a:pPr algn="l"/>
            <a:r>
              <a:rPr lang="pl-PL" dirty="0" smtClean="0"/>
              <a:t>Ta linia wyświetli Ci Zen </a:t>
            </a:r>
            <a:r>
              <a:rPr lang="pl-PL" dirty="0" err="1" smtClean="0"/>
              <a:t>Pythona</a:t>
            </a:r>
            <a:r>
              <a:rPr lang="pl-PL" dirty="0" smtClean="0"/>
              <a:t>.</a:t>
            </a:r>
          </a:p>
          <a:p>
            <a:pPr algn="l"/>
            <a:endParaRPr lang="pl-PL" dirty="0"/>
          </a:p>
        </p:txBody>
      </p:sp>
      <p:sp>
        <p:nvSpPr>
          <p:cNvPr id="5" name="Rectangle 2"/>
          <p:cNvSpPr>
            <a:spLocks noChangeArrowheads="1"/>
          </p:cNvSpPr>
          <p:nvPr/>
        </p:nvSpPr>
        <p:spPr bwMode="auto">
          <a:xfrm rot="10800000" flipV="1">
            <a:off x="536027" y="3656865"/>
            <a:ext cx="113827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sz="1800" b="0" i="0" u="none" strike="noStrike" cap="none" normalizeH="0" baseline="0" dirty="0" smtClean="0">
              <a:ln>
                <a:noFill/>
              </a:ln>
              <a:solidFill>
                <a:schemeClr val="tx1"/>
              </a:solidFill>
              <a:effectLst/>
              <a:latin typeface="Arial" panose="020B0604020202020204" pitchFamily="34" charset="0"/>
            </a:endParaRPr>
          </a:p>
        </p:txBody>
      </p:sp>
      <p:sp>
        <p:nvSpPr>
          <p:cNvPr id="6" name="Prostokąt 5"/>
          <p:cNvSpPr/>
          <p:nvPr/>
        </p:nvSpPr>
        <p:spPr>
          <a:xfrm>
            <a:off x="131379" y="4644470"/>
            <a:ext cx="1577676" cy="369332"/>
          </a:xfrm>
          <a:prstGeom prst="rect">
            <a:avLst/>
          </a:prstGeom>
        </p:spPr>
        <p:txBody>
          <a:bodyPr wrap="non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this</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801948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5" name="Rectangle 2"/>
          <p:cNvSpPr>
            <a:spLocks noChangeArrowheads="1"/>
          </p:cNvSpPr>
          <p:nvPr/>
        </p:nvSpPr>
        <p:spPr bwMode="auto">
          <a:xfrm rot="10800000" flipV="1">
            <a:off x="536027" y="3656865"/>
            <a:ext cx="113827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sz="1800" b="0" i="0" u="none" strike="noStrike" cap="none" normalizeH="0" baseline="0" dirty="0" smtClean="0">
              <a:ln>
                <a:noFill/>
              </a:ln>
              <a:solidFill>
                <a:schemeClr val="tx1"/>
              </a:solidFill>
              <a:effectLst/>
              <a:latin typeface="Arial" panose="020B0604020202020204" pitchFamily="34" charset="0"/>
            </a:endParaRPr>
          </a:p>
        </p:txBody>
      </p:sp>
      <p:sp>
        <p:nvSpPr>
          <p:cNvPr id="4" name="Prostokąt 3"/>
          <p:cNvSpPr/>
          <p:nvPr/>
        </p:nvSpPr>
        <p:spPr>
          <a:xfrm>
            <a:off x="199696" y="748862"/>
            <a:ext cx="6752895" cy="5755422"/>
          </a:xfrm>
          <a:prstGeom prst="rect">
            <a:avLst/>
          </a:prstGeom>
        </p:spPr>
        <p:txBody>
          <a:bodyPr wrap="square">
            <a:spAutoFit/>
          </a:bodyPr>
          <a:lstStyle/>
          <a:p>
            <a:r>
              <a:rPr lang="en-US" sz="1600" dirty="0"/>
              <a:t>The Zen of Python, by Tim </a:t>
            </a:r>
            <a:r>
              <a:rPr lang="en-US" sz="1600" dirty="0" smtClean="0"/>
              <a:t>Peters</a:t>
            </a:r>
            <a:endParaRPr lang="pl-PL" sz="1600" dirty="0" smtClean="0"/>
          </a:p>
          <a:p>
            <a:endParaRPr lang="en-US" sz="1600" dirty="0"/>
          </a:p>
          <a:p>
            <a:r>
              <a:rPr lang="en-US" sz="1600" dirty="0"/>
              <a:t>Beautiful is better than ugly.</a:t>
            </a:r>
          </a:p>
          <a:p>
            <a:r>
              <a:rPr lang="en-US" sz="1600" dirty="0"/>
              <a:t>Explicit is better than implicit.</a:t>
            </a:r>
          </a:p>
          <a:p>
            <a:r>
              <a:rPr lang="en-US" sz="1600" dirty="0"/>
              <a:t>Simple is better than complex.</a:t>
            </a:r>
          </a:p>
          <a:p>
            <a:r>
              <a:rPr lang="en-US" sz="1600" dirty="0"/>
              <a:t>Complex is better than complicated.</a:t>
            </a:r>
          </a:p>
          <a:p>
            <a:r>
              <a:rPr lang="en-US" sz="1600" dirty="0"/>
              <a:t>Flat is better than nested.</a:t>
            </a:r>
          </a:p>
          <a:p>
            <a:r>
              <a:rPr lang="en-US" sz="1600" dirty="0"/>
              <a:t>Sparse is better than dense.</a:t>
            </a:r>
          </a:p>
          <a:p>
            <a:r>
              <a:rPr lang="en-US" sz="1600" dirty="0"/>
              <a:t>Readability counts.</a:t>
            </a:r>
          </a:p>
          <a:p>
            <a:r>
              <a:rPr lang="en-US" sz="1600" dirty="0"/>
              <a:t>Special cases aren't special enough to break the rules.</a:t>
            </a:r>
          </a:p>
          <a:p>
            <a:r>
              <a:rPr lang="en-US" sz="1600" dirty="0"/>
              <a:t>Although practicality beats purity.</a:t>
            </a:r>
          </a:p>
          <a:p>
            <a:r>
              <a:rPr lang="en-US" sz="1600" dirty="0"/>
              <a:t>Errors should never pass silently.</a:t>
            </a:r>
          </a:p>
          <a:p>
            <a:r>
              <a:rPr lang="en-US" sz="1600" dirty="0"/>
              <a:t>Unless explicitly silenced.</a:t>
            </a:r>
          </a:p>
          <a:p>
            <a:r>
              <a:rPr lang="en-US" sz="1600" dirty="0"/>
              <a:t>In the face of ambiguity, refuse the temptation to guess.</a:t>
            </a:r>
          </a:p>
          <a:p>
            <a:r>
              <a:rPr lang="en-US" sz="1600" dirty="0"/>
              <a:t>There should be one-- and preferably only one --obvious </a:t>
            </a:r>
            <a:endParaRPr lang="pl-PL" sz="1600" dirty="0" smtClean="0"/>
          </a:p>
          <a:p>
            <a:r>
              <a:rPr lang="en-US" sz="1600" dirty="0" smtClean="0"/>
              <a:t>way </a:t>
            </a:r>
            <a:r>
              <a:rPr lang="en-US" sz="1600" dirty="0"/>
              <a:t>to do it.</a:t>
            </a:r>
          </a:p>
          <a:p>
            <a:r>
              <a:rPr lang="en-US" sz="1600" dirty="0"/>
              <a:t>Although that way may not be obvious at first unless you're </a:t>
            </a:r>
            <a:endParaRPr lang="pl-PL" sz="1600" dirty="0" smtClean="0"/>
          </a:p>
          <a:p>
            <a:r>
              <a:rPr lang="en-US" sz="1600" dirty="0" smtClean="0"/>
              <a:t>Dutch</a:t>
            </a:r>
            <a:r>
              <a:rPr lang="en-US" sz="1600" dirty="0"/>
              <a:t>.</a:t>
            </a:r>
          </a:p>
          <a:p>
            <a:r>
              <a:rPr lang="en-US" sz="1600" dirty="0"/>
              <a:t>Now is better than never.</a:t>
            </a:r>
          </a:p>
          <a:p>
            <a:r>
              <a:rPr lang="en-US" sz="1600" dirty="0"/>
              <a:t>Although never is often better than *right* now.  </a:t>
            </a:r>
          </a:p>
          <a:p>
            <a:r>
              <a:rPr lang="en-US" sz="1600" dirty="0"/>
              <a:t>If the implementation is hard to explain, it's a bad idea.</a:t>
            </a:r>
          </a:p>
          <a:p>
            <a:r>
              <a:rPr lang="en-US" sz="1600" dirty="0"/>
              <a:t>If the implementation is easy to explain, it may be a good idea.</a:t>
            </a:r>
          </a:p>
          <a:p>
            <a:r>
              <a:rPr lang="en-US" sz="1600" dirty="0"/>
              <a:t>Namespaces are one honking great idea -- let's do more of those!</a:t>
            </a:r>
            <a:endParaRPr lang="pl-PL" sz="1600" dirty="0"/>
          </a:p>
        </p:txBody>
      </p:sp>
      <p:sp>
        <p:nvSpPr>
          <p:cNvPr id="7" name="Prostokąt 6"/>
          <p:cNvSpPr/>
          <p:nvPr/>
        </p:nvSpPr>
        <p:spPr>
          <a:xfrm>
            <a:off x="6096000" y="748862"/>
            <a:ext cx="6096000" cy="5755422"/>
          </a:xfrm>
          <a:prstGeom prst="rect">
            <a:avLst/>
          </a:prstGeom>
        </p:spPr>
        <p:txBody>
          <a:bodyPr>
            <a:spAutoFit/>
          </a:bodyPr>
          <a:lstStyle/>
          <a:p>
            <a:r>
              <a:rPr lang="pl-PL" sz="1600" dirty="0"/>
              <a:t>Zen </a:t>
            </a:r>
            <a:r>
              <a:rPr lang="pl-PL" sz="1600" dirty="0" err="1"/>
              <a:t>Pythona</a:t>
            </a:r>
            <a:r>
              <a:rPr lang="pl-PL" sz="1600" dirty="0"/>
              <a:t> – Tim </a:t>
            </a:r>
            <a:r>
              <a:rPr lang="pl-PL" sz="1600" dirty="0" err="1"/>
              <a:t>Peters</a:t>
            </a:r>
            <a:endParaRPr lang="pl-PL" sz="1600" dirty="0"/>
          </a:p>
          <a:p>
            <a:endParaRPr lang="pl-PL" sz="1600" dirty="0"/>
          </a:p>
          <a:p>
            <a:r>
              <a:rPr lang="pl-PL" sz="1600" dirty="0"/>
              <a:t>Piękne jest lepsze niż brzydkie.</a:t>
            </a:r>
          </a:p>
          <a:p>
            <a:r>
              <a:rPr lang="pl-PL" sz="1600" b="1" dirty="0"/>
              <a:t>Wyraźne jest lepsze niż ukryte.</a:t>
            </a:r>
          </a:p>
          <a:p>
            <a:r>
              <a:rPr lang="pl-PL" sz="1600" b="1" dirty="0"/>
              <a:t>Proste jest lepsze niż złożone.</a:t>
            </a:r>
          </a:p>
          <a:p>
            <a:r>
              <a:rPr lang="pl-PL" sz="1600" dirty="0"/>
              <a:t>Złożone jest lepsze niż skomplikowane.</a:t>
            </a:r>
          </a:p>
          <a:p>
            <a:r>
              <a:rPr lang="pl-PL" sz="1600" b="1" dirty="0" smtClean="0"/>
              <a:t>Płaskie </a:t>
            </a:r>
            <a:r>
              <a:rPr lang="pl-PL" sz="1600" b="1" dirty="0"/>
              <a:t>jest lepsze niż zagnieżdżone.</a:t>
            </a:r>
          </a:p>
          <a:p>
            <a:r>
              <a:rPr lang="pl-PL" sz="1600" dirty="0"/>
              <a:t>Rzadkie jest lepsze niż gęste.</a:t>
            </a:r>
          </a:p>
          <a:p>
            <a:r>
              <a:rPr lang="pl-PL" sz="1600" dirty="0"/>
              <a:t>Liczy się czytelność.</a:t>
            </a:r>
          </a:p>
          <a:p>
            <a:r>
              <a:rPr lang="pl-PL" sz="1600" dirty="0"/>
              <a:t>Specjalne przypadki nie są na tyle wyjątkowe, aby łamać zasady.</a:t>
            </a:r>
          </a:p>
          <a:p>
            <a:r>
              <a:rPr lang="pl-PL" sz="1600" dirty="0"/>
              <a:t>Choć praktyczność przewyższa czystość.</a:t>
            </a:r>
          </a:p>
          <a:p>
            <a:r>
              <a:rPr lang="pl-PL" sz="1600" dirty="0"/>
              <a:t>Błędy nigdy nie powinny przechodzić cicho.</a:t>
            </a:r>
          </a:p>
          <a:p>
            <a:r>
              <a:rPr lang="pl-PL" sz="1600" dirty="0"/>
              <a:t>Chyba, że zostanie wyraźnie uciszony.</a:t>
            </a:r>
          </a:p>
          <a:p>
            <a:r>
              <a:rPr lang="pl-PL" sz="1600" dirty="0"/>
              <a:t>W obliczu niejasności odrzuć pokusę zgadywania.</a:t>
            </a:r>
          </a:p>
          <a:p>
            <a:r>
              <a:rPr lang="pl-PL" sz="1600" dirty="0"/>
              <a:t>Powinien istnieć jeden – a najlepiej tylko jeden – oczywisty sposób, aby to zrobić.</a:t>
            </a:r>
          </a:p>
          <a:p>
            <a:r>
              <a:rPr lang="pl-PL" sz="1600" dirty="0"/>
              <a:t>Chociaż na początku może to nie być oczywiste, chyba że jesteś Holendrem.</a:t>
            </a:r>
          </a:p>
          <a:p>
            <a:r>
              <a:rPr lang="pl-PL" sz="1600" dirty="0"/>
              <a:t>Teraz jest lepiej niż nigdy.</a:t>
            </a:r>
          </a:p>
          <a:p>
            <a:r>
              <a:rPr lang="pl-PL" sz="1600" dirty="0"/>
              <a:t>Chociaż nigdy nie jest często lepsze niż *w tej chwili*.</a:t>
            </a:r>
          </a:p>
          <a:p>
            <a:r>
              <a:rPr lang="pl-PL" sz="1600" dirty="0"/>
              <a:t>Jeśli wdrożenie jest trudne do wyjaśnienia, jest to zły pomysł.</a:t>
            </a:r>
          </a:p>
          <a:p>
            <a:r>
              <a:rPr lang="pl-PL" sz="1600" dirty="0"/>
              <a:t>Jeśli wdrożenie jest łatwe do wyjaśnienia, może to być dobry pomysł.</a:t>
            </a:r>
          </a:p>
          <a:p>
            <a:r>
              <a:rPr lang="pl-PL" sz="1600" dirty="0"/>
              <a:t>Przestrzenie nazw to naprawdę świetny pomysł — róbmy ich więcej!</a:t>
            </a:r>
          </a:p>
        </p:txBody>
      </p:sp>
    </p:spTree>
    <p:extLst>
      <p:ext uri="{BB962C8B-B14F-4D97-AF65-F5344CB8AC3E}">
        <p14:creationId xmlns:p14="http://schemas.microsoft.com/office/powerpoint/2010/main" val="286251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5447368"/>
          </a:xfrm>
        </p:spPr>
        <p:txBody>
          <a:bodyPr>
            <a:normAutofit fontScale="85000" lnSpcReduction="10000"/>
          </a:bodyPr>
          <a:lstStyle/>
          <a:p>
            <a:r>
              <a:rPr lang="pl-PL" sz="2800" dirty="0" smtClean="0"/>
              <a:t>Jakie są koncepty (zasady) programowania obiektowego?</a:t>
            </a:r>
          </a:p>
          <a:p>
            <a:endParaRPr lang="pl-PL" sz="2800" b="1" dirty="0" smtClean="0"/>
          </a:p>
          <a:p>
            <a:pPr algn="l"/>
            <a:r>
              <a:rPr lang="pl-PL" b="1" dirty="0" smtClean="0"/>
              <a:t>Hermetyzacja </a:t>
            </a:r>
            <a:r>
              <a:rPr lang="pl-PL" b="1" dirty="0"/>
              <a:t>(</a:t>
            </a:r>
            <a:r>
              <a:rPr lang="pl-PL" b="1" dirty="0" err="1"/>
              <a:t>Encapsulation</a:t>
            </a:r>
            <a:r>
              <a:rPr lang="pl-PL" b="1" dirty="0"/>
              <a:t>):</a:t>
            </a:r>
            <a:r>
              <a:rPr lang="pl-PL" dirty="0"/>
              <a:t> PO umożliwia ukrywanie szczegółów implementacyjnych przed użytkownikiem. Koncepcja hermetyzacji pozwala na utworzenie interfejsu, który pozwala na dostęp tylko do niezbędnych funkcji i danych, co zwiększa bezpieczeństwo i ułatwia utrzymanie kodu.</a:t>
            </a:r>
          </a:p>
          <a:p>
            <a:pPr algn="l"/>
            <a:r>
              <a:rPr lang="pl-PL" b="1" dirty="0"/>
              <a:t>Dziedziczenie (</a:t>
            </a:r>
            <a:r>
              <a:rPr lang="pl-PL" b="1" dirty="0" err="1"/>
              <a:t>Inheritance</a:t>
            </a:r>
            <a:r>
              <a:rPr lang="pl-PL" b="1" dirty="0"/>
              <a:t>):</a:t>
            </a:r>
            <a:r>
              <a:rPr lang="pl-PL" dirty="0"/>
              <a:t> Dziedziczenie pozwala na tworzenie nowych klas bazujących na istniejących. Umożliwia to ponowne użycie kodu, co przyspiesza rozwój aplikacji. Klasa dziedzicząca (pochodna) automatycznie zawiera funkcje i atrybuty klasy bazowej, co sprzyja tworzeniu hierarchii i struktury programów.</a:t>
            </a:r>
          </a:p>
          <a:p>
            <a:pPr algn="l"/>
            <a:r>
              <a:rPr lang="pl-PL" b="1" dirty="0"/>
              <a:t>Polimorfizm (</a:t>
            </a:r>
            <a:r>
              <a:rPr lang="pl-PL" b="1" dirty="0" err="1"/>
              <a:t>Polymorphism</a:t>
            </a:r>
            <a:r>
              <a:rPr lang="pl-PL" b="1" dirty="0"/>
              <a:t>):</a:t>
            </a:r>
            <a:r>
              <a:rPr lang="pl-PL" dirty="0"/>
              <a:t> Polimorfizm pozwala na stosowanie jednego interfejsu dla różnych typów danych. Dzięki temu program może dostosować swoje działanie do konkretnego typu danych w trakcie działania. To zwiększa elastyczność i czytelność kodu.</a:t>
            </a:r>
          </a:p>
          <a:p>
            <a:pPr algn="l"/>
            <a:r>
              <a:rPr lang="pl-PL" b="1" dirty="0"/>
              <a:t>Modularyzacja (</a:t>
            </a:r>
            <a:r>
              <a:rPr lang="pl-PL" b="1" dirty="0" err="1"/>
              <a:t>Modularity</a:t>
            </a:r>
            <a:r>
              <a:rPr lang="pl-PL" b="1" dirty="0"/>
              <a:t>):</a:t>
            </a:r>
            <a:r>
              <a:rPr lang="pl-PL" dirty="0"/>
              <a:t> Programowanie obiektowe umożliwia podział kodu na mniejsze, samodzielne moduły zwane klasami. Każda klasa może być rozwijana, testowana i używana niezależnie, co ułatwia zarządzanie dużymi projektami, a także współpracę między programistami.</a:t>
            </a:r>
          </a:p>
          <a:p>
            <a:pPr algn="l"/>
            <a:r>
              <a:rPr lang="pl-PL" b="1" dirty="0"/>
              <a:t>Rozszerzalność (</a:t>
            </a:r>
            <a:r>
              <a:rPr lang="pl-PL" b="1" dirty="0" err="1"/>
              <a:t>Extensibility</a:t>
            </a:r>
            <a:r>
              <a:rPr lang="pl-PL" b="1" dirty="0"/>
              <a:t>):</a:t>
            </a:r>
            <a:r>
              <a:rPr lang="pl-PL" dirty="0"/>
              <a:t> PO umożliwia łatwe dodawanie nowych funkcji i atrybutów do istniejących klas bez konieczności modyfikowania istniejącego kodu. To sprawia, że programowanie obiektowe jest elastyczne i dostosowane do zmieniających się wymagań projektu.</a:t>
            </a:r>
          </a:p>
          <a:p>
            <a:pPr algn="l"/>
            <a:endParaRPr lang="pl-PL" dirty="0"/>
          </a:p>
        </p:txBody>
      </p:sp>
    </p:spTree>
    <p:extLst>
      <p:ext uri="{BB962C8B-B14F-4D97-AF65-F5344CB8AC3E}">
        <p14:creationId xmlns:p14="http://schemas.microsoft.com/office/powerpoint/2010/main" val="1210185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88884" y="748862"/>
            <a:ext cx="11666482" cy="5541961"/>
          </a:xfrm>
        </p:spPr>
        <p:txBody>
          <a:bodyPr>
            <a:noAutofit/>
          </a:bodyPr>
          <a:lstStyle/>
          <a:p>
            <a:pPr algn="l"/>
            <a:r>
              <a:rPr lang="pl-PL" sz="2000" dirty="0" smtClean="0"/>
              <a:t>Co to jest klasa?</a:t>
            </a:r>
          </a:p>
          <a:p>
            <a:pPr algn="l"/>
            <a:r>
              <a:rPr lang="pl-PL" sz="2000" dirty="0" smtClean="0"/>
              <a:t>1). Klasa to szablon budowania kodu.</a:t>
            </a:r>
          </a:p>
          <a:p>
            <a:pPr algn="l"/>
            <a:r>
              <a:rPr lang="pl-PL" sz="2000" dirty="0" smtClean="0"/>
              <a:t>2). Klasa to zbiór funkcji (metod) oraz pól (zmiennych)</a:t>
            </a:r>
          </a:p>
          <a:p>
            <a:pPr algn="l"/>
            <a:r>
              <a:rPr lang="pl-PL" sz="2000" dirty="0" smtClean="0"/>
              <a:t>3). Klasa to typ danych.</a:t>
            </a:r>
          </a:p>
          <a:p>
            <a:pPr algn="l"/>
            <a:endParaRPr lang="pl-PL" sz="2000" dirty="0" smtClean="0"/>
          </a:p>
          <a:p>
            <a:pPr algn="l"/>
            <a:r>
              <a:rPr lang="pl-PL" sz="2000" b="1" dirty="0"/>
              <a:t>Atrybuty</a:t>
            </a:r>
            <a:r>
              <a:rPr lang="pl-PL" sz="2000" dirty="0"/>
              <a:t> (pola, zmienne składowe): Reprezentują stan obiektu. Mogą to być różne typy danych, takie jak liczby, ciągi znaków, obiekty innych klas itp</a:t>
            </a:r>
            <a:r>
              <a:rPr lang="pl-PL" sz="2000" dirty="0" smtClean="0"/>
              <a:t>.</a:t>
            </a:r>
            <a:endParaRPr lang="pl-PL" sz="2000" dirty="0"/>
          </a:p>
          <a:p>
            <a:pPr algn="l"/>
            <a:r>
              <a:rPr lang="pl-PL" sz="2000" b="1" dirty="0"/>
              <a:t>Metody</a:t>
            </a:r>
            <a:r>
              <a:rPr lang="pl-PL" sz="2000" dirty="0"/>
              <a:t> (funkcje, procedury): Zawierają kod, który określa zachowanie obiektu. Metody manipulują stanem obiektu lub wykonują różne operacje</a:t>
            </a:r>
            <a:r>
              <a:rPr lang="pl-PL" sz="2000" dirty="0" smtClean="0"/>
              <a:t>.</a:t>
            </a:r>
            <a:endParaRPr lang="pl-PL" sz="2000" dirty="0"/>
          </a:p>
          <a:p>
            <a:pPr algn="l"/>
            <a:r>
              <a:rPr lang="pl-PL" sz="2000" b="1" dirty="0"/>
              <a:t>Konstruktor: </a:t>
            </a:r>
            <a:r>
              <a:rPr lang="pl-PL" sz="2000" dirty="0"/>
              <a:t>To specjalna metoda, która jest wywoływana podczas tworzenia nowej instancji klasy. Inicjalizuje atrybuty obiektu i może zawierać dodatkowe instrukcje potrzebne do przygotowania obiektu do użycia</a:t>
            </a:r>
            <a:r>
              <a:rPr lang="pl-PL" sz="2000" dirty="0" smtClean="0"/>
              <a:t>.</a:t>
            </a:r>
            <a:endParaRPr lang="pl-PL" sz="2000" dirty="0"/>
          </a:p>
          <a:p>
            <a:pPr algn="l"/>
            <a:r>
              <a:rPr lang="pl-PL" sz="2000" b="1" dirty="0"/>
              <a:t>Destruktor</a:t>
            </a:r>
            <a:r>
              <a:rPr lang="pl-PL" sz="2000" dirty="0"/>
              <a:t> (w niektórych językach): To specjalna metoda, która jest wywoływana podczas usuwania obiektu. Może służyć do zwalniania zasobów lub wykonywania innych akcji związanych z usuwaniem obiektu</a:t>
            </a:r>
            <a:r>
              <a:rPr lang="pl-PL" sz="2000" dirty="0" smtClean="0"/>
              <a:t>.</a:t>
            </a:r>
            <a:endParaRPr lang="pl-PL" sz="2000" dirty="0"/>
          </a:p>
        </p:txBody>
      </p:sp>
    </p:spTree>
    <p:extLst>
      <p:ext uri="{BB962C8B-B14F-4D97-AF65-F5344CB8AC3E}">
        <p14:creationId xmlns:p14="http://schemas.microsoft.com/office/powerpoint/2010/main" val="2580274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Co to jest obiekt?</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r>
              <a:rPr lang="pl-PL" dirty="0"/>
              <a:t>Definicja obiektu </a:t>
            </a:r>
            <a:endParaRPr lang="pl-PL" dirty="0" smtClean="0"/>
          </a:p>
          <a:p>
            <a:pPr algn="just"/>
            <a:r>
              <a:rPr lang="pl-PL" dirty="0" smtClean="0"/>
              <a:t>• </a:t>
            </a:r>
            <a:r>
              <a:rPr lang="pl-PL" dirty="0"/>
              <a:t>Obiektowym typem danych nazywamy określony złożony zbiór danych typu prostego połączonych w jedną strukturę oraz procedury i funkcje do przetwarzania tych danych </a:t>
            </a:r>
            <a:endParaRPr lang="pl-PL" dirty="0" smtClean="0"/>
          </a:p>
          <a:p>
            <a:pPr algn="just"/>
            <a:r>
              <a:rPr lang="pl-PL" dirty="0" smtClean="0"/>
              <a:t>• </a:t>
            </a:r>
            <a:r>
              <a:rPr lang="pl-PL" dirty="0"/>
              <a:t>W definicji obiektu deklaruje się ilość i typ danych oraz predefiniuje się procedury i funkcje do ich przetwarzania </a:t>
            </a:r>
            <a:endParaRPr lang="pl-PL" dirty="0" smtClean="0"/>
          </a:p>
          <a:p>
            <a:pPr algn="just"/>
            <a:r>
              <a:rPr lang="pl-PL" dirty="0" smtClean="0"/>
              <a:t>• </a:t>
            </a:r>
            <a:r>
              <a:rPr lang="pl-PL" dirty="0"/>
              <a:t>Każdą procedurę i funkcję zdefiniowaną w typie obiektowym nazywa się metodą danego typu obiektowego</a:t>
            </a:r>
          </a:p>
        </p:txBody>
      </p:sp>
    </p:spTree>
    <p:extLst>
      <p:ext uri="{BB962C8B-B14F-4D97-AF65-F5344CB8AC3E}">
        <p14:creationId xmlns:p14="http://schemas.microsoft.com/office/powerpoint/2010/main" val="2157171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Klasy i obiekty w języku </a:t>
            </a:r>
            <a:r>
              <a:rPr lang="pl-PL" sz="2800" dirty="0" err="1"/>
              <a:t>Python</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normAutofit fontScale="92500" lnSpcReduction="10000"/>
          </a:bodyPr>
          <a:lstStyle/>
          <a:p>
            <a:pPr algn="just"/>
            <a:r>
              <a:rPr lang="pl-PL" dirty="0"/>
              <a:t>W programowaniu obiektowym klasy są używane do modelowania obiektów i ich </a:t>
            </a:r>
            <a:r>
              <a:rPr lang="pl-PL" dirty="0" err="1"/>
              <a:t>zachowań</a:t>
            </a:r>
            <a:r>
              <a:rPr lang="pl-PL" dirty="0"/>
              <a:t>. </a:t>
            </a:r>
            <a:r>
              <a:rPr lang="pl-PL" dirty="0" smtClean="0"/>
              <a:t/>
            </a:r>
            <a:br>
              <a:rPr lang="pl-PL" dirty="0" smtClean="0"/>
            </a:br>
            <a:r>
              <a:rPr lang="pl-PL" dirty="0" smtClean="0"/>
              <a:t>W </a:t>
            </a:r>
            <a:r>
              <a:rPr lang="pl-PL" dirty="0"/>
              <a:t>tym </a:t>
            </a:r>
            <a:r>
              <a:rPr lang="pl-PL" dirty="0" smtClean="0"/>
              <a:t>przypadku np. </a:t>
            </a:r>
            <a:r>
              <a:rPr lang="pl-PL" dirty="0"/>
              <a:t>oddzielenie klas dla kwadratu i prostokąta wynika z faktu, że są to różne rodzaje brył geometrycznych, a ich pola są obliczane na różne sposoby.</a:t>
            </a:r>
          </a:p>
          <a:p>
            <a:pPr algn="just"/>
            <a:r>
              <a:rPr lang="pl-PL" dirty="0"/>
              <a:t>Rozdzielenie klas na różne typy obiektów pomaga w zrozumieniu i organizacji kodu. Każda klasa reprezentuje określony rodzaj obiektu i ma swoje własne właściwości (atrybuty) oraz metody (zachowania).</a:t>
            </a:r>
          </a:p>
          <a:p>
            <a:pPr algn="just"/>
            <a:r>
              <a:rPr lang="pl-PL" dirty="0"/>
              <a:t>W dobieraniu klas do programu istotne jest, aby uwzględniać logiczną strukturę problemu, który próbujemy rozwiązać. Jeśli w danym problemie występują różne rodzaje obiektów, to sensowne jest tworzenie oddzielnych klas dla każdego z tych rodzajów.</a:t>
            </a:r>
          </a:p>
          <a:p>
            <a:pPr algn="just"/>
            <a:r>
              <a:rPr lang="pl-PL" dirty="0"/>
              <a:t>Podczas projektowania programu warto zastanowić się nad hierarchią klas i dziedziczeniem. Na przykład, zarówno kwadrat, jak i prostokąt są rodzajami prostokątów, więc można by było stworzyć wspólną klasę bazową dla obu, a następnie stworzyć klasy pochodne dla kwadratu i prostokąta. W ten sposób można by uniknąć nadmiernego powtarzania kodu, a jednocześnie utrzymać czytelność i spójność struktury programu.</a:t>
            </a:r>
          </a:p>
          <a:p>
            <a:pPr algn="just"/>
            <a:r>
              <a:rPr lang="pl-PL" dirty="0"/>
              <a:t>Dobór klas do programu zależy więc od natury problemu, który próbujemy rozwiązać, oraz od relacji między różnymi rodzajami obiektów w naszym modelu.</a:t>
            </a:r>
          </a:p>
        </p:txBody>
      </p:sp>
    </p:spTree>
    <p:extLst>
      <p:ext uri="{BB962C8B-B14F-4D97-AF65-F5344CB8AC3E}">
        <p14:creationId xmlns:p14="http://schemas.microsoft.com/office/powerpoint/2010/main" val="296950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04389" y="748862"/>
            <a:ext cx="11183221" cy="5838113"/>
          </a:xfrm>
        </p:spPr>
        <p:txBody>
          <a:bodyPr>
            <a:normAutofit/>
          </a:bodyPr>
          <a:lstStyle/>
          <a:p>
            <a:pPr algn="l">
              <a:lnSpc>
                <a:spcPct val="80000"/>
              </a:lnSpc>
            </a:pPr>
            <a:r>
              <a:rPr lang="pl-PL" sz="2200" dirty="0">
                <a:solidFill>
                  <a:schemeClr val="tx1">
                    <a:lumMod val="75000"/>
                    <a:lumOff val="25000"/>
                  </a:schemeClr>
                </a:solidFill>
                <a:latin typeface="Consolas" panose="020B0609020204030204" pitchFamily="49" charset="0"/>
              </a:rPr>
              <a:t>Które języki programowania zaliczane są do języków obiektowych?</a:t>
            </a:r>
          </a:p>
          <a:p>
            <a:pPr algn="l">
              <a:lnSpc>
                <a:spcPct val="80000"/>
              </a:lnSpc>
            </a:pPr>
            <a:r>
              <a:rPr lang="pl-PL" sz="2200" dirty="0">
                <a:solidFill>
                  <a:schemeClr val="tx1">
                    <a:lumMod val="75000"/>
                    <a:lumOff val="25000"/>
                  </a:schemeClr>
                </a:solidFill>
                <a:latin typeface="Consolas" panose="020B0609020204030204" pitchFamily="49" charset="0"/>
              </a:rPr>
              <a:t>Obiektowe języki programowania to te, które umożliwiają programistom definiowanie i używanie obiektów w kodzie. Oto kilka przykładów języków programowania, które są obiektowe:</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Java,</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C++,</a:t>
            </a:r>
          </a:p>
          <a:p>
            <a:pPr marL="457200" indent="-457200" algn="l">
              <a:lnSpc>
                <a:spcPct val="80000"/>
              </a:lnSpc>
              <a:buFont typeface="Arial" panose="020B0604020202020204" pitchFamily="34" charset="0"/>
              <a:buAutoNum type="arabicPeriod"/>
            </a:pPr>
            <a:r>
              <a:rPr lang="pl-PL" sz="2200" dirty="0" err="1">
                <a:solidFill>
                  <a:schemeClr val="tx1">
                    <a:lumMod val="75000"/>
                    <a:lumOff val="25000"/>
                  </a:schemeClr>
                </a:solidFill>
                <a:latin typeface="Consolas" panose="020B0609020204030204" pitchFamily="49" charset="0"/>
              </a:rPr>
              <a:t>Python</a:t>
            </a:r>
            <a:r>
              <a:rPr lang="pl-PL" sz="2200" dirty="0">
                <a:solidFill>
                  <a:schemeClr val="tx1">
                    <a:lumMod val="75000"/>
                    <a:lumOff val="25000"/>
                  </a:schemeClr>
                </a:solidFill>
                <a:latin typeface="Consolas" panose="020B0609020204030204" pitchFamily="49" charset="0"/>
              </a:rPr>
              <a:t>,</a:t>
            </a:r>
          </a:p>
          <a:p>
            <a:pPr marL="457200" indent="-457200" algn="l">
              <a:lnSpc>
                <a:spcPct val="80000"/>
              </a:lnSpc>
              <a:buFont typeface="Arial" panose="020B0604020202020204" pitchFamily="34" charset="0"/>
              <a:buAutoNum type="arabicPeriod"/>
            </a:pPr>
            <a:r>
              <a:rPr lang="pl-PL" sz="2200" dirty="0" err="1">
                <a:solidFill>
                  <a:schemeClr val="tx1">
                    <a:lumMod val="75000"/>
                    <a:lumOff val="25000"/>
                  </a:schemeClr>
                </a:solidFill>
                <a:latin typeface="Consolas" panose="020B0609020204030204" pitchFamily="49" charset="0"/>
              </a:rPr>
              <a:t>Ruby</a:t>
            </a:r>
            <a:r>
              <a:rPr lang="pl-PL" sz="2200" dirty="0">
                <a:solidFill>
                  <a:schemeClr val="tx1">
                    <a:lumMod val="75000"/>
                    <a:lumOff val="25000"/>
                  </a:schemeClr>
                </a:solidFill>
                <a:latin typeface="Consolas" panose="020B0609020204030204" pitchFamily="49" charset="0"/>
              </a:rPr>
              <a:t>,</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C#</a:t>
            </a:r>
          </a:p>
          <a:p>
            <a:pPr marL="457200" indent="-457200" algn="l">
              <a:lnSpc>
                <a:spcPct val="80000"/>
              </a:lnSpc>
              <a:buFont typeface="Arial" panose="020B0604020202020204" pitchFamily="34" charset="0"/>
              <a:buAutoNum type="arabicPeriod"/>
            </a:pPr>
            <a:r>
              <a:rPr lang="pl-PL" sz="2200" dirty="0" err="1">
                <a:solidFill>
                  <a:schemeClr val="tx1">
                    <a:lumMod val="75000"/>
                    <a:lumOff val="25000"/>
                  </a:schemeClr>
                </a:solidFill>
                <a:latin typeface="Consolas" panose="020B0609020204030204" pitchFamily="49" charset="0"/>
              </a:rPr>
              <a:t>Objective</a:t>
            </a:r>
            <a:r>
              <a:rPr lang="pl-PL" sz="2200" dirty="0">
                <a:solidFill>
                  <a:schemeClr val="tx1">
                    <a:lumMod val="75000"/>
                    <a:lumOff val="25000"/>
                  </a:schemeClr>
                </a:solidFill>
                <a:latin typeface="Consolas" panose="020B0609020204030204" pitchFamily="49" charset="0"/>
              </a:rPr>
              <a:t>-C,</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Swift,</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Kotlin,</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JavaScript,</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Scala,</a:t>
            </a:r>
          </a:p>
          <a:p>
            <a:pPr marL="457200" indent="-457200" algn="l">
              <a:lnSpc>
                <a:spcPct val="80000"/>
              </a:lnSpc>
              <a:buFont typeface="Arial" panose="020B0604020202020204" pitchFamily="34" charset="0"/>
              <a:buAutoNum type="arabicPeriod"/>
            </a:pPr>
            <a:r>
              <a:rPr lang="pl-PL" sz="2200" dirty="0">
                <a:solidFill>
                  <a:schemeClr val="tx1">
                    <a:lumMod val="75000"/>
                    <a:lumOff val="25000"/>
                  </a:schemeClr>
                </a:solidFill>
                <a:latin typeface="Consolas" panose="020B0609020204030204" pitchFamily="49" charset="0"/>
              </a:rPr>
              <a:t>I inne.</a:t>
            </a:r>
          </a:p>
          <a:p>
            <a:pPr algn="l"/>
            <a:endParaRPr lang="pl-PL" dirty="0"/>
          </a:p>
        </p:txBody>
      </p:sp>
    </p:spTree>
    <p:extLst>
      <p:ext uri="{BB962C8B-B14F-4D97-AF65-F5344CB8AC3E}">
        <p14:creationId xmlns:p14="http://schemas.microsoft.com/office/powerpoint/2010/main" val="101899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w </a:t>
            </a:r>
            <a:r>
              <a:rPr lang="pl-PL" dirty="0" err="1" smtClean="0"/>
              <a:t>Pythonie</a:t>
            </a:r>
            <a:r>
              <a:rPr lang="pl-PL" dirty="0" smtClean="0"/>
              <a:t> może być obiektem?</a:t>
            </a:r>
          </a:p>
          <a:p>
            <a:pPr algn="l"/>
            <a:endParaRPr lang="pl-PL" dirty="0" smtClean="0"/>
          </a:p>
          <a:p>
            <a:pPr algn="l"/>
            <a:r>
              <a:rPr lang="pl-PL" dirty="0" smtClean="0"/>
              <a:t>W </a:t>
            </a:r>
            <a:r>
              <a:rPr lang="pl-PL" dirty="0" err="1"/>
              <a:t>Pythonie</a:t>
            </a:r>
            <a:r>
              <a:rPr lang="pl-PL" dirty="0"/>
              <a:t> wszystko jest obiektem. </a:t>
            </a:r>
            <a:endParaRPr lang="pl-PL" dirty="0" smtClean="0"/>
          </a:p>
          <a:p>
            <a:pPr algn="l"/>
            <a:endParaRPr lang="pl-PL" dirty="0"/>
          </a:p>
          <a:p>
            <a:pPr algn="l"/>
            <a:r>
              <a:rPr lang="pl-PL" dirty="0" smtClean="0"/>
              <a:t>To </a:t>
            </a:r>
            <a:r>
              <a:rPr lang="pl-PL" dirty="0"/>
              <a:t>oznacza, że każda wartość, funkcja, klasa, moduł, czy nawet same liczby i tekst są traktowane jako obiekty.</a:t>
            </a:r>
          </a:p>
        </p:txBody>
      </p:sp>
    </p:spTree>
    <p:extLst>
      <p:ext uri="{BB962C8B-B14F-4D97-AF65-F5344CB8AC3E}">
        <p14:creationId xmlns:p14="http://schemas.microsoft.com/office/powerpoint/2010/main" val="35959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jest abstrakcja w programowaniu obiektowym?</a:t>
            </a:r>
            <a:endParaRPr lang="pl-PL" dirty="0"/>
          </a:p>
          <a:p>
            <a:pPr algn="l"/>
            <a:endParaRPr lang="pl-PL" dirty="0"/>
          </a:p>
        </p:txBody>
      </p:sp>
      <p:sp>
        <p:nvSpPr>
          <p:cNvPr id="4" name="Prostokąt 3"/>
          <p:cNvSpPr/>
          <p:nvPr/>
        </p:nvSpPr>
        <p:spPr>
          <a:xfrm>
            <a:off x="714703" y="1859340"/>
            <a:ext cx="10941269" cy="3046988"/>
          </a:xfrm>
          <a:prstGeom prst="rect">
            <a:avLst/>
          </a:prstGeom>
        </p:spPr>
        <p:txBody>
          <a:bodyPr wrap="square">
            <a:spAutoFit/>
          </a:bodyPr>
          <a:lstStyle/>
          <a:p>
            <a:r>
              <a:rPr lang="pl-PL" sz="2400" dirty="0"/>
              <a:t>W programowaniu obiektowym, abstrakcja to jeden z kluczowych konceptów, który umożliwia modelowanie rzeczywistości poprzez skupienie się na najważniejszych aspektach obiektu i pominięcie tych, które nie są istotne w danym kontekście.</a:t>
            </a:r>
          </a:p>
          <a:p>
            <a:endParaRPr lang="pl-PL" sz="2400" dirty="0"/>
          </a:p>
          <a:p>
            <a:r>
              <a:rPr lang="pl-PL" sz="2400" dirty="0"/>
              <a:t>Abstrakcja pozwala programiście skupić się na istotnych cechach obiektu, ignorując szczegóły implementacyjne. Dzieje się to poprzez tworzenie abstrakcyjnych klas lub interfejsów, które definiują ogólne właściwości lub zachowania, a następnie tworzenie konkretnych klas, które implementują te abstrakcje.</a:t>
            </a:r>
          </a:p>
        </p:txBody>
      </p:sp>
    </p:spTree>
    <p:extLst>
      <p:ext uri="{BB962C8B-B14F-4D97-AF65-F5344CB8AC3E}">
        <p14:creationId xmlns:p14="http://schemas.microsoft.com/office/powerpoint/2010/main" val="3994580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Programowanie obiektowe to proces programowania abstrakcyjnego.</a:t>
            </a:r>
          </a:p>
          <a:p>
            <a:pPr algn="l"/>
            <a:endParaRPr lang="pl-PL" dirty="0"/>
          </a:p>
          <a:p>
            <a:pPr algn="l"/>
            <a:r>
              <a:rPr lang="pl-PL" dirty="0" smtClean="0"/>
              <a:t>Ćwiczenie wprowadzające do myślenia abstrakcyjnego:</a:t>
            </a:r>
          </a:p>
          <a:p>
            <a:pPr algn="l"/>
            <a:r>
              <a:rPr lang="pl-PL" dirty="0" smtClean="0"/>
              <a:t>Co wspólnego ma budynek i program obiektowy w rozumieniu abstrakcyjnym?</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8" y="3049192"/>
            <a:ext cx="11120506" cy="2983746"/>
          </a:xfrm>
          <a:prstGeom prst="rect">
            <a:avLst/>
          </a:prstGeom>
        </p:spPr>
      </p:pic>
    </p:spTree>
    <p:extLst>
      <p:ext uri="{BB962C8B-B14F-4D97-AF65-F5344CB8AC3E}">
        <p14:creationId xmlns:p14="http://schemas.microsoft.com/office/powerpoint/2010/main" val="2733278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56746" y="5304714"/>
            <a:ext cx="11119944" cy="980472"/>
          </a:xfrm>
        </p:spPr>
        <p:txBody>
          <a:bodyPr>
            <a:normAutofit/>
          </a:bodyPr>
          <a:lstStyle/>
          <a:p>
            <a:pPr algn="l"/>
            <a:r>
              <a:rPr lang="pl-PL" b="0" dirty="0">
                <a:solidFill>
                  <a:schemeClr val="tx1">
                    <a:lumMod val="75000"/>
                    <a:lumOff val="25000"/>
                  </a:schemeClr>
                </a:solidFill>
                <a:effectLst/>
                <a:latin typeface="Consolas" panose="020B0609020204030204" pitchFamily="49" charset="0"/>
              </a:rPr>
              <a:t>Prowadzący: dr inż. Sylwester Korga</a:t>
            </a:r>
          </a:p>
          <a:p>
            <a:pPr algn="l"/>
            <a:r>
              <a:rPr lang="pl-PL" dirty="0">
                <a:solidFill>
                  <a:schemeClr val="tx1">
                    <a:lumMod val="75000"/>
                    <a:lumOff val="25000"/>
                  </a:schemeClr>
                </a:solidFill>
                <a:latin typeface="Consolas" panose="020B0609020204030204" pitchFamily="49" charset="0"/>
              </a:rPr>
              <a:t>Własność materiałów edukacyjnych: dr inż. Sylwester Korga</a:t>
            </a:r>
            <a:endParaRPr lang="pl-PL" b="0" dirty="0">
              <a:solidFill>
                <a:schemeClr val="tx1">
                  <a:lumMod val="75000"/>
                  <a:lumOff val="25000"/>
                </a:schemeClr>
              </a:solidFill>
              <a:effectLst/>
              <a:latin typeface="Consolas" panose="020B0609020204030204" pitchFamily="49" charset="0"/>
            </a:endParaRPr>
          </a:p>
        </p:txBody>
      </p:sp>
      <p:sp>
        <p:nvSpPr>
          <p:cNvPr id="4" name="Podtytuł 2">
            <a:extLst>
              <a:ext uri="{FF2B5EF4-FFF2-40B4-BE49-F238E27FC236}">
                <a16:creationId xmlns="" xmlns:a16="http://schemas.microsoft.com/office/drawing/2014/main" id="{03757C32-1DD6-9434-1D04-7A1BAA73607D}"/>
              </a:ext>
            </a:extLst>
          </p:cNvPr>
          <p:cNvSpPr txBox="1">
            <a:spLocks/>
          </p:cNvSpPr>
          <p:nvPr/>
        </p:nvSpPr>
        <p:spPr>
          <a:xfrm>
            <a:off x="364034" y="4088117"/>
            <a:ext cx="11119944" cy="13460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smtClean="0">
                <a:solidFill>
                  <a:prstClr val="black">
                    <a:lumMod val="75000"/>
                    <a:lumOff val="25000"/>
                  </a:prstClr>
                </a:solidFill>
                <a:latin typeface="Consolas" panose="020B0609020204030204" pitchFamily="49" charset="0"/>
              </a:rPr>
              <a:t>Metody klasy i </a:t>
            </a:r>
            <a:r>
              <a:rPr lang="pl-PL" b="1" dirty="0" err="1" smtClean="0">
                <a:solidFill>
                  <a:prstClr val="black">
                    <a:lumMod val="75000"/>
                    <a:lumOff val="25000"/>
                  </a:prstClr>
                </a:solidFill>
                <a:latin typeface="Consolas" panose="020B0609020204030204" pitchFamily="49" charset="0"/>
              </a:rPr>
              <a:t>metaklasy</a:t>
            </a:r>
            <a:endParaRPr lang="pl-PL" sz="3300" b="1" dirty="0">
              <a:solidFill>
                <a:prstClr val="black">
                  <a:lumMod val="75000"/>
                  <a:lumOff val="25000"/>
                </a:prstClr>
              </a:solidFill>
              <a:latin typeface="Consolas" panose="020B0609020204030204" pitchFamily="49" charset="0"/>
            </a:endParaRPr>
          </a:p>
        </p:txBody>
      </p:sp>
      <p:pic>
        <p:nvPicPr>
          <p:cNvPr id="5" name="Obraz 4">
            <a:extLst>
              <a:ext uri="{FF2B5EF4-FFF2-40B4-BE49-F238E27FC236}">
                <a16:creationId xmlns="" xmlns:a16="http://schemas.microsoft.com/office/drawing/2014/main" id="{9F0E0608-1676-7B1A-A479-2230DBB4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22" y="1400884"/>
            <a:ext cx="3453968" cy="1536508"/>
          </a:xfrm>
          <a:prstGeom prst="rect">
            <a:avLst/>
          </a:prstGeom>
        </p:spPr>
      </p:pic>
      <p:sp>
        <p:nvSpPr>
          <p:cNvPr id="6" name="Podtytuł 2">
            <a:extLst>
              <a:ext uri="{FF2B5EF4-FFF2-40B4-BE49-F238E27FC236}">
                <a16:creationId xmlns="" xmlns:a16="http://schemas.microsoft.com/office/drawing/2014/main" id="{6A5ADBFD-F57D-6F74-ADA6-11178BC07342}"/>
              </a:ext>
            </a:extLst>
          </p:cNvPr>
          <p:cNvSpPr txBox="1">
            <a:spLocks/>
          </p:cNvSpPr>
          <p:nvPr/>
        </p:nvSpPr>
        <p:spPr>
          <a:xfrm>
            <a:off x="536028" y="572814"/>
            <a:ext cx="11119944" cy="650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Wyższa Szkoła Przedsiębiorczości i Administracji</a:t>
            </a:r>
          </a:p>
        </p:txBody>
      </p:sp>
    </p:spTree>
    <p:extLst>
      <p:ext uri="{BB962C8B-B14F-4D97-AF65-F5344CB8AC3E}">
        <p14:creationId xmlns:p14="http://schemas.microsoft.com/office/powerpoint/2010/main" val="1957183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Co to jest funkcja w językach programowania?</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96699" y="748862"/>
            <a:ext cx="11119944" cy="4953382"/>
          </a:xfrm>
        </p:spPr>
        <p:txBody>
          <a:bodyPr>
            <a:normAutofit/>
          </a:bodyPr>
          <a:lstStyle/>
          <a:p>
            <a:pPr algn="l">
              <a:spcAft>
                <a:spcPts val="600"/>
              </a:spcAft>
            </a:pPr>
            <a:r>
              <a:rPr lang="pl-PL" sz="2400" kern="150" dirty="0">
                <a:effectLst/>
                <a:latin typeface="Calibri" panose="020F0502020204030204" pitchFamily="34" charset="0"/>
                <a:ea typeface="SimSun" panose="02010600030101010101" pitchFamily="2" charset="-122"/>
                <a:cs typeface="Lucida Sans" panose="020B0602030504020204" pitchFamily="34" charset="0"/>
              </a:rPr>
              <a:t>Funkcja </a:t>
            </a:r>
            <a:r>
              <a:rPr lang="pl-PL" sz="2400" kern="150" dirty="0" smtClean="0">
                <a:effectLst/>
                <a:latin typeface="Calibri" panose="020F0502020204030204" pitchFamily="34" charset="0"/>
                <a:ea typeface="SimSun" panose="02010600030101010101" pitchFamily="2" charset="-122"/>
                <a:cs typeface="Lucida Sans" panose="020B0602030504020204" pitchFamily="34" charset="0"/>
              </a:rPr>
              <a:t>w programowaniu to </a:t>
            </a:r>
            <a:r>
              <a:rPr lang="pl-PL" sz="2400" kern="150" dirty="0">
                <a:effectLst/>
                <a:latin typeface="Calibri" panose="020F0502020204030204" pitchFamily="34" charset="0"/>
                <a:ea typeface="SimSun" panose="02010600030101010101" pitchFamily="2" charset="-122"/>
                <a:cs typeface="Lucida Sans" panose="020B0602030504020204" pitchFamily="34" charset="0"/>
              </a:rPr>
              <a:t>wydzielony fragment kodu, który można wielokrotnie używać w różnych miejscach programu. </a:t>
            </a:r>
            <a:endParaRPr lang="pl-PL" sz="2400" kern="150" dirty="0" smtClean="0">
              <a:effectLst/>
              <a:latin typeface="Calibri" panose="020F0502020204030204" pitchFamily="34" charset="0"/>
              <a:ea typeface="SimSun" panose="02010600030101010101" pitchFamily="2" charset="-122"/>
              <a:cs typeface="Lucida Sans" panose="020B0602030504020204" pitchFamily="34" charset="0"/>
            </a:endParaRPr>
          </a:p>
          <a:p>
            <a:pPr algn="l"/>
            <a:r>
              <a:rPr lang="pl-PL" dirty="0"/>
              <a:t>Funkcje w programowaniu to struktury, które grupują zestaw instrukcji w jednostkę, której można nadać nazwę, aby ją później wielokrotnie używać</a:t>
            </a:r>
          </a:p>
          <a:p>
            <a:pPr algn="l">
              <a:spcAft>
                <a:spcPts val="600"/>
              </a:spcAft>
            </a:pPr>
            <a:r>
              <a:rPr lang="pl-PL" kern="150" dirty="0" smtClean="0">
                <a:latin typeface="Calibri" panose="020F0502020204030204" pitchFamily="34" charset="0"/>
                <a:ea typeface="SimSun" panose="02010600030101010101" pitchFamily="2" charset="-122"/>
                <a:cs typeface="Lucida Sans" panose="020B0602030504020204" pitchFamily="34" charset="0"/>
              </a:rPr>
              <a:t>Przykłady funkcji wbudowanych:</a:t>
            </a:r>
            <a:endParaRPr lang="pl-PL" sz="2400" kern="150" dirty="0" smtClean="0">
              <a:effectLst/>
              <a:latin typeface="Calibri" panose="020F0502020204030204" pitchFamily="34" charset="0"/>
              <a:ea typeface="SimSun" panose="02010600030101010101" pitchFamily="2" charset="-122"/>
              <a:cs typeface="Lucida Sans" panose="020B0602030504020204" pitchFamily="34" charset="0"/>
            </a:endParaRPr>
          </a:p>
          <a:p>
            <a:pPr algn="l">
              <a:spcAft>
                <a:spcPts val="600"/>
              </a:spcAft>
            </a:pPr>
            <a:endParaRPr lang="pl-PL" kern="150" dirty="0">
              <a:latin typeface="Calibri" panose="020F0502020204030204" pitchFamily="34" charset="0"/>
              <a:ea typeface="SimSun" panose="02010600030101010101" pitchFamily="2" charset="-122"/>
              <a:cs typeface="Lucida Sans" panose="020B0602030504020204" pitchFamily="34" charset="0"/>
            </a:endParaRPr>
          </a:p>
        </p:txBody>
      </p:sp>
      <p:sp>
        <p:nvSpPr>
          <p:cNvPr id="4" name="Prostokąt 3"/>
          <p:cNvSpPr/>
          <p:nvPr/>
        </p:nvSpPr>
        <p:spPr>
          <a:xfrm>
            <a:off x="683312" y="3225553"/>
            <a:ext cx="6096000" cy="3139321"/>
          </a:xfrm>
          <a:prstGeom prst="rect">
            <a:avLst/>
          </a:prstGeom>
        </p:spPr>
        <p:txBody>
          <a:bodyPr>
            <a:spAutoFit/>
          </a:bodyPr>
          <a:lstStyle/>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input</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len</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max</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type</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str</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int</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sorted</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all</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enumerate</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filter</a:t>
            </a:r>
            <a:r>
              <a:rPr lang="pl-PL" dirty="0">
                <a:solidFill>
                  <a:srgbClr val="839496"/>
                </a:solidFill>
                <a:latin typeface="Consolas" panose="020B0609020204030204" pitchFamily="49" charset="0"/>
              </a:rPr>
              <a:t>()</a:t>
            </a:r>
          </a:p>
        </p:txBody>
      </p:sp>
    </p:spTree>
    <p:extLst>
      <p:ext uri="{BB962C8B-B14F-4D97-AF65-F5344CB8AC3E}">
        <p14:creationId xmlns:p14="http://schemas.microsoft.com/office/powerpoint/2010/main" val="535220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Dlaczego w programowaniu korzystamy z funkcji?</a:t>
            </a:r>
          </a:p>
        </p:txBody>
      </p:sp>
      <p:sp>
        <p:nvSpPr>
          <p:cNvPr id="5" name="Prostokąt 4"/>
          <p:cNvSpPr/>
          <p:nvPr/>
        </p:nvSpPr>
        <p:spPr>
          <a:xfrm>
            <a:off x="412955" y="950875"/>
            <a:ext cx="11375922" cy="4801314"/>
          </a:xfrm>
          <a:prstGeom prst="rect">
            <a:avLst/>
          </a:prstGeom>
        </p:spPr>
        <p:txBody>
          <a:bodyPr wrap="square">
            <a:spAutoFit/>
          </a:bodyPr>
          <a:lstStyle/>
          <a:p>
            <a:r>
              <a:rPr lang="pl-PL" sz="2400" dirty="0" smtClean="0">
                <a:solidFill>
                  <a:prstClr val="black"/>
                </a:solidFill>
              </a:rPr>
              <a:t>W programowaniu warto korzysta z funkcji ponieważ:</a:t>
            </a:r>
          </a:p>
          <a:p>
            <a:endParaRPr lang="pl-PL" sz="2400" dirty="0" smtClean="0">
              <a:solidFill>
                <a:prstClr val="black"/>
              </a:solidFill>
            </a:endParaRPr>
          </a:p>
          <a:p>
            <a:pPr marL="285750" indent="-285750">
              <a:buFont typeface="Wingdings" panose="05000000000000000000" pitchFamily="2" charset="2"/>
              <a:buChar char="§"/>
            </a:pPr>
            <a:r>
              <a:rPr lang="pl-PL" sz="2400" dirty="0" smtClean="0">
                <a:solidFill>
                  <a:prstClr val="black"/>
                </a:solidFill>
              </a:rPr>
              <a:t>Organizują kod programu dzieląc go na bloki (moduły)</a:t>
            </a:r>
          </a:p>
          <a:p>
            <a:pPr marL="285750" indent="-285750">
              <a:buFont typeface="Wingdings" panose="05000000000000000000" pitchFamily="2" charset="2"/>
              <a:buChar char="§"/>
            </a:pPr>
            <a:r>
              <a:rPr lang="pl-PL" sz="2400" dirty="0" smtClean="0">
                <a:solidFill>
                  <a:prstClr val="black"/>
                </a:solidFill>
              </a:rPr>
              <a:t>Unikają powtórzeń kodu, </a:t>
            </a:r>
            <a:r>
              <a:rPr lang="pl-PL" sz="2400" dirty="0" err="1" smtClean="0">
                <a:solidFill>
                  <a:prstClr val="black"/>
                </a:solidFill>
              </a:rPr>
              <a:t>don’t</a:t>
            </a:r>
            <a:r>
              <a:rPr lang="pl-PL" sz="2400" dirty="0" smtClean="0">
                <a:solidFill>
                  <a:prstClr val="black"/>
                </a:solidFill>
              </a:rPr>
              <a:t> </a:t>
            </a:r>
            <a:r>
              <a:rPr lang="pl-PL" sz="2400" dirty="0" err="1" smtClean="0">
                <a:solidFill>
                  <a:prstClr val="black"/>
                </a:solidFill>
              </a:rPr>
              <a:t>repeat</a:t>
            </a:r>
            <a:r>
              <a:rPr lang="pl-PL" sz="2400" dirty="0" smtClean="0">
                <a:solidFill>
                  <a:prstClr val="black"/>
                </a:solidFill>
              </a:rPr>
              <a:t> </a:t>
            </a:r>
            <a:r>
              <a:rPr lang="pl-PL" sz="2400" dirty="0" err="1" smtClean="0">
                <a:solidFill>
                  <a:prstClr val="black"/>
                </a:solidFill>
              </a:rPr>
              <a:t>yourself</a:t>
            </a:r>
            <a:endParaRPr lang="pl-PL" sz="2400" dirty="0" smtClean="0">
              <a:solidFill>
                <a:prstClr val="black"/>
              </a:solidFill>
            </a:endParaRPr>
          </a:p>
          <a:p>
            <a:pPr marL="285750" indent="-285750">
              <a:buFont typeface="Wingdings" panose="05000000000000000000" pitchFamily="2" charset="2"/>
              <a:buChar char="§"/>
            </a:pPr>
            <a:r>
              <a:rPr lang="pl-PL" sz="2400" dirty="0" smtClean="0">
                <a:solidFill>
                  <a:prstClr val="black"/>
                </a:solidFill>
              </a:rPr>
              <a:t>Zwiększają czytelność kodu. </a:t>
            </a:r>
            <a:r>
              <a:rPr lang="pl-PL" sz="2400" dirty="0" err="1" smtClean="0">
                <a:solidFill>
                  <a:prstClr val="black"/>
                </a:solidFill>
              </a:rPr>
              <a:t>Funkje</a:t>
            </a:r>
            <a:r>
              <a:rPr lang="pl-PL" sz="2400" dirty="0" smtClean="0">
                <a:solidFill>
                  <a:prstClr val="black"/>
                </a:solidFill>
              </a:rPr>
              <a:t> można zwijać</a:t>
            </a:r>
          </a:p>
          <a:p>
            <a:pPr marL="285750" indent="-285750">
              <a:buFont typeface="Wingdings" panose="05000000000000000000" pitchFamily="2" charset="2"/>
              <a:buChar char="§"/>
            </a:pPr>
            <a:r>
              <a:rPr lang="pl-PL" sz="2400" dirty="0" smtClean="0">
                <a:solidFill>
                  <a:prstClr val="black"/>
                </a:solidFill>
              </a:rPr>
              <a:t>Izolują błędy</a:t>
            </a:r>
          </a:p>
          <a:p>
            <a:pPr marL="285750" indent="-285750">
              <a:buFont typeface="Wingdings" panose="05000000000000000000" pitchFamily="2" charset="2"/>
              <a:buChar char="§"/>
            </a:pPr>
            <a:r>
              <a:rPr lang="pl-PL" sz="2400" dirty="0" smtClean="0">
                <a:solidFill>
                  <a:prstClr val="black"/>
                </a:solidFill>
              </a:rPr>
              <a:t>Są </a:t>
            </a:r>
            <a:r>
              <a:rPr lang="pl-PL" sz="2400" dirty="0" err="1" smtClean="0">
                <a:solidFill>
                  <a:prstClr val="black"/>
                </a:solidFill>
              </a:rPr>
              <a:t>reużywalne</a:t>
            </a:r>
            <a:r>
              <a:rPr lang="pl-PL" sz="2400" dirty="0" smtClean="0">
                <a:solidFill>
                  <a:prstClr val="black"/>
                </a:solidFill>
              </a:rPr>
              <a:t>. Można je przenieść do innego programu</a:t>
            </a:r>
          </a:p>
          <a:p>
            <a:pPr marL="285750" indent="-285750">
              <a:buFont typeface="Wingdings" panose="05000000000000000000" pitchFamily="2" charset="2"/>
              <a:buChar char="§"/>
            </a:pPr>
            <a:r>
              <a:rPr lang="pl-PL" sz="2400" dirty="0" smtClean="0">
                <a:solidFill>
                  <a:prstClr val="black"/>
                </a:solidFill>
              </a:rPr>
              <a:t>Dostarczają wyższego poziomu abstrakcji. Programista myśli globalnie i musi pamiętać o szczegółach w kodzie</a:t>
            </a:r>
          </a:p>
          <a:p>
            <a:pPr marL="285750" indent="-285750">
              <a:buFont typeface="Wingdings" panose="05000000000000000000" pitchFamily="2" charset="2"/>
              <a:buChar char="§"/>
            </a:pPr>
            <a:r>
              <a:rPr lang="pl-PL" sz="2400" dirty="0" smtClean="0">
                <a:solidFill>
                  <a:prstClr val="black"/>
                </a:solidFill>
              </a:rPr>
              <a:t>Dają możliwość programowania obiektowego jako metody.</a:t>
            </a:r>
          </a:p>
          <a:p>
            <a:pPr marL="285750" indent="-285750">
              <a:buFont typeface="Wingdings" panose="05000000000000000000" pitchFamily="2" charset="2"/>
              <a:buChar char="§"/>
            </a:pPr>
            <a:r>
              <a:rPr lang="pl-PL" sz="2400" dirty="0" smtClean="0">
                <a:solidFill>
                  <a:prstClr val="black"/>
                </a:solidFill>
              </a:rPr>
              <a:t>Mogą być zawarte w bibliotekach zewnętrznych </a:t>
            </a:r>
          </a:p>
          <a:p>
            <a:pPr marL="285750" indent="-285750">
              <a:buFont typeface="Wingdings" panose="05000000000000000000" pitchFamily="2" charset="2"/>
              <a:buChar char="§"/>
            </a:pPr>
            <a:r>
              <a:rPr lang="pl-PL" sz="2400" dirty="0" smtClean="0">
                <a:solidFill>
                  <a:prstClr val="black"/>
                </a:solidFill>
              </a:rPr>
              <a:t>Dają możliwość testowania kodu. Łatwiej jest testować części kodu niż całość.</a:t>
            </a:r>
          </a:p>
          <a:p>
            <a:pPr marL="285750" indent="-285750">
              <a:buFont typeface="Wingdings" panose="05000000000000000000" pitchFamily="2" charset="2"/>
              <a:buChar char="§"/>
            </a:pPr>
            <a:endParaRPr lang="pl-PL" dirty="0">
              <a:solidFill>
                <a:prstClr val="black"/>
              </a:solidFill>
            </a:endParaRPr>
          </a:p>
        </p:txBody>
      </p:sp>
    </p:spTree>
    <p:extLst>
      <p:ext uri="{BB962C8B-B14F-4D97-AF65-F5344CB8AC3E}">
        <p14:creationId xmlns:p14="http://schemas.microsoft.com/office/powerpoint/2010/main" val="35337223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Dlaczego w programowaniu korzystamy z funkcji?</a:t>
            </a:r>
          </a:p>
        </p:txBody>
      </p:sp>
      <p:sp>
        <p:nvSpPr>
          <p:cNvPr id="5" name="Prostokąt 4"/>
          <p:cNvSpPr/>
          <p:nvPr/>
        </p:nvSpPr>
        <p:spPr>
          <a:xfrm>
            <a:off x="412955" y="950875"/>
            <a:ext cx="11375922" cy="923330"/>
          </a:xfrm>
          <a:prstGeom prst="rect">
            <a:avLst/>
          </a:prstGeom>
        </p:spPr>
        <p:txBody>
          <a:bodyPr wrap="square">
            <a:spAutoFit/>
          </a:bodyPr>
          <a:lstStyle/>
          <a:p>
            <a:r>
              <a:rPr lang="pl-PL" dirty="0">
                <a:solidFill>
                  <a:prstClr val="black"/>
                </a:solidFill>
              </a:rPr>
              <a:t>Definiowanie funkcji w języku </a:t>
            </a:r>
            <a:r>
              <a:rPr lang="pl-PL" dirty="0" err="1">
                <a:solidFill>
                  <a:prstClr val="black"/>
                </a:solidFill>
              </a:rPr>
              <a:t>Python</a:t>
            </a:r>
            <a:r>
              <a:rPr lang="pl-PL" dirty="0">
                <a:solidFill>
                  <a:prstClr val="black"/>
                </a:solidFill>
              </a:rPr>
              <a:t> obejmuje utworzenie bloku kodu, który wykonuje konkretne zadania, a następnie przypisanie tej funkcji do określonej nazwy. </a:t>
            </a:r>
            <a:endParaRPr lang="pl-PL" dirty="0" smtClean="0">
              <a:solidFill>
                <a:prstClr val="black"/>
              </a:solidFill>
            </a:endParaRPr>
          </a:p>
          <a:p>
            <a:r>
              <a:rPr lang="pl-PL" dirty="0" smtClean="0">
                <a:solidFill>
                  <a:prstClr val="black"/>
                </a:solidFill>
              </a:rPr>
              <a:t>Oto </a:t>
            </a:r>
            <a:r>
              <a:rPr lang="pl-PL" dirty="0">
                <a:solidFill>
                  <a:prstClr val="black"/>
                </a:solidFill>
              </a:rPr>
              <a:t>ogólna składnia definicji funkcji w </a:t>
            </a:r>
            <a:r>
              <a:rPr lang="pl-PL" dirty="0" err="1">
                <a:solidFill>
                  <a:prstClr val="black"/>
                </a:solidFill>
              </a:rPr>
              <a:t>Pythonie</a:t>
            </a:r>
            <a:r>
              <a:rPr lang="pl-PL" dirty="0">
                <a:solidFill>
                  <a:prstClr val="black"/>
                </a:solidFill>
              </a:rPr>
              <a:t>:</a:t>
            </a:r>
          </a:p>
        </p:txBody>
      </p:sp>
      <p:sp>
        <p:nvSpPr>
          <p:cNvPr id="7" name="Prostokąt 6"/>
          <p:cNvSpPr/>
          <p:nvPr/>
        </p:nvSpPr>
        <p:spPr>
          <a:xfrm>
            <a:off x="2871020" y="2514204"/>
            <a:ext cx="7885470" cy="1569660"/>
          </a:xfrm>
          <a:prstGeom prst="rect">
            <a:avLst/>
          </a:prstGeom>
        </p:spPr>
        <p:txBody>
          <a:bodyPr wrap="square">
            <a:spAutoFit/>
          </a:bodyPr>
          <a:lstStyle/>
          <a:p>
            <a:r>
              <a:rPr lang="pl-PL" sz="2400" b="1" dirty="0">
                <a:solidFill>
                  <a:srgbClr val="93A1A1"/>
                </a:solidFill>
                <a:latin typeface="Consolas" panose="020B0609020204030204" pitchFamily="49" charset="0"/>
              </a:rPr>
              <a:t>def</a:t>
            </a:r>
            <a:r>
              <a:rPr lang="pl-PL" sz="2400" dirty="0">
                <a:solidFill>
                  <a:srgbClr val="839496"/>
                </a:solidFill>
                <a:latin typeface="Consolas" panose="020B0609020204030204" pitchFamily="49" charset="0"/>
              </a:rPr>
              <a:t> </a:t>
            </a:r>
            <a:r>
              <a:rPr lang="pl-PL" sz="2400" dirty="0" err="1">
                <a:solidFill>
                  <a:srgbClr val="268BD2"/>
                </a:solidFill>
                <a:latin typeface="Consolas" panose="020B0609020204030204" pitchFamily="49" charset="0"/>
              </a:rPr>
              <a:t>nazwa_funkcji</a:t>
            </a:r>
            <a:r>
              <a:rPr lang="pl-PL" sz="2400" dirty="0">
                <a:solidFill>
                  <a:srgbClr val="839496"/>
                </a:solidFill>
                <a:latin typeface="Consolas" panose="020B0609020204030204" pitchFamily="49" charset="0"/>
              </a:rPr>
              <a:t>(argument1, argument2, ...):</a:t>
            </a:r>
          </a:p>
          <a:p>
            <a:r>
              <a:rPr lang="pl-PL" sz="2400" dirty="0">
                <a:solidFill>
                  <a:srgbClr val="839496"/>
                </a:solidFill>
                <a:latin typeface="Consolas" panose="020B0609020204030204" pitchFamily="49" charset="0"/>
              </a:rPr>
              <a:t>    </a:t>
            </a:r>
            <a:r>
              <a:rPr lang="pl-PL" sz="2400" i="1" dirty="0">
                <a:solidFill>
                  <a:srgbClr val="586E75"/>
                </a:solidFill>
                <a:latin typeface="Consolas" panose="020B0609020204030204" pitchFamily="49" charset="0"/>
              </a:rPr>
              <a:t># Ciało funkcji</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t>
            </a:r>
            <a:r>
              <a:rPr lang="pl-PL" sz="2400" i="1" dirty="0">
                <a:solidFill>
                  <a:srgbClr val="586E75"/>
                </a:solidFill>
                <a:latin typeface="Consolas" panose="020B0609020204030204" pitchFamily="49" charset="0"/>
              </a:rPr>
              <a:t># Wykonywane zadania</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t>
            </a:r>
            <a:r>
              <a:rPr lang="pl-PL" sz="2400" dirty="0">
                <a:solidFill>
                  <a:srgbClr val="859900"/>
                </a:solidFill>
                <a:latin typeface="Consolas" panose="020B0609020204030204" pitchFamily="49" charset="0"/>
              </a:rPr>
              <a:t>return</a:t>
            </a:r>
            <a:r>
              <a:rPr lang="pl-PL" sz="2400" dirty="0">
                <a:solidFill>
                  <a:srgbClr val="839496"/>
                </a:solidFill>
                <a:latin typeface="Consolas" panose="020B0609020204030204" pitchFamily="49" charset="0"/>
              </a:rPr>
              <a:t> wynik</a:t>
            </a:r>
          </a:p>
        </p:txBody>
      </p:sp>
      <p:sp>
        <p:nvSpPr>
          <p:cNvPr id="8" name="Prostokąt 7"/>
          <p:cNvSpPr/>
          <p:nvPr/>
        </p:nvSpPr>
        <p:spPr>
          <a:xfrm>
            <a:off x="412955" y="4814952"/>
            <a:ext cx="11277600" cy="923330"/>
          </a:xfrm>
          <a:prstGeom prst="rect">
            <a:avLst/>
          </a:prstGeom>
        </p:spPr>
        <p:txBody>
          <a:bodyPr wrap="square">
            <a:spAutoFit/>
          </a:bodyPr>
          <a:lstStyle/>
          <a:p>
            <a:r>
              <a:rPr lang="pl-PL" dirty="0">
                <a:solidFill>
                  <a:prstClr val="black"/>
                </a:solidFill>
              </a:rPr>
              <a:t>Terminy argument1, argument2, itd. to parametry, które funkcja przyjmuje</a:t>
            </a:r>
            <a:r>
              <a:rPr lang="pl-PL" dirty="0" smtClean="0">
                <a:solidFill>
                  <a:prstClr val="black"/>
                </a:solidFill>
              </a:rPr>
              <a:t>. Parametry to nazwy a argumenty to konkretne wartości. </a:t>
            </a:r>
          </a:p>
          <a:p>
            <a:r>
              <a:rPr lang="pl-PL" dirty="0" smtClean="0">
                <a:solidFill>
                  <a:prstClr val="black"/>
                </a:solidFill>
              </a:rPr>
              <a:t>Return </a:t>
            </a:r>
            <a:r>
              <a:rPr lang="pl-PL" dirty="0">
                <a:solidFill>
                  <a:prstClr val="black"/>
                </a:solidFill>
              </a:rPr>
              <a:t>jest opcjonalnym słowem kluczowym, które wskazuje, co funkcja powinna </a:t>
            </a:r>
            <a:r>
              <a:rPr lang="pl-PL" dirty="0" smtClean="0">
                <a:solidFill>
                  <a:prstClr val="black"/>
                </a:solidFill>
              </a:rPr>
              <a:t>zwrócić.</a:t>
            </a:r>
            <a:endParaRPr lang="pl-PL" dirty="0">
              <a:solidFill>
                <a:prstClr val="black"/>
              </a:solidFill>
            </a:endParaRPr>
          </a:p>
        </p:txBody>
      </p:sp>
    </p:spTree>
    <p:extLst>
      <p:ext uri="{BB962C8B-B14F-4D97-AF65-F5344CB8AC3E}">
        <p14:creationId xmlns:p14="http://schemas.microsoft.com/office/powerpoint/2010/main" val="741652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Dlaczego w programowaniu korzystamy z funkcji?</a:t>
            </a:r>
          </a:p>
        </p:txBody>
      </p:sp>
      <p:sp>
        <p:nvSpPr>
          <p:cNvPr id="8" name="Prostokąt 7"/>
          <p:cNvSpPr/>
          <p:nvPr/>
        </p:nvSpPr>
        <p:spPr>
          <a:xfrm>
            <a:off x="442452" y="842720"/>
            <a:ext cx="11277600" cy="369332"/>
          </a:xfrm>
          <a:prstGeom prst="rect">
            <a:avLst/>
          </a:prstGeom>
        </p:spPr>
        <p:txBody>
          <a:bodyPr wrap="square">
            <a:spAutoFit/>
          </a:bodyPr>
          <a:lstStyle/>
          <a:p>
            <a:r>
              <a:rPr lang="pl-PL" dirty="0" smtClean="0">
                <a:solidFill>
                  <a:prstClr val="black"/>
                </a:solidFill>
              </a:rPr>
              <a:t>Oto </a:t>
            </a:r>
            <a:r>
              <a:rPr lang="pl-PL" dirty="0">
                <a:solidFill>
                  <a:prstClr val="black"/>
                </a:solidFill>
              </a:rPr>
              <a:t>przykładowa definicja i użycie funkcji w </a:t>
            </a:r>
            <a:r>
              <a:rPr lang="pl-PL" dirty="0" err="1">
                <a:solidFill>
                  <a:prstClr val="black"/>
                </a:solidFill>
              </a:rPr>
              <a:t>Pythonie</a:t>
            </a:r>
            <a:r>
              <a:rPr lang="pl-PL" dirty="0">
                <a:solidFill>
                  <a:prstClr val="black"/>
                </a:solidFill>
              </a:rPr>
              <a:t>:</a:t>
            </a:r>
          </a:p>
        </p:txBody>
      </p:sp>
      <p:sp>
        <p:nvSpPr>
          <p:cNvPr id="3" name="Prostokąt 2"/>
          <p:cNvSpPr/>
          <p:nvPr/>
        </p:nvSpPr>
        <p:spPr>
          <a:xfrm>
            <a:off x="4001729" y="1902062"/>
            <a:ext cx="6344859" cy="3046988"/>
          </a:xfrm>
          <a:prstGeom prst="rect">
            <a:avLst/>
          </a:prstGeom>
        </p:spPr>
        <p:txBody>
          <a:bodyPr wrap="square">
            <a:spAutoFit/>
          </a:bodyPr>
          <a:lstStyle/>
          <a:p>
            <a:r>
              <a:rPr lang="pl-PL" sz="2400" b="1" dirty="0">
                <a:solidFill>
                  <a:srgbClr val="93A1A1"/>
                </a:solidFill>
                <a:latin typeface="Consolas" panose="020B0609020204030204" pitchFamily="49" charset="0"/>
              </a:rPr>
              <a:t>def</a:t>
            </a:r>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dodaj</a:t>
            </a:r>
            <a:r>
              <a:rPr lang="pl-PL" sz="2400" dirty="0">
                <a:solidFill>
                  <a:srgbClr val="839496"/>
                </a:solidFill>
                <a:latin typeface="Consolas" panose="020B0609020204030204" pitchFamily="49" charset="0"/>
              </a:rPr>
              <a:t>(a, b):</a:t>
            </a:r>
          </a:p>
          <a:p>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suma</a:t>
            </a:r>
            <a:r>
              <a:rPr lang="pl-PL" sz="2400" dirty="0">
                <a:solidFill>
                  <a:srgbClr val="839496"/>
                </a:solidFill>
                <a:latin typeface="Consolas" panose="020B0609020204030204" pitchFamily="49" charset="0"/>
              </a:rPr>
              <a:t> </a:t>
            </a:r>
            <a:r>
              <a:rPr lang="pl-PL" sz="2400" dirty="0">
                <a:solidFill>
                  <a:srgbClr val="859900"/>
                </a:solidFill>
                <a:latin typeface="Consolas" panose="020B0609020204030204" pitchFamily="49" charset="0"/>
              </a:rPr>
              <a:t>=</a:t>
            </a:r>
            <a:r>
              <a:rPr lang="pl-PL" sz="2400" dirty="0">
                <a:solidFill>
                  <a:srgbClr val="839496"/>
                </a:solidFill>
                <a:latin typeface="Consolas" panose="020B0609020204030204" pitchFamily="49" charset="0"/>
              </a:rPr>
              <a:t> a </a:t>
            </a:r>
            <a:r>
              <a:rPr lang="pl-PL" sz="2400" dirty="0">
                <a:solidFill>
                  <a:srgbClr val="859900"/>
                </a:solidFill>
                <a:latin typeface="Consolas" panose="020B0609020204030204" pitchFamily="49" charset="0"/>
              </a:rPr>
              <a:t>+</a:t>
            </a:r>
            <a:r>
              <a:rPr lang="pl-PL" sz="2400" dirty="0">
                <a:solidFill>
                  <a:srgbClr val="839496"/>
                </a:solidFill>
                <a:latin typeface="Consolas" panose="020B0609020204030204" pitchFamily="49" charset="0"/>
              </a:rPr>
              <a:t> b</a:t>
            </a:r>
          </a:p>
          <a:p>
            <a:r>
              <a:rPr lang="pl-PL" sz="2400" dirty="0">
                <a:solidFill>
                  <a:srgbClr val="839496"/>
                </a:solidFill>
                <a:latin typeface="Consolas" panose="020B0609020204030204" pitchFamily="49" charset="0"/>
              </a:rPr>
              <a:t>    </a:t>
            </a:r>
            <a:r>
              <a:rPr lang="pl-PL" sz="2400" dirty="0">
                <a:solidFill>
                  <a:srgbClr val="859900"/>
                </a:solidFill>
                <a:latin typeface="Consolas" panose="020B0609020204030204" pitchFamily="49" charset="0"/>
              </a:rPr>
              <a:t>return</a:t>
            </a:r>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suma</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r>
            <a:br>
              <a:rPr lang="pl-PL" sz="2400" dirty="0">
                <a:solidFill>
                  <a:srgbClr val="839496"/>
                </a:solidFill>
                <a:latin typeface="Consolas" panose="020B0609020204030204" pitchFamily="49" charset="0"/>
              </a:rPr>
            </a:br>
            <a:r>
              <a:rPr lang="pl-PL" sz="2400" i="1" dirty="0">
                <a:solidFill>
                  <a:srgbClr val="586E75"/>
                </a:solidFill>
                <a:latin typeface="Consolas" panose="020B0609020204030204" pitchFamily="49" charset="0"/>
              </a:rPr>
              <a:t># </a:t>
            </a:r>
            <a:r>
              <a:rPr lang="pl-PL" sz="2400" i="1" dirty="0" smtClean="0">
                <a:solidFill>
                  <a:srgbClr val="586E75"/>
                </a:solidFill>
                <a:latin typeface="Consolas" panose="020B0609020204030204" pitchFamily="49" charset="0"/>
              </a:rPr>
              <a:t>wywołanie funkcji z argumentami</a:t>
            </a:r>
            <a:endParaRPr lang="pl-PL" sz="2400" dirty="0">
              <a:solidFill>
                <a:srgbClr val="839496"/>
              </a:solidFill>
              <a:latin typeface="Consolas" panose="020B0609020204030204" pitchFamily="49" charset="0"/>
            </a:endParaRPr>
          </a:p>
          <a:p>
            <a:r>
              <a:rPr lang="pl-PL" sz="2400" dirty="0">
                <a:solidFill>
                  <a:srgbClr val="268BD2"/>
                </a:solidFill>
                <a:latin typeface="Consolas" panose="020B0609020204030204" pitchFamily="49" charset="0"/>
              </a:rPr>
              <a:t>wynik</a:t>
            </a:r>
            <a:r>
              <a:rPr lang="pl-PL" sz="2400" dirty="0">
                <a:solidFill>
                  <a:srgbClr val="839496"/>
                </a:solidFill>
                <a:latin typeface="Consolas" panose="020B0609020204030204" pitchFamily="49" charset="0"/>
              </a:rPr>
              <a:t> </a:t>
            </a:r>
            <a:r>
              <a:rPr lang="pl-PL" sz="2400" dirty="0">
                <a:solidFill>
                  <a:srgbClr val="859900"/>
                </a:solidFill>
                <a:latin typeface="Consolas" panose="020B0609020204030204" pitchFamily="49" charset="0"/>
              </a:rPr>
              <a:t>=</a:t>
            </a:r>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dodaj</a:t>
            </a:r>
            <a:r>
              <a:rPr lang="pl-PL" sz="2400" dirty="0">
                <a:solidFill>
                  <a:srgbClr val="839496"/>
                </a:solidFill>
                <a:latin typeface="Consolas" panose="020B0609020204030204" pitchFamily="49" charset="0"/>
              </a:rPr>
              <a:t>(</a:t>
            </a:r>
            <a:r>
              <a:rPr lang="pl-PL" sz="2400" dirty="0">
                <a:solidFill>
                  <a:srgbClr val="D33682"/>
                </a:solidFill>
                <a:latin typeface="Consolas" panose="020B0609020204030204" pitchFamily="49" charset="0"/>
              </a:rPr>
              <a:t>3</a:t>
            </a:r>
            <a:r>
              <a:rPr lang="pl-PL" sz="2400" dirty="0">
                <a:solidFill>
                  <a:srgbClr val="839496"/>
                </a:solidFill>
                <a:latin typeface="Consolas" panose="020B0609020204030204" pitchFamily="49" charset="0"/>
              </a:rPr>
              <a:t>, </a:t>
            </a:r>
            <a:r>
              <a:rPr lang="pl-PL" sz="2400" dirty="0">
                <a:solidFill>
                  <a:srgbClr val="D33682"/>
                </a:solidFill>
                <a:latin typeface="Consolas" panose="020B0609020204030204" pitchFamily="49" charset="0"/>
              </a:rPr>
              <a:t>5</a:t>
            </a:r>
            <a:r>
              <a:rPr lang="pl-PL" sz="2400" dirty="0">
                <a:solidFill>
                  <a:srgbClr val="839496"/>
                </a:solidFill>
                <a:latin typeface="Consolas" panose="020B0609020204030204" pitchFamily="49" charset="0"/>
              </a:rPr>
              <a:t>)</a:t>
            </a:r>
          </a:p>
          <a:p>
            <a:r>
              <a:rPr lang="pl-PL" sz="2400" dirty="0">
                <a:solidFill>
                  <a:srgbClr val="268BD2"/>
                </a:solidFill>
                <a:latin typeface="Consolas" panose="020B0609020204030204" pitchFamily="49" charset="0"/>
              </a:rPr>
              <a:t>print</a:t>
            </a:r>
            <a:r>
              <a:rPr lang="pl-PL" sz="2400" dirty="0">
                <a:solidFill>
                  <a:srgbClr val="839496"/>
                </a:solidFill>
                <a:latin typeface="Consolas" panose="020B0609020204030204" pitchFamily="49" charset="0"/>
              </a:rPr>
              <a:t>(</a:t>
            </a:r>
            <a:r>
              <a:rPr lang="pl-PL" sz="2400" dirty="0">
                <a:solidFill>
                  <a:srgbClr val="268BD2"/>
                </a:solidFill>
                <a:latin typeface="Consolas" panose="020B0609020204030204" pitchFamily="49" charset="0"/>
              </a:rPr>
              <a:t>wynik</a:t>
            </a:r>
            <a:r>
              <a:rPr lang="pl-PL" sz="2400" dirty="0">
                <a:solidFill>
                  <a:srgbClr val="839496"/>
                </a:solidFill>
                <a:latin typeface="Consolas" panose="020B0609020204030204" pitchFamily="49" charset="0"/>
              </a:rPr>
              <a:t>)  </a:t>
            </a:r>
            <a:endParaRPr lang="pl-PL" sz="2400" dirty="0" smtClean="0">
              <a:solidFill>
                <a:srgbClr val="839496"/>
              </a:solidFill>
              <a:latin typeface="Consolas" panose="020B0609020204030204" pitchFamily="49" charset="0"/>
            </a:endParaRPr>
          </a:p>
          <a:p>
            <a:r>
              <a:rPr lang="pl-PL" sz="2400" i="1" dirty="0" smtClean="0">
                <a:solidFill>
                  <a:srgbClr val="586E75"/>
                </a:solidFill>
                <a:latin typeface="Consolas" panose="020B0609020204030204" pitchFamily="49" charset="0"/>
              </a:rPr>
              <a:t># program wydrukuje</a:t>
            </a:r>
            <a:r>
              <a:rPr lang="pl-PL" sz="2400" i="1" dirty="0">
                <a:solidFill>
                  <a:srgbClr val="586E75"/>
                </a:solidFill>
                <a:latin typeface="Consolas" panose="020B0609020204030204" pitchFamily="49" charset="0"/>
              </a:rPr>
              <a:t>: 8</a:t>
            </a:r>
            <a:endParaRPr lang="pl-PL" sz="2400" dirty="0">
              <a:solidFill>
                <a:srgbClr val="839496"/>
              </a:solidFill>
              <a:latin typeface="Consolas" panose="020B0609020204030204" pitchFamily="49" charset="0"/>
            </a:endParaRPr>
          </a:p>
        </p:txBody>
      </p:sp>
      <p:sp>
        <p:nvSpPr>
          <p:cNvPr id="9" name="Prostokąt 8"/>
          <p:cNvSpPr/>
          <p:nvPr/>
        </p:nvSpPr>
        <p:spPr>
          <a:xfrm>
            <a:off x="368711" y="3669495"/>
            <a:ext cx="3072580" cy="646331"/>
          </a:xfrm>
          <a:prstGeom prst="rect">
            <a:avLst/>
          </a:prstGeom>
        </p:spPr>
        <p:txBody>
          <a:bodyPr wrap="square">
            <a:spAutoFit/>
          </a:bodyPr>
          <a:lstStyle/>
          <a:p>
            <a:r>
              <a:rPr lang="pl-PL" dirty="0" smtClean="0">
                <a:solidFill>
                  <a:prstClr val="black"/>
                </a:solidFill>
              </a:rPr>
              <a:t>Zwróć uwagę, że nazwa funkcji </a:t>
            </a:r>
          </a:p>
          <a:p>
            <a:r>
              <a:rPr lang="pl-PL" dirty="0" smtClean="0">
                <a:solidFill>
                  <a:prstClr val="black"/>
                </a:solidFill>
              </a:rPr>
              <a:t>jest przypisana do zmiennej.</a:t>
            </a:r>
            <a:endParaRPr lang="pl-PL" dirty="0">
              <a:solidFill>
                <a:prstClr val="black"/>
              </a:solidFill>
            </a:endParaRPr>
          </a:p>
        </p:txBody>
      </p:sp>
      <p:cxnSp>
        <p:nvCxnSpPr>
          <p:cNvPr id="6" name="Łącznik prosty ze strzałką 5"/>
          <p:cNvCxnSpPr>
            <a:stCxn id="9" idx="3"/>
          </p:cNvCxnSpPr>
          <p:nvPr/>
        </p:nvCxnSpPr>
        <p:spPr>
          <a:xfrm flipV="1">
            <a:off x="3441291" y="3982065"/>
            <a:ext cx="560438" cy="1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1429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Funkcje a automatyzacja kodu</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950419"/>
            <a:ext cx="11119944" cy="4953382"/>
          </a:xfrm>
        </p:spPr>
        <p:txBody>
          <a:bodyPr/>
          <a:lstStyle/>
          <a:p>
            <a:pPr algn="l"/>
            <a:r>
              <a:rPr lang="pl-PL" dirty="0"/>
              <a:t>Który z poniższych przykładów jest bardziej praktyczny- Wywoływanie instrukcji po kolei za każdym razem kiedy ona jest potrzebna czy wywołanie funkcji?</a:t>
            </a:r>
          </a:p>
        </p:txBody>
      </p:sp>
      <p:sp>
        <p:nvSpPr>
          <p:cNvPr id="4" name="Prostokąt 3"/>
          <p:cNvSpPr/>
          <p:nvPr/>
        </p:nvSpPr>
        <p:spPr>
          <a:xfrm>
            <a:off x="4213291" y="3103944"/>
            <a:ext cx="6096000" cy="646331"/>
          </a:xfrm>
          <a:prstGeom prst="rect">
            <a:avLst/>
          </a:prstGeom>
        </p:spPr>
        <p:txBody>
          <a:bodyPr>
            <a:spAutoFit/>
          </a:bodyPr>
          <a:lstStyle/>
          <a:p>
            <a:r>
              <a:rPr lang="pl-PL" dirty="0" smtClean="0">
                <a:solidFill>
                  <a:prstClr val="black"/>
                </a:solidFill>
              </a:rPr>
              <a:t>Instrukcje w ciele pętli wykonywane </a:t>
            </a:r>
          </a:p>
          <a:p>
            <a:r>
              <a:rPr lang="pl-PL" dirty="0">
                <a:solidFill>
                  <a:prstClr val="black"/>
                </a:solidFill>
              </a:rPr>
              <a:t>s</a:t>
            </a:r>
            <a:r>
              <a:rPr lang="pl-PL" dirty="0" smtClean="0">
                <a:solidFill>
                  <a:prstClr val="black"/>
                </a:solidFill>
              </a:rPr>
              <a:t>ą po kolei, jedna po drugiej.</a:t>
            </a:r>
            <a:endParaRPr lang="pl-PL" dirty="0">
              <a:solidFill>
                <a:prstClr val="black"/>
              </a:solidFill>
            </a:endParaRPr>
          </a:p>
        </p:txBody>
      </p:sp>
      <p:sp>
        <p:nvSpPr>
          <p:cNvPr id="6" name="Prostokąt 5"/>
          <p:cNvSpPr/>
          <p:nvPr/>
        </p:nvSpPr>
        <p:spPr>
          <a:xfrm>
            <a:off x="536027" y="5797794"/>
            <a:ext cx="10726139" cy="369332"/>
          </a:xfrm>
          <a:prstGeom prst="rect">
            <a:avLst/>
          </a:prstGeom>
        </p:spPr>
        <p:txBody>
          <a:bodyPr wrap="square">
            <a:spAutoFit/>
          </a:bodyPr>
          <a:lstStyle/>
          <a:p>
            <a:r>
              <a:rPr lang="pl-PL" dirty="0" smtClean="0">
                <a:solidFill>
                  <a:prstClr val="black"/>
                </a:solidFill>
              </a:rPr>
              <a:t>Tworzony jest nowy obiekt &lt;</a:t>
            </a:r>
            <a:r>
              <a:rPr lang="pl-PL" dirty="0" err="1" smtClean="0">
                <a:solidFill>
                  <a:prstClr val="black"/>
                </a:solidFill>
              </a:rPr>
              <a:t>type</a:t>
            </a:r>
            <a:r>
              <a:rPr lang="pl-PL" dirty="0" smtClean="0">
                <a:solidFill>
                  <a:prstClr val="black"/>
                </a:solidFill>
              </a:rPr>
              <a:t> ’</a:t>
            </a:r>
            <a:r>
              <a:rPr lang="pl-PL" dirty="0" err="1" smtClean="0">
                <a:solidFill>
                  <a:prstClr val="black"/>
                </a:solidFill>
              </a:rPr>
              <a:t>function</a:t>
            </a:r>
            <a:r>
              <a:rPr lang="pl-PL" dirty="0" smtClean="0">
                <a:solidFill>
                  <a:prstClr val="black"/>
                </a:solidFill>
              </a:rPr>
              <a:t>’&gt;</a:t>
            </a:r>
            <a:r>
              <a:rPr lang="pl-PL" dirty="0">
                <a:solidFill>
                  <a:prstClr val="black"/>
                </a:solidFill>
              </a:rPr>
              <a:t> </a:t>
            </a:r>
            <a:r>
              <a:rPr lang="pl-PL" dirty="0" smtClean="0">
                <a:solidFill>
                  <a:prstClr val="black"/>
                </a:solidFill>
              </a:rPr>
              <a:t>a referencję do niego umieszcza w zmiennej funkcja.</a:t>
            </a:r>
          </a:p>
        </p:txBody>
      </p:sp>
      <p:sp>
        <p:nvSpPr>
          <p:cNvPr id="7" name="Prostokąt 6"/>
          <p:cNvSpPr/>
          <p:nvPr/>
        </p:nvSpPr>
        <p:spPr>
          <a:xfrm>
            <a:off x="7232474" y="2015081"/>
            <a:ext cx="3677263" cy="3046988"/>
          </a:xfrm>
          <a:prstGeom prst="rect">
            <a:avLst/>
          </a:prstGeom>
        </p:spPr>
        <p:txBody>
          <a:bodyPr wrap="square">
            <a:spAutoFit/>
          </a:bodyPr>
          <a:lstStyle/>
          <a:p>
            <a:r>
              <a:rPr lang="pl-PL" sz="2400" b="1" dirty="0">
                <a:solidFill>
                  <a:srgbClr val="93A1A1"/>
                </a:solidFill>
                <a:latin typeface="Consolas" panose="020B0609020204030204" pitchFamily="49" charset="0"/>
              </a:rPr>
              <a:t>def</a:t>
            </a:r>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dodaj</a:t>
            </a:r>
            <a:r>
              <a:rPr lang="pl-PL" sz="2400" dirty="0">
                <a:solidFill>
                  <a:srgbClr val="839496"/>
                </a:solidFill>
                <a:latin typeface="Consolas" panose="020B0609020204030204" pitchFamily="49" charset="0"/>
              </a:rPr>
              <a:t>(a, b):</a:t>
            </a:r>
          </a:p>
          <a:p>
            <a:r>
              <a:rPr lang="pl-PL" sz="2400" dirty="0">
                <a:solidFill>
                  <a:srgbClr val="839496"/>
                </a:solidFill>
                <a:latin typeface="Consolas" panose="020B0609020204030204" pitchFamily="49" charset="0"/>
              </a:rPr>
              <a:t>    instrukcja </a:t>
            </a:r>
            <a:r>
              <a:rPr lang="pl-PL" sz="2400" dirty="0">
                <a:solidFill>
                  <a:srgbClr val="D33682"/>
                </a:solidFill>
                <a:latin typeface="Consolas" panose="020B0609020204030204" pitchFamily="49" charset="0"/>
              </a:rPr>
              <a:t>1</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instrukcja </a:t>
            </a:r>
            <a:r>
              <a:rPr lang="pl-PL" sz="2400" dirty="0">
                <a:solidFill>
                  <a:srgbClr val="D33682"/>
                </a:solidFill>
                <a:latin typeface="Consolas" panose="020B0609020204030204" pitchFamily="49" charset="0"/>
              </a:rPr>
              <a:t>2</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instrukcja </a:t>
            </a:r>
            <a:r>
              <a:rPr lang="pl-PL" sz="2400" dirty="0">
                <a:solidFill>
                  <a:srgbClr val="D33682"/>
                </a:solidFill>
                <a:latin typeface="Consolas" panose="020B0609020204030204" pitchFamily="49" charset="0"/>
              </a:rPr>
              <a:t>3</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t>
            </a:r>
            <a:r>
              <a:rPr lang="pl-PL" sz="2400" dirty="0">
                <a:solidFill>
                  <a:srgbClr val="CB4B16"/>
                </a:solidFill>
                <a:latin typeface="Consolas" panose="020B0609020204030204" pitchFamily="49" charset="0"/>
              </a:rPr>
              <a:t>...</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instrukcja n</a:t>
            </a:r>
          </a:p>
          <a:p>
            <a:r>
              <a:rPr lang="pl-PL" sz="2400" dirty="0">
                <a:solidFill>
                  <a:srgbClr val="839496"/>
                </a:solidFill>
                <a:latin typeface="Consolas" panose="020B0609020204030204" pitchFamily="49" charset="0"/>
              </a:rPr>
              <a:t>    </a:t>
            </a:r>
            <a:r>
              <a:rPr lang="pl-PL" sz="2400" dirty="0">
                <a:solidFill>
                  <a:srgbClr val="CB4B16"/>
                </a:solidFill>
                <a:latin typeface="Consolas" panose="020B0609020204030204" pitchFamily="49" charset="0"/>
              </a:rPr>
              <a:t>...</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t>
            </a:r>
            <a:r>
              <a:rPr lang="pl-PL" sz="2400" dirty="0">
                <a:solidFill>
                  <a:srgbClr val="859900"/>
                </a:solidFill>
                <a:latin typeface="Consolas" panose="020B0609020204030204" pitchFamily="49" charset="0"/>
              </a:rPr>
              <a:t>return</a:t>
            </a:r>
            <a:r>
              <a:rPr lang="pl-PL" sz="2400" dirty="0">
                <a:solidFill>
                  <a:srgbClr val="839496"/>
                </a:solidFill>
                <a:latin typeface="Consolas" panose="020B0609020204030204" pitchFamily="49" charset="0"/>
              </a:rPr>
              <a:t> x</a:t>
            </a:r>
          </a:p>
        </p:txBody>
      </p:sp>
      <p:sp>
        <p:nvSpPr>
          <p:cNvPr id="8" name="Prostokąt 7"/>
          <p:cNvSpPr/>
          <p:nvPr/>
        </p:nvSpPr>
        <p:spPr>
          <a:xfrm>
            <a:off x="138781" y="2089581"/>
            <a:ext cx="3677263" cy="2677656"/>
          </a:xfrm>
          <a:prstGeom prst="rect">
            <a:avLst/>
          </a:prstGeom>
        </p:spPr>
        <p:txBody>
          <a:bodyPr wrap="square">
            <a:spAutoFit/>
          </a:bodyPr>
          <a:lstStyle/>
          <a:p>
            <a:r>
              <a:rPr lang="pl-PL" sz="2400" dirty="0">
                <a:solidFill>
                  <a:srgbClr val="839496"/>
                </a:solidFill>
                <a:latin typeface="Consolas" panose="020B0609020204030204" pitchFamily="49" charset="0"/>
              </a:rPr>
              <a:t>    instrukcja </a:t>
            </a:r>
            <a:r>
              <a:rPr lang="pl-PL" sz="2400" dirty="0">
                <a:solidFill>
                  <a:srgbClr val="D33682"/>
                </a:solidFill>
                <a:latin typeface="Consolas" panose="020B0609020204030204" pitchFamily="49" charset="0"/>
              </a:rPr>
              <a:t>1</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instrukcja </a:t>
            </a:r>
            <a:r>
              <a:rPr lang="pl-PL" sz="2400" dirty="0">
                <a:solidFill>
                  <a:srgbClr val="D33682"/>
                </a:solidFill>
                <a:latin typeface="Consolas" panose="020B0609020204030204" pitchFamily="49" charset="0"/>
              </a:rPr>
              <a:t>2</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instrukcja </a:t>
            </a:r>
            <a:r>
              <a:rPr lang="pl-PL" sz="2400" dirty="0">
                <a:solidFill>
                  <a:srgbClr val="D33682"/>
                </a:solidFill>
                <a:latin typeface="Consolas" panose="020B0609020204030204" pitchFamily="49" charset="0"/>
              </a:rPr>
              <a:t>3</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t>
            </a:r>
            <a:r>
              <a:rPr lang="pl-PL" sz="2400" dirty="0">
                <a:solidFill>
                  <a:srgbClr val="CB4B16"/>
                </a:solidFill>
                <a:latin typeface="Consolas" panose="020B0609020204030204" pitchFamily="49" charset="0"/>
              </a:rPr>
              <a:t>...</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instrukcja n</a:t>
            </a:r>
          </a:p>
          <a:p>
            <a:r>
              <a:rPr lang="pl-PL" sz="2400" dirty="0">
                <a:solidFill>
                  <a:srgbClr val="839496"/>
                </a:solidFill>
                <a:latin typeface="Consolas" panose="020B0609020204030204" pitchFamily="49" charset="0"/>
              </a:rPr>
              <a:t>    </a:t>
            </a:r>
            <a:r>
              <a:rPr lang="pl-PL" sz="2400" dirty="0">
                <a:solidFill>
                  <a:srgbClr val="CB4B16"/>
                </a:solidFill>
                <a:latin typeface="Consolas" panose="020B0609020204030204" pitchFamily="49" charset="0"/>
              </a:rPr>
              <a:t>...</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t>
            </a:r>
          </a:p>
        </p:txBody>
      </p:sp>
    </p:spTree>
    <p:extLst>
      <p:ext uri="{BB962C8B-B14F-4D97-AF65-F5344CB8AC3E}">
        <p14:creationId xmlns:p14="http://schemas.microsoft.com/office/powerpoint/2010/main" val="6882223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Z jakich elementów składa się funkcja w </a:t>
            </a:r>
            <a:r>
              <a:rPr lang="pl-PL" sz="2800" dirty="0" err="1"/>
              <a:t>pythonie</a:t>
            </a:r>
            <a:r>
              <a:rPr lang="pl-PL" sz="2800" dirty="0"/>
              <a:t>?</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82065" y="748862"/>
            <a:ext cx="11891947" cy="4953382"/>
          </a:xfrm>
        </p:spPr>
        <p:txBody>
          <a:bodyPr>
            <a:normAutofit/>
          </a:bodyPr>
          <a:lstStyle/>
          <a:p>
            <a:pPr algn="l"/>
            <a:r>
              <a:rPr lang="pl-PL" dirty="0">
                <a:effectLst/>
                <a:latin typeface="Arial" panose="020B0604020202020204" pitchFamily="34" charset="0"/>
              </a:rPr>
              <a:t>Definicja funkcji musi zawierać:</a:t>
            </a:r>
            <a:r>
              <a:rPr lang="pl-PL" dirty="0"/>
              <a:t/>
            </a:r>
            <a:br>
              <a:rPr lang="pl-PL" dirty="0"/>
            </a:br>
            <a:r>
              <a:rPr lang="pl-PL" dirty="0">
                <a:effectLst/>
                <a:latin typeface="Arial" panose="020B0604020202020204" pitchFamily="34" charset="0"/>
              </a:rPr>
              <a:t>1) </a:t>
            </a:r>
            <a:r>
              <a:rPr lang="pl-PL" b="1" dirty="0">
                <a:effectLst/>
                <a:latin typeface="Arial" panose="020B0604020202020204" pitchFamily="34" charset="0"/>
              </a:rPr>
              <a:t>nagłówek funkcji </a:t>
            </a:r>
            <a:r>
              <a:rPr lang="pl-PL" dirty="0">
                <a:effectLst/>
                <a:latin typeface="Arial" panose="020B0604020202020204" pitchFamily="34" charset="0"/>
              </a:rPr>
              <a:t>obejmujący:</a:t>
            </a:r>
            <a:r>
              <a:rPr lang="pl-PL" dirty="0"/>
              <a:t/>
            </a:r>
            <a:br>
              <a:rPr lang="pl-PL" dirty="0"/>
            </a:br>
            <a:r>
              <a:rPr lang="pl-PL" dirty="0"/>
              <a:t>     </a:t>
            </a:r>
            <a:r>
              <a:rPr lang="pl-PL" dirty="0">
                <a:effectLst/>
                <a:latin typeface="Arial" panose="020B0604020202020204" pitchFamily="34" charset="0"/>
              </a:rPr>
              <a:t>a) nazwę funkcji, która pozwoli zidentyfikowa</a:t>
            </a:r>
            <a:r>
              <a:rPr lang="pl-PL" dirty="0">
                <a:latin typeface="Arial" panose="020B0604020202020204" pitchFamily="34" charset="0"/>
              </a:rPr>
              <a:t>ć</a:t>
            </a:r>
            <a:r>
              <a:rPr lang="pl-PL" dirty="0">
                <a:effectLst/>
                <a:latin typeface="Arial" panose="020B0604020202020204" pitchFamily="34" charset="0"/>
              </a:rPr>
              <a:t> funkcj</a:t>
            </a:r>
            <a:r>
              <a:rPr lang="pl-PL" dirty="0">
                <a:latin typeface="Arial" panose="020B0604020202020204" pitchFamily="34" charset="0"/>
              </a:rPr>
              <a:t>ę</a:t>
            </a:r>
            <a:r>
              <a:rPr lang="pl-PL" dirty="0">
                <a:effectLst/>
                <a:latin typeface="Arial" panose="020B0604020202020204" pitchFamily="34" charset="0"/>
              </a:rPr>
              <a:t> </a:t>
            </a:r>
            <a:r>
              <a:rPr lang="pl-PL" dirty="0" smtClean="0">
                <a:effectLst/>
                <a:latin typeface="Arial" panose="020B0604020202020204" pitchFamily="34" charset="0"/>
              </a:rPr>
              <a:t>w</a:t>
            </a:r>
            <a:r>
              <a:rPr lang="pl-PL" dirty="0"/>
              <a:t> </a:t>
            </a:r>
            <a:r>
              <a:rPr lang="pl-PL" dirty="0" smtClean="0">
                <a:effectLst/>
                <a:latin typeface="Arial" panose="020B0604020202020204" pitchFamily="34" charset="0"/>
              </a:rPr>
              <a:t>pozostałej cz</a:t>
            </a:r>
            <a:r>
              <a:rPr lang="pl-PL" dirty="0" smtClean="0">
                <a:latin typeface="Arial" panose="020B0604020202020204" pitchFamily="34" charset="0"/>
              </a:rPr>
              <a:t>ęś</a:t>
            </a:r>
            <a:r>
              <a:rPr lang="pl-PL" dirty="0" smtClean="0">
                <a:effectLst/>
                <a:latin typeface="Arial" panose="020B0604020202020204" pitchFamily="34" charset="0"/>
              </a:rPr>
              <a:t>ci programu</a:t>
            </a:r>
            <a:r>
              <a:rPr lang="pl-PL" dirty="0"/>
              <a:t/>
            </a:r>
            <a:br>
              <a:rPr lang="pl-PL" dirty="0"/>
            </a:br>
            <a:r>
              <a:rPr lang="pl-PL" dirty="0"/>
              <a:t>     </a:t>
            </a:r>
            <a:r>
              <a:rPr lang="pl-PL" dirty="0">
                <a:effectLst/>
                <a:latin typeface="Arial" panose="020B0604020202020204" pitchFamily="34" charset="0"/>
              </a:rPr>
              <a:t>b) listę argumentów, która funkcja otrzymuje na </a:t>
            </a:r>
            <a:r>
              <a:rPr lang="pl-PL" dirty="0" smtClean="0">
                <a:effectLst/>
                <a:latin typeface="Arial" panose="020B0604020202020204" pitchFamily="34" charset="0"/>
              </a:rPr>
              <a:t>pocz</a:t>
            </a:r>
            <a:r>
              <a:rPr lang="pl-PL" dirty="0" smtClean="0">
                <a:latin typeface="Arial" panose="020B0604020202020204" pitchFamily="34" charset="0"/>
              </a:rPr>
              <a:t>ą</a:t>
            </a:r>
            <a:r>
              <a:rPr lang="pl-PL" dirty="0" smtClean="0">
                <a:effectLst/>
                <a:latin typeface="Arial" panose="020B0604020202020204" pitchFamily="34" charset="0"/>
              </a:rPr>
              <a:t>tku</a:t>
            </a:r>
            <a:r>
              <a:rPr lang="pl-PL" dirty="0"/>
              <a:t> </a:t>
            </a:r>
            <a:r>
              <a:rPr lang="pl-PL" dirty="0" smtClean="0">
                <a:effectLst/>
                <a:latin typeface="Arial" panose="020B0604020202020204" pitchFamily="34" charset="0"/>
              </a:rPr>
              <a:t>działania programu</a:t>
            </a:r>
          </a:p>
          <a:p>
            <a:pPr algn="l"/>
            <a:r>
              <a:rPr lang="pl-PL" dirty="0"/>
              <a:t/>
            </a:r>
            <a:br>
              <a:rPr lang="pl-PL" dirty="0"/>
            </a:br>
            <a:r>
              <a:rPr lang="pl-PL" dirty="0">
                <a:effectLst/>
                <a:latin typeface="Arial" panose="020B0604020202020204" pitchFamily="34" charset="0"/>
              </a:rPr>
              <a:t>2) </a:t>
            </a:r>
            <a:r>
              <a:rPr lang="pl-PL" b="1" dirty="0">
                <a:effectLst/>
                <a:latin typeface="Arial" panose="020B0604020202020204" pitchFamily="34" charset="0"/>
              </a:rPr>
              <a:t>ciało funkcji</a:t>
            </a:r>
            <a:r>
              <a:rPr lang="pl-PL" dirty="0">
                <a:effectLst/>
                <a:latin typeface="Arial" panose="020B0604020202020204" pitchFamily="34" charset="0"/>
              </a:rPr>
              <a:t>, zawierające instrukcje, które zostan</a:t>
            </a:r>
            <a:r>
              <a:rPr lang="pl-PL" dirty="0">
                <a:latin typeface="Arial" panose="020B0604020202020204" pitchFamily="34" charset="0"/>
              </a:rPr>
              <a:t>ą</a:t>
            </a:r>
            <a:r>
              <a:rPr lang="pl-PL" dirty="0">
                <a:effectLst/>
                <a:latin typeface="Arial" panose="020B0604020202020204" pitchFamily="34" charset="0"/>
              </a:rPr>
              <a:t> </a:t>
            </a:r>
            <a:r>
              <a:rPr lang="pl-PL" dirty="0" smtClean="0">
                <a:effectLst/>
                <a:latin typeface="Arial" panose="020B0604020202020204" pitchFamily="34" charset="0"/>
              </a:rPr>
              <a:t>wykonane</a:t>
            </a:r>
            <a:r>
              <a:rPr lang="pl-PL" dirty="0"/>
              <a:t> </a:t>
            </a:r>
            <a:r>
              <a:rPr lang="pl-PL" dirty="0" smtClean="0">
                <a:effectLst/>
                <a:latin typeface="Arial" panose="020B0604020202020204" pitchFamily="34" charset="0"/>
              </a:rPr>
              <a:t>w </a:t>
            </a:r>
            <a:r>
              <a:rPr lang="pl-PL" dirty="0">
                <a:effectLst/>
                <a:latin typeface="Arial" panose="020B0604020202020204" pitchFamily="34" charset="0"/>
              </a:rPr>
              <a:t>momencie </a:t>
            </a:r>
            <a:r>
              <a:rPr lang="pl-PL" dirty="0" smtClean="0">
                <a:effectLst/>
                <a:latin typeface="Arial" panose="020B0604020202020204" pitchFamily="34" charset="0"/>
              </a:rPr>
              <a:t>  </a:t>
            </a:r>
            <a:br>
              <a:rPr lang="pl-PL" dirty="0" smtClean="0">
                <a:effectLst/>
                <a:latin typeface="Arial" panose="020B0604020202020204" pitchFamily="34" charset="0"/>
              </a:rPr>
            </a:br>
            <a:r>
              <a:rPr lang="pl-PL" dirty="0" smtClean="0">
                <a:effectLst/>
                <a:latin typeface="Arial" panose="020B0604020202020204" pitchFamily="34" charset="0"/>
              </a:rPr>
              <a:t>    wywołania </a:t>
            </a:r>
            <a:r>
              <a:rPr lang="pl-PL" dirty="0">
                <a:effectLst/>
                <a:latin typeface="Arial" panose="020B0604020202020204" pitchFamily="34" charset="0"/>
              </a:rPr>
              <a:t>(użycia) funkcji:</a:t>
            </a:r>
            <a:r>
              <a:rPr lang="pl-PL" dirty="0"/>
              <a:t/>
            </a:r>
            <a:br>
              <a:rPr lang="pl-PL" dirty="0"/>
            </a:br>
            <a:r>
              <a:rPr lang="pl-PL" dirty="0"/>
              <a:t>     </a:t>
            </a:r>
            <a:r>
              <a:rPr lang="pl-PL" dirty="0">
                <a:effectLst/>
                <a:latin typeface="Arial" panose="020B0604020202020204" pitchFamily="34" charset="0"/>
              </a:rPr>
              <a:t>a) jeżeli funkcja ma zwracać jakiś rezultat, musi </a:t>
            </a:r>
            <a:r>
              <a:rPr lang="pl-PL" dirty="0" smtClean="0">
                <a:effectLst/>
                <a:latin typeface="Arial" panose="020B0604020202020204" pitchFamily="34" charset="0"/>
              </a:rPr>
              <a:t>zawierać</a:t>
            </a:r>
            <a:r>
              <a:rPr lang="pl-PL" dirty="0"/>
              <a:t> </a:t>
            </a:r>
            <a:r>
              <a:rPr lang="pl-PL" dirty="0" smtClean="0">
                <a:effectLst/>
                <a:latin typeface="Arial" panose="020B0604020202020204" pitchFamily="34" charset="0"/>
              </a:rPr>
              <a:t>odpowiednią </a:t>
            </a:r>
            <a:r>
              <a:rPr lang="pl-PL" dirty="0">
                <a:effectLst/>
                <a:latin typeface="Arial" panose="020B0604020202020204" pitchFamily="34" charset="0"/>
              </a:rPr>
              <a:t>instrukcj</a:t>
            </a:r>
            <a:r>
              <a:rPr lang="pl-PL" dirty="0">
                <a:latin typeface="Arial" panose="020B0604020202020204" pitchFamily="34" charset="0"/>
              </a:rPr>
              <a:t>ę</a:t>
            </a:r>
            <a:r>
              <a:rPr lang="pl-PL" dirty="0"/>
              <a:t/>
            </a:r>
            <a:br>
              <a:rPr lang="pl-PL" dirty="0"/>
            </a:br>
            <a:endParaRPr lang="pl-PL" dirty="0"/>
          </a:p>
          <a:p>
            <a:pPr algn="l"/>
            <a:r>
              <a:rPr lang="pl-PL" dirty="0">
                <a:effectLst/>
                <a:latin typeface="Arial" panose="020B0604020202020204" pitchFamily="34" charset="0"/>
              </a:rPr>
              <a:t>W języku </a:t>
            </a:r>
            <a:r>
              <a:rPr lang="pl-PL" dirty="0" err="1">
                <a:effectLst/>
                <a:latin typeface="Arial" panose="020B0604020202020204" pitchFamily="34" charset="0"/>
              </a:rPr>
              <a:t>Python</a:t>
            </a:r>
            <a:r>
              <a:rPr lang="pl-PL" dirty="0">
                <a:effectLst/>
                <a:latin typeface="Arial" panose="020B0604020202020204" pitchFamily="34" charset="0"/>
              </a:rPr>
              <a:t> składnia definicji funkcji jest nast</a:t>
            </a:r>
            <a:r>
              <a:rPr lang="pl-PL" dirty="0">
                <a:latin typeface="Arial" panose="020B0604020202020204" pitchFamily="34" charset="0"/>
              </a:rPr>
              <a:t>ę</a:t>
            </a:r>
            <a:r>
              <a:rPr lang="pl-PL" dirty="0">
                <a:effectLst/>
                <a:latin typeface="Arial" panose="020B0604020202020204" pitchFamily="34" charset="0"/>
              </a:rPr>
              <a:t>pująca:</a:t>
            </a:r>
            <a:r>
              <a:rPr lang="pl-PL" dirty="0"/>
              <a:t/>
            </a:r>
            <a:br>
              <a:rPr lang="pl-PL" dirty="0"/>
            </a:br>
            <a:endParaRPr lang="pl-PL" dirty="0"/>
          </a:p>
        </p:txBody>
      </p:sp>
      <p:sp>
        <p:nvSpPr>
          <p:cNvPr id="6" name="Prostokąt 5"/>
          <p:cNvSpPr/>
          <p:nvPr/>
        </p:nvSpPr>
        <p:spPr>
          <a:xfrm>
            <a:off x="3883741" y="4847740"/>
            <a:ext cx="3136491" cy="1200329"/>
          </a:xfrm>
          <a:prstGeom prst="rect">
            <a:avLst/>
          </a:prstGeom>
        </p:spPr>
        <p:txBody>
          <a:bodyPr wrap="square">
            <a:spAutoFit/>
          </a:bodyPr>
          <a:lstStyle/>
          <a:p>
            <a:r>
              <a:rPr lang="pl-PL" sz="2400" b="1" dirty="0">
                <a:solidFill>
                  <a:srgbClr val="93A1A1"/>
                </a:solidFill>
                <a:latin typeface="Consolas" panose="020B0609020204030204" pitchFamily="49" charset="0"/>
              </a:rPr>
              <a:t>def</a:t>
            </a:r>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dodaj</a:t>
            </a:r>
            <a:r>
              <a:rPr lang="pl-PL" sz="2400" dirty="0">
                <a:solidFill>
                  <a:srgbClr val="839496"/>
                </a:solidFill>
                <a:latin typeface="Consolas" panose="020B0609020204030204" pitchFamily="49" charset="0"/>
              </a:rPr>
              <a:t>(a, b):</a:t>
            </a:r>
          </a:p>
          <a:p>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wynik</a:t>
            </a:r>
            <a:r>
              <a:rPr lang="pl-PL" sz="2400" dirty="0">
                <a:solidFill>
                  <a:srgbClr val="859900"/>
                </a:solidFill>
                <a:latin typeface="Consolas" panose="020B0609020204030204" pitchFamily="49" charset="0"/>
              </a:rPr>
              <a:t>=</a:t>
            </a:r>
            <a:r>
              <a:rPr lang="pl-PL" sz="2400" dirty="0" err="1">
                <a:solidFill>
                  <a:srgbClr val="839496"/>
                </a:solidFill>
                <a:latin typeface="Consolas" panose="020B0609020204030204" pitchFamily="49" charset="0"/>
              </a:rPr>
              <a:t>a</a:t>
            </a:r>
            <a:r>
              <a:rPr lang="pl-PL" sz="2400" dirty="0" err="1">
                <a:solidFill>
                  <a:srgbClr val="859900"/>
                </a:solidFill>
                <a:latin typeface="Consolas" panose="020B0609020204030204" pitchFamily="49" charset="0"/>
              </a:rPr>
              <a:t>+</a:t>
            </a:r>
            <a:r>
              <a:rPr lang="pl-PL" sz="2400" dirty="0" err="1">
                <a:solidFill>
                  <a:srgbClr val="839496"/>
                </a:solidFill>
                <a:latin typeface="Consolas" panose="020B0609020204030204" pitchFamily="49" charset="0"/>
              </a:rPr>
              <a:t>b</a:t>
            </a:r>
            <a:endParaRPr lang="pl-PL" sz="2400" dirty="0">
              <a:solidFill>
                <a:srgbClr val="839496"/>
              </a:solidFill>
              <a:latin typeface="Consolas" panose="020B0609020204030204" pitchFamily="49" charset="0"/>
            </a:endParaRPr>
          </a:p>
          <a:p>
            <a:r>
              <a:rPr lang="pl-PL" sz="2400" dirty="0">
                <a:solidFill>
                  <a:srgbClr val="839496"/>
                </a:solidFill>
                <a:latin typeface="Consolas" panose="020B0609020204030204" pitchFamily="49" charset="0"/>
              </a:rPr>
              <a:t>    </a:t>
            </a:r>
            <a:r>
              <a:rPr lang="pl-PL" sz="2400" dirty="0">
                <a:solidFill>
                  <a:srgbClr val="859900"/>
                </a:solidFill>
                <a:latin typeface="Consolas" panose="020B0609020204030204" pitchFamily="49" charset="0"/>
              </a:rPr>
              <a:t>return</a:t>
            </a:r>
            <a:r>
              <a:rPr lang="pl-PL" sz="2400" dirty="0">
                <a:solidFill>
                  <a:srgbClr val="839496"/>
                </a:solidFill>
                <a:latin typeface="Consolas" panose="020B0609020204030204" pitchFamily="49" charset="0"/>
              </a:rPr>
              <a:t> </a:t>
            </a:r>
            <a:r>
              <a:rPr lang="pl-PL" sz="2400" dirty="0">
                <a:solidFill>
                  <a:srgbClr val="268BD2"/>
                </a:solidFill>
                <a:latin typeface="Consolas" panose="020B0609020204030204" pitchFamily="49" charset="0"/>
              </a:rPr>
              <a:t>wynik</a:t>
            </a:r>
            <a:endParaRPr lang="pl-PL" sz="2400" dirty="0">
              <a:solidFill>
                <a:srgbClr val="839496"/>
              </a:solidFill>
              <a:latin typeface="Consolas" panose="020B0609020204030204" pitchFamily="49" charset="0"/>
            </a:endParaRPr>
          </a:p>
        </p:txBody>
      </p:sp>
      <p:cxnSp>
        <p:nvCxnSpPr>
          <p:cNvPr id="5" name="Łącznik prosty ze strzałką 4"/>
          <p:cNvCxnSpPr/>
          <p:nvPr/>
        </p:nvCxnSpPr>
        <p:spPr>
          <a:xfrm flipV="1">
            <a:off x="3168502" y="5209954"/>
            <a:ext cx="808075" cy="237950"/>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0" name="pole tekstowe 9"/>
          <p:cNvSpPr txBox="1"/>
          <p:nvPr/>
        </p:nvSpPr>
        <p:spPr>
          <a:xfrm>
            <a:off x="1400854" y="5440786"/>
            <a:ext cx="2171685" cy="369332"/>
          </a:xfrm>
          <a:prstGeom prst="rect">
            <a:avLst/>
          </a:prstGeom>
          <a:noFill/>
        </p:spPr>
        <p:txBody>
          <a:bodyPr wrap="none" rtlCol="0">
            <a:spAutoFit/>
          </a:bodyPr>
          <a:lstStyle/>
          <a:p>
            <a:r>
              <a:rPr lang="pl-PL" dirty="0" smtClean="0"/>
              <a:t>Instrukcja definiująca</a:t>
            </a:r>
            <a:endParaRPr lang="pl-PL" dirty="0"/>
          </a:p>
        </p:txBody>
      </p:sp>
    </p:spTree>
    <p:extLst>
      <p:ext uri="{BB962C8B-B14F-4D97-AF65-F5344CB8AC3E}">
        <p14:creationId xmlns:p14="http://schemas.microsoft.com/office/powerpoint/2010/main" val="3664411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596080"/>
            <a:ext cx="11119944" cy="4953382"/>
          </a:xfrm>
        </p:spPr>
        <p:txBody>
          <a:bodyPr/>
          <a:lstStyle/>
          <a:p>
            <a:r>
              <a:rPr lang="pl-PL" sz="2000" dirty="0">
                <a:solidFill>
                  <a:schemeClr val="tx1">
                    <a:lumMod val="75000"/>
                    <a:lumOff val="25000"/>
                  </a:schemeClr>
                </a:solidFill>
                <a:latin typeface="Consolas" panose="020B0609020204030204" pitchFamily="49" charset="0"/>
              </a:rPr>
              <a:t>Cechy języka </a:t>
            </a:r>
            <a:r>
              <a:rPr lang="pl-PL" sz="2000" dirty="0" err="1">
                <a:solidFill>
                  <a:schemeClr val="tx1">
                    <a:lumMod val="75000"/>
                    <a:lumOff val="25000"/>
                  </a:schemeClr>
                </a:solidFill>
                <a:latin typeface="Consolas" panose="020B0609020204030204" pitchFamily="49" charset="0"/>
              </a:rPr>
              <a:t>Python</a:t>
            </a:r>
            <a:r>
              <a:rPr lang="pl-PL" sz="2000" dirty="0">
                <a:solidFill>
                  <a:schemeClr val="tx1">
                    <a:lumMod val="75000"/>
                    <a:lumOff val="25000"/>
                  </a:schemeClr>
                </a:solidFill>
                <a:latin typeface="Consolas" panose="020B0609020204030204" pitchFamily="49" charset="0"/>
              </a:rPr>
              <a:t>:</a:t>
            </a:r>
          </a:p>
          <a:p>
            <a:pPr marL="342900" indent="-342900" algn="l">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Interpretowany,</a:t>
            </a:r>
          </a:p>
          <a:p>
            <a:pPr marL="342900" indent="-342900" algn="l">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Interaktywny,</a:t>
            </a:r>
          </a:p>
          <a:p>
            <a:pPr marL="342900" indent="-342900" algn="l">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obiektowo-zorientowany,</a:t>
            </a:r>
          </a:p>
          <a:p>
            <a:pPr marL="342900" indent="-342900" algn="l">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Uproszczony zapis kodu względem innych </a:t>
            </a:r>
            <a:r>
              <a:rPr lang="pl-PL" sz="2000" dirty="0" smtClean="0">
                <a:solidFill>
                  <a:schemeClr val="tx1">
                    <a:lumMod val="75000"/>
                    <a:lumOff val="25000"/>
                  </a:schemeClr>
                </a:solidFill>
                <a:latin typeface="Consolas" panose="020B0609020204030204" pitchFamily="49" charset="0"/>
              </a:rPr>
              <a:t>języków </a:t>
            </a:r>
            <a:r>
              <a:rPr lang="pl-PL" sz="2000" dirty="0">
                <a:solidFill>
                  <a:schemeClr val="tx1">
                    <a:lumMod val="75000"/>
                    <a:lumOff val="25000"/>
                  </a:schemeClr>
                </a:solidFill>
                <a:latin typeface="Consolas" panose="020B0609020204030204" pitchFamily="49" charset="0"/>
              </a:rPr>
              <a:t>z przejrzystością i łatwością wykonywania złożonych operacji, </a:t>
            </a:r>
          </a:p>
          <a:p>
            <a:pPr marL="342900" indent="-342900" algn="l">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wygodna diagnostyka błędów z ogromnym ekosystem modułów dla najróżniejszych zastosowań</a:t>
            </a:r>
          </a:p>
          <a:p>
            <a:pPr marL="342900" indent="-342900" algn="l">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łatwość łączenia z kodem w innych językach. </a:t>
            </a:r>
          </a:p>
          <a:p>
            <a:pPr marL="342900" indent="-342900" algn="l">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skalowalność i przenośność.</a:t>
            </a:r>
          </a:p>
        </p:txBody>
      </p:sp>
    </p:spTree>
    <p:extLst>
      <p:ext uri="{BB962C8B-B14F-4D97-AF65-F5344CB8AC3E}">
        <p14:creationId xmlns:p14="http://schemas.microsoft.com/office/powerpoint/2010/main" val="1801290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Jaka jest różnica pomiędzy deklaracją a definicją funkcji?</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74103" y="879531"/>
            <a:ext cx="11119944" cy="5796572"/>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1" i="0" u="none" strike="noStrike" cap="none" normalizeH="0" baseline="0" dirty="0">
                <a:ln>
                  <a:noFill/>
                </a:ln>
                <a:solidFill>
                  <a:schemeClr val="tx1"/>
                </a:solidFill>
                <a:effectLst/>
                <a:latin typeface="Arial" panose="020B0604020202020204" pitchFamily="34" charset="0"/>
              </a:rPr>
              <a:t>Deklarowanie funkcji </a:t>
            </a:r>
            <a:r>
              <a:rPr kumimoji="0" lang="pl-PL" altLang="pl-PL" sz="2400" b="0" i="0" u="none" strike="noStrike" cap="none" normalizeH="0" baseline="0" dirty="0" smtClean="0">
                <a:ln>
                  <a:noFill/>
                </a:ln>
                <a:solidFill>
                  <a:schemeClr val="tx1"/>
                </a:solidFill>
                <a:effectLst/>
                <a:latin typeface="Arial" panose="020B0604020202020204" pitchFamily="34" charset="0"/>
              </a:rPr>
              <a:t>(w języku</a:t>
            </a:r>
            <a:r>
              <a:rPr kumimoji="0" lang="pl-PL" altLang="pl-PL" sz="2400" b="0" i="0" u="none" strike="noStrike" cap="none" normalizeH="0" dirty="0" smtClean="0">
                <a:ln>
                  <a:noFill/>
                </a:ln>
                <a:solidFill>
                  <a:schemeClr val="tx1"/>
                </a:solidFill>
                <a:effectLst/>
                <a:latin typeface="Arial" panose="020B0604020202020204" pitchFamily="34" charset="0"/>
              </a:rPr>
              <a:t> C++) </a:t>
            </a:r>
            <a:r>
              <a:rPr kumimoji="0" lang="pl-PL" altLang="pl-PL" sz="2400" b="0" i="0" u="none" strike="noStrike" cap="none" normalizeH="0" baseline="0" dirty="0" smtClean="0">
                <a:ln>
                  <a:noFill/>
                </a:ln>
                <a:solidFill>
                  <a:schemeClr val="tx1"/>
                </a:solidFill>
                <a:effectLst/>
                <a:latin typeface="Arial" panose="020B0604020202020204" pitchFamily="34" charset="0"/>
              </a:rPr>
              <a:t>polega </a:t>
            </a:r>
            <a:r>
              <a:rPr kumimoji="0" lang="pl-PL" altLang="pl-PL" sz="2400" b="0" i="0" u="none" strike="noStrike" cap="none" normalizeH="0" baseline="0" dirty="0">
                <a:ln>
                  <a:noFill/>
                </a:ln>
                <a:solidFill>
                  <a:schemeClr val="tx1"/>
                </a:solidFill>
                <a:effectLst/>
                <a:latin typeface="Arial" panose="020B0604020202020204" pitchFamily="34" charset="0"/>
              </a:rPr>
              <a:t>na wprowadzeniu informacji o funkcji do programu. </a:t>
            </a:r>
            <a:endParaRPr kumimoji="0" lang="pl-PL" altLang="pl-PL"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smtClean="0">
                <a:ln>
                  <a:noFill/>
                </a:ln>
                <a:solidFill>
                  <a:schemeClr val="tx1"/>
                </a:solidFill>
                <a:effectLst/>
                <a:latin typeface="Arial" panose="020B0604020202020204" pitchFamily="34" charset="0"/>
              </a:rPr>
              <a:t>W </a:t>
            </a:r>
            <a:r>
              <a:rPr kumimoji="0" lang="pl-PL" altLang="pl-PL" sz="2400" b="0" i="0" u="none" strike="noStrike" cap="none" normalizeH="0" baseline="0" dirty="0">
                <a:ln>
                  <a:noFill/>
                </a:ln>
                <a:solidFill>
                  <a:schemeClr val="tx1"/>
                </a:solidFill>
                <a:effectLst/>
                <a:latin typeface="Arial" panose="020B0604020202020204" pitchFamily="34" charset="0"/>
              </a:rPr>
              <a:t>tym momencie określamy nazwę funkcji, jej parametry (jeśli istnieją) oraz jej typ zwracany. Deklaracja funkcji informuje </a:t>
            </a:r>
            <a:r>
              <a:rPr kumimoji="0" lang="pl-PL" altLang="pl-PL" sz="2400" b="0" i="0" u="sng" strike="noStrike" cap="none" normalizeH="0" baseline="0" dirty="0">
                <a:ln>
                  <a:noFill/>
                </a:ln>
                <a:solidFill>
                  <a:schemeClr val="tx1"/>
                </a:solidFill>
                <a:effectLst/>
                <a:latin typeface="Arial" panose="020B0604020202020204" pitchFamily="34" charset="0"/>
              </a:rPr>
              <a:t>kompilator</a:t>
            </a:r>
            <a:r>
              <a:rPr kumimoji="0" lang="pl-PL" altLang="pl-PL" sz="2400" b="0" i="0" u="none" strike="noStrike" cap="none" normalizeH="0" baseline="0" dirty="0">
                <a:ln>
                  <a:noFill/>
                </a:ln>
                <a:solidFill>
                  <a:schemeClr val="tx1"/>
                </a:solidFill>
                <a:effectLst/>
                <a:latin typeface="Arial" panose="020B0604020202020204" pitchFamily="34" charset="0"/>
              </a:rPr>
              <a:t> o istnieniu funkcji w programie, umożliwiając późniejsze odwołanie się do niej. </a:t>
            </a:r>
            <a:r>
              <a:rPr kumimoji="0" lang="pl-PL" altLang="pl-PL" sz="2400" b="0" i="0" u="sng" strike="noStrike" cap="none" normalizeH="0" baseline="0" dirty="0">
                <a:ln>
                  <a:noFill/>
                </a:ln>
                <a:solidFill>
                  <a:schemeClr val="tx1"/>
                </a:solidFill>
                <a:effectLst/>
                <a:latin typeface="Arial" panose="020B0604020202020204" pitchFamily="34" charset="0"/>
              </a:rPr>
              <a:t>Deklaracja funkcji nie zawiera jednak szczegółowej implementacji kodu w ciele funkcji.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smtClean="0">
                <a:ln>
                  <a:noFill/>
                </a:ln>
                <a:solidFill>
                  <a:schemeClr val="tx1"/>
                </a:solidFill>
                <a:effectLst/>
                <a:latin typeface="Arial" panose="020B0604020202020204" pitchFamily="34" charset="0"/>
              </a:rPr>
              <a:t>Na </a:t>
            </a:r>
            <a:r>
              <a:rPr kumimoji="0" lang="pl-PL" altLang="pl-PL" sz="2400" b="0" i="0" u="none" strike="noStrike" cap="none" normalizeH="0" baseline="0" dirty="0">
                <a:ln>
                  <a:noFill/>
                </a:ln>
                <a:solidFill>
                  <a:schemeClr val="tx1"/>
                </a:solidFill>
                <a:effectLst/>
                <a:latin typeface="Arial" panose="020B0604020202020204" pitchFamily="34" charset="0"/>
              </a:rPr>
              <a:t>przykład, deklaracja funkcji w języku C  może wyglądać tak: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1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err="1">
                <a:ln>
                  <a:noFill/>
                </a:ln>
                <a:solidFill>
                  <a:srgbClr val="0070C0"/>
                </a:solidFill>
                <a:effectLst/>
                <a:latin typeface="Arial Unicode MS"/>
              </a:rPr>
              <a:t>void</a:t>
            </a:r>
            <a:r>
              <a:rPr kumimoji="0" lang="pl-PL" altLang="pl-PL" sz="1800" b="0" i="0" u="none" strike="noStrike" cap="none" normalizeH="0" baseline="0" dirty="0">
                <a:ln>
                  <a:noFill/>
                </a:ln>
                <a:solidFill>
                  <a:srgbClr val="0070C0"/>
                </a:solidFill>
                <a:effectLst/>
                <a:latin typeface="Arial Unicode MS"/>
              </a:rPr>
              <a:t> funkcja(</a:t>
            </a:r>
            <a:r>
              <a:rPr kumimoji="0" lang="pl-PL" altLang="pl-PL" sz="1800" b="0" i="0" u="none" strike="noStrike" cap="none" normalizeH="0" baseline="0" dirty="0" err="1">
                <a:ln>
                  <a:noFill/>
                </a:ln>
                <a:solidFill>
                  <a:srgbClr val="0070C0"/>
                </a:solidFill>
                <a:effectLst/>
                <a:latin typeface="Arial Unicode MS"/>
              </a:rPr>
              <a:t>int</a:t>
            </a:r>
            <a:r>
              <a:rPr kumimoji="0" lang="pl-PL" altLang="pl-PL" sz="1800" b="0" i="0" u="none" strike="noStrike" cap="none" normalizeH="0" baseline="0" dirty="0">
                <a:ln>
                  <a:noFill/>
                </a:ln>
                <a:solidFill>
                  <a:srgbClr val="0070C0"/>
                </a:solidFill>
                <a:effectLst/>
                <a:latin typeface="Arial Unicode MS"/>
              </a:rPr>
              <a:t> parametr); </a:t>
            </a:r>
            <a:endParaRPr kumimoji="0" lang="pl-PL" altLang="pl-PL" sz="18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Arial" panose="020B0604020202020204" pitchFamily="34" charset="0"/>
              </a:rPr>
              <a:t>W przypadku języka </a:t>
            </a:r>
            <a:r>
              <a:rPr kumimoji="0" lang="pl-PL" altLang="pl-PL" sz="2400" b="0" i="0" u="none" strike="noStrike" cap="none" normalizeH="0" baseline="0" dirty="0" err="1">
                <a:ln>
                  <a:noFill/>
                </a:ln>
                <a:solidFill>
                  <a:schemeClr val="tx1"/>
                </a:solidFill>
                <a:effectLst/>
                <a:latin typeface="Arial" panose="020B0604020202020204" pitchFamily="34" charset="0"/>
              </a:rPr>
              <a:t>Python</a:t>
            </a:r>
            <a:r>
              <a:rPr kumimoji="0" lang="pl-PL" altLang="pl-PL" sz="2400" b="0" i="0" u="none" strike="noStrike" cap="none" normalizeH="0" baseline="0" dirty="0">
                <a:ln>
                  <a:noFill/>
                </a:ln>
                <a:solidFill>
                  <a:schemeClr val="tx1"/>
                </a:solidFill>
                <a:effectLst/>
                <a:latin typeface="Arial" panose="020B0604020202020204" pitchFamily="34" charset="0"/>
              </a:rPr>
              <a:t>, deklaracja funkcji jest równoważna z jej </a:t>
            </a:r>
            <a:r>
              <a:rPr kumimoji="0" lang="pl-PL" altLang="pl-PL" sz="2400" b="1" i="0" u="none" strike="noStrike" cap="none" normalizeH="0" baseline="0" dirty="0">
                <a:ln>
                  <a:noFill/>
                </a:ln>
                <a:solidFill>
                  <a:schemeClr val="tx1"/>
                </a:solidFill>
                <a:effectLst/>
                <a:latin typeface="Arial" panose="020B0604020202020204" pitchFamily="34" charset="0"/>
              </a:rPr>
              <a:t>definicją</a:t>
            </a:r>
            <a:r>
              <a:rPr kumimoji="0" lang="pl-PL" altLang="pl-PL" sz="2400" b="0" i="0" u="none" strike="noStrike" cap="none" normalizeH="0" baseline="0" dirty="0">
                <a:ln>
                  <a:noFill/>
                </a:ln>
                <a:solidFill>
                  <a:schemeClr val="tx1"/>
                </a:solidFill>
                <a:effectLst/>
                <a:latin typeface="Arial" panose="020B0604020202020204" pitchFamily="34" charset="0"/>
              </a:rPr>
              <a:t>, ponieważ </a:t>
            </a:r>
            <a:r>
              <a:rPr kumimoji="0" lang="pl-PL" altLang="pl-PL" sz="2400" b="0" i="0" u="none" strike="noStrike" cap="none" normalizeH="0" baseline="0" dirty="0" err="1">
                <a:ln>
                  <a:noFill/>
                </a:ln>
                <a:solidFill>
                  <a:schemeClr val="tx1"/>
                </a:solidFill>
                <a:effectLst/>
                <a:latin typeface="Arial" panose="020B0604020202020204" pitchFamily="34" charset="0"/>
              </a:rPr>
              <a:t>Python</a:t>
            </a:r>
            <a:r>
              <a:rPr kumimoji="0" lang="pl-PL" altLang="pl-PL" sz="2400" b="0" i="0" u="none" strike="noStrike" cap="none" normalizeH="0" baseline="0" dirty="0">
                <a:ln>
                  <a:noFill/>
                </a:ln>
                <a:solidFill>
                  <a:schemeClr val="tx1"/>
                </a:solidFill>
                <a:effectLst/>
                <a:latin typeface="Arial" panose="020B0604020202020204" pitchFamily="34" charset="0"/>
              </a:rPr>
              <a:t> jest językiem interpretowanym.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Arial" panose="020B0604020202020204" pitchFamily="34" charset="0"/>
              </a:rPr>
              <a:t>W </a:t>
            </a:r>
            <a:r>
              <a:rPr kumimoji="0" lang="pl-PL" altLang="pl-PL" sz="2400" b="0" i="0" u="none" strike="noStrike" cap="none" normalizeH="0" baseline="0" dirty="0" err="1">
                <a:ln>
                  <a:noFill/>
                </a:ln>
                <a:solidFill>
                  <a:schemeClr val="tx1"/>
                </a:solidFill>
                <a:effectLst/>
                <a:latin typeface="Arial" panose="020B0604020202020204" pitchFamily="34" charset="0"/>
              </a:rPr>
              <a:t>Pythonie</a:t>
            </a:r>
            <a:r>
              <a:rPr kumimoji="0" lang="pl-PL" altLang="pl-PL" sz="2400" b="0" i="0" u="none" strike="noStrike" cap="none" normalizeH="0" baseline="0" dirty="0">
                <a:ln>
                  <a:noFill/>
                </a:ln>
                <a:solidFill>
                  <a:schemeClr val="tx1"/>
                </a:solidFill>
                <a:effectLst/>
                <a:latin typeface="Arial" panose="020B0604020202020204" pitchFamily="34" charset="0"/>
              </a:rPr>
              <a:t> używamy słowa kluczowego "def" do zadeklarowania i zdefiniowania funkcji jednocześnie.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smtClean="0">
                <a:ln>
                  <a:noFill/>
                </a:ln>
                <a:solidFill>
                  <a:schemeClr val="tx1"/>
                </a:solidFill>
                <a:effectLst/>
                <a:latin typeface="Arial" panose="020B0604020202020204" pitchFamily="34" charset="0"/>
              </a:rPr>
              <a:t>Natomiast </a:t>
            </a:r>
            <a:r>
              <a:rPr kumimoji="0" lang="pl-PL" altLang="pl-PL" sz="2400" b="0" i="0" u="none" strike="noStrike" cap="none" normalizeH="0" baseline="0" dirty="0">
                <a:ln>
                  <a:noFill/>
                </a:ln>
                <a:solidFill>
                  <a:schemeClr val="tx1"/>
                </a:solidFill>
                <a:effectLst/>
                <a:latin typeface="Arial" panose="020B0604020202020204" pitchFamily="34" charset="0"/>
              </a:rPr>
              <a:t>definiowanie funkcji polega na dostarczeniu pełnej implementacji kodu w ciele funkcji. Definicja funkcji zawiera blok instrukcji, który zostanie wykonany, gdy funkcja będzie wywołana.</a:t>
            </a:r>
          </a:p>
          <a:p>
            <a:endParaRPr lang="pl-PL" dirty="0"/>
          </a:p>
        </p:txBody>
      </p:sp>
    </p:spTree>
    <p:extLst>
      <p:ext uri="{BB962C8B-B14F-4D97-AF65-F5344CB8AC3E}">
        <p14:creationId xmlns:p14="http://schemas.microsoft.com/office/powerpoint/2010/main" val="33184955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Co to znaczy zdefiniować funkcję?</a:t>
            </a:r>
          </a:p>
        </p:txBody>
      </p:sp>
      <p:sp>
        <p:nvSpPr>
          <p:cNvPr id="5" name="pole tekstowe 4">
            <a:extLst>
              <a:ext uri="{FF2B5EF4-FFF2-40B4-BE49-F238E27FC236}">
                <a16:creationId xmlns="" xmlns:a16="http://schemas.microsoft.com/office/drawing/2014/main" id="{7D25BE09-C88B-7FD8-FE27-92CD8CC791E4}"/>
              </a:ext>
            </a:extLst>
          </p:cNvPr>
          <p:cNvSpPr txBox="1"/>
          <p:nvPr/>
        </p:nvSpPr>
        <p:spPr>
          <a:xfrm>
            <a:off x="362565" y="1002086"/>
            <a:ext cx="11353800" cy="5355312"/>
          </a:xfrm>
          <a:prstGeom prst="rect">
            <a:avLst/>
          </a:prstGeom>
          <a:noFill/>
        </p:spPr>
        <p:txBody>
          <a:bodyPr wrap="square">
            <a:spAutoFit/>
          </a:bodyPr>
          <a:lstStyle/>
          <a:p>
            <a:pPr fontAlgn="base"/>
            <a:r>
              <a:rPr lang="pl-PL" dirty="0">
                <a:solidFill>
                  <a:srgbClr val="333333"/>
                </a:solidFill>
                <a:latin typeface="Arial" panose="020B0604020202020204" pitchFamily="34" charset="0"/>
              </a:rPr>
              <a:t>Funkcje definiuje się używając słowa def. Po nim następuje nazwa </a:t>
            </a:r>
            <a:r>
              <a:rPr lang="pl-PL" i="1" dirty="0">
                <a:solidFill>
                  <a:srgbClr val="333333"/>
                </a:solidFill>
                <a:latin typeface="Arial" panose="020B0604020202020204" pitchFamily="34" charset="0"/>
              </a:rPr>
              <a:t>identyfikująca</a:t>
            </a:r>
            <a:r>
              <a:rPr lang="pl-PL" dirty="0">
                <a:solidFill>
                  <a:srgbClr val="333333"/>
                </a:solidFill>
                <a:latin typeface="Arial" panose="020B0604020202020204" pitchFamily="34" charset="0"/>
              </a:rPr>
              <a:t> funkcji, następnie para nawiasów, które mogą zawierać kilka nazw zmiennych jako </a:t>
            </a:r>
            <a:r>
              <a:rPr lang="pl-PL" dirty="0" smtClean="0">
                <a:solidFill>
                  <a:srgbClr val="333333"/>
                </a:solidFill>
                <a:latin typeface="Arial" panose="020B0604020202020204" pitchFamily="34" charset="0"/>
              </a:rPr>
              <a:t>argumentów. Linia kodu ze zdefiniowaną funkcją powinna być zakończona znakiem :</a:t>
            </a:r>
          </a:p>
          <a:p>
            <a:pPr fontAlgn="base"/>
            <a:endParaRPr lang="pl-PL" dirty="0" smtClean="0">
              <a:solidFill>
                <a:srgbClr val="333333"/>
              </a:solidFill>
              <a:latin typeface="Arial" panose="020B0604020202020204" pitchFamily="34" charset="0"/>
            </a:endParaRPr>
          </a:p>
          <a:p>
            <a:pPr fontAlgn="base"/>
            <a:r>
              <a:rPr lang="pl-PL" dirty="0" smtClean="0">
                <a:solidFill>
                  <a:srgbClr val="333333"/>
                </a:solidFill>
                <a:latin typeface="Arial" panose="020B0604020202020204" pitchFamily="34" charset="0"/>
              </a:rPr>
              <a:t>Przykład </a:t>
            </a:r>
            <a:r>
              <a:rPr lang="pl-PL" dirty="0">
                <a:solidFill>
                  <a:srgbClr val="333333"/>
                </a:solidFill>
                <a:latin typeface="Arial" panose="020B0604020202020204" pitchFamily="34" charset="0"/>
              </a:rPr>
              <a:t>definiowania funkcji:</a:t>
            </a:r>
            <a:r>
              <a:rPr lang="ru-RU" dirty="0">
                <a:solidFill>
                  <a:srgbClr val="333333"/>
                </a:solidFill>
                <a:latin typeface="Arial" panose="020B0604020202020204" pitchFamily="34" charset="0"/>
              </a:rPr>
              <a:t> </a:t>
            </a:r>
            <a:endParaRPr lang="pl-PL" dirty="0">
              <a:solidFill>
                <a:prstClr val="black"/>
              </a:solidFill>
              <a:latin typeface="Times New Roman" panose="02020603050405020304" pitchFamily="18" charset="0"/>
              <a:ea typeface="SimSun" panose="02010600030101010101" pitchFamily="2" charset="-122"/>
            </a:endParaRPr>
          </a:p>
          <a:p>
            <a:pPr fontAlgn="base"/>
            <a:r>
              <a:rPr lang="ru-RU" dirty="0">
                <a:solidFill>
                  <a:srgbClr val="000000"/>
                </a:solidFill>
                <a:ea typeface="Segoe UI" panose="020B0502040204020203" pitchFamily="34" charset="0"/>
              </a:rPr>
              <a:t> </a:t>
            </a:r>
            <a:endParaRPr lang="pl-PL" dirty="0">
              <a:solidFill>
                <a:prstClr val="black"/>
              </a:solidFill>
              <a:latin typeface="Times New Roman" panose="02020603050405020304" pitchFamily="18" charset="0"/>
              <a:ea typeface="SimSun" panose="02010600030101010101" pitchFamily="2" charset="-122"/>
            </a:endParaRPr>
          </a:p>
          <a:p>
            <a:r>
              <a:rPr lang="pl-PL" dirty="0">
                <a:solidFill>
                  <a:srgbClr val="8959A8"/>
                </a:solidFill>
                <a:latin typeface="Consolas" panose="020B0609020204030204" pitchFamily="49" charset="0"/>
                <a:ea typeface="Consolas" panose="020B0609020204030204" pitchFamily="49" charset="0"/>
                <a:cs typeface="Consolas" panose="020B0609020204030204" pitchFamily="49" charset="0"/>
              </a:rPr>
              <a:t>def</a:t>
            </a:r>
            <a:r>
              <a:rPr lang="pl-PL" dirty="0">
                <a:solidFill>
                  <a:srgbClr val="4271AE"/>
                </a:solidFill>
                <a:latin typeface="Consolas" panose="020B0609020204030204" pitchFamily="49" charset="0"/>
                <a:ea typeface="Consolas" panose="020B0609020204030204" pitchFamily="49" charset="0"/>
                <a:cs typeface="Consolas" panose="020B0609020204030204" pitchFamily="49" charset="0"/>
              </a:rPr>
              <a:t> hello</a:t>
            </a:r>
            <a:r>
              <a:rPr lang="pl-PL" dirty="0">
                <a:solidFill>
                  <a:srgbClr val="F5871F"/>
                </a:solidFill>
                <a:latin typeface="Consolas" panose="020B0609020204030204" pitchFamily="49" charset="0"/>
                <a:ea typeface="Consolas" panose="020B0609020204030204" pitchFamily="49" charset="0"/>
                <a:cs typeface="Consolas" panose="020B0609020204030204" pitchFamily="49" charset="0"/>
              </a:rPr>
              <a:t>()</a:t>
            </a:r>
            <a:r>
              <a:rPr lang="pl-PL" dirty="0">
                <a:solidFill>
                  <a:srgbClr val="4271AE"/>
                </a:solidFill>
                <a:latin typeface="Consolas" panose="020B0609020204030204" pitchFamily="49" charset="0"/>
                <a:ea typeface="Consolas" panose="020B0609020204030204" pitchFamily="49" charset="0"/>
                <a:cs typeface="Consolas" panose="020B0609020204030204" pitchFamily="49" charset="0"/>
              </a:rPr>
              <a:t>:</a:t>
            </a:r>
            <a:r>
              <a:rPr lang="ru-RU" dirty="0">
                <a:solidFill>
                  <a:srgbClr val="4271AE"/>
                </a:solidFill>
                <a:latin typeface="Consolas" panose="020B0609020204030204" pitchFamily="49" charset="0"/>
                <a:ea typeface="Consolas" panose="020B0609020204030204" pitchFamily="49" charset="0"/>
                <a:cs typeface="Consolas" panose="020B0609020204030204" pitchFamily="49" charset="0"/>
              </a:rPr>
              <a:t> </a:t>
            </a:r>
            <a:r>
              <a:rPr lang="pl-PL" dirty="0">
                <a:solidFill>
                  <a:srgbClr val="4271AE"/>
                </a:solidFill>
                <a:latin typeface="Consolas" panose="020B0609020204030204" pitchFamily="49" charset="0"/>
                <a:ea typeface="Consolas" panose="020B0609020204030204" pitchFamily="49" charset="0"/>
                <a:cs typeface="Consolas" panose="020B0609020204030204" pitchFamily="49" charset="0"/>
              </a:rPr>
              <a:t>   </a:t>
            </a:r>
            <a:r>
              <a:rPr lang="pl-PL" dirty="0">
                <a:solidFill>
                  <a:srgbClr val="8E908C"/>
                </a:solidFill>
                <a:latin typeface="Consolas" panose="020B0609020204030204" pitchFamily="49" charset="0"/>
              </a:rPr>
              <a:t># Zauważ, ze ta funkcja nie posiada argumentów w nawiasie.</a:t>
            </a:r>
            <a:r>
              <a:rPr lang="ru-RU" dirty="0">
                <a:solidFill>
                  <a:srgbClr val="4271AE"/>
                </a:solidFill>
                <a:latin typeface="Consolas" panose="020B0609020204030204" pitchFamily="49" charset="0"/>
                <a:ea typeface="Consolas" panose="020B0609020204030204" pitchFamily="49" charset="0"/>
                <a:cs typeface="Consolas" panose="020B0609020204030204" pitchFamily="49" charset="0"/>
              </a:rPr>
              <a:t/>
            </a:r>
            <a:br>
              <a:rPr lang="ru-RU" dirty="0">
                <a:solidFill>
                  <a:srgbClr val="4271AE"/>
                </a:solidFill>
                <a:latin typeface="Consolas" panose="020B0609020204030204" pitchFamily="49" charset="0"/>
                <a:ea typeface="Consolas" panose="020B0609020204030204" pitchFamily="49" charset="0"/>
                <a:cs typeface="Consolas" panose="020B0609020204030204" pitchFamily="49" charset="0"/>
              </a:rPr>
            </a:br>
            <a:r>
              <a:rPr lang="pl-PL" dirty="0">
                <a:solidFill>
                  <a:srgbClr val="4271AE"/>
                </a:solidFill>
                <a:latin typeface="Consolas" panose="020B0609020204030204" pitchFamily="49" charset="0"/>
                <a:ea typeface="Consolas" panose="020B0609020204030204" pitchFamily="49" charset="0"/>
                <a:cs typeface="Consolas" panose="020B0609020204030204" pitchFamily="49" charset="0"/>
              </a:rPr>
              <a:t> </a:t>
            </a:r>
            <a:r>
              <a:rPr lang="pl-PL" dirty="0" smtClean="0">
                <a:solidFill>
                  <a:srgbClr val="4271AE"/>
                </a:solidFill>
                <a:latin typeface="Consolas" panose="020B0609020204030204" pitchFamily="49" charset="0"/>
                <a:ea typeface="Consolas" panose="020B0609020204030204" pitchFamily="49" charset="0"/>
                <a:cs typeface="Consolas" panose="020B0609020204030204" pitchFamily="49" charset="0"/>
              </a:rPr>
              <a:t>  </a:t>
            </a:r>
            <a:r>
              <a:rPr lang="pl-PL" dirty="0" smtClean="0">
                <a:solidFill>
                  <a:srgbClr val="8E908C"/>
                </a:solidFill>
                <a:latin typeface="Consolas" panose="020B0609020204030204" pitchFamily="49" charset="0"/>
                <a:ea typeface="Consolas" panose="020B0609020204030204" pitchFamily="49" charset="0"/>
                <a:cs typeface="Consolas" panose="020B0609020204030204" pitchFamily="49" charset="0"/>
              </a:rPr>
              <a:t># </a:t>
            </a:r>
            <a:r>
              <a:rPr lang="pl-PL" dirty="0">
                <a:solidFill>
                  <a:srgbClr val="8E908C"/>
                </a:solidFill>
                <a:latin typeface="Consolas" panose="020B0609020204030204" pitchFamily="49" charset="0"/>
                <a:ea typeface="Consolas" panose="020B0609020204030204" pitchFamily="49" charset="0"/>
                <a:cs typeface="Consolas" panose="020B0609020204030204" pitchFamily="49" charset="0"/>
              </a:rPr>
              <a:t>Blok instrukcji należący do funkcji.</a:t>
            </a:r>
            <a:r>
              <a:rPr lang="ru-RU" dirty="0">
                <a:solidFill>
                  <a:srgbClr val="8E908C"/>
                </a:solidFill>
                <a:latin typeface="Consolas" panose="020B0609020204030204" pitchFamily="49" charset="0"/>
                <a:ea typeface="Consolas" panose="020B0609020204030204" pitchFamily="49" charset="0"/>
                <a:cs typeface="Consolas" panose="020B0609020204030204" pitchFamily="49" charset="0"/>
              </a:rPr>
              <a:t> </a:t>
            </a:r>
            <a:br>
              <a:rPr lang="ru-RU" dirty="0">
                <a:solidFill>
                  <a:srgbClr val="8E908C"/>
                </a:solidFill>
                <a:latin typeface="Consolas" panose="020B0609020204030204" pitchFamily="49" charset="0"/>
                <a:ea typeface="Consolas" panose="020B0609020204030204" pitchFamily="49" charset="0"/>
                <a:cs typeface="Consolas" panose="020B0609020204030204" pitchFamily="49" charset="0"/>
              </a:rPr>
            </a:br>
            <a:r>
              <a:rPr lang="pl-PL" dirty="0">
                <a:solidFill>
                  <a:srgbClr val="8E908C"/>
                </a:solidFill>
                <a:latin typeface="Consolas" panose="020B0609020204030204" pitchFamily="49" charset="0"/>
                <a:ea typeface="Consolas" panose="020B0609020204030204" pitchFamily="49" charset="0"/>
                <a:cs typeface="Consolas" panose="020B0609020204030204" pitchFamily="49" charset="0"/>
              </a:rPr>
              <a:t>   </a:t>
            </a:r>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print(</a:t>
            </a:r>
            <a:r>
              <a:rPr lang="pl-PL" dirty="0">
                <a:solidFill>
                  <a:srgbClr val="718C00"/>
                </a:solidFill>
                <a:latin typeface="Consolas" panose="020B0609020204030204" pitchFamily="49" charset="0"/>
                <a:ea typeface="Consolas" panose="020B0609020204030204" pitchFamily="49" charset="0"/>
                <a:cs typeface="Consolas" panose="020B0609020204030204" pitchFamily="49" charset="0"/>
              </a:rPr>
              <a:t>'hello </a:t>
            </a:r>
            <a:r>
              <a:rPr lang="pl-PL" dirty="0" err="1">
                <a:solidFill>
                  <a:srgbClr val="718C00"/>
                </a:solidFill>
                <a:latin typeface="Consolas" panose="020B0609020204030204" pitchFamily="49" charset="0"/>
                <a:ea typeface="Consolas" panose="020B0609020204030204" pitchFamily="49" charset="0"/>
                <a:cs typeface="Consolas" panose="020B0609020204030204" pitchFamily="49" charset="0"/>
              </a:rPr>
              <a:t>world</a:t>
            </a:r>
            <a:r>
              <a:rPr lang="pl-PL" dirty="0">
                <a:solidFill>
                  <a:srgbClr val="718C00"/>
                </a:solidFill>
                <a:latin typeface="Consolas" panose="020B0609020204030204" pitchFamily="49" charset="0"/>
                <a:ea typeface="Consolas" panose="020B0609020204030204" pitchFamily="49" charset="0"/>
                <a:cs typeface="Consolas" panose="020B0609020204030204" pitchFamily="49" charset="0"/>
              </a:rPr>
              <a:t>'</a:t>
            </a:r>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a:t>
            </a:r>
            <a:r>
              <a:rPr lang="ru-RU" dirty="0">
                <a:solidFill>
                  <a:srgbClr val="333333"/>
                </a:solidFill>
                <a:latin typeface="Consolas" panose="020B0609020204030204" pitchFamily="49" charset="0"/>
                <a:ea typeface="Consolas" panose="020B0609020204030204" pitchFamily="49" charset="0"/>
                <a:cs typeface="Consolas" panose="020B0609020204030204" pitchFamily="49" charset="0"/>
              </a:rPr>
              <a:t> </a:t>
            </a:r>
            <a:br>
              <a:rPr lang="ru-RU" dirty="0">
                <a:solidFill>
                  <a:srgbClr val="333333"/>
                </a:solidFill>
                <a:latin typeface="Consolas" panose="020B0609020204030204" pitchFamily="49" charset="0"/>
                <a:ea typeface="Consolas" panose="020B0609020204030204" pitchFamily="49" charset="0"/>
                <a:cs typeface="Consolas" panose="020B0609020204030204" pitchFamily="49" charset="0"/>
              </a:rPr>
            </a:br>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 Koniec funkcji.</a:t>
            </a:r>
            <a:r>
              <a:rPr lang="ru-RU" dirty="0">
                <a:solidFill>
                  <a:srgbClr val="333333"/>
                </a:solidFill>
                <a:latin typeface="Consolas" panose="020B0609020204030204" pitchFamily="49" charset="0"/>
                <a:ea typeface="Consolas" panose="020B0609020204030204" pitchFamily="49" charset="0"/>
                <a:cs typeface="Consolas" panose="020B0609020204030204" pitchFamily="49" charset="0"/>
              </a:rPr>
              <a:t> </a:t>
            </a:r>
            <a:endParaRPr lang="pl-PL" dirty="0">
              <a:solidFill>
                <a:srgbClr val="333333"/>
              </a:solidFill>
              <a:latin typeface="Consolas" panose="020B0609020204030204" pitchFamily="49" charset="0"/>
              <a:ea typeface="Consolas" panose="020B0609020204030204" pitchFamily="49" charset="0"/>
              <a:cs typeface="Consolas" panose="020B0609020204030204" pitchFamily="49" charset="0"/>
            </a:endParaRPr>
          </a:p>
          <a:p>
            <a:endParaRPr lang="pl-PL" dirty="0">
              <a:solidFill>
                <a:srgbClr val="333333"/>
              </a:solidFill>
              <a:latin typeface="Consolas" panose="020B0609020204030204" pitchFamily="49" charset="0"/>
            </a:endParaRPr>
          </a:p>
          <a:p>
            <a:endParaRPr lang="pl-PL" dirty="0">
              <a:solidFill>
                <a:srgbClr val="333333"/>
              </a:solidFill>
              <a:latin typeface="Consolas" panose="020B0609020204030204" pitchFamily="49" charset="0"/>
            </a:endParaRPr>
          </a:p>
          <a:p>
            <a:pPr fontAlgn="base"/>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hello() </a:t>
            </a:r>
            <a:r>
              <a:rPr lang="pl-PL" dirty="0">
                <a:solidFill>
                  <a:srgbClr val="8E908C"/>
                </a:solidFill>
                <a:latin typeface="Consolas" panose="020B0609020204030204" pitchFamily="49" charset="0"/>
                <a:ea typeface="Consolas" panose="020B0609020204030204" pitchFamily="49" charset="0"/>
                <a:cs typeface="Consolas" panose="020B0609020204030204" pitchFamily="49" charset="0"/>
              </a:rPr>
              <a:t># Wywołanie funkcji o nazwie hello.</a:t>
            </a:r>
            <a:r>
              <a:rPr lang="ru-RU" dirty="0">
                <a:solidFill>
                  <a:srgbClr val="8E908C"/>
                </a:solidFill>
                <a:latin typeface="Consolas" panose="020B0609020204030204" pitchFamily="49" charset="0"/>
                <a:ea typeface="Consolas" panose="020B0609020204030204" pitchFamily="49" charset="0"/>
                <a:cs typeface="Consolas" panose="020B0609020204030204" pitchFamily="49" charset="0"/>
              </a:rPr>
              <a:t> </a:t>
            </a:r>
            <a:br>
              <a:rPr lang="ru-RU" dirty="0">
                <a:solidFill>
                  <a:srgbClr val="8E908C"/>
                </a:solidFill>
                <a:latin typeface="Consolas" panose="020B0609020204030204" pitchFamily="49" charset="0"/>
                <a:ea typeface="Consolas" panose="020B0609020204030204" pitchFamily="49" charset="0"/>
                <a:cs typeface="Consolas" panose="020B0609020204030204" pitchFamily="49" charset="0"/>
              </a:rPr>
            </a:br>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hello() </a:t>
            </a:r>
            <a:r>
              <a:rPr lang="pl-PL" dirty="0">
                <a:solidFill>
                  <a:srgbClr val="8E908C"/>
                </a:solidFill>
                <a:latin typeface="Consolas" panose="020B0609020204030204" pitchFamily="49" charset="0"/>
                <a:ea typeface="Consolas" panose="020B0609020204030204" pitchFamily="49" charset="0"/>
                <a:cs typeface="Consolas" panose="020B0609020204030204" pitchFamily="49" charset="0"/>
              </a:rPr>
              <a:t># Ponowne wywołanie funkcji o nazwie hello.</a:t>
            </a:r>
            <a:r>
              <a:rPr lang="ru-RU" dirty="0">
                <a:solidFill>
                  <a:srgbClr val="8E908C"/>
                </a:solidFill>
                <a:latin typeface="Consolas" panose="020B0609020204030204" pitchFamily="49" charset="0"/>
                <a:ea typeface="Consolas" panose="020B0609020204030204" pitchFamily="49" charset="0"/>
                <a:cs typeface="Consolas" panose="020B0609020204030204" pitchFamily="49" charset="0"/>
              </a:rPr>
              <a:t> </a:t>
            </a:r>
            <a:endParaRPr lang="pl-PL" dirty="0">
              <a:solidFill>
                <a:prstClr val="black"/>
              </a:solidFill>
              <a:latin typeface="Times New Roman" panose="02020603050405020304" pitchFamily="18" charset="0"/>
              <a:ea typeface="SimSun" panose="02010600030101010101" pitchFamily="2" charset="-122"/>
            </a:endParaRPr>
          </a:p>
          <a:p>
            <a:pPr fontAlgn="base"/>
            <a:r>
              <a:rPr lang="ru-RU" dirty="0">
                <a:solidFill>
                  <a:srgbClr val="8E908C"/>
                </a:solidFill>
                <a:latin typeface="Consolas" panose="020B0609020204030204" pitchFamily="49" charset="0"/>
                <a:ea typeface="Consolas" panose="020B0609020204030204" pitchFamily="49" charset="0"/>
                <a:cs typeface="Consolas" panose="020B0609020204030204" pitchFamily="49" charset="0"/>
              </a:rPr>
              <a:t> </a:t>
            </a:r>
            <a:endParaRPr lang="pl-PL" dirty="0">
              <a:solidFill>
                <a:prstClr val="black"/>
              </a:solidFill>
              <a:latin typeface="Times New Roman" panose="02020603050405020304" pitchFamily="18" charset="0"/>
              <a:ea typeface="SimSun" panose="02010600030101010101" pitchFamily="2" charset="-122"/>
            </a:endParaRPr>
          </a:p>
          <a:p>
            <a:pPr fontAlgn="base"/>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Co zostanie wyświetlone?</a:t>
            </a:r>
            <a:endParaRPr lang="pl-PL" dirty="0">
              <a:solidFill>
                <a:prstClr val="black"/>
              </a:solidFill>
              <a:latin typeface="Times New Roman" panose="02020603050405020304" pitchFamily="18" charset="0"/>
              <a:ea typeface="SimSun" panose="02010600030101010101" pitchFamily="2" charset="-122"/>
            </a:endParaRPr>
          </a:p>
          <a:p>
            <a:pPr fontAlgn="base"/>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hello </a:t>
            </a:r>
            <a:r>
              <a:rPr lang="pl-PL" dirty="0" err="1">
                <a:solidFill>
                  <a:srgbClr val="333333"/>
                </a:solidFill>
                <a:latin typeface="Consolas" panose="020B0609020204030204" pitchFamily="49" charset="0"/>
                <a:ea typeface="Consolas" panose="020B0609020204030204" pitchFamily="49" charset="0"/>
                <a:cs typeface="Consolas" panose="020B0609020204030204" pitchFamily="49" charset="0"/>
              </a:rPr>
              <a:t>world</a:t>
            </a:r>
            <a:r>
              <a:rPr lang="ru-RU" dirty="0">
                <a:solidFill>
                  <a:srgbClr val="333333"/>
                </a:solidFill>
                <a:latin typeface="Consolas" panose="020B0609020204030204" pitchFamily="49" charset="0"/>
                <a:ea typeface="Consolas" panose="020B0609020204030204" pitchFamily="49" charset="0"/>
                <a:cs typeface="Consolas" panose="020B0609020204030204" pitchFamily="49" charset="0"/>
              </a:rPr>
              <a:t> </a:t>
            </a:r>
            <a:br>
              <a:rPr lang="ru-RU" dirty="0">
                <a:solidFill>
                  <a:srgbClr val="333333"/>
                </a:solidFill>
                <a:latin typeface="Consolas" panose="020B0609020204030204" pitchFamily="49" charset="0"/>
                <a:ea typeface="Consolas" panose="020B0609020204030204" pitchFamily="49" charset="0"/>
                <a:cs typeface="Consolas" panose="020B0609020204030204" pitchFamily="49" charset="0"/>
              </a:rPr>
            </a:br>
            <a:r>
              <a:rPr lang="pl-PL" dirty="0">
                <a:solidFill>
                  <a:srgbClr val="333333"/>
                </a:solidFill>
                <a:latin typeface="Consolas" panose="020B0609020204030204" pitchFamily="49" charset="0"/>
                <a:ea typeface="Consolas" panose="020B0609020204030204" pitchFamily="49" charset="0"/>
                <a:cs typeface="Consolas" panose="020B0609020204030204" pitchFamily="49" charset="0"/>
              </a:rPr>
              <a:t>hello </a:t>
            </a:r>
            <a:r>
              <a:rPr lang="pl-PL" dirty="0" err="1">
                <a:solidFill>
                  <a:srgbClr val="333333"/>
                </a:solidFill>
                <a:latin typeface="Consolas" panose="020B0609020204030204" pitchFamily="49" charset="0"/>
                <a:ea typeface="Consolas" panose="020B0609020204030204" pitchFamily="49" charset="0"/>
                <a:cs typeface="Consolas" panose="020B0609020204030204" pitchFamily="49" charset="0"/>
              </a:rPr>
              <a:t>world</a:t>
            </a:r>
            <a:r>
              <a:rPr lang="ru-RU" dirty="0">
                <a:solidFill>
                  <a:srgbClr val="333333"/>
                </a:solidFill>
                <a:latin typeface="Consolas" panose="020B0609020204030204" pitchFamily="49" charset="0"/>
                <a:ea typeface="Consolas" panose="020B0609020204030204" pitchFamily="49" charset="0"/>
                <a:cs typeface="Consolas" panose="020B0609020204030204" pitchFamily="49" charset="0"/>
              </a:rPr>
              <a:t> </a:t>
            </a:r>
            <a:endParaRPr lang="pl-PL" dirty="0">
              <a:solidFill>
                <a:prstClr val="black"/>
              </a:solidFill>
              <a:latin typeface="Times New Roman" panose="02020603050405020304" pitchFamily="18" charset="0"/>
              <a:ea typeface="SimSun" panose="02010600030101010101" pitchFamily="2" charset="-122"/>
            </a:endParaRPr>
          </a:p>
          <a:p>
            <a:endParaRPr lang="pl-PL" dirty="0">
              <a:solidFill>
                <a:prstClr val="black"/>
              </a:solidFill>
            </a:endParaRPr>
          </a:p>
        </p:txBody>
      </p:sp>
    </p:spTree>
    <p:extLst>
      <p:ext uri="{BB962C8B-B14F-4D97-AF65-F5344CB8AC3E}">
        <p14:creationId xmlns:p14="http://schemas.microsoft.com/office/powerpoint/2010/main" val="16320722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Gdzie powinny znajdować się funkcje?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r>
              <a:rPr lang="pl-PL" dirty="0"/>
              <a:t>W którym miejscu w programie powinny znajdować się funkcje?</a:t>
            </a:r>
          </a:p>
          <a:p>
            <a:endParaRPr lang="pl-PL" dirty="0"/>
          </a:p>
        </p:txBody>
      </p:sp>
      <p:sp>
        <p:nvSpPr>
          <p:cNvPr id="4" name="Prostokąt 3"/>
          <p:cNvSpPr/>
          <p:nvPr/>
        </p:nvSpPr>
        <p:spPr>
          <a:xfrm>
            <a:off x="536028" y="1834929"/>
            <a:ext cx="11119944" cy="1200329"/>
          </a:xfrm>
          <a:prstGeom prst="rect">
            <a:avLst/>
          </a:prstGeom>
        </p:spPr>
        <p:txBody>
          <a:bodyPr wrap="square">
            <a:spAutoFit/>
          </a:bodyPr>
          <a:lstStyle/>
          <a:p>
            <a:r>
              <a:rPr lang="pl-PL" dirty="0">
                <a:solidFill>
                  <a:prstClr val="black"/>
                </a:solidFill>
              </a:rPr>
              <a:t>W języku </a:t>
            </a:r>
            <a:r>
              <a:rPr lang="pl-PL" dirty="0" err="1">
                <a:solidFill>
                  <a:prstClr val="black"/>
                </a:solidFill>
              </a:rPr>
              <a:t>Python</a:t>
            </a:r>
            <a:r>
              <a:rPr lang="pl-PL" dirty="0">
                <a:solidFill>
                  <a:prstClr val="black"/>
                </a:solidFill>
              </a:rPr>
              <a:t> umieszczenie definicji funkcji w programie ma znaczenie z perspektywy organizacji kodu, czytelności i dostępności do funkcji w różnych miejscach programu. </a:t>
            </a:r>
            <a:endParaRPr lang="pl-PL" dirty="0" smtClean="0">
              <a:solidFill>
                <a:prstClr val="black"/>
              </a:solidFill>
            </a:endParaRPr>
          </a:p>
          <a:p>
            <a:endParaRPr lang="pl-PL" dirty="0">
              <a:solidFill>
                <a:prstClr val="black"/>
              </a:solidFill>
            </a:endParaRPr>
          </a:p>
          <a:p>
            <a:r>
              <a:rPr lang="pl-PL" dirty="0" smtClean="0">
                <a:solidFill>
                  <a:prstClr val="black"/>
                </a:solidFill>
              </a:rPr>
              <a:t>Oto kilka ogólnych zaleceń dotyczących umieszczania funkcji w programie:</a:t>
            </a:r>
            <a:endParaRPr lang="pl-PL" dirty="0">
              <a:solidFill>
                <a:prstClr val="black"/>
              </a:solidFill>
            </a:endParaRPr>
          </a:p>
        </p:txBody>
      </p:sp>
      <p:sp>
        <p:nvSpPr>
          <p:cNvPr id="5" name="Prostokąt 4"/>
          <p:cNvSpPr/>
          <p:nvPr/>
        </p:nvSpPr>
        <p:spPr>
          <a:xfrm>
            <a:off x="536028" y="3365952"/>
            <a:ext cx="11119944" cy="1200329"/>
          </a:xfrm>
          <a:prstGeom prst="rect">
            <a:avLst/>
          </a:prstGeom>
        </p:spPr>
        <p:txBody>
          <a:bodyPr wrap="square">
            <a:spAutoFit/>
          </a:bodyPr>
          <a:lstStyle/>
          <a:p>
            <a:r>
              <a:rPr lang="pl-PL" u="sng" dirty="0">
                <a:solidFill>
                  <a:prstClr val="black"/>
                </a:solidFill>
              </a:rPr>
              <a:t>Na Początku Skryptu lub Modułu:</a:t>
            </a:r>
          </a:p>
          <a:p>
            <a:endParaRPr lang="pl-PL" dirty="0">
              <a:solidFill>
                <a:prstClr val="black"/>
              </a:solidFill>
            </a:endParaRPr>
          </a:p>
          <a:p>
            <a:r>
              <a:rPr lang="pl-PL" dirty="0">
                <a:solidFill>
                  <a:prstClr val="black"/>
                </a:solidFill>
              </a:rPr>
              <a:t>    Często używa się konwencji, aby umieszczać definicje funkcji na początku skryptu lub modułu.</a:t>
            </a:r>
          </a:p>
          <a:p>
            <a:r>
              <a:rPr lang="pl-PL" dirty="0">
                <a:solidFill>
                  <a:prstClr val="black"/>
                </a:solidFill>
              </a:rPr>
              <a:t>    Ułatwia to zrozumienie struktury programu, ponieważ czytający kod może szybko zidentyfikować dostępne funkcje.</a:t>
            </a:r>
          </a:p>
        </p:txBody>
      </p:sp>
    </p:spTree>
    <p:extLst>
      <p:ext uri="{BB962C8B-B14F-4D97-AF65-F5344CB8AC3E}">
        <p14:creationId xmlns:p14="http://schemas.microsoft.com/office/powerpoint/2010/main" val="295320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Gdzie powinny znajdować się funkcje?</a:t>
            </a:r>
          </a:p>
        </p:txBody>
      </p:sp>
      <p:sp>
        <p:nvSpPr>
          <p:cNvPr id="7" name="Prostokąt 6"/>
          <p:cNvSpPr/>
          <p:nvPr/>
        </p:nvSpPr>
        <p:spPr>
          <a:xfrm>
            <a:off x="589935" y="748862"/>
            <a:ext cx="10864646" cy="1200329"/>
          </a:xfrm>
          <a:prstGeom prst="rect">
            <a:avLst/>
          </a:prstGeom>
        </p:spPr>
        <p:txBody>
          <a:bodyPr wrap="square">
            <a:spAutoFit/>
          </a:bodyPr>
          <a:lstStyle/>
          <a:p>
            <a:r>
              <a:rPr lang="pl-PL" dirty="0">
                <a:solidFill>
                  <a:prstClr val="black"/>
                </a:solidFill>
              </a:rPr>
              <a:t>Grupowanie Funkcji Według Zastosowania:</a:t>
            </a:r>
          </a:p>
          <a:p>
            <a:endParaRPr lang="pl-PL" dirty="0">
              <a:solidFill>
                <a:prstClr val="black"/>
              </a:solidFill>
            </a:endParaRPr>
          </a:p>
          <a:p>
            <a:r>
              <a:rPr lang="pl-PL" dirty="0">
                <a:solidFill>
                  <a:prstClr val="black"/>
                </a:solidFill>
              </a:rPr>
              <a:t>    Jeśli funkcje wykonują podobne zadania lub są ze sobą powiązane tematycznie, można je grupować razem.</a:t>
            </a:r>
          </a:p>
          <a:p>
            <a:r>
              <a:rPr lang="pl-PL" dirty="0">
                <a:solidFill>
                  <a:prstClr val="black"/>
                </a:solidFill>
              </a:rPr>
              <a:t>    Pomaga to w utrzymaniu porządku i zorganizowaniu kodu.</a:t>
            </a:r>
          </a:p>
        </p:txBody>
      </p:sp>
      <p:sp>
        <p:nvSpPr>
          <p:cNvPr id="8" name="Prostokąt 7"/>
          <p:cNvSpPr/>
          <p:nvPr/>
        </p:nvSpPr>
        <p:spPr>
          <a:xfrm>
            <a:off x="589935" y="2167531"/>
            <a:ext cx="10795820" cy="1477328"/>
          </a:xfrm>
          <a:prstGeom prst="rect">
            <a:avLst/>
          </a:prstGeom>
        </p:spPr>
        <p:txBody>
          <a:bodyPr wrap="square">
            <a:spAutoFit/>
          </a:bodyPr>
          <a:lstStyle/>
          <a:p>
            <a:r>
              <a:rPr lang="pl-PL" u="sng" dirty="0">
                <a:solidFill>
                  <a:prstClr val="black"/>
                </a:solidFill>
              </a:rPr>
              <a:t>Przed Ich Wywołaniem:</a:t>
            </a:r>
          </a:p>
          <a:p>
            <a:endParaRPr lang="pl-PL" dirty="0">
              <a:solidFill>
                <a:prstClr val="black"/>
              </a:solidFill>
            </a:endParaRPr>
          </a:p>
          <a:p>
            <a:r>
              <a:rPr lang="pl-PL" dirty="0">
                <a:solidFill>
                  <a:prstClr val="black"/>
                </a:solidFill>
              </a:rPr>
              <a:t>    Jeśli funkcje są wywoływane w głównej części programu, to zazwyczaj umieszcza się ich definicje przed miejscem, w którym są używane.</a:t>
            </a:r>
          </a:p>
          <a:p>
            <a:r>
              <a:rPr lang="pl-PL" dirty="0">
                <a:solidFill>
                  <a:prstClr val="black"/>
                </a:solidFill>
              </a:rPr>
              <a:t>    Zapewnia to, że interpreter </a:t>
            </a:r>
            <a:r>
              <a:rPr lang="pl-PL" dirty="0" err="1">
                <a:solidFill>
                  <a:prstClr val="black"/>
                </a:solidFill>
              </a:rPr>
              <a:t>Python</a:t>
            </a:r>
            <a:r>
              <a:rPr lang="pl-PL" dirty="0">
                <a:solidFill>
                  <a:prstClr val="black"/>
                </a:solidFill>
              </a:rPr>
              <a:t> wczytuje definicje funkcji przed ich użyciem</a:t>
            </a:r>
          </a:p>
        </p:txBody>
      </p:sp>
      <p:sp>
        <p:nvSpPr>
          <p:cNvPr id="9" name="Prostokąt 8"/>
          <p:cNvSpPr/>
          <p:nvPr/>
        </p:nvSpPr>
        <p:spPr>
          <a:xfrm>
            <a:off x="678425" y="3947170"/>
            <a:ext cx="10776155" cy="2308324"/>
          </a:xfrm>
          <a:prstGeom prst="rect">
            <a:avLst/>
          </a:prstGeom>
        </p:spPr>
        <p:txBody>
          <a:bodyPr wrap="square">
            <a:spAutoFit/>
          </a:bodyPr>
          <a:lstStyle/>
          <a:p>
            <a:r>
              <a:rPr lang="pl-PL" u="sng" dirty="0">
                <a:solidFill>
                  <a:prstClr val="black"/>
                </a:solidFill>
              </a:rPr>
              <a:t>W Plikach Nagłówkowych i Modułach:</a:t>
            </a:r>
          </a:p>
          <a:p>
            <a:endParaRPr lang="pl-PL" dirty="0">
              <a:solidFill>
                <a:prstClr val="black"/>
              </a:solidFill>
            </a:endParaRPr>
          </a:p>
          <a:p>
            <a:r>
              <a:rPr lang="pl-PL" dirty="0">
                <a:solidFill>
                  <a:prstClr val="black"/>
                </a:solidFill>
              </a:rPr>
              <a:t>    W przypadku większych projektów, zazwyczaj umieszcza się definicje funkcji w oddzielnych plikach (modułach) lub plikach nagłówkowych.</a:t>
            </a:r>
          </a:p>
          <a:p>
            <a:r>
              <a:rPr lang="pl-PL" dirty="0">
                <a:solidFill>
                  <a:prstClr val="black"/>
                </a:solidFill>
              </a:rPr>
              <a:t>    Umożliwia to podział kodu na logiczne jednostki i ułatwia jego utrzymanie</a:t>
            </a:r>
            <a:r>
              <a:rPr lang="pl-PL" dirty="0" smtClean="0">
                <a:solidFill>
                  <a:prstClr val="black"/>
                </a:solidFill>
              </a:rPr>
              <a:t>.</a:t>
            </a:r>
          </a:p>
          <a:p>
            <a:endParaRPr lang="pl-PL" dirty="0">
              <a:solidFill>
                <a:prstClr val="black"/>
              </a:solidFill>
            </a:endParaRPr>
          </a:p>
          <a:p>
            <a:r>
              <a:rPr lang="pl-PL" u="sng" dirty="0" smtClean="0">
                <a:solidFill>
                  <a:prstClr val="black"/>
                </a:solidFill>
              </a:rPr>
              <a:t>W Klasach:</a:t>
            </a:r>
          </a:p>
          <a:p>
            <a:r>
              <a:rPr lang="pl-PL" dirty="0" smtClean="0">
                <a:solidFill>
                  <a:prstClr val="black"/>
                </a:solidFill>
              </a:rPr>
              <a:t>Klasa to zbiór funkcji czyli metod.</a:t>
            </a:r>
            <a:endParaRPr lang="pl-PL" dirty="0">
              <a:solidFill>
                <a:prstClr val="black"/>
              </a:solidFill>
            </a:endParaRPr>
          </a:p>
        </p:txBody>
      </p:sp>
    </p:spTree>
    <p:extLst>
      <p:ext uri="{BB962C8B-B14F-4D97-AF65-F5344CB8AC3E}">
        <p14:creationId xmlns:p14="http://schemas.microsoft.com/office/powerpoint/2010/main" val="3868753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Czy funkcja współpracuje ze zmiennymi w programie?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r>
              <a:rPr lang="pl-PL" dirty="0"/>
              <a:t>Uwaga: Funkcję dobrze jest przypisać do zmiennej. Przyjrzyj się poniższym przykładom:</a:t>
            </a:r>
          </a:p>
          <a:p>
            <a:pPr algn="just"/>
            <a:r>
              <a:rPr lang="pl-PL" u="sng" dirty="0"/>
              <a:t>Sposób prawidłowy przypisania funkcji do zmiennej:</a:t>
            </a:r>
          </a:p>
          <a:p>
            <a:pPr algn="just"/>
            <a:r>
              <a:rPr lang="pl-PL" dirty="0" err="1">
                <a:solidFill>
                  <a:srgbClr val="0070C0"/>
                </a:solidFill>
              </a:rPr>
              <a:t>nazwa_zmiennej</a:t>
            </a:r>
            <a:r>
              <a:rPr lang="pl-PL" dirty="0">
                <a:solidFill>
                  <a:srgbClr val="0070C0"/>
                </a:solidFill>
              </a:rPr>
              <a:t> = nazwa </a:t>
            </a:r>
            <a:r>
              <a:rPr lang="pl-PL" dirty="0" smtClean="0">
                <a:solidFill>
                  <a:srgbClr val="0070C0"/>
                </a:solidFill>
              </a:rPr>
              <a:t>funkcji() </a:t>
            </a:r>
            <a:endParaRPr lang="pl-PL" dirty="0">
              <a:solidFill>
                <a:srgbClr val="0070C0"/>
              </a:solidFill>
            </a:endParaRPr>
          </a:p>
          <a:p>
            <a:pPr algn="just"/>
            <a:r>
              <a:rPr lang="pl-PL" dirty="0"/>
              <a:t>Nowa nazwa staje się synonimem funkcji </a:t>
            </a:r>
          </a:p>
          <a:p>
            <a:pPr algn="just"/>
            <a:r>
              <a:rPr lang="pl-PL" dirty="0" smtClean="0"/>
              <a:t>Można </a:t>
            </a:r>
            <a:r>
              <a:rPr lang="pl-PL" dirty="0"/>
              <a:t>ją teraz wywoływać zarówno przez funkcja() jak i przez </a:t>
            </a:r>
            <a:r>
              <a:rPr lang="pl-PL" dirty="0" err="1" smtClean="0"/>
              <a:t>nazwa_zmiennej</a:t>
            </a:r>
            <a:endParaRPr lang="pl-PL" dirty="0"/>
          </a:p>
          <a:p>
            <a:endParaRPr lang="pl-PL" dirty="0"/>
          </a:p>
          <a:p>
            <a:pPr algn="just"/>
            <a:r>
              <a:rPr lang="pl-PL" u="sng" dirty="0"/>
              <a:t>Sposób nieprawidłowy przypisania zmiennej do funkcji:</a:t>
            </a:r>
          </a:p>
          <a:p>
            <a:pPr algn="just"/>
            <a:r>
              <a:rPr lang="pl-PL" dirty="0">
                <a:solidFill>
                  <a:srgbClr val="0070C0"/>
                </a:solidFill>
              </a:rPr>
              <a:t>funkcja = 1 </a:t>
            </a:r>
          </a:p>
          <a:p>
            <a:pPr algn="just"/>
            <a:r>
              <a:rPr lang="pl-PL" dirty="0"/>
              <a:t>W ten sposób można na zawsze stracić możliwość jej wywołania</a:t>
            </a:r>
          </a:p>
        </p:txBody>
      </p:sp>
    </p:spTree>
    <p:extLst>
      <p:ext uri="{BB962C8B-B14F-4D97-AF65-F5344CB8AC3E}">
        <p14:creationId xmlns:p14="http://schemas.microsoft.com/office/powerpoint/2010/main" val="1701145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Co to są </a:t>
            </a:r>
            <a:r>
              <a:rPr lang="pl-PL" sz="2800" dirty="0" smtClean="0"/>
              <a:t>parametry </a:t>
            </a:r>
            <a:r>
              <a:rPr lang="pl-PL" sz="2800" dirty="0"/>
              <a:t>funkcji?</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19718" y="748862"/>
            <a:ext cx="11119944" cy="444444"/>
          </a:xfrm>
        </p:spPr>
        <p:txBody>
          <a:bodyPr>
            <a:normAutofit fontScale="85000" lnSpcReduction="10000"/>
          </a:bodyPr>
          <a:lstStyle/>
          <a:p>
            <a:pPr algn="just">
              <a:spcAft>
                <a:spcPts val="600"/>
              </a:spcAft>
            </a:pPr>
            <a:r>
              <a:rPr lang="pl-PL" sz="1800" dirty="0"/>
              <a:t>Parametry funkcji i argumenty funkcji to dwa pojęcia związane z definicją i wywoływaniem funkcji w języku programowania </a:t>
            </a:r>
            <a:r>
              <a:rPr lang="pl-PL" sz="1800" dirty="0" err="1"/>
              <a:t>Python</a:t>
            </a:r>
            <a:endParaRPr lang="pl-PL" dirty="0"/>
          </a:p>
        </p:txBody>
      </p:sp>
      <p:sp>
        <p:nvSpPr>
          <p:cNvPr id="4" name="Prostokąt 3"/>
          <p:cNvSpPr/>
          <p:nvPr/>
        </p:nvSpPr>
        <p:spPr>
          <a:xfrm>
            <a:off x="319717" y="1055654"/>
            <a:ext cx="10613753" cy="2031325"/>
          </a:xfrm>
          <a:prstGeom prst="rect">
            <a:avLst/>
          </a:prstGeom>
        </p:spPr>
        <p:txBody>
          <a:bodyPr wrap="square">
            <a:spAutoFit/>
          </a:bodyPr>
          <a:lstStyle/>
          <a:p>
            <a:r>
              <a:rPr lang="pl-PL" dirty="0">
                <a:solidFill>
                  <a:prstClr val="black"/>
                </a:solidFill>
              </a:rPr>
              <a:t>Parametry funkcji:</a:t>
            </a:r>
          </a:p>
          <a:p>
            <a:endParaRPr lang="pl-PL" dirty="0">
              <a:solidFill>
                <a:prstClr val="black"/>
              </a:solidFill>
            </a:endParaRPr>
          </a:p>
          <a:p>
            <a:r>
              <a:rPr lang="pl-PL" dirty="0">
                <a:solidFill>
                  <a:prstClr val="black"/>
                </a:solidFill>
              </a:rPr>
              <a:t>    Definicja: Parametry funkcji to zmienne, które są używane w definicji funkcji.</a:t>
            </a:r>
          </a:p>
          <a:p>
            <a:endParaRPr lang="pl-PL" dirty="0">
              <a:solidFill>
                <a:prstClr val="black"/>
              </a:solidFill>
            </a:endParaRPr>
          </a:p>
          <a:p>
            <a:r>
              <a:rPr lang="pl-PL" dirty="0">
                <a:solidFill>
                  <a:prstClr val="black"/>
                </a:solidFill>
              </a:rPr>
              <a:t>    Miejsce: Parametry znajdują się w nawiasach okrągłych w nagłówku funkcji.</a:t>
            </a:r>
          </a:p>
          <a:p>
            <a:endParaRPr lang="pl-PL" dirty="0">
              <a:solidFill>
                <a:prstClr val="black"/>
              </a:solidFill>
            </a:endParaRPr>
          </a:p>
          <a:p>
            <a:r>
              <a:rPr lang="pl-PL" dirty="0">
                <a:solidFill>
                  <a:prstClr val="black"/>
                </a:solidFill>
              </a:rPr>
              <a:t>    Przykład: W poniższym przykładzie x i y są parametrami funkcji dodaj:</a:t>
            </a:r>
          </a:p>
        </p:txBody>
      </p:sp>
      <p:sp>
        <p:nvSpPr>
          <p:cNvPr id="5" name="Prostokąt 4"/>
          <p:cNvSpPr/>
          <p:nvPr/>
        </p:nvSpPr>
        <p:spPr>
          <a:xfrm>
            <a:off x="4067503" y="3086979"/>
            <a:ext cx="6096000" cy="923330"/>
          </a:xfrm>
          <a:prstGeom prst="rect">
            <a:avLst/>
          </a:prstGeom>
        </p:spPr>
        <p:txBody>
          <a:bodyPr>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dodaj</a:t>
            </a:r>
            <a:r>
              <a:rPr lang="pl-PL" dirty="0">
                <a:solidFill>
                  <a:srgbClr val="839496"/>
                </a:solidFill>
                <a:latin typeface="Consolas" panose="020B0609020204030204" pitchFamily="49" charset="0"/>
              </a:rPr>
              <a:t>(x, y):</a:t>
            </a:r>
          </a:p>
          <a:p>
            <a:r>
              <a:rPr lang="pl-PL" dirty="0">
                <a:solidFill>
                  <a:srgbClr val="839496"/>
                </a:solidFill>
                <a:latin typeface="Consolas" panose="020B0609020204030204" pitchFamily="49" charset="0"/>
              </a:rPr>
              <a:t>    wynik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x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y</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wynik</a:t>
            </a:r>
          </a:p>
        </p:txBody>
      </p:sp>
      <p:sp>
        <p:nvSpPr>
          <p:cNvPr id="6" name="Prostokąt 5"/>
          <p:cNvSpPr/>
          <p:nvPr/>
        </p:nvSpPr>
        <p:spPr>
          <a:xfrm>
            <a:off x="462116" y="4334321"/>
            <a:ext cx="11257935" cy="646331"/>
          </a:xfrm>
          <a:prstGeom prst="rect">
            <a:avLst/>
          </a:prstGeom>
        </p:spPr>
        <p:txBody>
          <a:bodyPr wrap="square">
            <a:spAutoFit/>
          </a:bodyPr>
          <a:lstStyle/>
          <a:p>
            <a:r>
              <a:rPr lang="pl-PL" dirty="0">
                <a:solidFill>
                  <a:prstClr val="black"/>
                </a:solidFill>
              </a:rPr>
              <a:t>Parametry są nazwami zmiennych, które funkcja używa do odbierania wartości od osoby wywołującej funkcję. Wartości przekazywane do tych parametrów podczas wywołania funkcji nazywane są argumentami funkcji.</a:t>
            </a:r>
          </a:p>
        </p:txBody>
      </p:sp>
    </p:spTree>
    <p:extLst>
      <p:ext uri="{BB962C8B-B14F-4D97-AF65-F5344CB8AC3E}">
        <p14:creationId xmlns:p14="http://schemas.microsoft.com/office/powerpoint/2010/main" val="3487433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Co to są </a:t>
            </a:r>
            <a:r>
              <a:rPr lang="pl-PL" sz="2800" dirty="0" smtClean="0"/>
              <a:t>argumenty </a:t>
            </a:r>
            <a:r>
              <a:rPr lang="pl-PL" sz="2800" dirty="0"/>
              <a:t>funkcji?</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19718" y="748862"/>
            <a:ext cx="11119944" cy="444444"/>
          </a:xfrm>
        </p:spPr>
        <p:txBody>
          <a:bodyPr>
            <a:normAutofit fontScale="85000" lnSpcReduction="10000"/>
          </a:bodyPr>
          <a:lstStyle/>
          <a:p>
            <a:pPr algn="just">
              <a:spcAft>
                <a:spcPts val="600"/>
              </a:spcAft>
            </a:pPr>
            <a:r>
              <a:rPr lang="pl-PL" sz="1800" dirty="0"/>
              <a:t>Parametry funkcji i argumenty funkcji to dwa pojęcia związane z definicją i wywoływaniem funkcji w języku programowania </a:t>
            </a:r>
            <a:r>
              <a:rPr lang="pl-PL" sz="1800" dirty="0" err="1"/>
              <a:t>Python</a:t>
            </a:r>
            <a:endParaRPr lang="pl-PL" dirty="0"/>
          </a:p>
        </p:txBody>
      </p:sp>
      <p:sp>
        <p:nvSpPr>
          <p:cNvPr id="7" name="Prostokąt 6"/>
          <p:cNvSpPr/>
          <p:nvPr/>
        </p:nvSpPr>
        <p:spPr>
          <a:xfrm>
            <a:off x="319718" y="1063775"/>
            <a:ext cx="9650192" cy="2308324"/>
          </a:xfrm>
          <a:prstGeom prst="rect">
            <a:avLst/>
          </a:prstGeom>
        </p:spPr>
        <p:txBody>
          <a:bodyPr wrap="square">
            <a:spAutoFit/>
          </a:bodyPr>
          <a:lstStyle/>
          <a:p>
            <a:r>
              <a:rPr lang="pl-PL" dirty="0">
                <a:solidFill>
                  <a:prstClr val="black"/>
                </a:solidFill>
              </a:rPr>
              <a:t>Argumenty funkcji:</a:t>
            </a:r>
          </a:p>
          <a:p>
            <a:endParaRPr lang="pl-PL" dirty="0">
              <a:solidFill>
                <a:prstClr val="black"/>
              </a:solidFill>
            </a:endParaRPr>
          </a:p>
          <a:p>
            <a:r>
              <a:rPr lang="pl-PL" dirty="0">
                <a:solidFill>
                  <a:prstClr val="black"/>
                </a:solidFill>
              </a:rPr>
              <a:t>    Definicja: Argumenty funkcji to wartości przekazywane do funkcji podczas jej wywoływania.</a:t>
            </a:r>
          </a:p>
          <a:p>
            <a:endParaRPr lang="pl-PL" dirty="0">
              <a:solidFill>
                <a:prstClr val="black"/>
              </a:solidFill>
            </a:endParaRPr>
          </a:p>
          <a:p>
            <a:r>
              <a:rPr lang="pl-PL" dirty="0">
                <a:solidFill>
                  <a:prstClr val="black"/>
                </a:solidFill>
              </a:rPr>
              <a:t>    Miejsce: Argumenty znajdują się w nawiasach okrągłych podczas wywoływania funkcji.</a:t>
            </a:r>
          </a:p>
          <a:p>
            <a:endParaRPr lang="pl-PL" dirty="0">
              <a:solidFill>
                <a:prstClr val="black"/>
              </a:solidFill>
            </a:endParaRPr>
          </a:p>
          <a:p>
            <a:r>
              <a:rPr lang="pl-PL" dirty="0">
                <a:solidFill>
                  <a:prstClr val="black"/>
                </a:solidFill>
              </a:rPr>
              <a:t>    Przykład: W poniższym przykładzie 3 i 4 są argumentami funkcji </a:t>
            </a:r>
            <a:r>
              <a:rPr lang="pl-PL" dirty="0" smtClean="0">
                <a:solidFill>
                  <a:prstClr val="black"/>
                </a:solidFill>
              </a:rPr>
              <a:t>dodaj</a:t>
            </a:r>
          </a:p>
          <a:p>
            <a:endParaRPr lang="pl-PL" dirty="0">
              <a:solidFill>
                <a:prstClr val="black"/>
              </a:solidFill>
            </a:endParaRPr>
          </a:p>
        </p:txBody>
      </p:sp>
      <p:sp>
        <p:nvSpPr>
          <p:cNvPr id="8" name="Prostokąt 7"/>
          <p:cNvSpPr/>
          <p:nvPr/>
        </p:nvSpPr>
        <p:spPr>
          <a:xfrm>
            <a:off x="4296116" y="3610135"/>
            <a:ext cx="2590774" cy="369332"/>
          </a:xfrm>
          <a:prstGeom prst="rect">
            <a:avLst/>
          </a:prstGeom>
        </p:spPr>
        <p:txBody>
          <a:bodyPr wrap="none">
            <a:spAutoFit/>
          </a:bodyPr>
          <a:lstStyle/>
          <a:p>
            <a:r>
              <a:rPr lang="pl-PL" dirty="0">
                <a:solidFill>
                  <a:srgbClr val="268BD2"/>
                </a:solidFill>
                <a:latin typeface="Consolas" panose="020B0609020204030204" pitchFamily="49" charset="0"/>
              </a:rPr>
              <a:t>wynik</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dodaj</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a:t>
            </a:r>
          </a:p>
        </p:txBody>
      </p:sp>
      <p:sp>
        <p:nvSpPr>
          <p:cNvPr id="9" name="Prostokąt 8"/>
          <p:cNvSpPr/>
          <p:nvPr/>
        </p:nvSpPr>
        <p:spPr>
          <a:xfrm>
            <a:off x="545520" y="5735558"/>
            <a:ext cx="10894142" cy="646331"/>
          </a:xfrm>
          <a:prstGeom prst="rect">
            <a:avLst/>
          </a:prstGeom>
        </p:spPr>
        <p:txBody>
          <a:bodyPr wrap="square">
            <a:spAutoFit/>
          </a:bodyPr>
          <a:lstStyle/>
          <a:p>
            <a:r>
              <a:rPr lang="pl-PL" dirty="0">
                <a:solidFill>
                  <a:prstClr val="black"/>
                </a:solidFill>
              </a:rPr>
              <a:t>Podsumowując, parametry to nazwy zmiennych używanych w definicji funkcji, podczas gdy argumenty to rzeczywiste wartości przekazywane do tych parametrów podczas wywoływania funkcji.</a:t>
            </a:r>
          </a:p>
        </p:txBody>
      </p:sp>
      <p:sp>
        <p:nvSpPr>
          <p:cNvPr id="10" name="Prostokąt 9"/>
          <p:cNvSpPr/>
          <p:nvPr/>
        </p:nvSpPr>
        <p:spPr>
          <a:xfrm>
            <a:off x="545520" y="4452006"/>
            <a:ext cx="10387951" cy="646331"/>
          </a:xfrm>
          <a:prstGeom prst="rect">
            <a:avLst/>
          </a:prstGeom>
        </p:spPr>
        <p:txBody>
          <a:bodyPr wrap="square">
            <a:spAutoFit/>
          </a:bodyPr>
          <a:lstStyle/>
          <a:p>
            <a:r>
              <a:rPr lang="pl-PL" dirty="0">
                <a:solidFill>
                  <a:prstClr val="black"/>
                </a:solidFill>
              </a:rPr>
              <a:t>Argumenty są rzeczywistymi wartościami, które przekazujesz do funkcji podczas jej wywoływania. Te wartości są przypisywane do odpowiednich parametrów funkcji.</a:t>
            </a:r>
          </a:p>
        </p:txBody>
      </p:sp>
    </p:spTree>
    <p:extLst>
      <p:ext uri="{BB962C8B-B14F-4D97-AF65-F5344CB8AC3E}">
        <p14:creationId xmlns:p14="http://schemas.microsoft.com/office/powerpoint/2010/main" val="11950864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solidFill>
                  <a:srgbClr val="2F5496"/>
                </a:solidFill>
                <a:effectLst/>
                <a:latin typeface="Calibri Light" panose="020F0302020204030204" pitchFamily="34" charset="0"/>
                <a:ea typeface="Calibri Light" panose="020F0302020204030204" pitchFamily="34" charset="0"/>
                <a:cs typeface="Times New Roman" panose="02020603050405020304" pitchFamily="18" charset="0"/>
              </a:rPr>
              <a:t>Argumenty ze słowem </a:t>
            </a:r>
            <a:r>
              <a:rPr lang="pl-PL" sz="2800" dirty="0" smtClean="0">
                <a:solidFill>
                  <a:srgbClr val="2F5496"/>
                </a:solidFill>
                <a:effectLst/>
                <a:latin typeface="Calibri Light" panose="020F0302020204030204" pitchFamily="34" charset="0"/>
                <a:ea typeface="Calibri Light" panose="020F0302020204030204" pitchFamily="34" charset="0"/>
                <a:cs typeface="Times New Roman" panose="02020603050405020304" pitchFamily="18" charset="0"/>
              </a:rPr>
              <a:t>kluczowym i argumenty domyślne </a:t>
            </a:r>
            <a:endParaRPr lang="pl-PL" sz="2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Prostokąt 4"/>
          <p:cNvSpPr/>
          <p:nvPr/>
        </p:nvSpPr>
        <p:spPr>
          <a:xfrm>
            <a:off x="294967" y="748862"/>
            <a:ext cx="11336594" cy="923330"/>
          </a:xfrm>
          <a:prstGeom prst="rect">
            <a:avLst/>
          </a:prstGeom>
        </p:spPr>
        <p:txBody>
          <a:bodyPr wrap="square">
            <a:spAutoFit/>
          </a:bodyPr>
          <a:lstStyle/>
          <a:p>
            <a:r>
              <a:rPr lang="pl-PL" dirty="0" smtClean="0">
                <a:solidFill>
                  <a:prstClr val="black"/>
                </a:solidFill>
              </a:rPr>
              <a:t>W </a:t>
            </a:r>
            <a:r>
              <a:rPr lang="pl-PL" dirty="0" err="1">
                <a:solidFill>
                  <a:prstClr val="black"/>
                </a:solidFill>
              </a:rPr>
              <a:t>Pythonie</a:t>
            </a:r>
            <a:r>
              <a:rPr lang="pl-PL" dirty="0">
                <a:solidFill>
                  <a:prstClr val="black"/>
                </a:solidFill>
              </a:rPr>
              <a:t> istnieją argumenty funkcji ze słowem kluczowym (</a:t>
            </a:r>
            <a:r>
              <a:rPr lang="pl-PL" dirty="0" err="1">
                <a:solidFill>
                  <a:prstClr val="black"/>
                </a:solidFill>
              </a:rPr>
              <a:t>keyword</a:t>
            </a:r>
            <a:r>
              <a:rPr lang="pl-PL" dirty="0">
                <a:solidFill>
                  <a:prstClr val="black"/>
                </a:solidFill>
              </a:rPr>
              <a:t> </a:t>
            </a:r>
            <a:r>
              <a:rPr lang="pl-PL" dirty="0" err="1">
                <a:solidFill>
                  <a:prstClr val="black"/>
                </a:solidFill>
              </a:rPr>
              <a:t>arguments</a:t>
            </a:r>
            <a:r>
              <a:rPr lang="pl-PL" dirty="0">
                <a:solidFill>
                  <a:prstClr val="black"/>
                </a:solidFill>
              </a:rPr>
              <a:t>). Argumenty ze słowem kluczowym pozwalają na przekazywanie wartości do funkcji, używając nazw parametrów. Dzięki nim można przekazywać argumenty w dowolnej kolejności, </a:t>
            </a:r>
          </a:p>
        </p:txBody>
      </p:sp>
      <p:sp>
        <p:nvSpPr>
          <p:cNvPr id="6" name="Prostokąt 5"/>
          <p:cNvSpPr/>
          <p:nvPr/>
        </p:nvSpPr>
        <p:spPr>
          <a:xfrm>
            <a:off x="294967" y="5541690"/>
            <a:ext cx="11651227" cy="923330"/>
          </a:xfrm>
          <a:prstGeom prst="rect">
            <a:avLst/>
          </a:prstGeom>
        </p:spPr>
        <p:txBody>
          <a:bodyPr wrap="square">
            <a:spAutoFit/>
          </a:bodyPr>
          <a:lstStyle/>
          <a:p>
            <a:r>
              <a:rPr lang="pl-PL" dirty="0" smtClean="0">
                <a:solidFill>
                  <a:prstClr val="black"/>
                </a:solidFill>
              </a:rPr>
              <a:t>W tym </a:t>
            </a:r>
            <a:r>
              <a:rPr lang="pl-PL" dirty="0">
                <a:solidFill>
                  <a:prstClr val="black"/>
                </a:solidFill>
              </a:rPr>
              <a:t>przykładzie używamy argumentów ze słowem kluczowym, przekazując wartości do funkcji poprzez podanie nazw parametrów (</a:t>
            </a:r>
            <a:r>
              <a:rPr lang="pl-PL" dirty="0" err="1">
                <a:solidFill>
                  <a:prstClr val="black"/>
                </a:solidFill>
              </a:rPr>
              <a:t>imie</a:t>
            </a:r>
            <a:r>
              <a:rPr lang="pl-PL" dirty="0">
                <a:solidFill>
                  <a:prstClr val="black"/>
                </a:solidFill>
              </a:rPr>
              <a:t>=, wiek=, </a:t>
            </a:r>
            <a:r>
              <a:rPr lang="pl-PL" dirty="0" err="1">
                <a:solidFill>
                  <a:prstClr val="black"/>
                </a:solidFill>
              </a:rPr>
              <a:t>zawod</a:t>
            </a:r>
            <a:r>
              <a:rPr lang="pl-PL" dirty="0">
                <a:solidFill>
                  <a:prstClr val="black"/>
                </a:solidFill>
              </a:rPr>
              <a:t>=). </a:t>
            </a:r>
            <a:r>
              <a:rPr lang="pl-PL" u="sng" dirty="0">
                <a:solidFill>
                  <a:prstClr val="black"/>
                </a:solidFill>
              </a:rPr>
              <a:t>Kolejność argumentów nie ma znaczenia, ponieważ są one przypisywane do konkretnych parametrów na podstawie ich nazw.</a:t>
            </a:r>
          </a:p>
        </p:txBody>
      </p:sp>
      <p:sp>
        <p:nvSpPr>
          <p:cNvPr id="7" name="Prostokąt 6"/>
          <p:cNvSpPr/>
          <p:nvPr/>
        </p:nvSpPr>
        <p:spPr>
          <a:xfrm>
            <a:off x="521109" y="2033037"/>
            <a:ext cx="9940414" cy="2585323"/>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opisz_osobe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imie</a:t>
            </a:r>
            <a:r>
              <a:rPr lang="pl-PL" dirty="0">
                <a:solidFill>
                  <a:srgbClr val="839496"/>
                </a:solidFill>
                <a:latin typeface="Consolas" panose="020B0609020204030204" pitchFamily="49" charset="0"/>
              </a:rPr>
              <a:t>, wiek, </a:t>
            </a:r>
            <a:r>
              <a:rPr lang="pl-PL" dirty="0" err="1">
                <a:solidFill>
                  <a:srgbClr val="839496"/>
                </a:solidFill>
                <a:latin typeface="Consolas" panose="020B0609020204030204" pitchFamily="49" charset="0"/>
              </a:rPr>
              <a:t>zawod</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"Imię</a:t>
            </a:r>
            <a:r>
              <a:rPr lang="pl-PL" dirty="0">
                <a:solidFill>
                  <a:srgbClr val="2AA198"/>
                </a:solidFill>
                <a:latin typeface="Consolas" panose="020B0609020204030204" pitchFamily="49" charset="0"/>
              </a:rPr>
              <a:t>: </a:t>
            </a:r>
            <a:r>
              <a:rPr lang="pl-PL" dirty="0">
                <a:solidFill>
                  <a:srgbClr val="CB4B16"/>
                </a:solidFill>
                <a:latin typeface="Consolas" panose="020B0609020204030204" pitchFamily="49" charset="0"/>
              </a:rPr>
              <a:t>{</a:t>
            </a:r>
            <a:r>
              <a:rPr lang="pl-PL" dirty="0" err="1">
                <a:solidFill>
                  <a:srgbClr val="839496"/>
                </a:solidFill>
                <a:latin typeface="Consolas" panose="020B0609020204030204" pitchFamily="49" charset="0"/>
              </a:rPr>
              <a:t>imie</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Wiek: </a:t>
            </a:r>
            <a:r>
              <a:rPr lang="pl-PL" dirty="0">
                <a:solidFill>
                  <a:srgbClr val="CB4B16"/>
                </a:solidFill>
                <a:latin typeface="Consolas" panose="020B0609020204030204" pitchFamily="49" charset="0"/>
              </a:rPr>
              <a:t>{</a:t>
            </a:r>
            <a:r>
              <a:rPr lang="pl-PL" dirty="0">
                <a:solidFill>
                  <a:srgbClr val="839496"/>
                </a:solidFill>
                <a:latin typeface="Consolas" panose="020B0609020204030204" pitchFamily="49" charset="0"/>
              </a:rPr>
              <a:t>wiek</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Zawód: </a:t>
            </a:r>
            <a:r>
              <a:rPr lang="pl-PL" dirty="0">
                <a:solidFill>
                  <a:srgbClr val="CB4B16"/>
                </a:solidFill>
                <a:latin typeface="Consolas" panose="020B0609020204030204" pitchFamily="49" charset="0"/>
              </a:rPr>
              <a:t>{</a:t>
            </a:r>
            <a:r>
              <a:rPr lang="pl-PL" dirty="0" err="1">
                <a:solidFill>
                  <a:srgbClr val="839496"/>
                </a:solidFill>
                <a:latin typeface="Consolas" panose="020B0609020204030204" pitchFamily="49" charset="0"/>
              </a:rPr>
              <a:t>zawod</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Id: 5555"</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Przekazywanie argumentów ze słowem kluczowym</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opisz_osobe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imie</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"Anna"</a:t>
            </a:r>
            <a:r>
              <a:rPr lang="pl-PL" dirty="0">
                <a:solidFill>
                  <a:srgbClr val="839496"/>
                </a:solidFill>
                <a:latin typeface="Consolas" panose="020B0609020204030204" pitchFamily="49" charset="0"/>
              </a:rPr>
              <a:t>, wiek</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25</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zawod</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"Inżynier"</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opisz_osobe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zawod</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"Programista"</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imie</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"Tomasz"</a:t>
            </a:r>
            <a:r>
              <a:rPr lang="pl-PL" dirty="0">
                <a:solidFill>
                  <a:srgbClr val="839496"/>
                </a:solidFill>
                <a:latin typeface="Consolas" panose="020B0609020204030204" pitchFamily="49" charset="0"/>
              </a:rPr>
              <a:t>, wiek</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30</a:t>
            </a:r>
            <a:r>
              <a:rPr lang="pl-PL" dirty="0" smtClean="0">
                <a:solidFill>
                  <a:srgbClr val="839496"/>
                </a:solidFill>
                <a:latin typeface="Consolas" panose="020B0609020204030204" pitchFamily="49" charset="0"/>
              </a:rPr>
              <a:t>,)</a:t>
            </a:r>
          </a:p>
          <a:p>
            <a:endParaRPr lang="pl-PL" dirty="0">
              <a:solidFill>
                <a:srgbClr val="839496"/>
              </a:solidFill>
              <a:latin typeface="Consolas" panose="020B0609020204030204" pitchFamily="49" charset="0"/>
            </a:endParaRPr>
          </a:p>
          <a:p>
            <a:r>
              <a:rPr lang="pl-PL" dirty="0" smtClean="0">
                <a:solidFill>
                  <a:srgbClr val="839496"/>
                </a:solidFill>
                <a:latin typeface="Consolas" panose="020B0609020204030204" pitchFamily="49" charset="0"/>
              </a:rPr>
              <a:t>#Imię</a:t>
            </a:r>
            <a:r>
              <a:rPr lang="pl-PL" dirty="0">
                <a:solidFill>
                  <a:srgbClr val="839496"/>
                </a:solidFill>
                <a:latin typeface="Consolas" panose="020B0609020204030204" pitchFamily="49" charset="0"/>
              </a:rPr>
              <a:t>: Anna, Wiek: 25, Zawód: Inżynier, Id: 5555</a:t>
            </a:r>
          </a:p>
          <a:p>
            <a:r>
              <a:rPr lang="pl-PL" dirty="0" smtClean="0">
                <a:solidFill>
                  <a:srgbClr val="839496"/>
                </a:solidFill>
                <a:latin typeface="Consolas" panose="020B0609020204030204" pitchFamily="49" charset="0"/>
              </a:rPr>
              <a:t>#Imię</a:t>
            </a:r>
            <a:r>
              <a:rPr lang="pl-PL" dirty="0">
                <a:solidFill>
                  <a:srgbClr val="839496"/>
                </a:solidFill>
                <a:latin typeface="Consolas" panose="020B0609020204030204" pitchFamily="49" charset="0"/>
              </a:rPr>
              <a:t>: Tomasz, Wiek: 30, Zawód: Programista, Id: 5555 </a:t>
            </a:r>
          </a:p>
        </p:txBody>
      </p:sp>
      <p:sp>
        <p:nvSpPr>
          <p:cNvPr id="8" name="Prostokąt 7"/>
          <p:cNvSpPr/>
          <p:nvPr/>
        </p:nvSpPr>
        <p:spPr>
          <a:xfrm>
            <a:off x="5591503" y="3864077"/>
            <a:ext cx="1831852" cy="94389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prstClr val="white"/>
              </a:solidFill>
            </a:endParaRPr>
          </a:p>
        </p:txBody>
      </p:sp>
      <p:cxnSp>
        <p:nvCxnSpPr>
          <p:cNvPr id="11" name="Łącznik prosty ze strzałką 10"/>
          <p:cNvCxnSpPr/>
          <p:nvPr/>
        </p:nvCxnSpPr>
        <p:spPr>
          <a:xfrm flipH="1" flipV="1">
            <a:off x="7423357" y="4379495"/>
            <a:ext cx="1516106" cy="17831"/>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p:nvPr/>
        </p:nvCxnSpPr>
        <p:spPr>
          <a:xfrm flipH="1" flipV="1">
            <a:off x="8277726" y="2595523"/>
            <a:ext cx="861194" cy="904597"/>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flipH="1" flipV="1">
            <a:off x="7495611" y="3380725"/>
            <a:ext cx="1443852" cy="576671"/>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Prostokąt 19"/>
          <p:cNvSpPr/>
          <p:nvPr/>
        </p:nvSpPr>
        <p:spPr>
          <a:xfrm>
            <a:off x="9023684" y="3545463"/>
            <a:ext cx="2539440" cy="1200329"/>
          </a:xfrm>
          <a:prstGeom prst="rect">
            <a:avLst/>
          </a:prstGeom>
        </p:spPr>
        <p:txBody>
          <a:bodyPr wrap="square">
            <a:spAutoFit/>
          </a:bodyPr>
          <a:lstStyle/>
          <a:p>
            <a:r>
              <a:rPr lang="pl-PL" dirty="0" smtClean="0">
                <a:solidFill>
                  <a:prstClr val="black"/>
                </a:solidFill>
              </a:rPr>
              <a:t>Id to domyślny </a:t>
            </a:r>
            <a:r>
              <a:rPr lang="pl-PL" dirty="0" err="1" smtClean="0">
                <a:solidFill>
                  <a:prstClr val="black"/>
                </a:solidFill>
              </a:rPr>
              <a:t>paremetr</a:t>
            </a:r>
            <a:r>
              <a:rPr lang="pl-PL" dirty="0" smtClean="0">
                <a:solidFill>
                  <a:prstClr val="black"/>
                </a:solidFill>
              </a:rPr>
              <a:t> który nie został podany przy definicji  ale wyświetla się w konsoli.</a:t>
            </a:r>
            <a:endParaRPr lang="pl-PL" dirty="0">
              <a:solidFill>
                <a:prstClr val="black"/>
              </a:solidFill>
            </a:endParaRPr>
          </a:p>
        </p:txBody>
      </p:sp>
    </p:spTree>
    <p:extLst>
      <p:ext uri="{BB962C8B-B14F-4D97-AF65-F5344CB8AC3E}">
        <p14:creationId xmlns:p14="http://schemas.microsoft.com/office/powerpoint/2010/main" val="3592412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Jak tworzyć zmienną wewnątrz funkcji?</a:t>
            </a:r>
          </a:p>
        </p:txBody>
      </p:sp>
      <p:sp>
        <p:nvSpPr>
          <p:cNvPr id="4" name="Prostokąt 3"/>
          <p:cNvSpPr/>
          <p:nvPr/>
        </p:nvSpPr>
        <p:spPr>
          <a:xfrm>
            <a:off x="457200" y="748862"/>
            <a:ext cx="11384280" cy="646331"/>
          </a:xfrm>
          <a:prstGeom prst="rect">
            <a:avLst/>
          </a:prstGeom>
        </p:spPr>
        <p:txBody>
          <a:bodyPr wrap="square">
            <a:spAutoFit/>
          </a:bodyPr>
          <a:lstStyle/>
          <a:p>
            <a:r>
              <a:rPr lang="pl-PL" dirty="0">
                <a:solidFill>
                  <a:prstClr val="black"/>
                </a:solidFill>
              </a:rPr>
              <a:t>W </a:t>
            </a:r>
            <a:r>
              <a:rPr lang="pl-PL" dirty="0" err="1">
                <a:solidFill>
                  <a:prstClr val="black"/>
                </a:solidFill>
              </a:rPr>
              <a:t>Pythonie</a:t>
            </a:r>
            <a:r>
              <a:rPr lang="pl-PL" dirty="0">
                <a:solidFill>
                  <a:prstClr val="black"/>
                </a:solidFill>
              </a:rPr>
              <a:t> zmienne, które są zadeklarowane wewnątrz funkcji, są zazwyczaj traktowane jako zmienne lokalne. Zmienne te są dostępne tylko wewnątrz zakresu funkcji i nie są widoczne poza nią.</a:t>
            </a:r>
          </a:p>
        </p:txBody>
      </p:sp>
      <p:sp>
        <p:nvSpPr>
          <p:cNvPr id="6" name="Prostokąt 5"/>
          <p:cNvSpPr/>
          <p:nvPr/>
        </p:nvSpPr>
        <p:spPr>
          <a:xfrm>
            <a:off x="457200" y="1670596"/>
            <a:ext cx="11186160" cy="646331"/>
          </a:xfrm>
          <a:prstGeom prst="rect">
            <a:avLst/>
          </a:prstGeom>
        </p:spPr>
        <p:txBody>
          <a:bodyPr wrap="square">
            <a:spAutoFit/>
          </a:bodyPr>
          <a:lstStyle/>
          <a:p>
            <a:r>
              <a:rPr lang="pl-PL" dirty="0">
                <a:solidFill>
                  <a:prstClr val="black"/>
                </a:solidFill>
              </a:rPr>
              <a:t>Lokalność zmiennych: Zmienna zadeklarowana wewnątrz funkcji jest lokalna dla tej funkcji, co oznacza, że jej zakres życia ogranicza się do czasu trwania wykonania funkcji. Po zakończeniu funkcji, te zmienne przestają istnieć.</a:t>
            </a:r>
          </a:p>
        </p:txBody>
      </p:sp>
      <p:sp>
        <p:nvSpPr>
          <p:cNvPr id="7" name="Prostokąt 6"/>
          <p:cNvSpPr/>
          <p:nvPr/>
        </p:nvSpPr>
        <p:spPr>
          <a:xfrm>
            <a:off x="3855720" y="2486097"/>
            <a:ext cx="6096000" cy="2308324"/>
          </a:xfrm>
          <a:prstGeom prst="rect">
            <a:avLst/>
          </a:prstGeom>
        </p:spPr>
        <p:txBody>
          <a:bodyPr>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przykladowa_funkcja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zmienna_lokalna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10</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zmienna_lokalna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przykladowa_funkcja</a:t>
            </a:r>
            <a:r>
              <a:rPr lang="pl-PL" dirty="0" smtClean="0">
                <a:solidFill>
                  <a:srgbClr val="839496"/>
                </a:solidFill>
                <a:latin typeface="Consolas" panose="020B0609020204030204" pitchFamily="49" charset="0"/>
              </a:rPr>
              <a:t>()</a:t>
            </a:r>
          </a:p>
          <a:p>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nowa_zmienna</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zmienna_lokalna</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a:t>
            </a:r>
            <a:endParaRPr lang="pl-PL" dirty="0">
              <a:solidFill>
                <a:srgbClr val="839496"/>
              </a:solidFill>
              <a:latin typeface="Consolas" panose="020B0609020204030204" pitchFamily="49" charset="0"/>
            </a:endParaRPr>
          </a:p>
        </p:txBody>
      </p:sp>
      <p:sp>
        <p:nvSpPr>
          <p:cNvPr id="8" name="Prostokąt 7"/>
          <p:cNvSpPr/>
          <p:nvPr/>
        </p:nvSpPr>
        <p:spPr>
          <a:xfrm>
            <a:off x="457200" y="5404396"/>
            <a:ext cx="11186160" cy="646331"/>
          </a:xfrm>
          <a:prstGeom prst="rect">
            <a:avLst/>
          </a:prstGeom>
        </p:spPr>
        <p:txBody>
          <a:bodyPr wrap="square">
            <a:spAutoFit/>
          </a:bodyPr>
          <a:lstStyle/>
          <a:p>
            <a:r>
              <a:rPr lang="pl-PL" dirty="0" smtClean="0">
                <a:solidFill>
                  <a:prstClr val="black"/>
                </a:solidFill>
              </a:rPr>
              <a:t>Tej zmiennej interpreter nie obsłuży ponieważ została ona zadeklarowana wewnątrz funkcji. Jest to zmienna lokalna, która poza funkcją nie istnieje.</a:t>
            </a:r>
            <a:endParaRPr lang="pl-PL" dirty="0">
              <a:solidFill>
                <a:prstClr val="black"/>
              </a:solidFill>
            </a:endParaRPr>
          </a:p>
        </p:txBody>
      </p:sp>
      <p:cxnSp>
        <p:nvCxnSpPr>
          <p:cNvPr id="9" name="Łącznik prosty ze strzałką 8"/>
          <p:cNvCxnSpPr/>
          <p:nvPr/>
        </p:nvCxnSpPr>
        <p:spPr>
          <a:xfrm flipV="1">
            <a:off x="838200" y="4792032"/>
            <a:ext cx="5685997" cy="566933"/>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1129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fontScale="90000"/>
          </a:bodyPr>
          <a:lstStyle/>
          <a:p>
            <a:r>
              <a:rPr lang="pl-PL" sz="2800" dirty="0" smtClean="0"/>
              <a:t>Czy można tworzyć takie same nazwy zmiennych w różnych funkcjach?</a:t>
            </a:r>
            <a:endParaRPr lang="pl-PL" sz="2800" dirty="0"/>
          </a:p>
        </p:txBody>
      </p:sp>
      <p:sp>
        <p:nvSpPr>
          <p:cNvPr id="3" name="Prostokąt 2"/>
          <p:cNvSpPr/>
          <p:nvPr/>
        </p:nvSpPr>
        <p:spPr>
          <a:xfrm>
            <a:off x="531822" y="894991"/>
            <a:ext cx="10974377" cy="369332"/>
          </a:xfrm>
          <a:prstGeom prst="rect">
            <a:avLst/>
          </a:prstGeom>
        </p:spPr>
        <p:txBody>
          <a:bodyPr wrap="square">
            <a:spAutoFit/>
          </a:bodyPr>
          <a:lstStyle/>
          <a:p>
            <a:r>
              <a:rPr lang="pl-PL" dirty="0">
                <a:solidFill>
                  <a:prstClr val="black"/>
                </a:solidFill>
              </a:rPr>
              <a:t>Unikalność nazw: Zmienne lokalne w różnych funkcjach mogą mieć te same nazwy, ponieważ są to osobne zakresy.</a:t>
            </a:r>
          </a:p>
        </p:txBody>
      </p:sp>
      <p:sp>
        <p:nvSpPr>
          <p:cNvPr id="10" name="Prostokąt 9"/>
          <p:cNvSpPr/>
          <p:nvPr/>
        </p:nvSpPr>
        <p:spPr>
          <a:xfrm>
            <a:off x="6096000" y="1540639"/>
            <a:ext cx="6096000" cy="2862322"/>
          </a:xfrm>
          <a:prstGeom prst="rect">
            <a:avLst/>
          </a:prstGeom>
        </p:spPr>
        <p:txBody>
          <a:bodyPr>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funkcja_a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zmienna_lokalna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zmienna_lokalna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funkcja_b</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zmienna_lokalna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"Tekst"</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zmienna_lokalna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funkcja_a</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Wydrukuje 5</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funkcja_b</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Wydrukuje "Tekst"</a:t>
            </a:r>
            <a:endParaRPr lang="pl-PL" dirty="0">
              <a:solidFill>
                <a:srgbClr val="839496"/>
              </a:solidFill>
              <a:latin typeface="Consolas" panose="020B0609020204030204" pitchFamily="49" charset="0"/>
            </a:endParaRPr>
          </a:p>
        </p:txBody>
      </p:sp>
      <p:cxnSp>
        <p:nvCxnSpPr>
          <p:cNvPr id="11" name="Łącznik prosty ze strzałką 10"/>
          <p:cNvCxnSpPr/>
          <p:nvPr/>
        </p:nvCxnSpPr>
        <p:spPr>
          <a:xfrm flipV="1">
            <a:off x="4328160" y="2042162"/>
            <a:ext cx="2164080" cy="502918"/>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p:nvPr/>
        </p:nvCxnSpPr>
        <p:spPr>
          <a:xfrm>
            <a:off x="4328160" y="2713319"/>
            <a:ext cx="2164080" cy="348524"/>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19" name="Prostokąt 18"/>
          <p:cNvSpPr/>
          <p:nvPr/>
        </p:nvSpPr>
        <p:spPr>
          <a:xfrm>
            <a:off x="1400503" y="2241250"/>
            <a:ext cx="3247698" cy="646331"/>
          </a:xfrm>
          <a:prstGeom prst="rect">
            <a:avLst/>
          </a:prstGeom>
        </p:spPr>
        <p:txBody>
          <a:bodyPr wrap="square">
            <a:spAutoFit/>
          </a:bodyPr>
          <a:lstStyle/>
          <a:p>
            <a:r>
              <a:rPr lang="pl-PL" dirty="0" smtClean="0">
                <a:solidFill>
                  <a:prstClr val="black"/>
                </a:solidFill>
              </a:rPr>
              <a:t>Takie same nazwy zmiennych </a:t>
            </a:r>
          </a:p>
          <a:p>
            <a:r>
              <a:rPr lang="pl-PL" dirty="0" smtClean="0">
                <a:solidFill>
                  <a:prstClr val="black"/>
                </a:solidFill>
              </a:rPr>
              <a:t>ale w różnych funkcjach.</a:t>
            </a:r>
            <a:endParaRPr lang="pl-PL" dirty="0">
              <a:solidFill>
                <a:prstClr val="black"/>
              </a:solidFill>
            </a:endParaRPr>
          </a:p>
        </p:txBody>
      </p:sp>
      <p:sp>
        <p:nvSpPr>
          <p:cNvPr id="20" name="Prostokąt 19"/>
          <p:cNvSpPr/>
          <p:nvPr/>
        </p:nvSpPr>
        <p:spPr>
          <a:xfrm>
            <a:off x="6096000" y="4679277"/>
            <a:ext cx="4754880" cy="646331"/>
          </a:xfrm>
          <a:prstGeom prst="rect">
            <a:avLst/>
          </a:prstGeom>
        </p:spPr>
        <p:txBody>
          <a:bodyPr wrap="square">
            <a:spAutoFit/>
          </a:bodyPr>
          <a:lstStyle/>
          <a:p>
            <a:r>
              <a:rPr lang="pl-PL" dirty="0" smtClean="0">
                <a:solidFill>
                  <a:prstClr val="black"/>
                </a:solidFill>
              </a:rPr>
              <a:t>#5</a:t>
            </a:r>
            <a:endParaRPr lang="pl-PL" dirty="0">
              <a:solidFill>
                <a:prstClr val="black"/>
              </a:solidFill>
            </a:endParaRPr>
          </a:p>
          <a:p>
            <a:r>
              <a:rPr lang="pl-PL" dirty="0" smtClean="0">
                <a:solidFill>
                  <a:prstClr val="black"/>
                </a:solidFill>
              </a:rPr>
              <a:t>#Tekst</a:t>
            </a:r>
            <a:endParaRPr lang="pl-PL" dirty="0">
              <a:solidFill>
                <a:prstClr val="black"/>
              </a:solidFill>
            </a:endParaRPr>
          </a:p>
        </p:txBody>
      </p:sp>
      <p:sp>
        <p:nvSpPr>
          <p:cNvPr id="21" name="Prostokąt 20"/>
          <p:cNvSpPr/>
          <p:nvPr/>
        </p:nvSpPr>
        <p:spPr>
          <a:xfrm>
            <a:off x="1400503" y="4591332"/>
            <a:ext cx="3247698" cy="646331"/>
          </a:xfrm>
          <a:prstGeom prst="rect">
            <a:avLst/>
          </a:prstGeom>
        </p:spPr>
        <p:txBody>
          <a:bodyPr wrap="square">
            <a:spAutoFit/>
          </a:bodyPr>
          <a:lstStyle/>
          <a:p>
            <a:r>
              <a:rPr lang="pl-PL" dirty="0" smtClean="0">
                <a:solidFill>
                  <a:prstClr val="black"/>
                </a:solidFill>
              </a:rPr>
              <a:t>Ten kod zadziałał ale należy unikać takich powtórzeń</a:t>
            </a:r>
            <a:endParaRPr lang="pl-PL" dirty="0">
              <a:solidFill>
                <a:prstClr val="black"/>
              </a:solidFill>
            </a:endParaRPr>
          </a:p>
        </p:txBody>
      </p:sp>
      <p:cxnSp>
        <p:nvCxnSpPr>
          <p:cNvPr id="22" name="Łącznik prosty ze strzałką 21"/>
          <p:cNvCxnSpPr/>
          <p:nvPr/>
        </p:nvCxnSpPr>
        <p:spPr>
          <a:xfrm flipV="1">
            <a:off x="4328160" y="4945276"/>
            <a:ext cx="1569720" cy="7724"/>
          </a:xfrm>
          <a:prstGeom prst="straightConnector1">
            <a:avLst/>
          </a:prstGeom>
          <a:ln w="22225">
            <a:headEnd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881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748862"/>
            <a:ext cx="11119944" cy="4953382"/>
          </a:xfrm>
        </p:spPr>
        <p:txBody>
          <a:bodyPr>
            <a:normAutofit/>
          </a:bodyPr>
          <a:lstStyle/>
          <a:p>
            <a:r>
              <a:rPr lang="pl-PL" sz="2000" dirty="0">
                <a:solidFill>
                  <a:schemeClr val="tx1">
                    <a:lumMod val="75000"/>
                    <a:lumOff val="25000"/>
                  </a:schemeClr>
                </a:solidFill>
                <a:latin typeface="Consolas" panose="020B0609020204030204" pitchFamily="49" charset="0"/>
              </a:rPr>
              <a:t>Cechy języka </a:t>
            </a:r>
            <a:r>
              <a:rPr lang="pl-PL" sz="2000" dirty="0" err="1">
                <a:solidFill>
                  <a:schemeClr val="tx1">
                    <a:lumMod val="75000"/>
                    <a:lumOff val="25000"/>
                  </a:schemeClr>
                </a:solidFill>
                <a:latin typeface="Consolas" panose="020B0609020204030204" pitchFamily="49" charset="0"/>
              </a:rPr>
              <a:t>Python</a:t>
            </a:r>
            <a:r>
              <a:rPr lang="pl-PL" sz="2000" dirty="0">
                <a:solidFill>
                  <a:schemeClr val="tx1">
                    <a:lumMod val="75000"/>
                    <a:lumOff val="25000"/>
                  </a:schemeClr>
                </a:solidFill>
                <a:latin typeface="Consolas" panose="020B0609020204030204" pitchFamily="49" charset="0"/>
              </a:rPr>
              <a:t>:</a:t>
            </a:r>
          </a:p>
          <a:p>
            <a:pPr marL="342900" indent="-342900" algn="just">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Wspiera wiele paradygmatów programowania,</a:t>
            </a:r>
          </a:p>
          <a:p>
            <a:pPr marL="342900" indent="-342900" algn="just">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Obowiązkowe wcięcia i brak instrukcji skoku,</a:t>
            </a:r>
          </a:p>
          <a:p>
            <a:pPr marL="342900" indent="-342900" algn="just">
              <a:buFont typeface="Wingdings" panose="05000000000000000000" pitchFamily="2" charset="2"/>
              <a:buChar char="§"/>
            </a:pPr>
            <a:r>
              <a:rPr lang="pl-PL" sz="2000" dirty="0" smtClean="0">
                <a:solidFill>
                  <a:schemeClr val="tx1">
                    <a:lumMod val="75000"/>
                    <a:lumOff val="25000"/>
                  </a:schemeClr>
                </a:solidFill>
                <a:latin typeface="Consolas" panose="020B0609020204030204" pitchFamily="49" charset="0"/>
              </a:rPr>
              <a:t>Jest pragmatyczny,</a:t>
            </a:r>
            <a:endParaRPr lang="pl-PL" sz="2000" dirty="0">
              <a:solidFill>
                <a:schemeClr val="tx1">
                  <a:lumMod val="75000"/>
                  <a:lumOff val="25000"/>
                </a:schemeClr>
              </a:solidFill>
              <a:latin typeface="Consolas" panose="020B0609020204030204" pitchFamily="49" charset="0"/>
            </a:endParaRPr>
          </a:p>
          <a:p>
            <a:pPr marL="342900" indent="-342900" algn="just">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Wiele programów można zapisać bez instrukcji sterujących</a:t>
            </a:r>
          </a:p>
          <a:p>
            <a:pPr marL="342900" indent="-342900" algn="just">
              <a:buFont typeface="Wingdings" panose="05000000000000000000" pitchFamily="2" charset="2"/>
              <a:buChar char="§"/>
            </a:pPr>
            <a:r>
              <a:rPr lang="pl-PL" sz="2000" dirty="0" smtClean="0">
                <a:solidFill>
                  <a:schemeClr val="tx1">
                    <a:lumMod val="75000"/>
                    <a:lumOff val="25000"/>
                  </a:schemeClr>
                </a:solidFill>
                <a:latin typeface="Consolas" panose="020B0609020204030204" pitchFamily="49" charset="0"/>
              </a:rPr>
              <a:t>Jest zorientowany obiektowo (OOP),</a:t>
            </a:r>
            <a:endParaRPr lang="pl-PL" sz="2000" dirty="0">
              <a:solidFill>
                <a:schemeClr val="tx1">
                  <a:lumMod val="75000"/>
                  <a:lumOff val="25000"/>
                </a:schemeClr>
              </a:solidFill>
              <a:latin typeface="Consolas" panose="020B0609020204030204" pitchFamily="49" charset="0"/>
            </a:endParaRPr>
          </a:p>
          <a:p>
            <a:pPr marL="342900" indent="-342900" algn="just">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Wszystko w </a:t>
            </a:r>
            <a:r>
              <a:rPr lang="pl-PL" sz="2000" dirty="0" err="1">
                <a:solidFill>
                  <a:schemeClr val="tx1">
                    <a:lumMod val="75000"/>
                    <a:lumOff val="25000"/>
                  </a:schemeClr>
                </a:solidFill>
                <a:latin typeface="Consolas" panose="020B0609020204030204" pitchFamily="49" charset="0"/>
              </a:rPr>
              <a:t>Pythonie</a:t>
            </a:r>
            <a:r>
              <a:rPr lang="pl-PL" sz="2000" dirty="0">
                <a:solidFill>
                  <a:schemeClr val="tx1">
                    <a:lumMod val="75000"/>
                    <a:lumOff val="25000"/>
                  </a:schemeClr>
                </a:solidFill>
                <a:latin typeface="Consolas" panose="020B0609020204030204" pitchFamily="49" charset="0"/>
              </a:rPr>
              <a:t> jest obiektem i można tworzyć </a:t>
            </a:r>
            <a:r>
              <a:rPr lang="pl-PL" sz="2000" dirty="0" smtClean="0">
                <a:solidFill>
                  <a:schemeClr val="tx1">
                    <a:lumMod val="75000"/>
                    <a:lumOff val="25000"/>
                  </a:schemeClr>
                </a:solidFill>
                <a:latin typeface="Consolas" panose="020B0609020204030204" pitchFamily="49" charset="0"/>
              </a:rPr>
              <a:t>własne klasy i obiekty,</a:t>
            </a:r>
            <a:endParaRPr lang="pl-PL" sz="2000" dirty="0">
              <a:solidFill>
                <a:schemeClr val="tx1">
                  <a:lumMod val="75000"/>
                  <a:lumOff val="25000"/>
                </a:schemeClr>
              </a:solidFill>
              <a:latin typeface="Consolas" panose="020B0609020204030204" pitchFamily="49" charset="0"/>
            </a:endParaRPr>
          </a:p>
          <a:p>
            <a:pPr marL="342900" indent="-342900" algn="just">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Można natychmiast sprawdzić wynik operacji,</a:t>
            </a:r>
          </a:p>
          <a:p>
            <a:pPr marL="342900" indent="-342900" algn="just">
              <a:buFont typeface="Wingdings" panose="05000000000000000000" pitchFamily="2" charset="2"/>
              <a:buChar char="§"/>
            </a:pPr>
            <a:r>
              <a:rPr lang="pl-PL" sz="2000" smtClean="0">
                <a:solidFill>
                  <a:schemeClr val="tx1">
                    <a:lumMod val="75000"/>
                    <a:lumOff val="25000"/>
                  </a:schemeClr>
                </a:solidFill>
                <a:latin typeface="Consolas" panose="020B0609020204030204" pitchFamily="49" charset="0"/>
              </a:rPr>
              <a:t>Jest to język </a:t>
            </a:r>
            <a:r>
              <a:rPr lang="pl-PL" sz="2000" dirty="0">
                <a:solidFill>
                  <a:schemeClr val="tx1">
                    <a:lumMod val="75000"/>
                    <a:lumOff val="25000"/>
                  </a:schemeClr>
                </a:solidFill>
                <a:latin typeface="Consolas" panose="020B0609020204030204" pitchFamily="49" charset="0"/>
              </a:rPr>
              <a:t>dynamiczny,</a:t>
            </a:r>
          </a:p>
          <a:p>
            <a:pPr marL="342900" indent="-342900" algn="just">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Wspiera wiele paradygmatów programowania.</a:t>
            </a:r>
          </a:p>
        </p:txBody>
      </p:sp>
    </p:spTree>
    <p:extLst>
      <p:ext uri="{BB962C8B-B14F-4D97-AF65-F5344CB8AC3E}">
        <p14:creationId xmlns:p14="http://schemas.microsoft.com/office/powerpoint/2010/main" val="310348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285721" y="68022"/>
            <a:ext cx="9144000" cy="477837"/>
          </a:xfrm>
        </p:spPr>
        <p:txBody>
          <a:bodyPr>
            <a:normAutofit/>
          </a:bodyPr>
          <a:lstStyle/>
          <a:p>
            <a:r>
              <a:rPr lang="pl-PL" sz="2800" dirty="0" smtClean="0"/>
              <a:t>Zakres lokalny zmiennej w funkcji</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02676" y="465981"/>
            <a:ext cx="11119944" cy="1756167"/>
          </a:xfrm>
        </p:spPr>
        <p:txBody>
          <a:bodyPr>
            <a:normAutofit/>
          </a:bodyPr>
          <a:lstStyle/>
          <a:p>
            <a:pPr algn="l"/>
            <a:r>
              <a:rPr lang="pl-PL" sz="2000" dirty="0" smtClean="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Czy zmienne posiadają zakres (obszar) w kodzie w którym są widoczne. Czy jeśli są wszędzie widoczne to mają taką samą wartość?</a:t>
            </a:r>
          </a:p>
          <a:p>
            <a:pPr algn="l"/>
            <a:r>
              <a:rPr lang="en-US" sz="2000" dirty="0" smtClean="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Każda </a:t>
            </a:r>
            <a:r>
              <a:rPr lang="en-US" sz="2000" dirty="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zmienna ma swój zakres, czyli </a:t>
            </a:r>
            <a:r>
              <a:rPr lang="en-US" sz="2000" dirty="0" err="1">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blok</a:t>
            </a:r>
            <a:r>
              <a:rPr lang="en-US" sz="2000" dirty="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 w </a:t>
            </a:r>
            <a:r>
              <a:rPr lang="en-US" sz="2000" dirty="0" err="1">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którym</a:t>
            </a:r>
            <a:r>
              <a:rPr lang="en-US" sz="2000" dirty="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 </a:t>
            </a:r>
            <a:r>
              <a:rPr lang="en-US" sz="2000" dirty="0" err="1">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została</a:t>
            </a:r>
            <a:r>
              <a:rPr lang="en-US" sz="2000" dirty="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 zadeklarowana, </a:t>
            </a:r>
            <a:r>
              <a:rPr lang="en-US" sz="2000" dirty="0" err="1">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zaczynając</a:t>
            </a:r>
            <a:r>
              <a:rPr lang="en-US" sz="2000" dirty="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 od miejsca zdefiniowania </a:t>
            </a:r>
            <a:r>
              <a:rPr lang="en-US" sz="2000" dirty="0" err="1">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jej</a:t>
            </a:r>
            <a:r>
              <a:rPr lang="en-US" sz="2000" dirty="0">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 </a:t>
            </a:r>
            <a:r>
              <a:rPr lang="en-US" sz="2000" dirty="0" err="1">
                <a:solidFill>
                  <a:srgbClr val="333333"/>
                </a:solidFill>
                <a:effectLst/>
                <a:latin typeface="Arial" panose="020B0604020202020204" pitchFamily="34" charset="0"/>
                <a:ea typeface="Helvetica" panose="020B0604020202020204" pitchFamily="34" charset="0"/>
                <a:cs typeface="Times New Roman" panose="02020603050405020304" pitchFamily="18" charset="0"/>
              </a:rPr>
              <a:t>nazwy</a:t>
            </a:r>
            <a:r>
              <a:rPr lang="en-US" sz="2000" dirty="0" smtClean="0">
                <a:solidFill>
                  <a:srgbClr val="333333"/>
                </a:solidFill>
                <a:effectLst/>
                <a:latin typeface="Helvetica" panose="020B0604020202020204" pitchFamily="34" charset="0"/>
                <a:ea typeface="Helvetica" panose="020B0604020202020204" pitchFamily="34" charset="0"/>
                <a:cs typeface="Times New Roman" panose="02020603050405020304" pitchFamily="18" charset="0"/>
              </a:rPr>
              <a:t>.</a:t>
            </a:r>
            <a:endParaRPr lang="pl-PL" sz="2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Prostokąt 3"/>
          <p:cNvSpPr/>
          <p:nvPr/>
        </p:nvSpPr>
        <p:spPr>
          <a:xfrm>
            <a:off x="402677" y="1665321"/>
            <a:ext cx="11789323" cy="2862322"/>
          </a:xfrm>
          <a:prstGeom prst="rect">
            <a:avLst/>
          </a:prstGeom>
        </p:spPr>
        <p:txBody>
          <a:bodyPr wrap="square">
            <a:spAutoFit/>
          </a:bodyPr>
          <a:lstStyle/>
          <a:p>
            <a:r>
              <a:rPr lang="pl-PL" sz="2000" dirty="0">
                <a:solidFill>
                  <a:srgbClr val="268BD2"/>
                </a:solidFill>
                <a:latin typeface="Consolas" panose="020B0609020204030204" pitchFamily="49" charset="0"/>
              </a:rPr>
              <a:t>x</a:t>
            </a:r>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a:t>
            </a:r>
            <a:r>
              <a:rPr lang="pl-PL" sz="2000" dirty="0">
                <a:solidFill>
                  <a:srgbClr val="839496"/>
                </a:solidFill>
                <a:latin typeface="Consolas" panose="020B0609020204030204" pitchFamily="49" charset="0"/>
              </a:rPr>
              <a:t> </a:t>
            </a:r>
            <a:r>
              <a:rPr lang="pl-PL" sz="2000" dirty="0">
                <a:solidFill>
                  <a:srgbClr val="D33682"/>
                </a:solidFill>
                <a:latin typeface="Consolas" panose="020B0609020204030204" pitchFamily="49" charset="0"/>
              </a:rPr>
              <a:t>50</a:t>
            </a:r>
            <a:endParaRPr lang="pl-PL" sz="2000" dirty="0">
              <a:solidFill>
                <a:srgbClr val="839496"/>
              </a:solidFill>
              <a:latin typeface="Consolas" panose="020B0609020204030204" pitchFamily="49" charset="0"/>
            </a:endParaRPr>
          </a:p>
          <a:p>
            <a:r>
              <a:rPr lang="pl-PL" sz="2000" dirty="0">
                <a:solidFill>
                  <a:srgbClr val="268BD2"/>
                </a:solidFill>
                <a:latin typeface="Consolas" panose="020B0609020204030204" pitchFamily="49" charset="0"/>
              </a:rPr>
              <a:t>print</a:t>
            </a:r>
            <a:r>
              <a:rPr lang="pl-PL" sz="2000" dirty="0">
                <a:solidFill>
                  <a:srgbClr val="839496"/>
                </a:solidFill>
                <a:latin typeface="Consolas" panose="020B0609020204030204" pitchFamily="49" charset="0"/>
              </a:rPr>
              <a:t>(</a:t>
            </a:r>
            <a:r>
              <a:rPr lang="pl-PL" sz="2000" dirty="0">
                <a:solidFill>
                  <a:srgbClr val="2AA198"/>
                </a:solidFill>
                <a:latin typeface="Consolas" panose="020B0609020204030204" pitchFamily="49" charset="0"/>
              </a:rPr>
              <a:t>'początkowa wartość zmiennej x to '</a:t>
            </a:r>
            <a:r>
              <a:rPr lang="pl-PL" sz="2000" dirty="0">
                <a:solidFill>
                  <a:srgbClr val="839496"/>
                </a:solidFill>
                <a:latin typeface="Consolas" panose="020B0609020204030204" pitchFamily="49" charset="0"/>
              </a:rPr>
              <a:t>,</a:t>
            </a:r>
            <a:r>
              <a:rPr lang="pl-PL" sz="2000" dirty="0">
                <a:solidFill>
                  <a:srgbClr val="268BD2"/>
                </a:solidFill>
                <a:latin typeface="Consolas" panose="020B0609020204030204" pitchFamily="49" charset="0"/>
              </a:rPr>
              <a:t>x</a:t>
            </a:r>
            <a:r>
              <a:rPr lang="pl-PL" sz="2000" dirty="0">
                <a:solidFill>
                  <a:srgbClr val="839496"/>
                </a:solidFill>
                <a:latin typeface="Consolas" panose="020B0609020204030204" pitchFamily="49" charset="0"/>
              </a:rPr>
              <a:t>)</a:t>
            </a:r>
          </a:p>
          <a:p>
            <a:r>
              <a:rPr lang="pl-PL" sz="2000" b="1" dirty="0">
                <a:solidFill>
                  <a:srgbClr val="93A1A1"/>
                </a:solidFill>
                <a:latin typeface="Consolas" panose="020B0609020204030204" pitchFamily="49" charset="0"/>
              </a:rPr>
              <a:t>def</a:t>
            </a:r>
            <a:r>
              <a:rPr lang="pl-PL" sz="2000" dirty="0">
                <a:solidFill>
                  <a:srgbClr val="839496"/>
                </a:solidFill>
                <a:latin typeface="Consolas" panose="020B0609020204030204" pitchFamily="49" charset="0"/>
              </a:rPr>
              <a:t> </a:t>
            </a:r>
            <a:r>
              <a:rPr lang="pl-PL" sz="2000" dirty="0" smtClean="0">
                <a:solidFill>
                  <a:srgbClr val="268BD2"/>
                </a:solidFill>
                <a:latin typeface="Consolas" panose="020B0609020204030204" pitchFamily="49" charset="0"/>
              </a:rPr>
              <a:t>function1</a:t>
            </a:r>
            <a:r>
              <a:rPr lang="pl-PL" sz="2000" dirty="0" smtClean="0">
                <a:solidFill>
                  <a:srgbClr val="839496"/>
                </a:solidFill>
                <a:latin typeface="Consolas" panose="020B0609020204030204" pitchFamily="49" charset="0"/>
              </a:rPr>
              <a:t>(x</a:t>
            </a:r>
            <a:r>
              <a:rPr lang="pl-PL" sz="2000" dirty="0">
                <a:solidFill>
                  <a:srgbClr val="839496"/>
                </a:solidFill>
                <a:latin typeface="Consolas" panose="020B0609020204030204" pitchFamily="49" charset="0"/>
              </a:rPr>
              <a:t>):</a:t>
            </a:r>
          </a:p>
          <a:p>
            <a:r>
              <a:rPr lang="pl-PL" sz="2000" dirty="0">
                <a:solidFill>
                  <a:srgbClr val="839496"/>
                </a:solidFill>
                <a:latin typeface="Consolas" panose="020B0609020204030204" pitchFamily="49" charset="0"/>
              </a:rPr>
              <a:t>    </a:t>
            </a:r>
            <a:r>
              <a:rPr lang="pl-PL" sz="2000" dirty="0">
                <a:solidFill>
                  <a:srgbClr val="268BD2"/>
                </a:solidFill>
                <a:latin typeface="Consolas" panose="020B0609020204030204" pitchFamily="49" charset="0"/>
              </a:rPr>
              <a:t>print</a:t>
            </a:r>
            <a:r>
              <a:rPr lang="pl-PL" sz="2000" dirty="0">
                <a:solidFill>
                  <a:srgbClr val="839496"/>
                </a:solidFill>
                <a:latin typeface="Consolas" panose="020B0609020204030204" pitchFamily="49" charset="0"/>
              </a:rPr>
              <a:t>(</a:t>
            </a:r>
            <a:r>
              <a:rPr lang="pl-PL" sz="2000" dirty="0">
                <a:solidFill>
                  <a:srgbClr val="2AA198"/>
                </a:solidFill>
                <a:latin typeface="Consolas" panose="020B0609020204030204" pitchFamily="49" charset="0"/>
              </a:rPr>
              <a:t>'wczytana wartość zmiennej x do funkcji to '</a:t>
            </a:r>
            <a:r>
              <a:rPr lang="pl-PL" sz="2000" dirty="0">
                <a:solidFill>
                  <a:srgbClr val="839496"/>
                </a:solidFill>
                <a:latin typeface="Consolas" panose="020B0609020204030204" pitchFamily="49" charset="0"/>
              </a:rPr>
              <a:t>, x)</a:t>
            </a:r>
          </a:p>
          <a:p>
            <a:r>
              <a:rPr lang="pl-PL" sz="2000" dirty="0">
                <a:solidFill>
                  <a:srgbClr val="839496"/>
                </a:solidFill>
                <a:latin typeface="Consolas" panose="020B0609020204030204" pitchFamily="49" charset="0"/>
              </a:rPr>
              <a:t>    x </a:t>
            </a:r>
            <a:r>
              <a:rPr lang="pl-PL" sz="2000" dirty="0">
                <a:solidFill>
                  <a:srgbClr val="859900"/>
                </a:solidFill>
                <a:latin typeface="Consolas" panose="020B0609020204030204" pitchFamily="49" charset="0"/>
              </a:rPr>
              <a:t>=</a:t>
            </a:r>
            <a:r>
              <a:rPr lang="pl-PL" sz="2000" dirty="0">
                <a:solidFill>
                  <a:srgbClr val="839496"/>
                </a:solidFill>
                <a:latin typeface="Consolas" panose="020B0609020204030204" pitchFamily="49" charset="0"/>
              </a:rPr>
              <a:t> </a:t>
            </a:r>
            <a:r>
              <a:rPr lang="pl-PL" sz="2000" dirty="0">
                <a:solidFill>
                  <a:srgbClr val="D33682"/>
                </a:solidFill>
                <a:latin typeface="Consolas" panose="020B0609020204030204" pitchFamily="49" charset="0"/>
              </a:rPr>
              <a:t>2</a:t>
            </a:r>
            <a:endParaRPr lang="pl-PL" sz="2000" dirty="0">
              <a:solidFill>
                <a:srgbClr val="839496"/>
              </a:solidFill>
              <a:latin typeface="Consolas" panose="020B0609020204030204" pitchFamily="49" charset="0"/>
            </a:endParaRPr>
          </a:p>
          <a:p>
            <a:r>
              <a:rPr lang="pl-PL" sz="2000" dirty="0">
                <a:solidFill>
                  <a:srgbClr val="839496"/>
                </a:solidFill>
                <a:latin typeface="Consolas" panose="020B0609020204030204" pitchFamily="49" charset="0"/>
              </a:rPr>
              <a:t>    </a:t>
            </a:r>
            <a:r>
              <a:rPr lang="pl-PL" sz="2000" dirty="0">
                <a:solidFill>
                  <a:srgbClr val="268BD2"/>
                </a:solidFill>
                <a:latin typeface="Consolas" panose="020B0609020204030204" pitchFamily="49" charset="0"/>
              </a:rPr>
              <a:t>print</a:t>
            </a:r>
            <a:r>
              <a:rPr lang="pl-PL" sz="2000" dirty="0">
                <a:solidFill>
                  <a:srgbClr val="839496"/>
                </a:solidFill>
                <a:latin typeface="Consolas" panose="020B0609020204030204" pitchFamily="49" charset="0"/>
              </a:rPr>
              <a:t>(</a:t>
            </a:r>
            <a:r>
              <a:rPr lang="pl-PL" sz="2000" dirty="0">
                <a:solidFill>
                  <a:srgbClr val="2AA198"/>
                </a:solidFill>
                <a:latin typeface="Consolas" panose="020B0609020204030204" pitchFamily="49" charset="0"/>
              </a:rPr>
              <a:t>'wartość zmiennej x wewnątrz funkcji zostaje zmieniona na nową wartość </a:t>
            </a:r>
            <a:r>
              <a:rPr lang="pl-PL" sz="2000" dirty="0" smtClean="0">
                <a:solidFill>
                  <a:srgbClr val="2AA198"/>
                </a:solidFill>
                <a:latin typeface="Consolas" panose="020B0609020204030204" pitchFamily="49" charset="0"/>
              </a:rPr>
              <a:t>  </a:t>
            </a:r>
            <a:br>
              <a:rPr lang="pl-PL" sz="2000" dirty="0" smtClean="0">
                <a:solidFill>
                  <a:srgbClr val="2AA198"/>
                </a:solidFill>
                <a:latin typeface="Consolas" panose="020B0609020204030204" pitchFamily="49" charset="0"/>
              </a:rPr>
            </a:br>
            <a:r>
              <a:rPr lang="pl-PL" sz="2000" dirty="0" smtClean="0">
                <a:solidFill>
                  <a:srgbClr val="2AA198"/>
                </a:solidFill>
                <a:latin typeface="Consolas" panose="020B0609020204030204" pitchFamily="49" charset="0"/>
              </a:rPr>
              <a:t>          równą </a:t>
            </a:r>
            <a:r>
              <a:rPr lang="pl-PL" sz="2000" dirty="0">
                <a:solidFill>
                  <a:srgbClr val="2AA198"/>
                </a:solidFill>
                <a:latin typeface="Consolas" panose="020B0609020204030204" pitchFamily="49" charset="0"/>
              </a:rPr>
              <a:t>'</a:t>
            </a:r>
            <a:r>
              <a:rPr lang="pl-PL" sz="2000" dirty="0">
                <a:solidFill>
                  <a:srgbClr val="839496"/>
                </a:solidFill>
                <a:latin typeface="Consolas" panose="020B0609020204030204" pitchFamily="49" charset="0"/>
              </a:rPr>
              <a:t>, x</a:t>
            </a:r>
            <a:r>
              <a:rPr lang="pl-PL" sz="2000" dirty="0" smtClean="0">
                <a:solidFill>
                  <a:srgbClr val="839496"/>
                </a:solidFill>
                <a:latin typeface="Consolas" panose="020B0609020204030204" pitchFamily="49" charset="0"/>
              </a:rPr>
              <a:t>)</a:t>
            </a:r>
            <a:r>
              <a:rPr lang="pl-PL" sz="2000" dirty="0">
                <a:solidFill>
                  <a:srgbClr val="839496"/>
                </a:solidFill>
                <a:latin typeface="Consolas" panose="020B0609020204030204" pitchFamily="49" charset="0"/>
              </a:rPr>
              <a:t>  </a:t>
            </a:r>
          </a:p>
          <a:p>
            <a:r>
              <a:rPr lang="pl-PL" sz="2000" dirty="0" smtClean="0">
                <a:solidFill>
                  <a:srgbClr val="268BD2"/>
                </a:solidFill>
                <a:latin typeface="Consolas" panose="020B0609020204030204" pitchFamily="49" charset="0"/>
              </a:rPr>
              <a:t>function1</a:t>
            </a:r>
            <a:r>
              <a:rPr lang="pl-PL" sz="2000" dirty="0" smtClean="0">
                <a:solidFill>
                  <a:srgbClr val="839496"/>
                </a:solidFill>
                <a:latin typeface="Consolas" panose="020B0609020204030204" pitchFamily="49" charset="0"/>
              </a:rPr>
              <a:t>(</a:t>
            </a:r>
            <a:r>
              <a:rPr lang="pl-PL" sz="2000" dirty="0" smtClean="0">
                <a:solidFill>
                  <a:srgbClr val="268BD2"/>
                </a:solidFill>
                <a:latin typeface="Consolas" panose="020B0609020204030204" pitchFamily="49" charset="0"/>
              </a:rPr>
              <a:t>x</a:t>
            </a:r>
            <a:r>
              <a:rPr lang="pl-PL" sz="2000" dirty="0">
                <a:solidFill>
                  <a:srgbClr val="839496"/>
                </a:solidFill>
                <a:latin typeface="Consolas" panose="020B0609020204030204" pitchFamily="49" charset="0"/>
              </a:rPr>
              <a:t>)</a:t>
            </a:r>
          </a:p>
          <a:p>
            <a:r>
              <a:rPr lang="pl-PL" sz="2000" dirty="0">
                <a:solidFill>
                  <a:srgbClr val="268BD2"/>
                </a:solidFill>
                <a:latin typeface="Consolas" panose="020B0609020204030204" pitchFamily="49" charset="0"/>
              </a:rPr>
              <a:t>print</a:t>
            </a:r>
            <a:r>
              <a:rPr lang="pl-PL" sz="2000" dirty="0">
                <a:solidFill>
                  <a:srgbClr val="839496"/>
                </a:solidFill>
                <a:latin typeface="Consolas" panose="020B0609020204030204" pitchFamily="49" charset="0"/>
              </a:rPr>
              <a:t>(</a:t>
            </a:r>
            <a:r>
              <a:rPr lang="pl-PL" sz="2000" dirty="0">
                <a:solidFill>
                  <a:srgbClr val="2AA198"/>
                </a:solidFill>
                <a:latin typeface="Consolas" panose="020B0609020204030204" pitchFamily="49" charset="0"/>
              </a:rPr>
              <a:t>'wartość zmiennej x poza funkcją'</a:t>
            </a:r>
            <a:r>
              <a:rPr lang="pl-PL" sz="2000" dirty="0">
                <a:solidFill>
                  <a:srgbClr val="839496"/>
                </a:solidFill>
                <a:latin typeface="Consolas" panose="020B0609020204030204" pitchFamily="49" charset="0"/>
              </a:rPr>
              <a:t>, </a:t>
            </a:r>
            <a:r>
              <a:rPr lang="pl-PL" sz="2000" dirty="0">
                <a:solidFill>
                  <a:srgbClr val="268BD2"/>
                </a:solidFill>
                <a:latin typeface="Consolas" panose="020B0609020204030204" pitchFamily="49" charset="0"/>
              </a:rPr>
              <a:t>x</a:t>
            </a:r>
            <a:r>
              <a:rPr lang="pl-PL" sz="2000" dirty="0">
                <a:solidFill>
                  <a:srgbClr val="839496"/>
                </a:solidFill>
                <a:latin typeface="Consolas" panose="020B0609020204030204" pitchFamily="49" charset="0"/>
              </a:rPr>
              <a:t>)</a:t>
            </a:r>
          </a:p>
        </p:txBody>
      </p:sp>
      <p:sp>
        <p:nvSpPr>
          <p:cNvPr id="5" name="Prostokąt 4"/>
          <p:cNvSpPr/>
          <p:nvPr/>
        </p:nvSpPr>
        <p:spPr>
          <a:xfrm>
            <a:off x="302005" y="6116575"/>
            <a:ext cx="11321283" cy="646331"/>
          </a:xfrm>
          <a:prstGeom prst="rect">
            <a:avLst/>
          </a:prstGeom>
        </p:spPr>
        <p:txBody>
          <a:bodyPr wrap="square">
            <a:spAutoFit/>
          </a:bodyPr>
          <a:lstStyle/>
          <a:p>
            <a:r>
              <a:rPr lang="pl-PL" dirty="0">
                <a:solidFill>
                  <a:prstClr val="black"/>
                </a:solidFill>
              </a:rPr>
              <a:t>Uwaga: tutaj zmieniliśmy wartość zmiennej tylko wewnątrz funkcji. A czy jest możliwość aby zmienić wartość zmiennej poza funkcją?</a:t>
            </a:r>
          </a:p>
        </p:txBody>
      </p:sp>
      <p:sp>
        <p:nvSpPr>
          <p:cNvPr id="6" name="Prostokąt 5"/>
          <p:cNvSpPr/>
          <p:nvPr/>
        </p:nvSpPr>
        <p:spPr>
          <a:xfrm>
            <a:off x="402676" y="4485359"/>
            <a:ext cx="11789323" cy="1323439"/>
          </a:xfrm>
          <a:prstGeom prst="rect">
            <a:avLst/>
          </a:prstGeom>
        </p:spPr>
        <p:txBody>
          <a:bodyPr wrap="square">
            <a:spAutoFit/>
          </a:bodyPr>
          <a:lstStyle/>
          <a:p>
            <a:r>
              <a:rPr lang="pl-PL" sz="2000" dirty="0">
                <a:solidFill>
                  <a:srgbClr val="839496"/>
                </a:solidFill>
                <a:latin typeface="Consolas" panose="020B0609020204030204" pitchFamily="49" charset="0"/>
              </a:rPr>
              <a:t># początkowa wartość zmiennej x to  50</a:t>
            </a:r>
          </a:p>
          <a:p>
            <a:r>
              <a:rPr lang="pl-PL" sz="2000" dirty="0">
                <a:solidFill>
                  <a:srgbClr val="839496"/>
                </a:solidFill>
                <a:latin typeface="Consolas" panose="020B0609020204030204" pitchFamily="49" charset="0"/>
              </a:rPr>
              <a:t># wczytana wartość zmiennej x do funkcji to  50</a:t>
            </a:r>
          </a:p>
          <a:p>
            <a:r>
              <a:rPr lang="pl-PL" sz="2000" dirty="0">
                <a:solidFill>
                  <a:srgbClr val="839496"/>
                </a:solidFill>
                <a:latin typeface="Consolas" panose="020B0609020204030204" pitchFamily="49" charset="0"/>
              </a:rPr>
              <a:t># wartość zmiennej x wewnątrz funkcji zostaje zmieniona na  nową wartość równą  2</a:t>
            </a:r>
          </a:p>
          <a:p>
            <a:r>
              <a:rPr lang="pl-PL" sz="2000" dirty="0">
                <a:solidFill>
                  <a:srgbClr val="839496"/>
                </a:solidFill>
                <a:latin typeface="Consolas" panose="020B0609020204030204" pitchFamily="49" charset="0"/>
              </a:rPr>
              <a:t># wartość zmiennej x poza funkcją 50</a:t>
            </a:r>
          </a:p>
        </p:txBody>
      </p:sp>
    </p:spTree>
    <p:extLst>
      <p:ext uri="{BB962C8B-B14F-4D97-AF65-F5344CB8AC3E}">
        <p14:creationId xmlns:p14="http://schemas.microsoft.com/office/powerpoint/2010/main" val="176398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65802" y="108980"/>
            <a:ext cx="9144000" cy="477837"/>
          </a:xfrm>
        </p:spPr>
        <p:txBody>
          <a:bodyPr>
            <a:normAutofit/>
          </a:bodyPr>
          <a:lstStyle/>
          <a:p>
            <a:r>
              <a:rPr lang="pl-PL" sz="2800" dirty="0"/>
              <a:t>Do czego służy </a:t>
            </a:r>
            <a:r>
              <a:rPr lang="pl-PL" sz="2800" dirty="0" smtClean="0"/>
              <a:t>słowo kluczowe </a:t>
            </a:r>
            <a:r>
              <a:rPr lang="pl-PL" sz="2800" dirty="0" err="1"/>
              <a:t>global</a:t>
            </a:r>
            <a:r>
              <a:rPr lang="pl-PL" sz="2800" dirty="0"/>
              <a:t>?</a:t>
            </a:r>
          </a:p>
        </p:txBody>
      </p:sp>
      <p:sp>
        <p:nvSpPr>
          <p:cNvPr id="3" name="Prostokąt 2"/>
          <p:cNvSpPr/>
          <p:nvPr/>
        </p:nvSpPr>
        <p:spPr>
          <a:xfrm>
            <a:off x="594166" y="1665252"/>
            <a:ext cx="11702006" cy="3139321"/>
          </a:xfrm>
          <a:prstGeom prst="rect">
            <a:avLst/>
          </a:prstGeom>
        </p:spPr>
        <p:txBody>
          <a:bodyPr wrap="square">
            <a:spAutoFit/>
          </a:bodyPr>
          <a:lstStyle/>
          <a:p>
            <a:r>
              <a:rPr lang="pl-PL" dirty="0">
                <a:solidFill>
                  <a:srgbClr val="268BD2"/>
                </a:solidFill>
                <a:latin typeface="Consolas" panose="020B0609020204030204" pitchFamily="49" charset="0"/>
              </a:rPr>
              <a:t>x</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50</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'początkowa wartość zmiennej x to'</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x</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func</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err="1">
                <a:solidFill>
                  <a:srgbClr val="93A1A1"/>
                </a:solidFill>
                <a:latin typeface="Consolas" panose="020B0609020204030204" pitchFamily="49" charset="0"/>
              </a:rPr>
              <a:t>global</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x</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'wczytana wartość zmiennej x do funkcji to'</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x</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x</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'wartość zmiennej x wewnątrz funkcji zostaje zmieniona na nową wartość równą'</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x</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func</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'wartość zmiennej x poza funkcją'</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x</a:t>
            </a:r>
            <a:r>
              <a:rPr lang="pl-PL" dirty="0">
                <a:solidFill>
                  <a:srgbClr val="839496"/>
                </a:solidFill>
                <a:latin typeface="Consolas" panose="020B0609020204030204" pitchFamily="49" charset="0"/>
              </a:rPr>
              <a:t>)</a:t>
            </a:r>
          </a:p>
        </p:txBody>
      </p:sp>
      <p:sp>
        <p:nvSpPr>
          <p:cNvPr id="8" name="Prostokąt 7"/>
          <p:cNvSpPr/>
          <p:nvPr/>
        </p:nvSpPr>
        <p:spPr>
          <a:xfrm>
            <a:off x="489993" y="802869"/>
            <a:ext cx="10911069" cy="646331"/>
          </a:xfrm>
          <a:prstGeom prst="rect">
            <a:avLst/>
          </a:prstGeom>
        </p:spPr>
        <p:txBody>
          <a:bodyPr wrap="square">
            <a:spAutoFit/>
          </a:bodyPr>
          <a:lstStyle/>
          <a:p>
            <a:r>
              <a:rPr lang="pl-PL" dirty="0">
                <a:solidFill>
                  <a:prstClr val="black"/>
                </a:solidFill>
              </a:rPr>
              <a:t>Teraz funkcja </a:t>
            </a:r>
            <a:r>
              <a:rPr lang="pl-PL" dirty="0" err="1">
                <a:solidFill>
                  <a:prstClr val="black"/>
                </a:solidFill>
              </a:rPr>
              <a:t>func</a:t>
            </a:r>
            <a:r>
              <a:rPr lang="pl-PL" dirty="0">
                <a:solidFill>
                  <a:prstClr val="black"/>
                </a:solidFill>
              </a:rPr>
              <a:t>() nie ma zmiennej x w liście parametrów i </a:t>
            </a:r>
            <a:r>
              <a:rPr lang="pl-PL" dirty="0" smtClean="0">
                <a:solidFill>
                  <a:prstClr val="black"/>
                </a:solidFill>
              </a:rPr>
              <a:t>modyfikuje </a:t>
            </a:r>
            <a:r>
              <a:rPr lang="pl-PL" dirty="0">
                <a:solidFill>
                  <a:prstClr val="black"/>
                </a:solidFill>
              </a:rPr>
              <a:t>globalną zmienną x przy użyciu słowa kluczowego </a:t>
            </a:r>
            <a:r>
              <a:rPr lang="pl-PL" dirty="0" err="1">
                <a:solidFill>
                  <a:prstClr val="black"/>
                </a:solidFill>
              </a:rPr>
              <a:t>global</a:t>
            </a:r>
            <a:r>
              <a:rPr lang="pl-PL" dirty="0">
                <a:solidFill>
                  <a:prstClr val="black"/>
                </a:solidFill>
              </a:rPr>
              <a:t>.</a:t>
            </a:r>
          </a:p>
        </p:txBody>
      </p:sp>
      <p:sp>
        <p:nvSpPr>
          <p:cNvPr id="9" name="Prostokąt 8"/>
          <p:cNvSpPr/>
          <p:nvPr/>
        </p:nvSpPr>
        <p:spPr>
          <a:xfrm>
            <a:off x="594166" y="5159521"/>
            <a:ext cx="11374058" cy="1323439"/>
          </a:xfrm>
          <a:prstGeom prst="rect">
            <a:avLst/>
          </a:prstGeom>
        </p:spPr>
        <p:txBody>
          <a:bodyPr wrap="square">
            <a:spAutoFit/>
          </a:bodyPr>
          <a:lstStyle/>
          <a:p>
            <a:r>
              <a:rPr lang="pl-PL" sz="2000" dirty="0" smtClean="0">
                <a:solidFill>
                  <a:srgbClr val="839496"/>
                </a:solidFill>
                <a:latin typeface="Consolas" panose="020B0609020204030204" pitchFamily="49" charset="0"/>
              </a:rPr>
              <a:t>#początkowa </a:t>
            </a:r>
            <a:r>
              <a:rPr lang="pl-PL" sz="2000" dirty="0">
                <a:solidFill>
                  <a:srgbClr val="839496"/>
                </a:solidFill>
                <a:latin typeface="Consolas" panose="020B0609020204030204" pitchFamily="49" charset="0"/>
              </a:rPr>
              <a:t>wartość zmiennej x to 50</a:t>
            </a:r>
          </a:p>
          <a:p>
            <a:r>
              <a:rPr lang="pl-PL" sz="2000" dirty="0" smtClean="0">
                <a:solidFill>
                  <a:srgbClr val="839496"/>
                </a:solidFill>
                <a:latin typeface="Consolas" panose="020B0609020204030204" pitchFamily="49" charset="0"/>
              </a:rPr>
              <a:t>#wczytana </a:t>
            </a:r>
            <a:r>
              <a:rPr lang="pl-PL" sz="2000" dirty="0">
                <a:solidFill>
                  <a:srgbClr val="839496"/>
                </a:solidFill>
                <a:latin typeface="Consolas" panose="020B0609020204030204" pitchFamily="49" charset="0"/>
              </a:rPr>
              <a:t>wartość zmiennej x do funkcji to 50</a:t>
            </a:r>
          </a:p>
          <a:p>
            <a:r>
              <a:rPr lang="pl-PL" sz="2000" dirty="0">
                <a:solidFill>
                  <a:srgbClr val="839496"/>
                </a:solidFill>
                <a:latin typeface="Consolas" panose="020B0609020204030204" pitchFamily="49" charset="0"/>
              </a:rPr>
              <a:t>#</a:t>
            </a:r>
            <a:r>
              <a:rPr lang="pl-PL" sz="2000" dirty="0" smtClean="0">
                <a:solidFill>
                  <a:srgbClr val="839496"/>
                </a:solidFill>
                <a:latin typeface="Consolas" panose="020B0609020204030204" pitchFamily="49" charset="0"/>
              </a:rPr>
              <a:t>wartość </a:t>
            </a:r>
            <a:r>
              <a:rPr lang="pl-PL" sz="2000" dirty="0">
                <a:solidFill>
                  <a:srgbClr val="839496"/>
                </a:solidFill>
                <a:latin typeface="Consolas" panose="020B0609020204030204" pitchFamily="49" charset="0"/>
              </a:rPr>
              <a:t>zmiennej x wewnątrz funkcji zostaje zmieniona na nową wartość równą 2</a:t>
            </a:r>
          </a:p>
          <a:p>
            <a:r>
              <a:rPr lang="pl-PL" sz="2000" dirty="0" smtClean="0">
                <a:solidFill>
                  <a:srgbClr val="839496"/>
                </a:solidFill>
                <a:latin typeface="Consolas" panose="020B0609020204030204" pitchFamily="49" charset="0"/>
              </a:rPr>
              <a:t>#wartość </a:t>
            </a:r>
            <a:r>
              <a:rPr lang="pl-PL" sz="2000" dirty="0">
                <a:solidFill>
                  <a:srgbClr val="839496"/>
                </a:solidFill>
                <a:latin typeface="Consolas" panose="020B0609020204030204" pitchFamily="49" charset="0"/>
              </a:rPr>
              <a:t>zmiennej x poza funkcją 2</a:t>
            </a:r>
          </a:p>
        </p:txBody>
      </p:sp>
    </p:spTree>
    <p:extLst>
      <p:ext uri="{BB962C8B-B14F-4D97-AF65-F5344CB8AC3E}">
        <p14:creationId xmlns:p14="http://schemas.microsoft.com/office/powerpoint/2010/main" val="36582300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Dostęp do zmiennych globalnych i lokalnych</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u="sng" dirty="0"/>
              <a:t>Instrukcje zawarte wewnątrz funkcji </a:t>
            </a:r>
            <a:r>
              <a:rPr lang="pl-PL" dirty="0"/>
              <a:t>mogą odczytywać wartości zmiennych utworzonych w blokach kodu zawierających definicję tej funkcji </a:t>
            </a:r>
          </a:p>
          <a:p>
            <a:pPr algn="l"/>
            <a:r>
              <a:rPr lang="pl-PL" dirty="0"/>
              <a:t>O ile nie istnieją zmienne lokalne o takiej samej nazwie </a:t>
            </a:r>
          </a:p>
          <a:p>
            <a:pPr algn="l"/>
            <a:endParaRPr lang="pl-PL" dirty="0"/>
          </a:p>
          <a:p>
            <a:pPr algn="l"/>
            <a:r>
              <a:rPr lang="pl-PL" u="sng" dirty="0"/>
              <a:t>Zmienne utworzone na poziomie pliku </a:t>
            </a:r>
            <a:r>
              <a:rPr lang="pl-PL" dirty="0"/>
              <a:t>(poza jakąkolwiek funkcją) noszą nazwę zmiennych globalnych </a:t>
            </a:r>
          </a:p>
          <a:p>
            <a:pPr algn="l"/>
            <a:r>
              <a:rPr lang="pl-PL" dirty="0"/>
              <a:t>Aby funkcja mogła zapisywać do tych zmiennych (zmieniać ich wartość), muszą być one jawnie zadeklarowane jako </a:t>
            </a:r>
            <a:r>
              <a:rPr lang="pl-PL" dirty="0" err="1">
                <a:solidFill>
                  <a:srgbClr val="0070C0"/>
                </a:solidFill>
              </a:rPr>
              <a:t>global</a:t>
            </a:r>
            <a:endParaRPr lang="pl-PL" dirty="0">
              <a:solidFill>
                <a:srgbClr val="0070C0"/>
              </a:solidFill>
            </a:endParaRPr>
          </a:p>
        </p:txBody>
      </p:sp>
    </p:spTree>
    <p:extLst>
      <p:ext uri="{BB962C8B-B14F-4D97-AF65-F5344CB8AC3E}">
        <p14:creationId xmlns:p14="http://schemas.microsoft.com/office/powerpoint/2010/main" val="4108423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Dostępność zmiennych a klasy</a:t>
            </a:r>
            <a:endParaRPr lang="pl-PL" sz="2800" dirty="0"/>
          </a:p>
        </p:txBody>
      </p:sp>
      <p:sp>
        <p:nvSpPr>
          <p:cNvPr id="5" name="Prostokąt 4"/>
          <p:cNvSpPr/>
          <p:nvPr/>
        </p:nvSpPr>
        <p:spPr>
          <a:xfrm>
            <a:off x="177208" y="1765302"/>
            <a:ext cx="11752522" cy="1200329"/>
          </a:xfrm>
          <a:prstGeom prst="rect">
            <a:avLst/>
          </a:prstGeom>
        </p:spPr>
        <p:txBody>
          <a:bodyPr wrap="square">
            <a:spAutoFit/>
          </a:bodyPr>
          <a:lstStyle/>
          <a:p>
            <a:r>
              <a:rPr lang="pl-PL" b="1" dirty="0" err="1">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MyClass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class_variable</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"To jest zmienna klasowa"</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MyClass.class_variable</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Można uzyskać dostęp do zmiennej klasowej spoza klasy.</a:t>
            </a:r>
            <a:endParaRPr lang="pl-PL" b="0" dirty="0">
              <a:solidFill>
                <a:srgbClr val="839496"/>
              </a:solidFill>
              <a:effectLst/>
              <a:latin typeface="Consolas" panose="020B0609020204030204" pitchFamily="49" charset="0"/>
            </a:endParaRPr>
          </a:p>
        </p:txBody>
      </p:sp>
      <p:sp>
        <p:nvSpPr>
          <p:cNvPr id="6"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08437" y="748862"/>
            <a:ext cx="11119944" cy="4953382"/>
          </a:xfrm>
        </p:spPr>
        <p:txBody>
          <a:bodyPr/>
          <a:lstStyle/>
          <a:p>
            <a:pPr algn="l"/>
            <a:r>
              <a:rPr lang="pl-PL" dirty="0" smtClean="0">
                <a:effectLst/>
                <a:latin typeface="Arial" panose="020B0604020202020204" pitchFamily="34" charset="0"/>
              </a:rPr>
              <a:t>Czy można w programie dostać się do zmiennej z poza klasy? Tak.</a:t>
            </a:r>
            <a:endParaRPr lang="pl-PL" dirty="0" smtClean="0">
              <a:latin typeface="Arial" panose="020B0604020202020204" pitchFamily="34" charset="0"/>
            </a:endParaRPr>
          </a:p>
          <a:p>
            <a:pPr algn="l"/>
            <a:endParaRPr lang="pl-PL" dirty="0"/>
          </a:p>
        </p:txBody>
      </p:sp>
    </p:spTree>
    <p:extLst>
      <p:ext uri="{BB962C8B-B14F-4D97-AF65-F5344CB8AC3E}">
        <p14:creationId xmlns:p14="http://schemas.microsoft.com/office/powerpoint/2010/main" val="1889656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Jak podawać wynik- poprzez print() czy return?</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normAutofit/>
          </a:bodyPr>
          <a:lstStyle/>
          <a:p>
            <a:r>
              <a:rPr lang="pl-PL" sz="2800" dirty="0" smtClean="0">
                <a:latin typeface="Calibri" panose="020F0502020204030204" pitchFamily="34" charset="0"/>
                <a:ea typeface="SimSun" panose="02010600030101010101" pitchFamily="2" charset="-122"/>
              </a:rPr>
              <a:t>Czy warto stosować return w funkcji?</a:t>
            </a:r>
          </a:p>
          <a:p>
            <a:r>
              <a:rPr lang="pl-PL" sz="2800" dirty="0" smtClean="0">
                <a:latin typeface="Calibri" panose="020F0502020204030204" pitchFamily="34" charset="0"/>
                <a:ea typeface="SimSun" panose="02010600030101010101" pitchFamily="2" charset="-122"/>
              </a:rPr>
              <a:t>Co to znaczy, że funkcja coś zwraca?</a:t>
            </a:r>
            <a:endParaRPr lang="pl-PL" sz="2800" dirty="0"/>
          </a:p>
        </p:txBody>
      </p:sp>
      <p:sp>
        <p:nvSpPr>
          <p:cNvPr id="4" name="Prostokąt 3"/>
          <p:cNvSpPr/>
          <p:nvPr/>
        </p:nvSpPr>
        <p:spPr>
          <a:xfrm>
            <a:off x="522590" y="2508507"/>
            <a:ext cx="6096000" cy="2769989"/>
          </a:xfrm>
          <a:prstGeom prst="rect">
            <a:avLst/>
          </a:prstGeom>
        </p:spPr>
        <p:txBody>
          <a:bodyPr>
            <a:spAutoFit/>
          </a:bodyPr>
          <a:lstStyle/>
          <a:p>
            <a:r>
              <a:rPr lang="en-US" sz="2400" b="1" dirty="0" err="1">
                <a:solidFill>
                  <a:srgbClr val="93A1A1"/>
                </a:solidFill>
                <a:latin typeface="Consolas" panose="020B0609020204030204" pitchFamily="49" charset="0"/>
              </a:rPr>
              <a:t>def</a:t>
            </a:r>
            <a:r>
              <a:rPr lang="en-US" sz="2400" dirty="0">
                <a:solidFill>
                  <a:srgbClr val="839496"/>
                </a:solidFill>
                <a:latin typeface="Consolas" panose="020B0609020204030204" pitchFamily="49" charset="0"/>
              </a:rPr>
              <a:t> </a:t>
            </a:r>
            <a:r>
              <a:rPr lang="en-US" sz="2400" dirty="0">
                <a:solidFill>
                  <a:srgbClr val="268BD2"/>
                </a:solidFill>
                <a:latin typeface="Consolas" panose="020B0609020204030204" pitchFamily="49" charset="0"/>
              </a:rPr>
              <a:t>add</a:t>
            </a:r>
            <a:r>
              <a:rPr lang="en-US" sz="2400" dirty="0">
                <a:solidFill>
                  <a:srgbClr val="839496"/>
                </a:solidFill>
                <a:latin typeface="Consolas" panose="020B0609020204030204" pitchFamily="49" charset="0"/>
              </a:rPr>
              <a:t>(</a:t>
            </a:r>
            <a:r>
              <a:rPr lang="en-US" sz="2400" dirty="0" err="1">
                <a:solidFill>
                  <a:srgbClr val="839496"/>
                </a:solidFill>
                <a:latin typeface="Consolas" panose="020B0609020204030204" pitchFamily="49" charset="0"/>
              </a:rPr>
              <a:t>a,b</a:t>
            </a:r>
            <a:r>
              <a:rPr lang="en-US" sz="2400" dirty="0">
                <a:solidFill>
                  <a:srgbClr val="839496"/>
                </a:solidFill>
                <a:latin typeface="Consolas" panose="020B0609020204030204" pitchFamily="49" charset="0"/>
              </a:rPr>
              <a:t>):</a:t>
            </a:r>
          </a:p>
          <a:p>
            <a:r>
              <a:rPr lang="en-US" sz="2400" dirty="0">
                <a:solidFill>
                  <a:srgbClr val="839496"/>
                </a:solidFill>
                <a:latin typeface="Consolas" panose="020B0609020204030204" pitchFamily="49" charset="0"/>
              </a:rPr>
              <a:t>    </a:t>
            </a:r>
            <a:r>
              <a:rPr lang="en-US" sz="2400" dirty="0">
                <a:solidFill>
                  <a:srgbClr val="859900"/>
                </a:solidFill>
                <a:latin typeface="Consolas" panose="020B0609020204030204" pitchFamily="49" charset="0"/>
              </a:rPr>
              <a:t>return</a:t>
            </a:r>
            <a:r>
              <a:rPr lang="en-US" sz="2400" dirty="0">
                <a:solidFill>
                  <a:srgbClr val="839496"/>
                </a:solidFill>
                <a:latin typeface="Consolas" panose="020B0609020204030204" pitchFamily="49" charset="0"/>
              </a:rPr>
              <a:t> </a:t>
            </a:r>
            <a:r>
              <a:rPr lang="en-US" sz="2400" dirty="0" err="1">
                <a:solidFill>
                  <a:srgbClr val="839496"/>
                </a:solidFill>
                <a:latin typeface="Consolas" panose="020B0609020204030204" pitchFamily="49" charset="0"/>
              </a:rPr>
              <a:t>a</a:t>
            </a:r>
            <a:r>
              <a:rPr lang="en-US" sz="2400" dirty="0" err="1">
                <a:solidFill>
                  <a:srgbClr val="859900"/>
                </a:solidFill>
                <a:latin typeface="Consolas" panose="020B0609020204030204" pitchFamily="49" charset="0"/>
              </a:rPr>
              <a:t>+</a:t>
            </a:r>
            <a:r>
              <a:rPr lang="en-US" sz="2400" dirty="0" err="1">
                <a:solidFill>
                  <a:srgbClr val="839496"/>
                </a:solidFill>
                <a:latin typeface="Consolas" panose="020B0609020204030204" pitchFamily="49" charset="0"/>
              </a:rPr>
              <a:t>b</a:t>
            </a:r>
            <a:endParaRPr lang="en-US" sz="2400" dirty="0">
              <a:solidFill>
                <a:srgbClr val="839496"/>
              </a:solidFill>
              <a:latin typeface="Consolas" panose="020B0609020204030204" pitchFamily="49" charset="0"/>
            </a:endParaRPr>
          </a:p>
          <a:p>
            <a:r>
              <a:rPr lang="en-US" sz="2400" dirty="0">
                <a:solidFill>
                  <a:srgbClr val="839496"/>
                </a:solidFill>
                <a:latin typeface="Consolas" panose="020B0609020204030204" pitchFamily="49" charset="0"/>
              </a:rPr>
              <a:t/>
            </a:r>
            <a:br>
              <a:rPr lang="en-US" sz="2400" dirty="0">
                <a:solidFill>
                  <a:srgbClr val="839496"/>
                </a:solidFill>
                <a:latin typeface="Consolas" panose="020B0609020204030204" pitchFamily="49" charset="0"/>
              </a:rPr>
            </a:br>
            <a:r>
              <a:rPr lang="en-US" sz="2400" dirty="0">
                <a:solidFill>
                  <a:srgbClr val="268BD2"/>
                </a:solidFill>
                <a:latin typeface="Consolas" panose="020B0609020204030204" pitchFamily="49" charset="0"/>
              </a:rPr>
              <a:t>solution</a:t>
            </a:r>
            <a:r>
              <a:rPr lang="en-US" sz="2400" dirty="0">
                <a:solidFill>
                  <a:srgbClr val="859900"/>
                </a:solidFill>
                <a:latin typeface="Consolas" panose="020B0609020204030204" pitchFamily="49" charset="0"/>
              </a:rPr>
              <a:t>=</a:t>
            </a:r>
            <a:r>
              <a:rPr lang="en-US" sz="2400" dirty="0">
                <a:solidFill>
                  <a:srgbClr val="268BD2"/>
                </a:solidFill>
                <a:latin typeface="Consolas" panose="020B0609020204030204" pitchFamily="49" charset="0"/>
              </a:rPr>
              <a:t>add</a:t>
            </a:r>
            <a:r>
              <a:rPr lang="en-US" sz="2400" dirty="0">
                <a:solidFill>
                  <a:srgbClr val="839496"/>
                </a:solidFill>
                <a:latin typeface="Consolas" panose="020B0609020204030204" pitchFamily="49" charset="0"/>
              </a:rPr>
              <a:t>(</a:t>
            </a:r>
            <a:r>
              <a:rPr lang="en-US" sz="2400" dirty="0">
                <a:solidFill>
                  <a:srgbClr val="D33682"/>
                </a:solidFill>
                <a:latin typeface="Consolas" panose="020B0609020204030204" pitchFamily="49" charset="0"/>
              </a:rPr>
              <a:t>4</a:t>
            </a:r>
            <a:r>
              <a:rPr lang="en-US" sz="2400" dirty="0">
                <a:solidFill>
                  <a:srgbClr val="839496"/>
                </a:solidFill>
                <a:latin typeface="Consolas" panose="020B0609020204030204" pitchFamily="49" charset="0"/>
              </a:rPr>
              <a:t>,</a:t>
            </a:r>
            <a:r>
              <a:rPr lang="en-US" sz="2400" dirty="0">
                <a:solidFill>
                  <a:srgbClr val="D33682"/>
                </a:solidFill>
                <a:latin typeface="Consolas" panose="020B0609020204030204" pitchFamily="49" charset="0"/>
              </a:rPr>
              <a:t>6</a:t>
            </a:r>
            <a:r>
              <a:rPr lang="en-US" sz="2400" dirty="0">
                <a:solidFill>
                  <a:srgbClr val="839496"/>
                </a:solidFill>
                <a:latin typeface="Consolas" panose="020B0609020204030204" pitchFamily="49" charset="0"/>
              </a:rPr>
              <a:t>)</a:t>
            </a:r>
          </a:p>
          <a:p>
            <a:r>
              <a:rPr lang="en-US" sz="2400" dirty="0">
                <a:solidFill>
                  <a:srgbClr val="268BD2"/>
                </a:solidFill>
                <a:latin typeface="Consolas" panose="020B0609020204030204" pitchFamily="49" charset="0"/>
              </a:rPr>
              <a:t>print</a:t>
            </a:r>
            <a:r>
              <a:rPr lang="en-US" sz="2400" dirty="0">
                <a:solidFill>
                  <a:srgbClr val="839496"/>
                </a:solidFill>
                <a:latin typeface="Consolas" panose="020B0609020204030204" pitchFamily="49" charset="0"/>
              </a:rPr>
              <a:t>(</a:t>
            </a:r>
            <a:r>
              <a:rPr lang="en-US" sz="2400" dirty="0">
                <a:solidFill>
                  <a:srgbClr val="268BD2"/>
                </a:solidFill>
                <a:latin typeface="Consolas" panose="020B0609020204030204" pitchFamily="49" charset="0"/>
              </a:rPr>
              <a:t>solution</a:t>
            </a:r>
            <a:r>
              <a:rPr lang="en-US" sz="2400" dirty="0" smtClean="0">
                <a:solidFill>
                  <a:srgbClr val="839496"/>
                </a:solidFill>
                <a:latin typeface="Consolas" panose="020B0609020204030204" pitchFamily="49" charset="0"/>
              </a:rPr>
              <a:t>)</a:t>
            </a:r>
            <a:endParaRPr lang="pl-PL" sz="2400" dirty="0" smtClean="0">
              <a:solidFill>
                <a:srgbClr val="839496"/>
              </a:solidFill>
              <a:latin typeface="Consolas" panose="020B0609020204030204" pitchFamily="49" charset="0"/>
            </a:endParaRPr>
          </a:p>
          <a:p>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smtClean="0">
                <a:solidFill>
                  <a:srgbClr val="839496"/>
                </a:solidFill>
                <a:latin typeface="Consolas" panose="020B0609020204030204" pitchFamily="49" charset="0"/>
              </a:rPr>
              <a:t>            </a:t>
            </a:r>
          </a:p>
          <a:p>
            <a:r>
              <a:rPr lang="pl-PL" dirty="0">
                <a:solidFill>
                  <a:srgbClr val="839496"/>
                </a:solidFill>
                <a:latin typeface="Consolas" panose="020B0609020204030204" pitchFamily="49" charset="0"/>
              </a:rPr>
              <a:t> </a:t>
            </a:r>
            <a:r>
              <a:rPr lang="pl-PL" dirty="0" smtClean="0">
                <a:solidFill>
                  <a:srgbClr val="839496"/>
                </a:solidFill>
                <a:latin typeface="Consolas" panose="020B0609020204030204" pitchFamily="49" charset="0"/>
              </a:rPr>
              <a:t>            #10</a:t>
            </a:r>
            <a:endParaRPr lang="en-US" dirty="0">
              <a:solidFill>
                <a:srgbClr val="839496"/>
              </a:solidFill>
              <a:latin typeface="Consolas" panose="020B0609020204030204" pitchFamily="49" charset="0"/>
            </a:endParaRPr>
          </a:p>
        </p:txBody>
      </p:sp>
      <p:sp>
        <p:nvSpPr>
          <p:cNvPr id="6" name="Prostokąt 5"/>
          <p:cNvSpPr/>
          <p:nvPr/>
        </p:nvSpPr>
        <p:spPr>
          <a:xfrm>
            <a:off x="6358625" y="2498325"/>
            <a:ext cx="6096000" cy="1938992"/>
          </a:xfrm>
          <a:prstGeom prst="rect">
            <a:avLst/>
          </a:prstGeom>
        </p:spPr>
        <p:txBody>
          <a:bodyPr>
            <a:spAutoFit/>
          </a:bodyPr>
          <a:lstStyle/>
          <a:p>
            <a:r>
              <a:rPr lang="en-US" sz="2400" b="1" dirty="0" err="1">
                <a:solidFill>
                  <a:srgbClr val="93A1A1"/>
                </a:solidFill>
                <a:latin typeface="Consolas" panose="020B0609020204030204" pitchFamily="49" charset="0"/>
              </a:rPr>
              <a:t>def</a:t>
            </a:r>
            <a:r>
              <a:rPr lang="en-US" sz="2400" dirty="0">
                <a:solidFill>
                  <a:srgbClr val="839496"/>
                </a:solidFill>
                <a:latin typeface="Consolas" panose="020B0609020204030204" pitchFamily="49" charset="0"/>
              </a:rPr>
              <a:t> </a:t>
            </a:r>
            <a:r>
              <a:rPr lang="en-US" sz="2400" dirty="0">
                <a:solidFill>
                  <a:srgbClr val="268BD2"/>
                </a:solidFill>
                <a:latin typeface="Consolas" panose="020B0609020204030204" pitchFamily="49" charset="0"/>
              </a:rPr>
              <a:t>add</a:t>
            </a:r>
            <a:r>
              <a:rPr lang="en-US" sz="2400" dirty="0">
                <a:solidFill>
                  <a:srgbClr val="839496"/>
                </a:solidFill>
                <a:latin typeface="Consolas" panose="020B0609020204030204" pitchFamily="49" charset="0"/>
              </a:rPr>
              <a:t>(</a:t>
            </a:r>
            <a:r>
              <a:rPr lang="en-US" sz="2400" dirty="0" err="1">
                <a:solidFill>
                  <a:srgbClr val="839496"/>
                </a:solidFill>
                <a:latin typeface="Consolas" panose="020B0609020204030204" pitchFamily="49" charset="0"/>
              </a:rPr>
              <a:t>a,b</a:t>
            </a:r>
            <a:r>
              <a:rPr lang="en-US" sz="2400" dirty="0">
                <a:solidFill>
                  <a:srgbClr val="839496"/>
                </a:solidFill>
                <a:latin typeface="Consolas" panose="020B0609020204030204" pitchFamily="49" charset="0"/>
              </a:rPr>
              <a:t>):</a:t>
            </a:r>
          </a:p>
          <a:p>
            <a:r>
              <a:rPr lang="en-US" sz="2400" dirty="0">
                <a:solidFill>
                  <a:srgbClr val="839496"/>
                </a:solidFill>
                <a:latin typeface="Consolas" panose="020B0609020204030204" pitchFamily="49" charset="0"/>
              </a:rPr>
              <a:t>    </a:t>
            </a:r>
            <a:r>
              <a:rPr lang="en-US" sz="2400" dirty="0">
                <a:solidFill>
                  <a:srgbClr val="268BD2"/>
                </a:solidFill>
                <a:latin typeface="Consolas" panose="020B0609020204030204" pitchFamily="49" charset="0"/>
              </a:rPr>
              <a:t>print</a:t>
            </a:r>
            <a:r>
              <a:rPr lang="en-US" sz="2400" dirty="0">
                <a:solidFill>
                  <a:srgbClr val="839496"/>
                </a:solidFill>
                <a:latin typeface="Consolas" panose="020B0609020204030204" pitchFamily="49" charset="0"/>
              </a:rPr>
              <a:t>(</a:t>
            </a:r>
            <a:r>
              <a:rPr lang="en-US" sz="2400" dirty="0" err="1">
                <a:solidFill>
                  <a:srgbClr val="839496"/>
                </a:solidFill>
                <a:latin typeface="Consolas" panose="020B0609020204030204" pitchFamily="49" charset="0"/>
              </a:rPr>
              <a:t>a</a:t>
            </a:r>
            <a:r>
              <a:rPr lang="en-US" sz="2400" dirty="0" err="1">
                <a:solidFill>
                  <a:srgbClr val="859900"/>
                </a:solidFill>
                <a:latin typeface="Consolas" panose="020B0609020204030204" pitchFamily="49" charset="0"/>
              </a:rPr>
              <a:t>+</a:t>
            </a:r>
            <a:r>
              <a:rPr lang="en-US" sz="2400" dirty="0" err="1">
                <a:solidFill>
                  <a:srgbClr val="839496"/>
                </a:solidFill>
                <a:latin typeface="Consolas" panose="020B0609020204030204" pitchFamily="49" charset="0"/>
              </a:rPr>
              <a:t>b</a:t>
            </a:r>
            <a:r>
              <a:rPr lang="en-US" sz="2400" dirty="0">
                <a:solidFill>
                  <a:srgbClr val="839496"/>
                </a:solidFill>
                <a:latin typeface="Consolas" panose="020B0609020204030204" pitchFamily="49" charset="0"/>
              </a:rPr>
              <a:t>)</a:t>
            </a:r>
          </a:p>
          <a:p>
            <a:r>
              <a:rPr lang="en-US" sz="2400" dirty="0">
                <a:solidFill>
                  <a:srgbClr val="839496"/>
                </a:solidFill>
                <a:latin typeface="Consolas" panose="020B0609020204030204" pitchFamily="49" charset="0"/>
              </a:rPr>
              <a:t/>
            </a:r>
            <a:br>
              <a:rPr lang="en-US" sz="2400" dirty="0">
                <a:solidFill>
                  <a:srgbClr val="839496"/>
                </a:solidFill>
                <a:latin typeface="Consolas" panose="020B0609020204030204" pitchFamily="49" charset="0"/>
              </a:rPr>
            </a:br>
            <a:r>
              <a:rPr lang="en-US" sz="2400" dirty="0">
                <a:solidFill>
                  <a:srgbClr val="268BD2"/>
                </a:solidFill>
                <a:latin typeface="Consolas" panose="020B0609020204030204" pitchFamily="49" charset="0"/>
              </a:rPr>
              <a:t>solution</a:t>
            </a:r>
            <a:r>
              <a:rPr lang="en-US" sz="2400" dirty="0">
                <a:solidFill>
                  <a:srgbClr val="859900"/>
                </a:solidFill>
                <a:latin typeface="Consolas" panose="020B0609020204030204" pitchFamily="49" charset="0"/>
              </a:rPr>
              <a:t>=</a:t>
            </a:r>
            <a:r>
              <a:rPr lang="en-US" sz="2400" dirty="0">
                <a:solidFill>
                  <a:srgbClr val="268BD2"/>
                </a:solidFill>
                <a:latin typeface="Consolas" panose="020B0609020204030204" pitchFamily="49" charset="0"/>
              </a:rPr>
              <a:t>add</a:t>
            </a:r>
            <a:r>
              <a:rPr lang="en-US" sz="2400" dirty="0">
                <a:solidFill>
                  <a:srgbClr val="839496"/>
                </a:solidFill>
                <a:latin typeface="Consolas" panose="020B0609020204030204" pitchFamily="49" charset="0"/>
              </a:rPr>
              <a:t>(</a:t>
            </a:r>
            <a:r>
              <a:rPr lang="en-US" sz="2400" dirty="0">
                <a:solidFill>
                  <a:srgbClr val="D33682"/>
                </a:solidFill>
                <a:latin typeface="Consolas" panose="020B0609020204030204" pitchFamily="49" charset="0"/>
              </a:rPr>
              <a:t>4</a:t>
            </a:r>
            <a:r>
              <a:rPr lang="en-US" sz="2400" dirty="0">
                <a:solidFill>
                  <a:srgbClr val="839496"/>
                </a:solidFill>
                <a:latin typeface="Consolas" panose="020B0609020204030204" pitchFamily="49" charset="0"/>
              </a:rPr>
              <a:t>,</a:t>
            </a:r>
            <a:r>
              <a:rPr lang="en-US" sz="2400" dirty="0">
                <a:solidFill>
                  <a:srgbClr val="D33682"/>
                </a:solidFill>
                <a:latin typeface="Consolas" panose="020B0609020204030204" pitchFamily="49" charset="0"/>
              </a:rPr>
              <a:t>6</a:t>
            </a:r>
            <a:r>
              <a:rPr lang="en-US" sz="2400" dirty="0">
                <a:solidFill>
                  <a:srgbClr val="839496"/>
                </a:solidFill>
                <a:latin typeface="Consolas" panose="020B0609020204030204" pitchFamily="49" charset="0"/>
              </a:rPr>
              <a:t>)</a:t>
            </a:r>
          </a:p>
          <a:p>
            <a:r>
              <a:rPr lang="en-US" sz="2400" dirty="0">
                <a:solidFill>
                  <a:srgbClr val="268BD2"/>
                </a:solidFill>
                <a:latin typeface="Consolas" panose="020B0609020204030204" pitchFamily="49" charset="0"/>
              </a:rPr>
              <a:t>print</a:t>
            </a:r>
            <a:r>
              <a:rPr lang="en-US" sz="2400" dirty="0">
                <a:solidFill>
                  <a:srgbClr val="839496"/>
                </a:solidFill>
                <a:latin typeface="Consolas" panose="020B0609020204030204" pitchFamily="49" charset="0"/>
              </a:rPr>
              <a:t>(</a:t>
            </a:r>
            <a:r>
              <a:rPr lang="en-US" sz="2400" dirty="0">
                <a:solidFill>
                  <a:srgbClr val="268BD2"/>
                </a:solidFill>
                <a:latin typeface="Consolas" panose="020B0609020204030204" pitchFamily="49" charset="0"/>
              </a:rPr>
              <a:t>solution</a:t>
            </a:r>
            <a:r>
              <a:rPr lang="en-US" sz="2400" dirty="0">
                <a:solidFill>
                  <a:srgbClr val="839496"/>
                </a:solidFill>
                <a:latin typeface="Consolas" panose="020B0609020204030204" pitchFamily="49" charset="0"/>
              </a:rPr>
              <a:t>)</a:t>
            </a:r>
          </a:p>
        </p:txBody>
      </p:sp>
      <p:sp>
        <p:nvSpPr>
          <p:cNvPr id="7" name="Prostokąt 6"/>
          <p:cNvSpPr/>
          <p:nvPr/>
        </p:nvSpPr>
        <p:spPr>
          <a:xfrm>
            <a:off x="6568433" y="4588796"/>
            <a:ext cx="898967" cy="646331"/>
          </a:xfrm>
          <a:prstGeom prst="rect">
            <a:avLst/>
          </a:prstGeom>
        </p:spPr>
        <p:txBody>
          <a:bodyPr wrap="square">
            <a:spAutoFit/>
          </a:bodyPr>
          <a:lstStyle/>
          <a:p>
            <a:r>
              <a:rPr lang="pl-PL" dirty="0">
                <a:solidFill>
                  <a:srgbClr val="839496"/>
                </a:solidFill>
                <a:latin typeface="Consolas" panose="020B0609020204030204" pitchFamily="49" charset="0"/>
              </a:rPr>
              <a:t>#10</a:t>
            </a:r>
          </a:p>
          <a:p>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None</a:t>
            </a:r>
            <a:endParaRPr lang="pl-PL" dirty="0">
              <a:solidFill>
                <a:srgbClr val="839496"/>
              </a:solidFill>
              <a:latin typeface="Consolas" panose="020B0609020204030204" pitchFamily="49" charset="0"/>
            </a:endParaRPr>
          </a:p>
        </p:txBody>
      </p:sp>
      <p:cxnSp>
        <p:nvCxnSpPr>
          <p:cNvPr id="9" name="Łącznik prosty ze strzałką 8"/>
          <p:cNvCxnSpPr/>
          <p:nvPr/>
        </p:nvCxnSpPr>
        <p:spPr>
          <a:xfrm flipV="1">
            <a:off x="3055716" y="3102015"/>
            <a:ext cx="3831221" cy="11575"/>
          </a:xfrm>
          <a:prstGeom prst="straightConnector1">
            <a:avLst/>
          </a:prstGeom>
          <a:ln>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 name="Łącznik prosty ze strzałką 9"/>
          <p:cNvCxnSpPr/>
          <p:nvPr/>
        </p:nvCxnSpPr>
        <p:spPr>
          <a:xfrm flipV="1">
            <a:off x="2730493" y="5050472"/>
            <a:ext cx="3831221" cy="11575"/>
          </a:xfrm>
          <a:prstGeom prst="straightConnector1">
            <a:avLst/>
          </a:prstGeom>
          <a:ln>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Podtytuł 2">
            <a:extLst>
              <a:ext uri="{FF2B5EF4-FFF2-40B4-BE49-F238E27FC236}">
                <a16:creationId xmlns="" xmlns:a16="http://schemas.microsoft.com/office/drawing/2014/main" id="{0B963CE8-44C2-4879-9CAA-AC6C48DB5C20}"/>
              </a:ext>
            </a:extLst>
          </p:cNvPr>
          <p:cNvSpPr txBox="1">
            <a:spLocks/>
          </p:cNvSpPr>
          <p:nvPr/>
        </p:nvSpPr>
        <p:spPr>
          <a:xfrm>
            <a:off x="422211" y="5797158"/>
            <a:ext cx="11119944" cy="913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sz="2800" dirty="0" smtClean="0">
                <a:solidFill>
                  <a:prstClr val="black"/>
                </a:solidFill>
                <a:ea typeface="SimSun" panose="02010600030101010101" pitchFamily="2" charset="-122"/>
              </a:rPr>
              <a:t>Wniosek: Wynik podajemy poprzez return</a:t>
            </a:r>
            <a:endParaRPr lang="pl-PL" sz="2800" dirty="0">
              <a:solidFill>
                <a:prstClr val="black"/>
              </a:solidFill>
            </a:endParaRPr>
          </a:p>
        </p:txBody>
      </p:sp>
    </p:spTree>
    <p:extLst>
      <p:ext uri="{BB962C8B-B14F-4D97-AF65-F5344CB8AC3E}">
        <p14:creationId xmlns:p14="http://schemas.microsoft.com/office/powerpoint/2010/main" val="25154217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a:t>
            </a:r>
            <a:r>
              <a:rPr lang="pl-PL" sz="2800" dirty="0" smtClean="0"/>
              <a:t>rint() </a:t>
            </a:r>
            <a:r>
              <a:rPr lang="pl-PL" sz="2800" dirty="0" err="1" smtClean="0"/>
              <a:t>vs.return</a:t>
            </a:r>
            <a:r>
              <a:rPr lang="pl-PL" sz="2800" dirty="0" smtClean="0"/>
              <a:t>()</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r>
              <a:rPr lang="pl-PL" i="1" dirty="0"/>
              <a:t>Jaka jest różnica pomiędzy zastosowaniem print() a return?</a:t>
            </a:r>
          </a:p>
          <a:p>
            <a:endParaRPr lang="pl-PL" dirty="0"/>
          </a:p>
        </p:txBody>
      </p:sp>
      <p:sp>
        <p:nvSpPr>
          <p:cNvPr id="5" name="Prostokąt 4"/>
          <p:cNvSpPr/>
          <p:nvPr/>
        </p:nvSpPr>
        <p:spPr>
          <a:xfrm>
            <a:off x="536028" y="1549794"/>
            <a:ext cx="11119944" cy="1569660"/>
          </a:xfrm>
          <a:prstGeom prst="rect">
            <a:avLst/>
          </a:prstGeom>
        </p:spPr>
        <p:txBody>
          <a:bodyPr wrap="square">
            <a:spAutoFit/>
          </a:bodyPr>
          <a:lstStyle/>
          <a:p>
            <a:r>
              <a:rPr lang="pl-PL" sz="2400" i="1" dirty="0">
                <a:solidFill>
                  <a:prstClr val="black"/>
                </a:solidFill>
              </a:rPr>
              <a:t>Print jest używane do wyświetlania informacji na ekranie, podczas gdy return jest używane do zwracania wartości </a:t>
            </a:r>
            <a:r>
              <a:rPr lang="pl-PL" sz="2400" i="1" dirty="0" smtClean="0">
                <a:solidFill>
                  <a:prstClr val="black"/>
                </a:solidFill>
              </a:rPr>
              <a:t>z </a:t>
            </a:r>
            <a:r>
              <a:rPr lang="pl-PL" sz="2400" i="1" dirty="0">
                <a:solidFill>
                  <a:prstClr val="black"/>
                </a:solidFill>
              </a:rPr>
              <a:t>funkcji. </a:t>
            </a:r>
            <a:endParaRPr lang="pl-PL" sz="2400" i="1" dirty="0" smtClean="0">
              <a:solidFill>
                <a:prstClr val="black"/>
              </a:solidFill>
            </a:endParaRPr>
          </a:p>
          <a:p>
            <a:r>
              <a:rPr lang="pl-PL" sz="2400" i="1" dirty="0" smtClean="0">
                <a:solidFill>
                  <a:prstClr val="black"/>
                </a:solidFill>
              </a:rPr>
              <a:t>Często </a:t>
            </a:r>
            <a:r>
              <a:rPr lang="pl-PL" sz="2400" i="1" dirty="0">
                <a:solidFill>
                  <a:prstClr val="black"/>
                </a:solidFill>
              </a:rPr>
              <a:t>chcemy używać return, jeśli potrzebujemy wyniku funkcji do dalszego wykorzystania w programie</a:t>
            </a:r>
          </a:p>
        </p:txBody>
      </p:sp>
    </p:spTree>
    <p:extLst>
      <p:ext uri="{BB962C8B-B14F-4D97-AF65-F5344CB8AC3E}">
        <p14:creationId xmlns:p14="http://schemas.microsoft.com/office/powerpoint/2010/main" val="5615544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2F3C0213-1DC6-C455-A05C-67B0F7B0261E}"/>
              </a:ext>
            </a:extLst>
          </p:cNvPr>
          <p:cNvSpPr>
            <a:spLocks noGrp="1" noChangeArrowheads="1"/>
          </p:cNvSpPr>
          <p:nvPr>
            <p:ph type="subTitle" idx="1"/>
          </p:nvPr>
        </p:nvSpPr>
        <p:spPr bwMode="auto">
          <a:xfrm>
            <a:off x="701883" y="623259"/>
            <a:ext cx="10245724" cy="62347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330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zh-CN" sz="1800" b="1" i="0" u="none" strike="noStrike" cap="none" normalizeH="0" baseline="0" dirty="0" smtClean="0">
                <a:ln>
                  <a:noFill/>
                </a:ln>
                <a:solidFill>
                  <a:srgbClr val="333333"/>
                </a:solidFill>
                <a:effectLst/>
                <a:latin typeface="Arial Unicode MS"/>
                <a:ea typeface="Consolas" panose="020B0609020204030204" pitchFamily="49" charset="0"/>
                <a:cs typeface="Consolas" panose="020B0609020204030204" pitchFamily="49" charset="0"/>
              </a:rPr>
              <a:t>Co </a:t>
            </a:r>
            <a:r>
              <a:rPr kumimoji="0" lang="pl-PL" altLang="zh-CN" sz="1800" b="1" i="0" u="none" strike="noStrike" cap="none" normalizeH="0" baseline="0" dirty="0">
                <a:ln>
                  <a:noFill/>
                </a:ln>
                <a:solidFill>
                  <a:srgbClr val="333333"/>
                </a:solidFill>
                <a:effectLst/>
                <a:latin typeface="Arial Unicode MS"/>
                <a:ea typeface="Consolas" panose="020B0609020204030204" pitchFamily="49" charset="0"/>
                <a:cs typeface="Consolas" panose="020B0609020204030204" pitchFamily="49" charset="0"/>
              </a:rPr>
              <a:t>to znaczy że funkcja coś zwraca?</a:t>
            </a:r>
            <a:endParaRPr kumimoji="0" lang="en-US" altLang="zh-CN" sz="1800" b="1"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Wyrażenia</a:t>
            </a:r>
            <a:r>
              <a:rPr kumimoji="0" lang="pl-PL"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return </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retur</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używamy</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do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wyjścia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z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funkcji</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Możemy</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opcjonalnie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zwrócić</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w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tym</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momencie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jakąś</a:t>
            </a:r>
            <a:r>
              <a:rPr kumimoji="0" lang="en-US" altLang="zh-CN" sz="1800" b="0" i="0" u="none" strike="noStrike" cap="none" normalizeH="0" baseline="0" dirty="0">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wartość</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a:t>
            </a:r>
            <a:endParaRPr kumimoji="0" lang="pl-PL"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zh-CN" sz="1200" dirty="0">
              <a:solidFill>
                <a:srgbClr val="333333"/>
              </a:solidFill>
              <a:latin typeface="Arial" panose="020B0604020202020204" pitchFamily="34" charset="0"/>
              <a:cs typeface="Arial" panose="020B0604020202020204" pitchFamily="34" charset="0"/>
            </a:endParaRPr>
          </a:p>
          <a:p>
            <a:pPr algn="l" fontAlgn="base"/>
            <a:r>
              <a:rPr lang="ru-RU" sz="1800" dirty="0">
                <a:solidFill>
                  <a:srgbClr val="8959A8"/>
                </a:solidFill>
                <a:effectLst/>
                <a:latin typeface="Consolas" panose="020B0609020204030204" pitchFamily="49" charset="0"/>
                <a:ea typeface="Consolas" panose="020B0609020204030204" pitchFamily="49" charset="0"/>
                <a:cs typeface="Consolas" panose="020B0609020204030204" pitchFamily="49" charset="0"/>
              </a:rPr>
              <a:t>def</a:t>
            </a:r>
            <a:r>
              <a:rPr lang="ru-RU" sz="1800" dirty="0">
                <a:solidFill>
                  <a:srgbClr val="4271AE"/>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8E908C"/>
                </a:solidFill>
                <a:effectLst/>
                <a:latin typeface="Consolas" panose="020B0609020204030204" pitchFamily="49" charset="0"/>
                <a:ea typeface="Consolas" panose="020B0609020204030204" pitchFamily="49" charset="0"/>
                <a:cs typeface="Consolas" panose="020B0609020204030204" pitchFamily="49" charset="0"/>
              </a:rPr>
              <a:t>maximum</a:t>
            </a:r>
            <a:r>
              <a:rPr lang="ru-RU" sz="1800" dirty="0">
                <a:solidFill>
                  <a:srgbClr val="F5871F"/>
                </a:solidFill>
                <a:effectLst/>
                <a:latin typeface="Consolas" panose="020B0609020204030204" pitchFamily="49" charset="0"/>
                <a:ea typeface="Consolas" panose="020B0609020204030204" pitchFamily="49" charset="0"/>
                <a:cs typeface="Consolas" panose="020B0609020204030204" pitchFamily="49" charset="0"/>
              </a:rPr>
              <a:t>(x, y)</a:t>
            </a:r>
            <a:r>
              <a:rPr lang="ru-RU" sz="1800" dirty="0">
                <a:solidFill>
                  <a:srgbClr val="4271AE"/>
                </a:solidFill>
                <a:effectLst/>
                <a:latin typeface="Consolas" panose="020B0609020204030204" pitchFamily="49" charset="0"/>
                <a:ea typeface="Consolas" panose="020B0609020204030204" pitchFamily="49" charset="0"/>
                <a:cs typeface="Consolas" panose="020B0609020204030204" pitchFamily="49" charset="0"/>
              </a:rPr>
              <a:t>: </a:t>
            </a:r>
            <a:br>
              <a:rPr lang="ru-RU" sz="1800" dirty="0">
                <a:solidFill>
                  <a:srgbClr val="4271AE"/>
                </a:solidFill>
                <a:effectLst/>
                <a:latin typeface="Consolas" panose="020B0609020204030204" pitchFamily="49" charset="0"/>
                <a:ea typeface="Consolas" panose="020B0609020204030204" pitchFamily="49" charset="0"/>
                <a:cs typeface="Consolas" panose="020B0609020204030204" pitchFamily="49" charset="0"/>
              </a:rPr>
            </a:br>
            <a:r>
              <a:rPr lang="pl-PL" sz="1800" dirty="0">
                <a:solidFill>
                  <a:srgbClr val="4271AE"/>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8959A8"/>
                </a:solidFill>
                <a:effectLst/>
                <a:latin typeface="Consolas" panose="020B0609020204030204" pitchFamily="49" charset="0"/>
                <a:ea typeface="Consolas" panose="020B0609020204030204" pitchFamily="49" charset="0"/>
                <a:cs typeface="Consolas" panose="020B0609020204030204" pitchFamily="49" charset="0"/>
              </a:rPr>
              <a:t>if</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x &gt; y: </a:t>
            </a:r>
            <a:b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br>
            <a:r>
              <a:rPr lang="pl-PL"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8959A8"/>
                </a:solidFill>
                <a:effectLst/>
                <a:latin typeface="Consolas" panose="020B0609020204030204" pitchFamily="49" charset="0"/>
                <a:ea typeface="Consolas" panose="020B0609020204030204" pitchFamily="49" charset="0"/>
                <a:cs typeface="Consolas" panose="020B0609020204030204" pitchFamily="49" charset="0"/>
              </a:rPr>
              <a:t>return</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x </a:t>
            </a:r>
            <a:b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br>
            <a:r>
              <a:rPr lang="pl-PL"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8959A8"/>
                </a:solidFill>
                <a:effectLst/>
                <a:latin typeface="Consolas" panose="020B0609020204030204" pitchFamily="49" charset="0"/>
                <a:ea typeface="Consolas" panose="020B0609020204030204" pitchFamily="49" charset="0"/>
                <a:cs typeface="Consolas" panose="020B0609020204030204" pitchFamily="49" charset="0"/>
              </a:rPr>
              <a:t>elif</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x == y: </a:t>
            </a:r>
            <a:b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br>
            <a:r>
              <a:rPr lang="pl-PL"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8959A8"/>
                </a:solidFill>
                <a:effectLst/>
                <a:latin typeface="Consolas" panose="020B0609020204030204" pitchFamily="49" charset="0"/>
                <a:ea typeface="Consolas" panose="020B0609020204030204" pitchFamily="49" charset="0"/>
                <a:cs typeface="Consolas" panose="020B0609020204030204" pitchFamily="49" charset="0"/>
              </a:rPr>
              <a:t>return</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718C00"/>
                </a:solidFill>
                <a:effectLst/>
                <a:latin typeface="Consolas" panose="020B0609020204030204" pitchFamily="49" charset="0"/>
                <a:ea typeface="Consolas" panose="020B0609020204030204" pitchFamily="49" charset="0"/>
                <a:cs typeface="Consolas" panose="020B0609020204030204" pitchFamily="49" charset="0"/>
              </a:rPr>
              <a:t>'The numbers are equal’ </a:t>
            </a:r>
            <a:br>
              <a:rPr lang="ru-RU" sz="1800" dirty="0">
                <a:solidFill>
                  <a:srgbClr val="718C00"/>
                </a:solidFill>
                <a:effectLst/>
                <a:latin typeface="Consolas" panose="020B0609020204030204" pitchFamily="49" charset="0"/>
                <a:ea typeface="Consolas" panose="020B0609020204030204" pitchFamily="49" charset="0"/>
                <a:cs typeface="Consolas" panose="020B0609020204030204" pitchFamily="49" charset="0"/>
              </a:rPr>
            </a:br>
            <a:r>
              <a:rPr lang="pl-PL" sz="1800" dirty="0">
                <a:solidFill>
                  <a:srgbClr val="718C00"/>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8959A8"/>
                </a:solidFill>
                <a:effectLst/>
                <a:latin typeface="Consolas" panose="020B0609020204030204" pitchFamily="49" charset="0"/>
                <a:ea typeface="Consolas" panose="020B0609020204030204" pitchFamily="49" charset="0"/>
                <a:cs typeface="Consolas" panose="020B0609020204030204" pitchFamily="49" charset="0"/>
              </a:rPr>
              <a:t>else</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b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br>
            <a:r>
              <a:rPr lang="pl-PL"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8959A8"/>
                </a:solidFill>
                <a:effectLst/>
                <a:latin typeface="Consolas" panose="020B0609020204030204" pitchFamily="49" charset="0"/>
                <a:ea typeface="Consolas" panose="020B0609020204030204" pitchFamily="49" charset="0"/>
                <a:cs typeface="Consolas" panose="020B0609020204030204" pitchFamily="49" charset="0"/>
              </a:rPr>
              <a:t>return</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y </a:t>
            </a:r>
            <a:b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b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b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b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print(maximum(</a:t>
            </a:r>
            <a:r>
              <a:rPr lang="ru-RU" sz="1800" dirty="0">
                <a:solidFill>
                  <a:srgbClr val="F5871F"/>
                </a:solidFill>
                <a:effectLst/>
                <a:latin typeface="Consolas" panose="020B0609020204030204" pitchFamily="49" charset="0"/>
                <a:ea typeface="Consolas" panose="020B0609020204030204" pitchFamily="49" charset="0"/>
                <a:cs typeface="Consolas" panose="020B0609020204030204" pitchFamily="49" charset="0"/>
              </a:rPr>
              <a:t>2</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r>
              <a:rPr lang="ru-RU" sz="1800" dirty="0">
                <a:solidFill>
                  <a:srgbClr val="F5871F"/>
                </a:solidFill>
                <a:effectLst/>
                <a:latin typeface="Consolas" panose="020B0609020204030204" pitchFamily="49" charset="0"/>
                <a:ea typeface="Consolas" panose="020B0609020204030204" pitchFamily="49" charset="0"/>
                <a:cs typeface="Consolas" panose="020B0609020204030204" pitchFamily="49" charset="0"/>
              </a:rPr>
              <a:t>3</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b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b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endParaRPr lang="pl-PL" sz="1800" dirty="0">
              <a:effectLst/>
              <a:latin typeface="Times New Roman" panose="02020603050405020304" pitchFamily="18" charset="0"/>
              <a:ea typeface="SimSun" panose="02010600030101010101" pitchFamily="2" charset="-122"/>
            </a:endParaRPr>
          </a:p>
          <a:p>
            <a:pPr algn="l" fontAlgn="base"/>
            <a:r>
              <a:rPr lang="pl-PL"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Co zostanie wyświetlone?</a:t>
            </a:r>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endParaRPr lang="pl-PL" sz="1800" dirty="0">
              <a:effectLst/>
              <a:latin typeface="Times New Roman" panose="02020603050405020304" pitchFamily="18" charset="0"/>
              <a:ea typeface="SimSun" panose="02010600030101010101" pitchFamily="2" charset="-122"/>
            </a:endParaRPr>
          </a:p>
          <a:p>
            <a:pPr algn="l" fontAlgn="base"/>
            <a:r>
              <a:rPr lang="ru-RU"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3</a:t>
            </a:r>
            <a:r>
              <a:rPr lang="pl-PL"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Każda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funkcja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domyślnie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otrzymuje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na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końcu</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200" b="0" i="0" u="none" strike="noStrike" cap="none" normalizeH="0" baseline="0" dirty="0">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return None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chyba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że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napiszesz</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własne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200" b="0" i="0" u="none" strike="noStrike" cap="none" normalizeH="0" baseline="0" dirty="0">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return</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Możesz</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to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sprawdzić</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uruchamiając</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200" b="0" i="0" u="none" strike="noStrike" cap="none" normalizeH="0" baseline="0" dirty="0">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print(</a:t>
            </a:r>
            <a:r>
              <a:rPr kumimoji="0" lang="en-US" altLang="zh-CN" sz="1200" b="0" i="0" u="none" strike="noStrike" cap="none" normalizeH="0" baseline="0" dirty="0" err="1">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some_function</a:t>
            </a:r>
            <a:r>
              <a:rPr kumimoji="0" lang="en-US" altLang="zh-CN" sz="1200" b="0" i="0" u="none" strike="noStrike" cap="none" normalizeH="0" baseline="0" dirty="0">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gdzie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funkcja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200" b="0" i="0" u="none" strike="noStrike" cap="none" normalizeH="0" baseline="0" dirty="0" err="1">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some_function</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nie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używa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wyrażenia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200" b="0" i="0" u="none" strike="noStrike" cap="none" normalizeH="0" baseline="0" dirty="0">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return</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w ten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sposób</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zh-CN" sz="1800" b="0" i="0" u="none" strike="noStrike" cap="none" normalizeH="0" baseline="0" dirty="0">
                <a:ln>
                  <a:noFill/>
                </a:ln>
                <a:solidFill>
                  <a:srgbClr val="8959A8"/>
                </a:solidFill>
                <a:effectLst/>
                <a:latin typeface="Times New Roman" panose="02020603050405020304" pitchFamily="18" charset="0"/>
                <a:ea typeface="Consolas" panose="020B0609020204030204" pitchFamily="49" charset="0"/>
                <a:cs typeface="Consolas" panose="020B0609020204030204" pitchFamily="49" charset="0"/>
              </a:rPr>
              <a:t>def</a:t>
            </a:r>
            <a:r>
              <a:rPr kumimoji="0" lang="pl-PL" altLang="zh-CN" sz="1800" b="0" i="0" u="none" strike="noStrike" cap="none" normalizeH="0" baseline="0" dirty="0">
                <a:ln>
                  <a:noFill/>
                </a:ln>
                <a:solidFill>
                  <a:srgbClr val="4271AE"/>
                </a:solidFill>
                <a:effectLst/>
                <a:latin typeface="Times New Roman" panose="02020603050405020304" pitchFamily="18" charset="0"/>
                <a:ea typeface="Consolas" panose="020B0609020204030204" pitchFamily="49" charset="0"/>
                <a:cs typeface="Consolas" panose="020B0609020204030204" pitchFamily="49" charset="0"/>
              </a:rPr>
              <a:t> </a:t>
            </a:r>
            <a:r>
              <a:rPr kumimoji="0" lang="pl-PL" altLang="zh-CN" sz="1800" b="0" i="0" u="none" strike="noStrike" cap="none" normalizeH="0" baseline="0" dirty="0" err="1">
                <a:ln>
                  <a:noFill/>
                </a:ln>
                <a:solidFill>
                  <a:srgbClr val="8E908C"/>
                </a:solidFill>
                <a:effectLst/>
                <a:latin typeface="Times New Roman" panose="02020603050405020304" pitchFamily="18" charset="0"/>
                <a:ea typeface="Consolas" panose="020B0609020204030204" pitchFamily="49" charset="0"/>
                <a:cs typeface="Consolas" panose="020B0609020204030204" pitchFamily="49" charset="0"/>
              </a:rPr>
              <a:t>some_function</a:t>
            </a:r>
            <a:r>
              <a:rPr kumimoji="0" lang="pl-PL" altLang="zh-CN" sz="1800" b="0" i="0" u="none" strike="noStrike" cap="none" normalizeH="0" baseline="0" dirty="0">
                <a:ln>
                  <a:noFill/>
                </a:ln>
                <a:solidFill>
                  <a:srgbClr val="F5871F"/>
                </a:solidFill>
                <a:effectLst/>
                <a:latin typeface="Times New Roman" panose="02020603050405020304" pitchFamily="18" charset="0"/>
                <a:ea typeface="Consolas" panose="020B0609020204030204" pitchFamily="49" charset="0"/>
                <a:cs typeface="Consolas" panose="020B0609020204030204" pitchFamily="49" charset="0"/>
              </a:rPr>
              <a:t>()</a:t>
            </a:r>
            <a:r>
              <a:rPr kumimoji="0" lang="pl-PL" altLang="zh-CN" sz="1800" b="0" i="0" u="none" strike="noStrike" cap="none" normalizeH="0" baseline="0" dirty="0">
                <a:ln>
                  <a:noFill/>
                </a:ln>
                <a:solidFill>
                  <a:srgbClr val="4271AE"/>
                </a:solidFill>
                <a:effectLst/>
                <a:latin typeface="Times New Roman" panose="02020603050405020304" pitchFamily="18" charset="0"/>
                <a:ea typeface="Consolas" panose="020B0609020204030204" pitchFamily="49" charset="0"/>
                <a:cs typeface="Consolas" panose="020B0609020204030204" pitchFamily="49" charset="0"/>
              </a:rPr>
              <a:t>:</a:t>
            </a:r>
            <a:r>
              <a:rPr kumimoji="0" lang="en-US" altLang="zh-CN" sz="1800" b="0" i="0" u="none" strike="noStrike" cap="none" normalizeH="0" baseline="0" dirty="0">
                <a:ln>
                  <a:noFill/>
                </a:ln>
                <a:solidFill>
                  <a:srgbClr val="4271AE"/>
                </a:solidFill>
                <a:effectLst/>
                <a:latin typeface="Times New Roman" panose="02020603050405020304" pitchFamily="18" charset="0"/>
                <a:ea typeface="Consolas" panose="020B0609020204030204" pitchFamily="49" charset="0"/>
                <a:cs typeface="Consolas" panose="020B0609020204030204" pitchFamily="49" charset="0"/>
              </a:rPr>
              <a:t> </a:t>
            </a:r>
            <a:br>
              <a:rPr kumimoji="0" lang="en-US" altLang="zh-CN" sz="1800" b="0" i="0" u="none" strike="noStrike" cap="none" normalizeH="0" baseline="0" dirty="0">
                <a:ln>
                  <a:noFill/>
                </a:ln>
                <a:solidFill>
                  <a:srgbClr val="4271AE"/>
                </a:solidFill>
                <a:effectLst/>
                <a:latin typeface="Times New Roman" panose="02020603050405020304" pitchFamily="18" charset="0"/>
                <a:ea typeface="Consolas" panose="020B0609020204030204" pitchFamily="49" charset="0"/>
                <a:cs typeface="Consolas" panose="020B0609020204030204" pitchFamily="49" charset="0"/>
              </a:rPr>
            </a:br>
            <a:r>
              <a:rPr kumimoji="0" lang="pl-PL" altLang="zh-CN" sz="1800" b="0" i="0" u="none" strike="noStrike" cap="none" normalizeH="0" baseline="0" dirty="0">
                <a:ln>
                  <a:noFill/>
                </a:ln>
                <a:solidFill>
                  <a:srgbClr val="4271AE"/>
                </a:solidFill>
                <a:effectLst/>
                <a:latin typeface="Times New Roman" panose="02020603050405020304" pitchFamily="18" charset="0"/>
                <a:ea typeface="Consolas" panose="020B0609020204030204" pitchFamily="49" charset="0"/>
                <a:cs typeface="Consolas" panose="020B0609020204030204" pitchFamily="49" charset="0"/>
              </a:rPr>
              <a:t>     </a:t>
            </a:r>
            <a:r>
              <a:rPr kumimoji="0" lang="pl-PL" altLang="zh-CN" sz="1800" b="0" i="0" u="none" strike="noStrike" cap="none" normalizeH="0" baseline="0" dirty="0">
                <a:ln>
                  <a:noFill/>
                </a:ln>
                <a:solidFill>
                  <a:srgbClr val="8959A8"/>
                </a:solidFill>
                <a:effectLst/>
                <a:latin typeface="Times New Roman" panose="02020603050405020304" pitchFamily="18" charset="0"/>
                <a:ea typeface="Consolas" panose="020B0609020204030204" pitchFamily="49" charset="0"/>
                <a:cs typeface="Consolas" panose="020B0609020204030204" pitchFamily="49" charset="0"/>
              </a:rPr>
              <a:t>pass</a:t>
            </a:r>
            <a:r>
              <a:rPr kumimoji="0" lang="en-US" altLang="zh-CN" sz="1800" b="0" i="0" u="none" strike="noStrike" cap="none" normalizeH="0" baseline="0" dirty="0">
                <a:ln>
                  <a:noFill/>
                </a:ln>
                <a:solidFill>
                  <a:srgbClr val="8959A8"/>
                </a:solidFill>
                <a:effectLst/>
                <a:latin typeface="Times New Roman" panose="02020603050405020304" pitchFamily="18" charset="0"/>
                <a:ea typeface="Consolas" panose="020B0609020204030204" pitchFamily="49" charset="0"/>
                <a:cs typeface="Consolas" panose="020B0609020204030204" pitchFamily="49" charset="0"/>
              </a:rPr>
              <a:t> </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Wyrażenie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a:ln>
                  <a:noFill/>
                </a:ln>
                <a:solidFill>
                  <a:srgbClr val="333333"/>
                </a:solidFill>
                <a:effectLst/>
                <a:latin typeface="Arial" panose="020B0604020202020204" pitchFamily="34" charset="0"/>
                <a:ea typeface="Consolas" panose="020B0609020204030204" pitchFamily="49" charset="0"/>
                <a:cs typeface="Arial" panose="020B0604020202020204" pitchFamily="34" charset="0"/>
              </a:rPr>
              <a:t>pass</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wskazuje</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na</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pusty</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blok</a:t>
            </a:r>
            <a:r>
              <a:rPr kumimoji="0" lang="en-US" altLang="zh-CN" sz="1800" b="0" i="0" u="none" strike="noStrike" cap="none" normalizeH="0" baseline="0" dirty="0">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 </a:t>
            </a:r>
            <a:r>
              <a:rPr kumimoji="0" lang="en-US" altLang="zh-CN" sz="1800" b="0" i="0" u="none" strike="noStrike" cap="none" normalizeH="0" baseline="0" dirty="0" err="1">
                <a:ln>
                  <a:noFill/>
                </a:ln>
                <a:solidFill>
                  <a:srgbClr val="333333"/>
                </a:solidFill>
                <a:effectLst/>
                <a:latin typeface="Arial" panose="020B0604020202020204" pitchFamily="34" charset="0"/>
                <a:ea typeface="Helvetica" panose="020B0604020202020204" pitchFamily="34" charset="0"/>
                <a:cs typeface="Arial" panose="020B0604020202020204" pitchFamily="34" charset="0"/>
              </a:rPr>
              <a:t>wyrażeń</a:t>
            </a:r>
            <a:endParaRPr lang="pl-PL" sz="1800" dirty="0">
              <a:solidFill>
                <a:srgbClr val="333333"/>
              </a:solidFill>
              <a:effectLst/>
              <a:latin typeface="Consolas" panose="020B0609020204030204" pitchFamily="49" charset="0"/>
              <a:ea typeface="Consolas" panose="020B0609020204030204" pitchFamily="49" charset="0"/>
              <a:cs typeface="Consolas" panose="020B0609020204030204" pitchFamily="49" charset="0"/>
            </a:endParaRPr>
          </a:p>
        </p:txBody>
      </p:sp>
      <p:sp>
        <p:nvSpPr>
          <p:cNvPr id="11" name="Rectangle 8">
            <a:extLst>
              <a:ext uri="{FF2B5EF4-FFF2-40B4-BE49-F238E27FC236}">
                <a16:creationId xmlns="" xmlns:a16="http://schemas.microsoft.com/office/drawing/2014/main" id="{95B4E2CE-EBEB-D2F7-5D1A-EB2BDCBF28D7}"/>
              </a:ext>
            </a:extLst>
          </p:cNvPr>
          <p:cNvSpPr>
            <a:spLocks noChangeArrowheads="1"/>
          </p:cNvSpPr>
          <p:nvPr/>
        </p:nvSpPr>
        <p:spPr bwMode="auto">
          <a:xfrm>
            <a:off x="0" y="90100"/>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dirty="0">
                <a:solidFill>
                  <a:srgbClr val="333333"/>
                </a:solidFill>
                <a:ea typeface="Helvetica" panose="020B0604020202020204" pitchFamily="34" charset="0"/>
                <a:cs typeface="Arial" panose="020B0604020202020204" pitchFamily="34" charset="0"/>
              </a:rPr>
              <a:t>.</a:t>
            </a:r>
            <a:endParaRPr lang="en-US" altLang="zh-CN" dirty="0">
              <a:solidFill>
                <a:prstClr val="black"/>
              </a:solidFill>
            </a:endParaRPr>
          </a:p>
        </p:txBody>
      </p:sp>
      <p:sp>
        <p:nvSpPr>
          <p:cNvPr id="7" name="Tytuł 1">
            <a:extLst>
              <a:ext uri="{FF2B5EF4-FFF2-40B4-BE49-F238E27FC236}">
                <a16:creationId xmlns="" xmlns:a16="http://schemas.microsoft.com/office/drawing/2014/main" id="{17DC82EE-C06C-499E-95C0-DC26E2306771}"/>
              </a:ext>
            </a:extLst>
          </p:cNvPr>
          <p:cNvSpPr txBox="1">
            <a:spLocks/>
          </p:cNvSpPr>
          <p:nvPr/>
        </p:nvSpPr>
        <p:spPr>
          <a:xfrm>
            <a:off x="1039168" y="191727"/>
            <a:ext cx="9144000" cy="6318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2800" dirty="0" smtClean="0">
                <a:solidFill>
                  <a:prstClr val="black"/>
                </a:solidFill>
              </a:rPr>
              <a:t>Czy funkcja może zwrócić wartości kilka razy? </a:t>
            </a:r>
          </a:p>
          <a:p>
            <a:r>
              <a:rPr lang="pl-PL" sz="2800" dirty="0" smtClean="0">
                <a:solidFill>
                  <a:prstClr val="black"/>
                </a:solidFill>
              </a:rPr>
              <a:t>Czy return może występować więcej niż jeden raz?</a:t>
            </a:r>
            <a:endParaRPr lang="pl-PL" sz="2800" dirty="0">
              <a:solidFill>
                <a:prstClr val="black"/>
              </a:solidFill>
            </a:endParaRPr>
          </a:p>
        </p:txBody>
      </p:sp>
    </p:spTree>
    <p:extLst>
      <p:ext uri="{BB962C8B-B14F-4D97-AF65-F5344CB8AC3E}">
        <p14:creationId xmlns:p14="http://schemas.microsoft.com/office/powerpoint/2010/main" val="3980743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Lambda</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just"/>
            <a:r>
              <a:rPr lang="pl-PL" sz="1800" dirty="0" err="1">
                <a:effectLst/>
                <a:latin typeface="Calibri" panose="020F0502020204030204" pitchFamily="34" charset="0"/>
                <a:ea typeface="SimSun" panose="02010600030101010101" pitchFamily="2" charset="-122"/>
                <a:cs typeface="Lucida Sans" panose="020B0602030504020204" pitchFamily="34" charset="0"/>
              </a:rPr>
              <a:t>Python</a:t>
            </a:r>
            <a:r>
              <a:rPr lang="pl-PL" sz="1800" dirty="0">
                <a:effectLst/>
                <a:latin typeface="Calibri" panose="020F0502020204030204" pitchFamily="34" charset="0"/>
                <a:ea typeface="SimSun" panose="02010600030101010101" pitchFamily="2" charset="-122"/>
                <a:cs typeface="Lucida Sans" panose="020B0602030504020204" pitchFamily="34" charset="0"/>
              </a:rPr>
              <a:t> Lambda jest anonimową </a:t>
            </a:r>
            <a:r>
              <a:rPr lang="pl-PL" sz="1800" dirty="0" smtClean="0">
                <a:effectLst/>
                <a:latin typeface="Calibri" panose="020F0502020204030204" pitchFamily="34" charset="0"/>
                <a:ea typeface="SimSun" panose="02010600030101010101" pitchFamily="2" charset="-122"/>
                <a:cs typeface="Lucida Sans" panose="020B0602030504020204" pitchFamily="34" charset="0"/>
              </a:rPr>
              <a:t>funkcją. </a:t>
            </a:r>
            <a:r>
              <a:rPr lang="pl-PL" sz="1800" dirty="0">
                <a:effectLst/>
                <a:latin typeface="Calibri" panose="020F0502020204030204" pitchFamily="34" charset="0"/>
                <a:ea typeface="SimSun" panose="02010600030101010101" pitchFamily="2" charset="-122"/>
                <a:cs typeface="Lucida Sans" panose="020B0602030504020204" pitchFamily="34" charset="0"/>
              </a:rPr>
              <a:t>Jest to funkcja która nie ma </a:t>
            </a:r>
            <a:r>
              <a:rPr lang="pl-PL" sz="1800" dirty="0" smtClean="0">
                <a:effectLst/>
                <a:latin typeface="Calibri" panose="020F0502020204030204" pitchFamily="34" charset="0"/>
                <a:ea typeface="SimSun" panose="02010600030101010101" pitchFamily="2" charset="-122"/>
                <a:cs typeface="Lucida Sans" panose="020B0602030504020204" pitchFamily="34" charset="0"/>
              </a:rPr>
              <a:t>nazwy własnej. </a:t>
            </a:r>
            <a:r>
              <a:rPr lang="pl-PL" sz="1800" dirty="0">
                <a:effectLst/>
                <a:latin typeface="Calibri" panose="020F0502020204030204" pitchFamily="34" charset="0"/>
                <a:ea typeface="SimSun" panose="02010600030101010101" pitchFamily="2" charset="-122"/>
                <a:cs typeface="Lucida Sans" panose="020B0602030504020204" pitchFamily="34" charset="0"/>
              </a:rPr>
              <a:t>Poprzez użycie słowa kluczowego 'lambda’ informujemy </a:t>
            </a:r>
            <a:r>
              <a:rPr lang="pl-PL" sz="1800" dirty="0" smtClean="0">
                <a:effectLst/>
                <a:latin typeface="Calibri" panose="020F0502020204030204" pitchFamily="34" charset="0"/>
                <a:ea typeface="SimSun" panose="02010600030101010101" pitchFamily="2" charset="-122"/>
                <a:cs typeface="Lucida Sans" panose="020B0602030504020204" pitchFamily="34" charset="0"/>
              </a:rPr>
              <a:t>interpreter </a:t>
            </a:r>
            <a:r>
              <a:rPr lang="pl-PL" sz="1800" dirty="0" err="1" smtClean="0">
                <a:effectLst/>
                <a:latin typeface="Calibri" panose="020F0502020204030204" pitchFamily="34" charset="0"/>
                <a:ea typeface="SimSun" panose="02010600030101010101" pitchFamily="2" charset="-122"/>
                <a:cs typeface="Lucida Sans" panose="020B0602030504020204" pitchFamily="34" charset="0"/>
              </a:rPr>
              <a:t>Pythona</a:t>
            </a:r>
            <a:r>
              <a:rPr lang="pl-PL" sz="1800" dirty="0" smtClean="0">
                <a:effectLst/>
                <a:latin typeface="Calibri" panose="020F0502020204030204" pitchFamily="34" charset="0"/>
                <a:ea typeface="SimSun" panose="02010600030101010101" pitchFamily="2" charset="-122"/>
                <a:cs typeface="Lucida Sans" panose="020B0602030504020204" pitchFamily="34" charset="0"/>
              </a:rPr>
              <a:t>, </a:t>
            </a:r>
            <a:r>
              <a:rPr lang="pl-PL" sz="1800" dirty="0">
                <a:effectLst/>
                <a:latin typeface="Calibri" panose="020F0502020204030204" pitchFamily="34" charset="0"/>
                <a:ea typeface="SimSun" panose="02010600030101010101" pitchFamily="2" charset="-122"/>
                <a:cs typeface="Lucida Sans" panose="020B0602030504020204" pitchFamily="34" charset="0"/>
              </a:rPr>
              <a:t>że właśnie taką anonimową funkcję chcemy utworzyć. Następnie podajemy listę parametrów, które chcemy aby przyjmowała, używamy „:”, oraz definiujemy jej zawartość.</a:t>
            </a:r>
            <a:endParaRPr lang="pl-PL" dirty="0"/>
          </a:p>
        </p:txBody>
      </p:sp>
      <p:sp>
        <p:nvSpPr>
          <p:cNvPr id="5" name="Prostokąt 4"/>
          <p:cNvSpPr/>
          <p:nvPr/>
        </p:nvSpPr>
        <p:spPr>
          <a:xfrm>
            <a:off x="3185160" y="2713750"/>
            <a:ext cx="6096000" cy="2031325"/>
          </a:xfrm>
          <a:prstGeom prst="rect">
            <a:avLst/>
          </a:prstGeom>
        </p:spPr>
        <p:txBody>
          <a:bodyPr>
            <a:spAutoFit/>
          </a:bodyPr>
          <a:lstStyle/>
          <a:p>
            <a:r>
              <a:rPr lang="pl-PL" i="1" dirty="0" smtClean="0">
                <a:solidFill>
                  <a:srgbClr val="586E75"/>
                </a:solidFill>
                <a:latin typeface="Consolas" panose="020B0609020204030204" pitchFamily="49" charset="0"/>
              </a:rPr>
              <a:t>#</a:t>
            </a:r>
            <a:r>
              <a:rPr lang="pl-PL" i="1" dirty="0">
                <a:solidFill>
                  <a:srgbClr val="586E75"/>
                </a:solidFill>
                <a:latin typeface="Consolas" panose="020B0609020204030204" pitchFamily="49" charset="0"/>
              </a:rPr>
              <a:t>przypisuję funkcję do zmiennej</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zmienna</a:t>
            </a:r>
            <a:r>
              <a:rPr lang="pl-PL" dirty="0">
                <a:solidFill>
                  <a:srgbClr val="859900"/>
                </a:solidFill>
                <a:latin typeface="Consolas" panose="020B0609020204030204" pitchFamily="49" charset="0"/>
              </a:rPr>
              <a:t>=</a:t>
            </a:r>
            <a:r>
              <a:rPr lang="pl-PL" b="1" dirty="0">
                <a:solidFill>
                  <a:srgbClr val="93A1A1"/>
                </a:solidFill>
                <a:latin typeface="Consolas" panose="020B0609020204030204" pitchFamily="49" charset="0"/>
              </a:rPr>
              <a:t>lambda</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x,y</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x</a:t>
            </a:r>
            <a:r>
              <a:rPr lang="pl-PL" dirty="0" err="1">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y</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zmienna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zmienna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#wywołuję funkcję bez przypisywania do zmiennej</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a:t>
            </a:r>
            <a:r>
              <a:rPr lang="pl-PL" b="1" dirty="0">
                <a:solidFill>
                  <a:srgbClr val="93A1A1"/>
                </a:solidFill>
                <a:latin typeface="Consolas" panose="020B0609020204030204" pitchFamily="49" charset="0"/>
              </a:rPr>
              <a:t>lambda</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x,y</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x</a:t>
            </a:r>
            <a:r>
              <a:rPr lang="pl-PL" dirty="0" err="1">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y</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1316557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b="1" i="1" dirty="0" smtClean="0"/>
              <a:t>Funkcja lambda- praktyczne zastosowanie:</a:t>
            </a:r>
            <a:endParaRPr lang="pl-PL" sz="2800" b="1" i="1" dirty="0"/>
          </a:p>
        </p:txBody>
      </p:sp>
      <p:sp>
        <p:nvSpPr>
          <p:cNvPr id="7" name="Prostokąt 6"/>
          <p:cNvSpPr/>
          <p:nvPr/>
        </p:nvSpPr>
        <p:spPr>
          <a:xfrm>
            <a:off x="458623" y="926437"/>
            <a:ext cx="5132880" cy="369332"/>
          </a:xfrm>
          <a:prstGeom prst="rect">
            <a:avLst/>
          </a:prstGeom>
        </p:spPr>
        <p:txBody>
          <a:bodyPr wrap="none">
            <a:spAutoFit/>
          </a:bodyPr>
          <a:lstStyle/>
          <a:p>
            <a:r>
              <a:rPr lang="pl-PL" i="1" dirty="0">
                <a:solidFill>
                  <a:prstClr val="black"/>
                </a:solidFill>
              </a:rPr>
              <a:t>Funkcja lambda używana jako argument funkcji map</a:t>
            </a:r>
            <a:r>
              <a:rPr lang="pl-PL" dirty="0">
                <a:solidFill>
                  <a:prstClr val="black"/>
                </a:solidFill>
              </a:rPr>
              <a:t>:</a:t>
            </a:r>
          </a:p>
        </p:txBody>
      </p:sp>
      <p:sp>
        <p:nvSpPr>
          <p:cNvPr id="10" name="Prostokąt 9"/>
          <p:cNvSpPr/>
          <p:nvPr/>
        </p:nvSpPr>
        <p:spPr>
          <a:xfrm>
            <a:off x="586214" y="4220658"/>
            <a:ext cx="11067070" cy="1938992"/>
          </a:xfrm>
          <a:prstGeom prst="rect">
            <a:avLst/>
          </a:prstGeom>
        </p:spPr>
        <p:txBody>
          <a:bodyPr wrap="square">
            <a:spAutoFit/>
          </a:bodyPr>
          <a:lstStyle/>
          <a:p>
            <a:r>
              <a:rPr lang="pl-PL" sz="2400" i="1" dirty="0">
                <a:solidFill>
                  <a:prstClr val="black"/>
                </a:solidFill>
              </a:rPr>
              <a:t>Funkcje lambda są przydatne, gdy potrzebujesz małego kawałka kodu do jednorazowego użycia i nie chcesz tworzyć pełnej funkcji za pomocą def. Warto jednak pamiętać, że funkcje lambda są ograniczone do jednego wyrażenia i są bardziej przeznaczone do prostych operacji. W przypadku bardziej złożonych funkcji zalecane jest korzystanie z pełnych definicji funkcji (def).</a:t>
            </a:r>
          </a:p>
        </p:txBody>
      </p:sp>
      <p:sp>
        <p:nvSpPr>
          <p:cNvPr id="3" name="Prostokąt 2"/>
          <p:cNvSpPr/>
          <p:nvPr/>
        </p:nvSpPr>
        <p:spPr>
          <a:xfrm>
            <a:off x="2675860" y="1834883"/>
            <a:ext cx="6096000" cy="1477328"/>
          </a:xfrm>
          <a:prstGeom prst="rect">
            <a:avLst/>
          </a:prstGeom>
        </p:spPr>
        <p:txBody>
          <a:bodyPr>
            <a:spAutoFit/>
          </a:bodyPr>
          <a:lstStyle/>
          <a:p>
            <a:r>
              <a:rPr lang="en-US" dirty="0">
                <a:solidFill>
                  <a:srgbClr val="268BD2"/>
                </a:solidFill>
                <a:latin typeface="Consolas" panose="020B0609020204030204" pitchFamily="49" charset="0"/>
              </a:rPr>
              <a:t>numbers</a:t>
            </a:r>
            <a:r>
              <a:rPr lang="en-US" dirty="0">
                <a:solidFill>
                  <a:srgbClr val="839496"/>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839496"/>
                </a:solidFill>
                <a:latin typeface="Consolas" panose="020B0609020204030204" pitchFamily="49" charset="0"/>
              </a:rPr>
              <a:t> [</a:t>
            </a:r>
            <a:r>
              <a:rPr lang="en-US" dirty="0">
                <a:solidFill>
                  <a:srgbClr val="D33682"/>
                </a:solidFill>
                <a:latin typeface="Consolas" panose="020B0609020204030204" pitchFamily="49" charset="0"/>
              </a:rPr>
              <a:t>1</a:t>
            </a:r>
            <a:r>
              <a:rPr lang="en-US" dirty="0">
                <a:solidFill>
                  <a:srgbClr val="839496"/>
                </a:solidFill>
                <a:latin typeface="Consolas" panose="020B0609020204030204" pitchFamily="49" charset="0"/>
              </a:rPr>
              <a:t>, </a:t>
            </a:r>
            <a:r>
              <a:rPr lang="en-US" dirty="0">
                <a:solidFill>
                  <a:srgbClr val="D33682"/>
                </a:solidFill>
                <a:latin typeface="Consolas" panose="020B0609020204030204" pitchFamily="49" charset="0"/>
              </a:rPr>
              <a:t>2</a:t>
            </a:r>
            <a:r>
              <a:rPr lang="en-US" dirty="0">
                <a:solidFill>
                  <a:srgbClr val="839496"/>
                </a:solidFill>
                <a:latin typeface="Consolas" panose="020B0609020204030204" pitchFamily="49" charset="0"/>
              </a:rPr>
              <a:t>, </a:t>
            </a:r>
            <a:r>
              <a:rPr lang="en-US" dirty="0">
                <a:solidFill>
                  <a:srgbClr val="D33682"/>
                </a:solidFill>
                <a:latin typeface="Consolas" panose="020B0609020204030204" pitchFamily="49" charset="0"/>
              </a:rPr>
              <a:t>3</a:t>
            </a:r>
            <a:r>
              <a:rPr lang="en-US" dirty="0">
                <a:solidFill>
                  <a:srgbClr val="839496"/>
                </a:solidFill>
                <a:latin typeface="Consolas" panose="020B0609020204030204" pitchFamily="49" charset="0"/>
              </a:rPr>
              <a:t>, </a:t>
            </a:r>
            <a:r>
              <a:rPr lang="en-US" dirty="0">
                <a:solidFill>
                  <a:srgbClr val="D33682"/>
                </a:solidFill>
                <a:latin typeface="Consolas" panose="020B0609020204030204" pitchFamily="49" charset="0"/>
              </a:rPr>
              <a:t>4</a:t>
            </a:r>
            <a:r>
              <a:rPr lang="en-US" dirty="0">
                <a:solidFill>
                  <a:srgbClr val="839496"/>
                </a:solidFill>
                <a:latin typeface="Consolas" panose="020B0609020204030204" pitchFamily="49" charset="0"/>
              </a:rPr>
              <a:t>, </a:t>
            </a:r>
            <a:r>
              <a:rPr lang="en-US" dirty="0">
                <a:solidFill>
                  <a:srgbClr val="D33682"/>
                </a:solidFill>
                <a:latin typeface="Consolas" panose="020B0609020204030204" pitchFamily="49" charset="0"/>
              </a:rPr>
              <a:t>5</a:t>
            </a:r>
            <a:r>
              <a:rPr lang="en-US" dirty="0">
                <a:solidFill>
                  <a:srgbClr val="839496"/>
                </a:solidFill>
                <a:latin typeface="Consolas" panose="020B0609020204030204" pitchFamily="49" charset="0"/>
              </a:rPr>
              <a:t>]</a:t>
            </a:r>
          </a:p>
          <a:p>
            <a:r>
              <a:rPr lang="en-US" dirty="0">
                <a:solidFill>
                  <a:srgbClr val="268BD2"/>
                </a:solidFill>
                <a:latin typeface="Consolas" panose="020B0609020204030204" pitchFamily="49" charset="0"/>
              </a:rPr>
              <a:t>squared</a:t>
            </a:r>
            <a:r>
              <a:rPr lang="en-US" dirty="0">
                <a:solidFill>
                  <a:srgbClr val="839496"/>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839496"/>
                </a:solidFill>
                <a:latin typeface="Consolas" panose="020B0609020204030204" pitchFamily="49" charset="0"/>
              </a:rPr>
              <a:t> </a:t>
            </a:r>
            <a:r>
              <a:rPr lang="en-US" dirty="0">
                <a:solidFill>
                  <a:srgbClr val="CB4B16"/>
                </a:solidFill>
                <a:latin typeface="Consolas" panose="020B0609020204030204" pitchFamily="49" charset="0"/>
              </a:rPr>
              <a:t>list</a:t>
            </a:r>
            <a:r>
              <a:rPr lang="en-US" dirty="0">
                <a:solidFill>
                  <a:srgbClr val="839496"/>
                </a:solidFill>
                <a:latin typeface="Consolas" panose="020B0609020204030204" pitchFamily="49" charset="0"/>
              </a:rPr>
              <a:t>(</a:t>
            </a:r>
            <a:r>
              <a:rPr lang="en-US" dirty="0">
                <a:solidFill>
                  <a:srgbClr val="CB4B16"/>
                </a:solidFill>
                <a:latin typeface="Consolas" panose="020B0609020204030204" pitchFamily="49" charset="0"/>
              </a:rPr>
              <a:t>map</a:t>
            </a:r>
            <a:r>
              <a:rPr lang="en-US" dirty="0">
                <a:solidFill>
                  <a:srgbClr val="839496"/>
                </a:solidFill>
                <a:latin typeface="Consolas" panose="020B0609020204030204" pitchFamily="49" charset="0"/>
              </a:rPr>
              <a:t>(</a:t>
            </a:r>
            <a:r>
              <a:rPr lang="en-US" b="1" dirty="0">
                <a:solidFill>
                  <a:srgbClr val="93A1A1"/>
                </a:solidFill>
                <a:latin typeface="Consolas" panose="020B0609020204030204" pitchFamily="49" charset="0"/>
              </a:rPr>
              <a:t>lambda</a:t>
            </a:r>
            <a:r>
              <a:rPr lang="en-US" dirty="0">
                <a:solidFill>
                  <a:srgbClr val="839496"/>
                </a:solidFill>
                <a:latin typeface="Consolas" panose="020B0609020204030204" pitchFamily="49" charset="0"/>
              </a:rPr>
              <a:t> x: x</a:t>
            </a:r>
            <a:r>
              <a:rPr lang="en-US" dirty="0">
                <a:solidFill>
                  <a:srgbClr val="859900"/>
                </a:solidFill>
                <a:latin typeface="Consolas" panose="020B0609020204030204" pitchFamily="49" charset="0"/>
              </a:rPr>
              <a:t>**</a:t>
            </a:r>
            <a:r>
              <a:rPr lang="en-US" dirty="0">
                <a:solidFill>
                  <a:srgbClr val="D33682"/>
                </a:solidFill>
                <a:latin typeface="Consolas" panose="020B0609020204030204" pitchFamily="49" charset="0"/>
              </a:rPr>
              <a:t>2</a:t>
            </a:r>
            <a:r>
              <a:rPr lang="en-US" dirty="0">
                <a:solidFill>
                  <a:srgbClr val="839496"/>
                </a:solidFill>
                <a:latin typeface="Consolas" panose="020B0609020204030204" pitchFamily="49" charset="0"/>
              </a:rPr>
              <a:t>, </a:t>
            </a:r>
            <a:r>
              <a:rPr lang="en-US" dirty="0">
                <a:solidFill>
                  <a:srgbClr val="268BD2"/>
                </a:solidFill>
                <a:latin typeface="Consolas" panose="020B0609020204030204" pitchFamily="49" charset="0"/>
              </a:rPr>
              <a:t>numbers</a:t>
            </a:r>
            <a:r>
              <a:rPr lang="en-US" dirty="0">
                <a:solidFill>
                  <a:srgbClr val="839496"/>
                </a:solidFill>
                <a:latin typeface="Consolas" panose="020B0609020204030204" pitchFamily="49" charset="0"/>
              </a:rPr>
              <a:t>))</a:t>
            </a:r>
          </a:p>
          <a:p>
            <a:r>
              <a:rPr lang="en-US" dirty="0">
                <a:solidFill>
                  <a:srgbClr val="268BD2"/>
                </a:solidFill>
                <a:latin typeface="Consolas" panose="020B0609020204030204" pitchFamily="49" charset="0"/>
              </a:rPr>
              <a:t>print</a:t>
            </a:r>
            <a:r>
              <a:rPr lang="en-US" dirty="0">
                <a:solidFill>
                  <a:srgbClr val="839496"/>
                </a:solidFill>
                <a:latin typeface="Consolas" panose="020B0609020204030204" pitchFamily="49" charset="0"/>
              </a:rPr>
              <a:t>(</a:t>
            </a:r>
            <a:r>
              <a:rPr lang="en-US" dirty="0">
                <a:solidFill>
                  <a:srgbClr val="268BD2"/>
                </a:solidFill>
                <a:latin typeface="Consolas" panose="020B0609020204030204" pitchFamily="49" charset="0"/>
              </a:rPr>
              <a:t>squared</a:t>
            </a:r>
            <a:r>
              <a:rPr lang="en-US" dirty="0">
                <a:solidFill>
                  <a:srgbClr val="839496"/>
                </a:solidFill>
                <a:latin typeface="Consolas" panose="020B0609020204030204" pitchFamily="49" charset="0"/>
              </a:rPr>
              <a:t>)  </a:t>
            </a:r>
            <a:endParaRPr lang="pl-PL" dirty="0" smtClean="0">
              <a:solidFill>
                <a:srgbClr val="839496"/>
              </a:solidFill>
              <a:latin typeface="Consolas" panose="020B0609020204030204" pitchFamily="49" charset="0"/>
            </a:endParaRPr>
          </a:p>
          <a:p>
            <a:endParaRPr lang="pl-PL" i="1" dirty="0">
              <a:solidFill>
                <a:srgbClr val="839496"/>
              </a:solidFill>
              <a:latin typeface="Consolas" panose="020B0609020204030204" pitchFamily="49" charset="0"/>
            </a:endParaRPr>
          </a:p>
          <a:p>
            <a:r>
              <a:rPr lang="en-US" i="1" dirty="0" smtClean="0">
                <a:solidFill>
                  <a:srgbClr val="586E75"/>
                </a:solidFill>
                <a:latin typeface="Consolas" panose="020B0609020204030204" pitchFamily="49" charset="0"/>
              </a:rPr>
              <a:t># </a:t>
            </a:r>
            <a:r>
              <a:rPr lang="en-US" i="1" dirty="0" err="1">
                <a:solidFill>
                  <a:srgbClr val="586E75"/>
                </a:solidFill>
                <a:latin typeface="Consolas" panose="020B0609020204030204" pitchFamily="49" charset="0"/>
              </a:rPr>
              <a:t>Wynik</a:t>
            </a:r>
            <a:r>
              <a:rPr lang="en-US" i="1" dirty="0">
                <a:solidFill>
                  <a:srgbClr val="586E75"/>
                </a:solidFill>
                <a:latin typeface="Consolas" panose="020B0609020204030204" pitchFamily="49" charset="0"/>
              </a:rPr>
              <a:t>: [1, 4, 9, 16, 25]</a:t>
            </a:r>
            <a:endParaRPr lang="en-US"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34618250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Co to jest rozpakowanie funkcji?</a:t>
            </a:r>
            <a:endParaRPr lang="pl-PL" sz="2800" dirty="0"/>
          </a:p>
        </p:txBody>
      </p:sp>
      <p:sp>
        <p:nvSpPr>
          <p:cNvPr id="5" name="Prostokąt 4"/>
          <p:cNvSpPr/>
          <p:nvPr/>
        </p:nvSpPr>
        <p:spPr>
          <a:xfrm>
            <a:off x="661416" y="933349"/>
            <a:ext cx="10658856" cy="1200329"/>
          </a:xfrm>
          <a:prstGeom prst="rect">
            <a:avLst/>
          </a:prstGeom>
        </p:spPr>
        <p:txBody>
          <a:bodyPr wrap="square">
            <a:spAutoFit/>
          </a:bodyPr>
          <a:lstStyle/>
          <a:p>
            <a:r>
              <a:rPr lang="pl-PL" dirty="0"/>
              <a:t>W języku </a:t>
            </a:r>
            <a:r>
              <a:rPr lang="pl-PL" dirty="0" err="1"/>
              <a:t>Python</a:t>
            </a:r>
            <a:r>
              <a:rPr lang="pl-PL" dirty="0"/>
              <a:t> termin "rozpakowanie funkcji" odnosi się do techniki wykorzystywanej do przekazywania argumentów do funkcji za pomocą listy lub słownika, przy użyciu operatorów * i ** odpowiednio. </a:t>
            </a:r>
            <a:endParaRPr lang="pl-PL" dirty="0" smtClean="0"/>
          </a:p>
          <a:p>
            <a:r>
              <a:rPr lang="pl-PL" dirty="0" smtClean="0"/>
              <a:t>Pozwala </a:t>
            </a:r>
            <a:r>
              <a:rPr lang="pl-PL" dirty="0"/>
              <a:t>to na przekazanie wielu argumentów za jednym zamachem, co jest szczególnie przydatne w przypadku funkcji, które przyjmują zmienne ilości argumentów.</a:t>
            </a:r>
          </a:p>
        </p:txBody>
      </p:sp>
      <p:sp>
        <p:nvSpPr>
          <p:cNvPr id="7" name="Prostokąt 6"/>
          <p:cNvSpPr/>
          <p:nvPr/>
        </p:nvSpPr>
        <p:spPr>
          <a:xfrm>
            <a:off x="1019503" y="3848946"/>
            <a:ext cx="7879080" cy="2031325"/>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 b, c):</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 b, c)</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lista_argumentow</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lista_argumentow</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Rozpakowanie listy jako argumentów</a:t>
            </a:r>
            <a:endParaRPr lang="pl-PL" b="0" dirty="0">
              <a:solidFill>
                <a:srgbClr val="839496"/>
              </a:solidFill>
              <a:effectLst/>
              <a:latin typeface="Consolas" panose="020B0609020204030204" pitchFamily="49" charset="0"/>
            </a:endParaRPr>
          </a:p>
        </p:txBody>
      </p:sp>
      <p:sp>
        <p:nvSpPr>
          <p:cNvPr id="8" name="Prostokąt 7"/>
          <p:cNvSpPr/>
          <p:nvPr/>
        </p:nvSpPr>
        <p:spPr>
          <a:xfrm>
            <a:off x="661416" y="2692730"/>
            <a:ext cx="10658856" cy="923330"/>
          </a:xfrm>
          <a:prstGeom prst="rect">
            <a:avLst/>
          </a:prstGeom>
        </p:spPr>
        <p:txBody>
          <a:bodyPr wrap="square">
            <a:spAutoFit/>
          </a:bodyPr>
          <a:lstStyle/>
          <a:p>
            <a:r>
              <a:rPr lang="pl-PL" dirty="0"/>
              <a:t>Rozpakowanie listy (*</a:t>
            </a:r>
            <a:r>
              <a:rPr lang="pl-PL" dirty="0" err="1"/>
              <a:t>args</a:t>
            </a:r>
            <a:r>
              <a:rPr lang="pl-PL" dirty="0"/>
              <a:t>):</a:t>
            </a:r>
          </a:p>
          <a:p>
            <a:r>
              <a:rPr lang="pl-PL" dirty="0"/>
              <a:t>Możesz przekazać elementy listy jako osobne argumenty do funkcji, poprzez umieszczenie * przed nazwą listy podczas wywoływania funkcji. Każdy element listy będzie traktowany jako kolejny argument funkcji.</a:t>
            </a:r>
          </a:p>
        </p:txBody>
      </p:sp>
    </p:spTree>
    <p:extLst>
      <p:ext uri="{BB962C8B-B14F-4D97-AF65-F5344CB8AC3E}">
        <p14:creationId xmlns:p14="http://schemas.microsoft.com/office/powerpoint/2010/main" val="1632806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538536"/>
            <a:ext cx="11119944" cy="4953382"/>
          </a:xfrm>
        </p:spPr>
        <p:txBody>
          <a:bodyPr/>
          <a:lstStyle/>
          <a:p>
            <a:r>
              <a:rPr lang="pl-PL" sz="2000" dirty="0">
                <a:solidFill>
                  <a:schemeClr val="tx1">
                    <a:lumMod val="75000"/>
                    <a:lumOff val="25000"/>
                  </a:schemeClr>
                </a:solidFill>
                <a:latin typeface="Consolas" panose="020B0609020204030204" pitchFamily="49" charset="0"/>
              </a:rPr>
              <a:t>Cechy języka </a:t>
            </a:r>
            <a:r>
              <a:rPr lang="pl-PL" sz="2000" dirty="0" err="1">
                <a:solidFill>
                  <a:schemeClr val="tx1">
                    <a:lumMod val="75000"/>
                    <a:lumOff val="25000"/>
                  </a:schemeClr>
                </a:solidFill>
                <a:latin typeface="Consolas" panose="020B0609020204030204" pitchFamily="49" charset="0"/>
              </a:rPr>
              <a:t>Python</a:t>
            </a:r>
            <a:r>
              <a:rPr lang="pl-PL" sz="2000" dirty="0">
                <a:solidFill>
                  <a:schemeClr val="tx1">
                    <a:lumMod val="75000"/>
                    <a:lumOff val="25000"/>
                  </a:schemeClr>
                </a:solidFill>
                <a:latin typeface="Consolas" panose="020B0609020204030204" pitchFamily="49" charset="0"/>
              </a:rPr>
              <a:t>:</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Oprogramowanie z otwartym kodem </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Każdy może brać udział w rozwoju </a:t>
            </a:r>
            <a:r>
              <a:rPr lang="pl-PL" sz="2000" dirty="0" err="1">
                <a:solidFill>
                  <a:schemeClr val="tx1">
                    <a:lumMod val="75000"/>
                    <a:lumOff val="25000"/>
                  </a:schemeClr>
                </a:solidFill>
                <a:latin typeface="Consolas" panose="020B0609020204030204" pitchFamily="49" charset="0"/>
              </a:rPr>
              <a:t>Pythona</a:t>
            </a:r>
            <a:r>
              <a:rPr lang="pl-PL" sz="2000" dirty="0">
                <a:solidFill>
                  <a:schemeClr val="tx1">
                    <a:lumMod val="75000"/>
                    <a:lumOff val="25000"/>
                  </a:schemeClr>
                </a:solidFill>
                <a:latin typeface="Consolas" panose="020B0609020204030204" pitchFamily="49" charset="0"/>
              </a:rPr>
              <a:t> </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Rozwój koordynuje </a:t>
            </a:r>
            <a:r>
              <a:rPr lang="pl-PL" sz="2000" dirty="0" err="1">
                <a:solidFill>
                  <a:schemeClr val="tx1">
                    <a:lumMod val="75000"/>
                    <a:lumOff val="25000"/>
                  </a:schemeClr>
                </a:solidFill>
                <a:latin typeface="Consolas" panose="020B0609020204030204" pitchFamily="49" charset="0"/>
              </a:rPr>
              <a:t>Python</a:t>
            </a:r>
            <a:r>
              <a:rPr lang="pl-PL" sz="2000" dirty="0">
                <a:solidFill>
                  <a:schemeClr val="tx1">
                    <a:lumMod val="75000"/>
                    <a:lumOff val="25000"/>
                  </a:schemeClr>
                </a:solidFill>
                <a:latin typeface="Consolas" panose="020B0609020204030204" pitchFamily="49" charset="0"/>
              </a:rPr>
              <a:t> Software Foundation </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Wspierany przez wiele firm członków </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Wspierany w szczególności przez Google </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Autor </a:t>
            </a:r>
            <a:r>
              <a:rPr lang="pl-PL" sz="2000" dirty="0" err="1">
                <a:solidFill>
                  <a:schemeClr val="tx1">
                    <a:lumMod val="75000"/>
                    <a:lumOff val="25000"/>
                  </a:schemeClr>
                </a:solidFill>
                <a:latin typeface="Consolas" panose="020B0609020204030204" pitchFamily="49" charset="0"/>
              </a:rPr>
              <a:t>Pythona</a:t>
            </a:r>
            <a:r>
              <a:rPr lang="pl-PL" sz="2000" dirty="0">
                <a:solidFill>
                  <a:schemeClr val="tx1">
                    <a:lumMod val="75000"/>
                    <a:lumOff val="25000"/>
                  </a:schemeClr>
                </a:solidFill>
                <a:latin typeface="Consolas" panose="020B0609020204030204" pitchFamily="49" charset="0"/>
              </a:rPr>
              <a:t> Guido van </a:t>
            </a:r>
            <a:r>
              <a:rPr lang="pl-PL" sz="2000" dirty="0" err="1">
                <a:solidFill>
                  <a:schemeClr val="tx1">
                    <a:lumMod val="75000"/>
                    <a:lumOff val="25000"/>
                  </a:schemeClr>
                </a:solidFill>
                <a:latin typeface="Consolas" panose="020B0609020204030204" pitchFamily="49" charset="0"/>
              </a:rPr>
              <a:t>Rossum</a:t>
            </a:r>
            <a:r>
              <a:rPr lang="pl-PL" sz="2000" dirty="0">
                <a:solidFill>
                  <a:schemeClr val="tx1">
                    <a:lumMod val="75000"/>
                    <a:lumOff val="25000"/>
                  </a:schemeClr>
                </a:solidFill>
                <a:latin typeface="Consolas" panose="020B0609020204030204" pitchFamily="49" charset="0"/>
              </a:rPr>
              <a:t> pracuje dla Google </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Najpopularniejszy język skryptowy w Google </a:t>
            </a:r>
          </a:p>
          <a:p>
            <a:pPr marL="342900" indent="-342900" algn="just">
              <a:buFont typeface="Arial" panose="020B0604020202020204" pitchFamily="34" charset="0"/>
              <a:buChar char="•"/>
            </a:pPr>
            <a:r>
              <a:rPr lang="pl-PL" sz="2000" dirty="0">
                <a:solidFill>
                  <a:schemeClr val="tx1">
                    <a:lumMod val="75000"/>
                    <a:lumOff val="25000"/>
                  </a:schemeClr>
                </a:solidFill>
                <a:latin typeface="Consolas" panose="020B0609020204030204" pitchFamily="49" charset="0"/>
              </a:rPr>
              <a:t>Stosowany do nauki programowania na wielu uczelniach na całym świecie.</a:t>
            </a:r>
          </a:p>
        </p:txBody>
      </p:sp>
    </p:spTree>
    <p:extLst>
      <p:ext uri="{BB962C8B-B14F-4D97-AF65-F5344CB8AC3E}">
        <p14:creationId xmlns:p14="http://schemas.microsoft.com/office/powerpoint/2010/main" val="2834820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Rozpakowanie słownika</a:t>
            </a:r>
            <a:endParaRPr lang="pl-PL" sz="2800" dirty="0"/>
          </a:p>
        </p:txBody>
      </p:sp>
      <p:sp>
        <p:nvSpPr>
          <p:cNvPr id="5" name="Prostokąt 4"/>
          <p:cNvSpPr/>
          <p:nvPr/>
        </p:nvSpPr>
        <p:spPr>
          <a:xfrm>
            <a:off x="597408" y="972604"/>
            <a:ext cx="10229088" cy="923330"/>
          </a:xfrm>
          <a:prstGeom prst="rect">
            <a:avLst/>
          </a:prstGeom>
        </p:spPr>
        <p:txBody>
          <a:bodyPr wrap="square">
            <a:spAutoFit/>
          </a:bodyPr>
          <a:lstStyle/>
          <a:p>
            <a:r>
              <a:rPr lang="pl-PL" dirty="0"/>
              <a:t>Rozpakowanie słownika (**</a:t>
            </a:r>
            <a:r>
              <a:rPr lang="pl-PL" dirty="0" err="1"/>
              <a:t>kwargs</a:t>
            </a:r>
            <a:r>
              <a:rPr lang="pl-PL" dirty="0"/>
              <a:t>):</a:t>
            </a:r>
          </a:p>
          <a:p>
            <a:r>
              <a:rPr lang="pl-PL" dirty="0"/>
              <a:t>Podobnie, możesz przekazać pary klucz-wartość z słownika jako argumenty nazwane do funkcji, poprzez umieszczenie ** przed nazwą słownika podczas wywoływania funkcji.</a:t>
            </a:r>
          </a:p>
        </p:txBody>
      </p:sp>
      <p:sp>
        <p:nvSpPr>
          <p:cNvPr id="6" name="Prostokąt 5"/>
          <p:cNvSpPr/>
          <p:nvPr/>
        </p:nvSpPr>
        <p:spPr>
          <a:xfrm>
            <a:off x="597408" y="2267034"/>
            <a:ext cx="10750296" cy="1754326"/>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 b, c):</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 b, c)</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slownik_argumentow</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'a'</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'b'</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'c'</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slownik_argumentow</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Rozpakowanie słownika jako argumentów nazwanych</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2707026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Zagadka</a:t>
            </a:r>
            <a:endParaRPr lang="pl-PL" sz="2800" dirty="0"/>
          </a:p>
        </p:txBody>
      </p:sp>
      <p:sp>
        <p:nvSpPr>
          <p:cNvPr id="3" name="Prostokąt 2"/>
          <p:cNvSpPr/>
          <p:nvPr/>
        </p:nvSpPr>
        <p:spPr>
          <a:xfrm>
            <a:off x="597408" y="972604"/>
            <a:ext cx="10229088" cy="923330"/>
          </a:xfrm>
          <a:prstGeom prst="rect">
            <a:avLst/>
          </a:prstGeom>
        </p:spPr>
        <p:txBody>
          <a:bodyPr wrap="square">
            <a:spAutoFit/>
          </a:bodyPr>
          <a:lstStyle/>
          <a:p>
            <a:r>
              <a:rPr lang="pl-PL" dirty="0" smtClean="0"/>
              <a:t>Czy funkcja wykorzystując instrukcję return może zwrócić więcej  niż jedną wartość?</a:t>
            </a:r>
          </a:p>
          <a:p>
            <a:r>
              <a:rPr lang="pl-PL" dirty="0" smtClean="0"/>
              <a:t>Funkcja za pomocą return może zwrócić tylko jeden obiekt. Biorąc pod uwagę, że takim obiektem będzie np. lista to jest taka możliwość aby return przekazał wiele wartości.</a:t>
            </a:r>
            <a:endParaRPr lang="pl-PL" dirty="0"/>
          </a:p>
        </p:txBody>
      </p:sp>
      <p:sp>
        <p:nvSpPr>
          <p:cNvPr id="4" name="Prostokąt 3"/>
          <p:cNvSpPr/>
          <p:nvPr/>
        </p:nvSpPr>
        <p:spPr>
          <a:xfrm>
            <a:off x="2892552" y="2559642"/>
            <a:ext cx="6096000" cy="2031325"/>
          </a:xfrm>
          <a:prstGeom prst="rect">
            <a:avLst/>
          </a:prstGeom>
        </p:spPr>
        <p:txBody>
          <a:bodyPr>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 b, c):</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 b, c)</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slownik_argumentow</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'a'</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'b'</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'c'</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err="1">
                <a:solidFill>
                  <a:srgbClr val="268BD2"/>
                </a:solidFill>
                <a:latin typeface="Consolas" panose="020B0609020204030204" pitchFamily="49" charset="0"/>
              </a:rPr>
              <a:t>slownik_argumentow</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Rozpakowanie słownika jako argumentów nazwanych</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3706500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Miejsce na notatki…</a:t>
            </a:r>
            <a:endParaRPr lang="pl-PL" sz="2800" dirty="0"/>
          </a:p>
        </p:txBody>
      </p:sp>
    </p:spTree>
    <p:extLst>
      <p:ext uri="{BB962C8B-B14F-4D97-AF65-F5344CB8AC3E}">
        <p14:creationId xmlns:p14="http://schemas.microsoft.com/office/powerpoint/2010/main" val="3648356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56746" y="5304714"/>
            <a:ext cx="11119944" cy="980472"/>
          </a:xfrm>
        </p:spPr>
        <p:txBody>
          <a:bodyPr>
            <a:normAutofit/>
          </a:bodyPr>
          <a:lstStyle/>
          <a:p>
            <a:pPr algn="l"/>
            <a:r>
              <a:rPr lang="pl-PL" b="0" dirty="0">
                <a:solidFill>
                  <a:schemeClr val="tx1">
                    <a:lumMod val="75000"/>
                    <a:lumOff val="25000"/>
                  </a:schemeClr>
                </a:solidFill>
                <a:effectLst/>
                <a:latin typeface="Consolas" panose="020B0609020204030204" pitchFamily="49" charset="0"/>
              </a:rPr>
              <a:t>Prowadzący: dr inż. Sylwester Korga</a:t>
            </a:r>
          </a:p>
          <a:p>
            <a:pPr algn="l"/>
            <a:r>
              <a:rPr lang="pl-PL" dirty="0">
                <a:solidFill>
                  <a:schemeClr val="tx1">
                    <a:lumMod val="75000"/>
                    <a:lumOff val="25000"/>
                  </a:schemeClr>
                </a:solidFill>
                <a:latin typeface="Consolas" panose="020B0609020204030204" pitchFamily="49" charset="0"/>
              </a:rPr>
              <a:t>Własność materiałów edukacyjnych: dr inż. Sylwester Korga</a:t>
            </a:r>
            <a:endParaRPr lang="pl-PL" b="0" dirty="0">
              <a:solidFill>
                <a:schemeClr val="tx1">
                  <a:lumMod val="75000"/>
                  <a:lumOff val="25000"/>
                </a:schemeClr>
              </a:solidFill>
              <a:effectLst/>
              <a:latin typeface="Consolas" panose="020B0609020204030204" pitchFamily="49" charset="0"/>
            </a:endParaRPr>
          </a:p>
        </p:txBody>
      </p:sp>
      <p:sp>
        <p:nvSpPr>
          <p:cNvPr id="4" name="Podtytuł 2">
            <a:extLst>
              <a:ext uri="{FF2B5EF4-FFF2-40B4-BE49-F238E27FC236}">
                <a16:creationId xmlns="" xmlns:a16="http://schemas.microsoft.com/office/drawing/2014/main" id="{03757C32-1DD6-9434-1D04-7A1BAA73607D}"/>
              </a:ext>
            </a:extLst>
          </p:cNvPr>
          <p:cNvSpPr txBox="1">
            <a:spLocks/>
          </p:cNvSpPr>
          <p:nvPr/>
        </p:nvSpPr>
        <p:spPr>
          <a:xfrm>
            <a:off x="220342" y="3412591"/>
            <a:ext cx="11119944" cy="18915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err="1" smtClean="0">
                <a:solidFill>
                  <a:prstClr val="black">
                    <a:lumMod val="75000"/>
                    <a:lumOff val="25000"/>
                  </a:prstClr>
                </a:solidFill>
                <a:latin typeface="Consolas" panose="020B0609020204030204" pitchFamily="49" charset="0"/>
              </a:rPr>
              <a:t>Dekoratory</a:t>
            </a:r>
            <a:r>
              <a:rPr lang="pl-PL" b="1" dirty="0" smtClean="0">
                <a:solidFill>
                  <a:prstClr val="black">
                    <a:lumMod val="75000"/>
                    <a:lumOff val="25000"/>
                  </a:prstClr>
                </a:solidFill>
                <a:latin typeface="Consolas" panose="020B0609020204030204" pitchFamily="49" charset="0"/>
              </a:rPr>
              <a:t> i metody specjalne w języku </a:t>
            </a:r>
            <a:r>
              <a:rPr lang="pl-PL" b="1" dirty="0" err="1" smtClean="0">
                <a:solidFill>
                  <a:prstClr val="black">
                    <a:lumMod val="75000"/>
                    <a:lumOff val="25000"/>
                  </a:prstClr>
                </a:solidFill>
                <a:latin typeface="Consolas" panose="020B0609020204030204" pitchFamily="49" charset="0"/>
              </a:rPr>
              <a:t>Python</a:t>
            </a:r>
            <a:endParaRPr lang="pl-PL" sz="3300" b="1" dirty="0">
              <a:solidFill>
                <a:prstClr val="black">
                  <a:lumMod val="75000"/>
                  <a:lumOff val="25000"/>
                </a:prstClr>
              </a:solidFill>
              <a:latin typeface="Consolas" panose="020B0609020204030204" pitchFamily="49" charset="0"/>
            </a:endParaRPr>
          </a:p>
        </p:txBody>
      </p:sp>
      <p:pic>
        <p:nvPicPr>
          <p:cNvPr id="5" name="Obraz 4">
            <a:extLst>
              <a:ext uri="{FF2B5EF4-FFF2-40B4-BE49-F238E27FC236}">
                <a16:creationId xmlns="" xmlns:a16="http://schemas.microsoft.com/office/drawing/2014/main" id="{9F0E0608-1676-7B1A-A479-2230DBB4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330" y="1223544"/>
            <a:ext cx="3453968" cy="1536508"/>
          </a:xfrm>
          <a:prstGeom prst="rect">
            <a:avLst/>
          </a:prstGeom>
        </p:spPr>
      </p:pic>
      <p:sp>
        <p:nvSpPr>
          <p:cNvPr id="6" name="Podtytuł 2">
            <a:extLst>
              <a:ext uri="{FF2B5EF4-FFF2-40B4-BE49-F238E27FC236}">
                <a16:creationId xmlns="" xmlns:a16="http://schemas.microsoft.com/office/drawing/2014/main" id="{6A5ADBFD-F57D-6F74-ADA6-11178BC07342}"/>
              </a:ext>
            </a:extLst>
          </p:cNvPr>
          <p:cNvSpPr txBox="1">
            <a:spLocks/>
          </p:cNvSpPr>
          <p:nvPr/>
        </p:nvSpPr>
        <p:spPr>
          <a:xfrm>
            <a:off x="536028" y="572814"/>
            <a:ext cx="11119944" cy="650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Wyższa Szkoła Przedsiębiorczości i Administracji</a:t>
            </a:r>
          </a:p>
        </p:txBody>
      </p:sp>
    </p:spTree>
    <p:extLst>
      <p:ext uri="{BB962C8B-B14F-4D97-AF65-F5344CB8AC3E}">
        <p14:creationId xmlns:p14="http://schemas.microsoft.com/office/powerpoint/2010/main" val="25456426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Co to są i do czego służą </a:t>
            </a:r>
            <a:r>
              <a:rPr lang="pl-PL" sz="2800" dirty="0" err="1" smtClean="0"/>
              <a:t>Dekoratory</a:t>
            </a:r>
            <a:r>
              <a:rPr lang="pl-PL" sz="2800" dirty="0" smtClean="0"/>
              <a:t>?</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sz="1800" dirty="0" smtClean="0">
                <a:latin typeface="Calibri" panose="020F0502020204030204" pitchFamily="34" charset="0"/>
                <a:ea typeface="SimSun" panose="02010600030101010101" pitchFamily="2" charset="-122"/>
                <a:cs typeface="Lucida Sans" panose="020B0602030504020204" pitchFamily="34" charset="0"/>
              </a:rPr>
              <a:t>W </a:t>
            </a:r>
            <a:r>
              <a:rPr lang="pl-PL" sz="1800" dirty="0">
                <a:latin typeface="Calibri" panose="020F0502020204030204" pitchFamily="34" charset="0"/>
                <a:ea typeface="SimSun" panose="02010600030101010101" pitchFamily="2" charset="-122"/>
                <a:cs typeface="Lucida Sans" panose="020B0602030504020204" pitchFamily="34" charset="0"/>
              </a:rPr>
              <a:t>języku </a:t>
            </a:r>
            <a:r>
              <a:rPr lang="pl-PL" sz="1800" dirty="0" err="1">
                <a:latin typeface="Calibri" panose="020F0502020204030204" pitchFamily="34" charset="0"/>
                <a:ea typeface="SimSun" panose="02010600030101010101" pitchFamily="2" charset="-122"/>
                <a:cs typeface="Lucida Sans" panose="020B0602030504020204" pitchFamily="34" charset="0"/>
              </a:rPr>
              <a:t>Python</a:t>
            </a:r>
            <a:r>
              <a:rPr lang="pl-PL" sz="1800" dirty="0">
                <a:latin typeface="Calibri" panose="020F0502020204030204" pitchFamily="34" charset="0"/>
                <a:ea typeface="SimSun" panose="02010600030101010101" pitchFamily="2" charset="-122"/>
                <a:cs typeface="Lucida Sans" panose="020B0602030504020204" pitchFamily="34" charset="0"/>
              </a:rPr>
              <a:t> dekorator to specjalna konstrukcja, która pozwala na modyfikację funkcji lub metody w sposób elastyczny i modularny. </a:t>
            </a:r>
            <a:r>
              <a:rPr lang="pl-PL" sz="1800" dirty="0" err="1">
                <a:latin typeface="Calibri" panose="020F0502020204030204" pitchFamily="34" charset="0"/>
                <a:ea typeface="SimSun" panose="02010600030101010101" pitchFamily="2" charset="-122"/>
                <a:cs typeface="Lucida Sans" panose="020B0602030504020204" pitchFamily="34" charset="0"/>
              </a:rPr>
              <a:t>Dekoratory</a:t>
            </a:r>
            <a:r>
              <a:rPr lang="pl-PL" sz="1800" dirty="0">
                <a:latin typeface="Calibri" panose="020F0502020204030204" pitchFamily="34" charset="0"/>
                <a:ea typeface="SimSun" panose="02010600030101010101" pitchFamily="2" charset="-122"/>
                <a:cs typeface="Lucida Sans" panose="020B0602030504020204" pitchFamily="34" charset="0"/>
              </a:rPr>
              <a:t> pozwalają dodawać funkcjonalność do funkcji bez bezpośredniej modyfikacji ich kodu. Oznaczane są symbolem @ przed definicją funkcji.</a:t>
            </a:r>
            <a:endParaRPr lang="pl-PL" sz="1800" dirty="0" smtClean="0">
              <a:effectLst/>
              <a:latin typeface="Calibri" panose="020F0502020204030204" pitchFamily="34" charset="0"/>
              <a:ea typeface="SimSun" panose="02010600030101010101" pitchFamily="2" charset="-122"/>
              <a:cs typeface="Lucida Sans" panose="020B0602030504020204" pitchFamily="34" charset="0"/>
            </a:endParaRPr>
          </a:p>
          <a:p>
            <a:endParaRPr lang="pl-PL" dirty="0"/>
          </a:p>
        </p:txBody>
      </p:sp>
      <p:sp>
        <p:nvSpPr>
          <p:cNvPr id="9" name="Rectangle 4"/>
          <p:cNvSpPr>
            <a:spLocks noChangeArrowheads="1"/>
          </p:cNvSpPr>
          <p:nvPr/>
        </p:nvSpPr>
        <p:spPr bwMode="auto">
          <a:xfrm>
            <a:off x="536028" y="2059930"/>
            <a:ext cx="697581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sz="2000" dirty="0" smtClean="0">
                <a:solidFill>
                  <a:prstClr val="black"/>
                </a:solidFill>
                <a:latin typeface="Arial Unicode MS" panose="020B0604020202020204" pitchFamily="34" charset="-128"/>
              </a:rPr>
              <a:t>@dekorator </a:t>
            </a:r>
          </a:p>
          <a:p>
            <a:pPr eaLnBrk="0" fontAlgn="base" hangingPunct="0">
              <a:spcBef>
                <a:spcPct val="0"/>
              </a:spcBef>
              <a:spcAft>
                <a:spcPct val="0"/>
              </a:spcAft>
            </a:pPr>
            <a:r>
              <a:rPr lang="pl-PL" sz="2000" dirty="0" smtClean="0">
                <a:solidFill>
                  <a:prstClr val="black"/>
                </a:solidFill>
                <a:latin typeface="Arial Unicode MS" panose="020B0604020202020204" pitchFamily="34" charset="-128"/>
              </a:rPr>
              <a:t>def funkcja(): </a:t>
            </a:r>
          </a:p>
          <a:p>
            <a:pPr eaLnBrk="0" fontAlgn="base" hangingPunct="0">
              <a:spcBef>
                <a:spcPct val="0"/>
              </a:spcBef>
              <a:spcAft>
                <a:spcPct val="0"/>
              </a:spcAft>
            </a:pPr>
            <a:r>
              <a:rPr lang="pl-PL" sz="2000" dirty="0">
                <a:solidFill>
                  <a:prstClr val="black"/>
                </a:solidFill>
                <a:latin typeface="Arial Unicode MS" panose="020B0604020202020204" pitchFamily="34" charset="-128"/>
              </a:rPr>
              <a:t>	</a:t>
            </a:r>
            <a:r>
              <a:rPr lang="pl-PL" sz="2000" dirty="0" smtClean="0">
                <a:solidFill>
                  <a:prstClr val="black"/>
                </a:solidFill>
                <a:latin typeface="Arial Unicode MS" panose="020B0604020202020204" pitchFamily="34" charset="-128"/>
              </a:rPr>
              <a:t># kod funkcji </a:t>
            </a:r>
            <a:endParaRPr lang="pl-PL" sz="2000" dirty="0" smtClean="0">
              <a:solidFill>
                <a:prstClr val="black"/>
              </a:solidFill>
              <a:latin typeface="Arial" panose="020B0604020202020204" pitchFamily="34" charset="0"/>
            </a:endParaRPr>
          </a:p>
        </p:txBody>
      </p:sp>
      <p:sp>
        <p:nvSpPr>
          <p:cNvPr id="11" name="Podtytuł 2">
            <a:extLst>
              <a:ext uri="{FF2B5EF4-FFF2-40B4-BE49-F238E27FC236}">
                <a16:creationId xmlns="" xmlns:a16="http://schemas.microsoft.com/office/drawing/2014/main" id="{0B963CE8-44C2-4879-9CAA-AC6C48DB5C20}"/>
              </a:ext>
            </a:extLst>
          </p:cNvPr>
          <p:cNvSpPr txBox="1">
            <a:spLocks/>
          </p:cNvSpPr>
          <p:nvPr/>
        </p:nvSpPr>
        <p:spPr>
          <a:xfrm>
            <a:off x="422614" y="3226063"/>
            <a:ext cx="11119944" cy="2935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sz="1800" dirty="0" err="1" smtClean="0">
                <a:solidFill>
                  <a:prstClr val="black"/>
                </a:solidFill>
                <a:ea typeface="SimSun" panose="02010600030101010101" pitchFamily="2" charset="-122"/>
                <a:cs typeface="Lucida Sans" panose="020B0602030504020204" pitchFamily="34" charset="0"/>
              </a:rPr>
              <a:t>Dekoratory</a:t>
            </a:r>
            <a:r>
              <a:rPr lang="pl-PL" sz="1800" dirty="0" smtClean="0">
                <a:solidFill>
                  <a:prstClr val="black"/>
                </a:solidFill>
                <a:ea typeface="SimSun" panose="02010600030101010101" pitchFamily="2" charset="-122"/>
                <a:cs typeface="Lucida Sans" panose="020B0602030504020204" pitchFamily="34" charset="0"/>
              </a:rPr>
              <a:t> zmieniają również metody w klasach. Oto przykład:</a:t>
            </a:r>
          </a:p>
          <a:p>
            <a:endParaRPr lang="pl-PL" dirty="0">
              <a:solidFill>
                <a:prstClr val="black"/>
              </a:solidFill>
            </a:endParaRPr>
          </a:p>
        </p:txBody>
      </p:sp>
      <p:cxnSp>
        <p:nvCxnSpPr>
          <p:cNvPr id="13" name="Łącznik prosty ze strzałką 12"/>
          <p:cNvCxnSpPr/>
          <p:nvPr/>
        </p:nvCxnSpPr>
        <p:spPr>
          <a:xfrm flipH="1">
            <a:off x="2115882" y="2264735"/>
            <a:ext cx="1574472" cy="1063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Podtytuł 2">
            <a:extLst>
              <a:ext uri="{FF2B5EF4-FFF2-40B4-BE49-F238E27FC236}">
                <a16:creationId xmlns="" xmlns:a16="http://schemas.microsoft.com/office/drawing/2014/main" id="{0B963CE8-44C2-4879-9CAA-AC6C48DB5C20}"/>
              </a:ext>
            </a:extLst>
          </p:cNvPr>
          <p:cNvSpPr txBox="1">
            <a:spLocks/>
          </p:cNvSpPr>
          <p:nvPr/>
        </p:nvSpPr>
        <p:spPr>
          <a:xfrm>
            <a:off x="3690354" y="2136510"/>
            <a:ext cx="11119944" cy="4312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sz="1800" dirty="0" smtClean="0">
                <a:solidFill>
                  <a:prstClr val="black"/>
                </a:solidFill>
                <a:ea typeface="SimSun" panose="02010600030101010101" pitchFamily="2" charset="-122"/>
                <a:cs typeface="Lucida Sans" panose="020B0602030504020204" pitchFamily="34" charset="0"/>
              </a:rPr>
              <a:t>Taki dekorator trzeba wyżej w kodzie opisać za pomocą funkcji zewnętrznej i wewnętrznej.</a:t>
            </a:r>
          </a:p>
          <a:p>
            <a:endParaRPr lang="pl-PL" dirty="0">
              <a:solidFill>
                <a:prstClr val="black"/>
              </a:solidFill>
            </a:endParaRPr>
          </a:p>
        </p:txBody>
      </p:sp>
      <p:sp>
        <p:nvSpPr>
          <p:cNvPr id="4" name="Prostokąt 3"/>
          <p:cNvSpPr/>
          <p:nvPr/>
        </p:nvSpPr>
        <p:spPr>
          <a:xfrm>
            <a:off x="841684" y="3821709"/>
            <a:ext cx="6096000" cy="1200329"/>
          </a:xfrm>
          <a:prstGeom prst="rect">
            <a:avLst/>
          </a:prstGeom>
        </p:spPr>
        <p:txBody>
          <a:bodyPr>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a:solidFill>
                  <a:srgbClr val="CB4B16"/>
                </a:solidFill>
                <a:latin typeface="Consolas" panose="020B0609020204030204" pitchFamily="49" charset="0"/>
              </a:rPr>
              <a:t>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@dekorator</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metoda</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kod metody</a:t>
            </a:r>
            <a:endParaRPr lang="pl-PL" dirty="0">
              <a:solidFill>
                <a:srgbClr val="839496"/>
              </a:solidFill>
              <a:latin typeface="Consolas" panose="020B0609020204030204" pitchFamily="49" charset="0"/>
            </a:endParaRPr>
          </a:p>
        </p:txBody>
      </p:sp>
      <p:sp>
        <p:nvSpPr>
          <p:cNvPr id="5" name="Prostokąt 4"/>
          <p:cNvSpPr/>
          <p:nvPr/>
        </p:nvSpPr>
        <p:spPr>
          <a:xfrm>
            <a:off x="9350417" y="3552389"/>
            <a:ext cx="1285929" cy="1569660"/>
          </a:xfrm>
          <a:prstGeom prst="rect">
            <a:avLst/>
          </a:prstGeom>
        </p:spPr>
        <p:txBody>
          <a:bodyPr wrap="none">
            <a:spAutoFit/>
          </a:bodyPr>
          <a:lstStyle/>
          <a:p>
            <a:r>
              <a:rPr lang="pl-PL" sz="9600" dirty="0">
                <a:solidFill>
                  <a:prstClr val="black"/>
                </a:solidFill>
              </a:rPr>
              <a:t>@</a:t>
            </a:r>
          </a:p>
        </p:txBody>
      </p:sp>
    </p:spTree>
    <p:extLst>
      <p:ext uri="{BB962C8B-B14F-4D97-AF65-F5344CB8AC3E}">
        <p14:creationId xmlns:p14="http://schemas.microsoft.com/office/powerpoint/2010/main" val="7178277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b="1" i="1" dirty="0" err="1" smtClean="0"/>
              <a:t>Dekoratory</a:t>
            </a:r>
            <a:r>
              <a:rPr lang="pl-PL" sz="2800" b="1" i="1" dirty="0" smtClean="0"/>
              <a:t> to też funkcje? Tak!</a:t>
            </a:r>
            <a:endParaRPr lang="pl-PL" sz="2800" b="1" i="1"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50968" y="824375"/>
            <a:ext cx="11119944" cy="4953382"/>
          </a:xfrm>
        </p:spPr>
        <p:txBody>
          <a:bodyPr>
            <a:normAutofit/>
          </a:bodyPr>
          <a:lstStyle/>
          <a:p>
            <a:pPr algn="l"/>
            <a:r>
              <a:rPr lang="pl-PL" i="1" dirty="0"/>
              <a:t>Dekorator to zazwyczaj funkcja, która przyjmuje inną funkcję lub metodę jako argument i zwraca nową funkcję lub metodę, która zawiera dodatkową funkcjonalność.</a:t>
            </a:r>
          </a:p>
        </p:txBody>
      </p:sp>
      <p:sp>
        <p:nvSpPr>
          <p:cNvPr id="4" name="Prostokąt 3"/>
          <p:cNvSpPr/>
          <p:nvPr/>
        </p:nvSpPr>
        <p:spPr>
          <a:xfrm>
            <a:off x="371223" y="1905639"/>
            <a:ext cx="7052931" cy="3693319"/>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moj_dekorator</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przykladowa_funkcja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wrapper</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"Wykonano przed funkcją"</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przykladowa_funkcja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"Wykonano po funkcji"</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wrapper</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a:t>
            </a:r>
            <a:r>
              <a:rPr lang="pl-PL" dirty="0" err="1">
                <a:solidFill>
                  <a:srgbClr val="268BD2"/>
                </a:solidFill>
                <a:latin typeface="Consolas" panose="020B0609020204030204" pitchFamily="49" charset="0"/>
              </a:rPr>
              <a:t>moj_dekorator</a:t>
            </a:r>
            <a:endParaRPr lang="pl-PL" dirty="0">
              <a:solidFill>
                <a:srgbClr val="839496"/>
              </a:solidFill>
              <a:latin typeface="Consolas" panose="020B0609020204030204" pitchFamily="49" charset="0"/>
            </a:endParaRPr>
          </a:p>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przykladowa_funkcja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"To jest przykładowa 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przykladowa_funkcja</a:t>
            </a:r>
            <a:r>
              <a:rPr lang="pl-PL" dirty="0">
                <a:solidFill>
                  <a:srgbClr val="839496"/>
                </a:solidFill>
                <a:latin typeface="Consolas" panose="020B0609020204030204" pitchFamily="49" charset="0"/>
              </a:rPr>
              <a:t>()</a:t>
            </a:r>
          </a:p>
        </p:txBody>
      </p:sp>
      <p:cxnSp>
        <p:nvCxnSpPr>
          <p:cNvPr id="5" name="Łącznik prosty ze strzałką 4"/>
          <p:cNvCxnSpPr/>
          <p:nvPr/>
        </p:nvCxnSpPr>
        <p:spPr>
          <a:xfrm flipH="1" flipV="1">
            <a:off x="3060762" y="4226087"/>
            <a:ext cx="2530741" cy="10633"/>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flipH="1">
            <a:off x="5940664" y="2754542"/>
            <a:ext cx="1574472" cy="1063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Nawias klamrowy zamykający 7"/>
          <p:cNvSpPr/>
          <p:nvPr/>
        </p:nvSpPr>
        <p:spPr>
          <a:xfrm>
            <a:off x="5150868" y="1830127"/>
            <a:ext cx="623263" cy="18466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solidFill>
                <a:prstClr val="black"/>
              </a:solidFill>
            </a:endParaRPr>
          </a:p>
        </p:txBody>
      </p:sp>
      <p:sp>
        <p:nvSpPr>
          <p:cNvPr id="9" name="Podtytuł 2">
            <a:extLst>
              <a:ext uri="{FF2B5EF4-FFF2-40B4-BE49-F238E27FC236}">
                <a16:creationId xmlns="" xmlns:a16="http://schemas.microsoft.com/office/drawing/2014/main" id="{0B963CE8-44C2-4879-9CAA-AC6C48DB5C20}"/>
              </a:ext>
            </a:extLst>
          </p:cNvPr>
          <p:cNvSpPr txBox="1">
            <a:spLocks/>
          </p:cNvSpPr>
          <p:nvPr/>
        </p:nvSpPr>
        <p:spPr>
          <a:xfrm>
            <a:off x="7590687" y="2613596"/>
            <a:ext cx="2242758" cy="5419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sz="1800" dirty="0" smtClean="0">
                <a:solidFill>
                  <a:prstClr val="black"/>
                </a:solidFill>
                <a:ea typeface="SimSun" panose="02010600030101010101" pitchFamily="2" charset="-122"/>
                <a:cs typeface="Lucida Sans" panose="020B0602030504020204" pitchFamily="34" charset="0"/>
              </a:rPr>
              <a:t>Opis dekoratora</a:t>
            </a:r>
          </a:p>
          <a:p>
            <a:endParaRPr lang="pl-PL" dirty="0">
              <a:solidFill>
                <a:prstClr val="black"/>
              </a:solidFill>
            </a:endParaRPr>
          </a:p>
        </p:txBody>
      </p:sp>
      <p:sp>
        <p:nvSpPr>
          <p:cNvPr id="10" name="Podtytuł 2">
            <a:extLst>
              <a:ext uri="{FF2B5EF4-FFF2-40B4-BE49-F238E27FC236}">
                <a16:creationId xmlns="" xmlns:a16="http://schemas.microsoft.com/office/drawing/2014/main" id="{0B963CE8-44C2-4879-9CAA-AC6C48DB5C20}"/>
              </a:ext>
            </a:extLst>
          </p:cNvPr>
          <p:cNvSpPr txBox="1">
            <a:spLocks/>
          </p:cNvSpPr>
          <p:nvPr/>
        </p:nvSpPr>
        <p:spPr>
          <a:xfrm>
            <a:off x="5815752" y="4077501"/>
            <a:ext cx="3663527" cy="5419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sz="1800" dirty="0" smtClean="0">
                <a:solidFill>
                  <a:prstClr val="black"/>
                </a:solidFill>
                <a:ea typeface="SimSun" panose="02010600030101010101" pitchFamily="2" charset="-122"/>
                <a:cs typeface="Lucida Sans" panose="020B0602030504020204" pitchFamily="34" charset="0"/>
              </a:rPr>
              <a:t>Nazwa dekoratora ze znakiem @</a:t>
            </a:r>
          </a:p>
          <a:p>
            <a:endParaRPr lang="pl-PL" dirty="0">
              <a:solidFill>
                <a:prstClr val="black"/>
              </a:solidFill>
            </a:endParaRPr>
          </a:p>
        </p:txBody>
      </p:sp>
      <p:cxnSp>
        <p:nvCxnSpPr>
          <p:cNvPr id="11" name="Łącznik prosty ze strzałką 10"/>
          <p:cNvCxnSpPr/>
          <p:nvPr/>
        </p:nvCxnSpPr>
        <p:spPr>
          <a:xfrm flipH="1" flipV="1">
            <a:off x="4067503" y="2919219"/>
            <a:ext cx="3356651" cy="354923"/>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Podtytuł 2">
            <a:extLst>
              <a:ext uri="{FF2B5EF4-FFF2-40B4-BE49-F238E27FC236}">
                <a16:creationId xmlns="" xmlns:a16="http://schemas.microsoft.com/office/drawing/2014/main" id="{0B963CE8-44C2-4879-9CAA-AC6C48DB5C20}"/>
              </a:ext>
            </a:extLst>
          </p:cNvPr>
          <p:cNvSpPr txBox="1">
            <a:spLocks/>
          </p:cNvSpPr>
          <p:nvPr/>
        </p:nvSpPr>
        <p:spPr>
          <a:xfrm>
            <a:off x="7464883" y="3087329"/>
            <a:ext cx="3697680" cy="5419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sz="1800" dirty="0" smtClean="0">
                <a:solidFill>
                  <a:prstClr val="black"/>
                </a:solidFill>
                <a:ea typeface="SimSun" panose="02010600030101010101" pitchFamily="2" charset="-122"/>
                <a:cs typeface="Lucida Sans" panose="020B0602030504020204" pitchFamily="34" charset="0"/>
              </a:rPr>
              <a:t>Wywołanie oryginalnej funkcji</a:t>
            </a:r>
          </a:p>
          <a:p>
            <a:endParaRPr lang="pl-PL" dirty="0">
              <a:solidFill>
                <a:prstClr val="black"/>
              </a:solidFill>
            </a:endParaRPr>
          </a:p>
        </p:txBody>
      </p:sp>
      <p:sp>
        <p:nvSpPr>
          <p:cNvPr id="6" name="Prostokąt 5"/>
          <p:cNvSpPr/>
          <p:nvPr/>
        </p:nvSpPr>
        <p:spPr>
          <a:xfrm>
            <a:off x="1019503" y="5892864"/>
            <a:ext cx="6096000" cy="923330"/>
          </a:xfrm>
          <a:prstGeom prst="rect">
            <a:avLst/>
          </a:prstGeom>
        </p:spPr>
        <p:txBody>
          <a:bodyPr>
            <a:spAutoFit/>
          </a:bodyPr>
          <a:lstStyle/>
          <a:p>
            <a:r>
              <a:rPr lang="pl-PL" dirty="0" smtClean="0">
                <a:solidFill>
                  <a:prstClr val="black"/>
                </a:solidFill>
              </a:rPr>
              <a:t># Wykonano </a:t>
            </a:r>
            <a:r>
              <a:rPr lang="pl-PL" dirty="0">
                <a:solidFill>
                  <a:prstClr val="black"/>
                </a:solidFill>
              </a:rPr>
              <a:t>przed funkcją</a:t>
            </a:r>
          </a:p>
          <a:p>
            <a:r>
              <a:rPr lang="pl-PL" dirty="0" smtClean="0">
                <a:solidFill>
                  <a:prstClr val="black"/>
                </a:solidFill>
              </a:rPr>
              <a:t># To </a:t>
            </a:r>
            <a:r>
              <a:rPr lang="pl-PL" dirty="0">
                <a:solidFill>
                  <a:prstClr val="black"/>
                </a:solidFill>
              </a:rPr>
              <a:t>jest przykładowa funkcja</a:t>
            </a:r>
          </a:p>
          <a:p>
            <a:r>
              <a:rPr lang="pl-PL" dirty="0" smtClean="0">
                <a:solidFill>
                  <a:prstClr val="black"/>
                </a:solidFill>
              </a:rPr>
              <a:t># Wykonano </a:t>
            </a:r>
            <a:r>
              <a:rPr lang="pl-PL" dirty="0">
                <a:solidFill>
                  <a:prstClr val="black"/>
                </a:solidFill>
              </a:rPr>
              <a:t>po funkcji</a:t>
            </a:r>
          </a:p>
        </p:txBody>
      </p:sp>
    </p:spTree>
    <p:extLst>
      <p:ext uri="{BB962C8B-B14F-4D97-AF65-F5344CB8AC3E}">
        <p14:creationId xmlns:p14="http://schemas.microsoft.com/office/powerpoint/2010/main" val="14353406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Przykład zastosowania dekoratora</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37908" y="748862"/>
            <a:ext cx="11119944" cy="4953382"/>
          </a:xfrm>
        </p:spPr>
        <p:txBody>
          <a:bodyPr/>
          <a:lstStyle/>
          <a:p>
            <a:pPr algn="l"/>
            <a:r>
              <a:rPr lang="pl-PL" i="1" dirty="0" smtClean="0"/>
              <a:t>Zadanie:</a:t>
            </a:r>
          </a:p>
          <a:p>
            <a:pPr algn="l"/>
            <a:r>
              <a:rPr lang="pl-PL" i="1" dirty="0" smtClean="0"/>
              <a:t>Napisz dekorator dla funkcji dodaj tak aby oprócz obliczeń dodawane były informacje przed wynikiem i po wyniku.</a:t>
            </a:r>
            <a:endParaRPr lang="pl-PL" i="1" dirty="0"/>
          </a:p>
        </p:txBody>
      </p:sp>
      <p:sp>
        <p:nvSpPr>
          <p:cNvPr id="4" name="Prostokąt 3"/>
          <p:cNvSpPr/>
          <p:nvPr/>
        </p:nvSpPr>
        <p:spPr>
          <a:xfrm>
            <a:off x="1402080" y="2062620"/>
            <a:ext cx="6918960" cy="4401205"/>
          </a:xfrm>
          <a:prstGeom prst="rect">
            <a:avLst/>
          </a:prstGeom>
        </p:spPr>
        <p:txBody>
          <a:bodyPr wrap="square">
            <a:spAutoFit/>
          </a:bodyPr>
          <a:lstStyle/>
          <a:p>
            <a:r>
              <a:rPr lang="pl-PL" sz="2000" b="1" dirty="0">
                <a:solidFill>
                  <a:srgbClr val="93A1A1"/>
                </a:solidFill>
                <a:latin typeface="Consolas" panose="020B0609020204030204" pitchFamily="49" charset="0"/>
              </a:rPr>
              <a:t>def</a:t>
            </a:r>
            <a:r>
              <a:rPr lang="pl-PL" sz="2000" dirty="0">
                <a:solidFill>
                  <a:srgbClr val="839496"/>
                </a:solidFill>
                <a:latin typeface="Consolas" panose="020B0609020204030204" pitchFamily="49" charset="0"/>
              </a:rPr>
              <a:t> </a:t>
            </a:r>
            <a:r>
              <a:rPr lang="pl-PL" sz="2000" dirty="0" err="1" smtClean="0">
                <a:solidFill>
                  <a:srgbClr val="268BD2"/>
                </a:solidFill>
                <a:latin typeface="Consolas" panose="020B0609020204030204" pitchFamily="49" charset="0"/>
              </a:rPr>
              <a:t>dekorator_do_dodawania</a:t>
            </a:r>
            <a:r>
              <a:rPr lang="pl-PL" sz="2000" dirty="0" smtClean="0">
                <a:solidFill>
                  <a:srgbClr val="839496"/>
                </a:solidFill>
                <a:latin typeface="Consolas" panose="020B0609020204030204" pitchFamily="49" charset="0"/>
              </a:rPr>
              <a:t>(</a:t>
            </a:r>
            <a:r>
              <a:rPr lang="pl-PL" sz="2000" dirty="0" smtClean="0">
                <a:solidFill>
                  <a:srgbClr val="FF0000"/>
                </a:solidFill>
                <a:latin typeface="Consolas" panose="020B0609020204030204" pitchFamily="49" charset="0"/>
              </a:rPr>
              <a:t>dodaj</a:t>
            </a:r>
            <a:r>
              <a:rPr lang="pl-PL" sz="2000" dirty="0" smtClean="0">
                <a:solidFill>
                  <a:srgbClr val="839496"/>
                </a:solidFill>
                <a:latin typeface="Consolas" panose="020B0609020204030204" pitchFamily="49" charset="0"/>
              </a:rPr>
              <a:t>):</a:t>
            </a:r>
            <a:endParaRPr lang="pl-PL" sz="2000" dirty="0">
              <a:solidFill>
                <a:srgbClr val="839496"/>
              </a:solidFill>
              <a:latin typeface="Consolas" panose="020B0609020204030204" pitchFamily="49" charset="0"/>
            </a:endParaRPr>
          </a:p>
          <a:p>
            <a:r>
              <a:rPr lang="pl-PL" sz="2000" dirty="0">
                <a:solidFill>
                  <a:srgbClr val="839496"/>
                </a:solidFill>
                <a:latin typeface="Consolas" panose="020B0609020204030204" pitchFamily="49" charset="0"/>
              </a:rPr>
              <a:t>    </a:t>
            </a:r>
            <a:r>
              <a:rPr lang="pl-PL" sz="2000" b="1" dirty="0">
                <a:solidFill>
                  <a:srgbClr val="93A1A1"/>
                </a:solidFill>
                <a:latin typeface="Consolas" panose="020B0609020204030204" pitchFamily="49" charset="0"/>
              </a:rPr>
              <a:t>def</a:t>
            </a:r>
            <a:r>
              <a:rPr lang="pl-PL" sz="2000" dirty="0">
                <a:solidFill>
                  <a:srgbClr val="839496"/>
                </a:solidFill>
                <a:latin typeface="Consolas" panose="020B0609020204030204" pitchFamily="49" charset="0"/>
              </a:rPr>
              <a:t> </a:t>
            </a:r>
            <a:r>
              <a:rPr lang="pl-PL" sz="2000" dirty="0" err="1">
                <a:solidFill>
                  <a:srgbClr val="268BD2"/>
                </a:solidFill>
                <a:latin typeface="Consolas" panose="020B0609020204030204" pitchFamily="49" charset="0"/>
              </a:rPr>
              <a:t>wewnetrzna_funkcja</a:t>
            </a:r>
            <a:r>
              <a:rPr lang="pl-PL" sz="2000" dirty="0">
                <a:solidFill>
                  <a:srgbClr val="839496"/>
                </a:solidFill>
                <a:latin typeface="Consolas" panose="020B0609020204030204" pitchFamily="49" charset="0"/>
              </a:rPr>
              <a:t>(a, b):</a:t>
            </a:r>
          </a:p>
          <a:p>
            <a:r>
              <a:rPr lang="pl-PL" sz="2000" dirty="0">
                <a:solidFill>
                  <a:srgbClr val="839496"/>
                </a:solidFill>
                <a:latin typeface="Consolas" panose="020B0609020204030204" pitchFamily="49" charset="0"/>
              </a:rPr>
              <a:t>        </a:t>
            </a:r>
            <a:r>
              <a:rPr lang="pl-PL" sz="2000" dirty="0" err="1">
                <a:solidFill>
                  <a:srgbClr val="268BD2"/>
                </a:solidFill>
                <a:latin typeface="Consolas" panose="020B0609020204030204" pitchFamily="49" charset="0"/>
              </a:rPr>
              <a:t>print</a:t>
            </a:r>
            <a:r>
              <a:rPr lang="pl-PL" sz="2000" dirty="0">
                <a:solidFill>
                  <a:srgbClr val="839496"/>
                </a:solidFill>
                <a:latin typeface="Consolas" panose="020B0609020204030204" pitchFamily="49" charset="0"/>
              </a:rPr>
              <a:t>(</a:t>
            </a:r>
            <a:r>
              <a:rPr lang="pl-PL" sz="2000" b="1" dirty="0" err="1">
                <a:solidFill>
                  <a:srgbClr val="93A1A1"/>
                </a:solidFill>
                <a:latin typeface="Consolas" panose="020B0609020204030204" pitchFamily="49" charset="0"/>
              </a:rPr>
              <a:t>f</a:t>
            </a:r>
            <a:r>
              <a:rPr lang="pl-PL" sz="2000" dirty="0" err="1">
                <a:solidFill>
                  <a:srgbClr val="2AA198"/>
                </a:solidFill>
                <a:latin typeface="Consolas" panose="020B0609020204030204" pitchFamily="49" charset="0"/>
              </a:rPr>
              <a:t>"Dodaję</a:t>
            </a:r>
            <a:r>
              <a:rPr lang="pl-PL" sz="2000" dirty="0">
                <a:solidFill>
                  <a:srgbClr val="2AA198"/>
                </a:solidFill>
                <a:latin typeface="Consolas" panose="020B0609020204030204" pitchFamily="49" charset="0"/>
              </a:rPr>
              <a:t> </a:t>
            </a:r>
            <a:r>
              <a:rPr lang="pl-PL" sz="2000" dirty="0">
                <a:solidFill>
                  <a:srgbClr val="CB4B16"/>
                </a:solidFill>
                <a:latin typeface="Consolas" panose="020B0609020204030204" pitchFamily="49" charset="0"/>
              </a:rPr>
              <a:t>{</a:t>
            </a:r>
            <a:r>
              <a:rPr lang="pl-PL" sz="2000" dirty="0">
                <a:solidFill>
                  <a:srgbClr val="839496"/>
                </a:solidFill>
                <a:latin typeface="Consolas" panose="020B0609020204030204" pitchFamily="49" charset="0"/>
              </a:rPr>
              <a:t>a</a:t>
            </a:r>
            <a:r>
              <a:rPr lang="pl-PL" sz="2000" dirty="0">
                <a:solidFill>
                  <a:srgbClr val="CB4B16"/>
                </a:solidFill>
                <a:latin typeface="Consolas" panose="020B0609020204030204" pitchFamily="49" charset="0"/>
              </a:rPr>
              <a:t>}</a:t>
            </a:r>
            <a:r>
              <a:rPr lang="pl-PL" sz="2000" dirty="0">
                <a:solidFill>
                  <a:srgbClr val="2AA198"/>
                </a:solidFill>
                <a:latin typeface="Consolas" panose="020B0609020204030204" pitchFamily="49" charset="0"/>
              </a:rPr>
              <a:t> i </a:t>
            </a:r>
            <a:r>
              <a:rPr lang="pl-PL" sz="2000" dirty="0">
                <a:solidFill>
                  <a:srgbClr val="CB4B16"/>
                </a:solidFill>
                <a:latin typeface="Consolas" panose="020B0609020204030204" pitchFamily="49" charset="0"/>
              </a:rPr>
              <a:t>{</a:t>
            </a:r>
            <a:r>
              <a:rPr lang="pl-PL" sz="2000" dirty="0">
                <a:solidFill>
                  <a:srgbClr val="839496"/>
                </a:solidFill>
                <a:latin typeface="Consolas" panose="020B0609020204030204" pitchFamily="49" charset="0"/>
              </a:rPr>
              <a:t>b</a:t>
            </a:r>
            <a:r>
              <a:rPr lang="pl-PL" sz="2000" dirty="0">
                <a:solidFill>
                  <a:srgbClr val="CB4B16"/>
                </a:solidFill>
                <a:latin typeface="Consolas" panose="020B0609020204030204" pitchFamily="49" charset="0"/>
              </a:rPr>
              <a:t>}</a:t>
            </a:r>
            <a:r>
              <a:rPr lang="pl-PL" sz="2000" dirty="0">
                <a:solidFill>
                  <a:srgbClr val="2AA198"/>
                </a:solidFill>
                <a:latin typeface="Consolas" panose="020B0609020204030204" pitchFamily="49" charset="0"/>
              </a:rPr>
              <a:t>."</a:t>
            </a:r>
            <a:r>
              <a:rPr lang="pl-PL" sz="2000" dirty="0">
                <a:solidFill>
                  <a:srgbClr val="839496"/>
                </a:solidFill>
                <a:latin typeface="Consolas" panose="020B0609020204030204" pitchFamily="49" charset="0"/>
              </a:rPr>
              <a:t>)</a:t>
            </a:r>
          </a:p>
          <a:p>
            <a:r>
              <a:rPr lang="pl-PL" sz="2000" dirty="0">
                <a:solidFill>
                  <a:srgbClr val="839496"/>
                </a:solidFill>
                <a:latin typeface="Consolas" panose="020B0609020204030204" pitchFamily="49" charset="0"/>
              </a:rPr>
              <a:t>        </a:t>
            </a:r>
            <a:r>
              <a:rPr lang="pl-PL" sz="2000" dirty="0">
                <a:solidFill>
                  <a:srgbClr val="268BD2"/>
                </a:solidFill>
                <a:latin typeface="Consolas" panose="020B0609020204030204" pitchFamily="49" charset="0"/>
              </a:rPr>
              <a:t>wynik</a:t>
            </a:r>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a:t>
            </a:r>
            <a:r>
              <a:rPr lang="pl-PL" sz="2000" dirty="0">
                <a:solidFill>
                  <a:srgbClr val="839496"/>
                </a:solidFill>
                <a:latin typeface="Consolas" panose="020B0609020204030204" pitchFamily="49" charset="0"/>
              </a:rPr>
              <a:t> </a:t>
            </a:r>
            <a:r>
              <a:rPr lang="pl-PL" sz="2000" dirty="0" smtClean="0">
                <a:solidFill>
                  <a:srgbClr val="FF0000"/>
                </a:solidFill>
                <a:latin typeface="Consolas" panose="020B0609020204030204" pitchFamily="49" charset="0"/>
              </a:rPr>
              <a:t>dodaj</a:t>
            </a:r>
            <a:r>
              <a:rPr lang="pl-PL" sz="2000" dirty="0" smtClean="0">
                <a:solidFill>
                  <a:srgbClr val="839496"/>
                </a:solidFill>
                <a:latin typeface="Consolas" panose="020B0609020204030204" pitchFamily="49" charset="0"/>
              </a:rPr>
              <a:t>(a</a:t>
            </a:r>
            <a:r>
              <a:rPr lang="pl-PL" sz="2000" dirty="0">
                <a:solidFill>
                  <a:srgbClr val="839496"/>
                </a:solidFill>
                <a:latin typeface="Consolas" panose="020B0609020204030204" pitchFamily="49" charset="0"/>
              </a:rPr>
              <a:t>, b)</a:t>
            </a:r>
          </a:p>
          <a:p>
            <a:r>
              <a:rPr lang="pl-PL" sz="2000" dirty="0">
                <a:solidFill>
                  <a:srgbClr val="839496"/>
                </a:solidFill>
                <a:latin typeface="Consolas" panose="020B0609020204030204" pitchFamily="49" charset="0"/>
              </a:rPr>
              <a:t>        </a:t>
            </a:r>
            <a:r>
              <a:rPr lang="pl-PL" sz="2000" dirty="0" err="1">
                <a:solidFill>
                  <a:srgbClr val="268BD2"/>
                </a:solidFill>
                <a:latin typeface="Consolas" panose="020B0609020204030204" pitchFamily="49" charset="0"/>
              </a:rPr>
              <a:t>print</a:t>
            </a:r>
            <a:r>
              <a:rPr lang="pl-PL" sz="2000" dirty="0">
                <a:solidFill>
                  <a:srgbClr val="839496"/>
                </a:solidFill>
                <a:latin typeface="Consolas" panose="020B0609020204030204" pitchFamily="49" charset="0"/>
              </a:rPr>
              <a:t>(</a:t>
            </a:r>
            <a:r>
              <a:rPr lang="pl-PL" sz="2000" b="1" dirty="0" err="1">
                <a:solidFill>
                  <a:srgbClr val="93A1A1"/>
                </a:solidFill>
                <a:latin typeface="Consolas" panose="020B0609020204030204" pitchFamily="49" charset="0"/>
              </a:rPr>
              <a:t>f</a:t>
            </a:r>
            <a:r>
              <a:rPr lang="pl-PL" sz="2000" dirty="0" err="1">
                <a:solidFill>
                  <a:srgbClr val="2AA198"/>
                </a:solidFill>
                <a:latin typeface="Consolas" panose="020B0609020204030204" pitchFamily="49" charset="0"/>
              </a:rPr>
              <a:t>"Wynik</a:t>
            </a:r>
            <a:r>
              <a:rPr lang="pl-PL" sz="2000" dirty="0">
                <a:solidFill>
                  <a:srgbClr val="2AA198"/>
                </a:solidFill>
                <a:latin typeface="Consolas" panose="020B0609020204030204" pitchFamily="49" charset="0"/>
              </a:rPr>
              <a:t> dodawania: </a:t>
            </a:r>
            <a:r>
              <a:rPr lang="pl-PL" sz="2000" dirty="0">
                <a:solidFill>
                  <a:srgbClr val="CB4B16"/>
                </a:solidFill>
                <a:latin typeface="Consolas" panose="020B0609020204030204" pitchFamily="49" charset="0"/>
              </a:rPr>
              <a:t>{</a:t>
            </a:r>
            <a:r>
              <a:rPr lang="pl-PL" sz="2000" dirty="0">
                <a:solidFill>
                  <a:srgbClr val="268BD2"/>
                </a:solidFill>
                <a:latin typeface="Consolas" panose="020B0609020204030204" pitchFamily="49" charset="0"/>
              </a:rPr>
              <a:t>wynik</a:t>
            </a:r>
            <a:r>
              <a:rPr lang="pl-PL" sz="2000" dirty="0">
                <a:solidFill>
                  <a:srgbClr val="CB4B16"/>
                </a:solidFill>
                <a:latin typeface="Consolas" panose="020B0609020204030204" pitchFamily="49" charset="0"/>
              </a:rPr>
              <a:t>}</a:t>
            </a:r>
            <a:r>
              <a:rPr lang="pl-PL" sz="2000" dirty="0">
                <a:solidFill>
                  <a:srgbClr val="2AA198"/>
                </a:solidFill>
                <a:latin typeface="Consolas" panose="020B0609020204030204" pitchFamily="49" charset="0"/>
              </a:rPr>
              <a:t>"</a:t>
            </a:r>
            <a:r>
              <a:rPr lang="pl-PL" sz="2000" dirty="0">
                <a:solidFill>
                  <a:srgbClr val="839496"/>
                </a:solidFill>
                <a:latin typeface="Consolas" panose="020B0609020204030204" pitchFamily="49" charset="0"/>
              </a:rPr>
              <a:t>)</a:t>
            </a:r>
          </a:p>
          <a:p>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return</a:t>
            </a:r>
            <a:r>
              <a:rPr lang="pl-PL" sz="2000" dirty="0">
                <a:solidFill>
                  <a:srgbClr val="839496"/>
                </a:solidFill>
                <a:latin typeface="Consolas" panose="020B0609020204030204" pitchFamily="49" charset="0"/>
              </a:rPr>
              <a:t> </a:t>
            </a:r>
            <a:r>
              <a:rPr lang="pl-PL" sz="2000" dirty="0">
                <a:solidFill>
                  <a:srgbClr val="268BD2"/>
                </a:solidFill>
                <a:latin typeface="Consolas" panose="020B0609020204030204" pitchFamily="49" charset="0"/>
              </a:rPr>
              <a:t>wynik</a:t>
            </a:r>
            <a:endParaRPr lang="pl-PL" sz="2000" dirty="0">
              <a:solidFill>
                <a:srgbClr val="839496"/>
              </a:solidFill>
              <a:latin typeface="Consolas" panose="020B0609020204030204" pitchFamily="49" charset="0"/>
            </a:endParaRPr>
          </a:p>
          <a:p>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return</a:t>
            </a:r>
            <a:r>
              <a:rPr lang="pl-PL" sz="2000" dirty="0">
                <a:solidFill>
                  <a:srgbClr val="839496"/>
                </a:solidFill>
                <a:latin typeface="Consolas" panose="020B0609020204030204" pitchFamily="49" charset="0"/>
              </a:rPr>
              <a:t> </a:t>
            </a:r>
            <a:r>
              <a:rPr lang="pl-PL" sz="2000" dirty="0" err="1">
                <a:solidFill>
                  <a:srgbClr val="268BD2"/>
                </a:solidFill>
                <a:latin typeface="Consolas" panose="020B0609020204030204" pitchFamily="49" charset="0"/>
              </a:rPr>
              <a:t>wewnetrzna_funkcja</a:t>
            </a:r>
            <a:endParaRPr lang="pl-PL" sz="2000" dirty="0">
              <a:solidFill>
                <a:srgbClr val="839496"/>
              </a:solidFill>
              <a:latin typeface="Consolas" panose="020B0609020204030204" pitchFamily="49" charset="0"/>
            </a:endParaRPr>
          </a:p>
          <a:p>
            <a:r>
              <a:rPr lang="pl-PL" sz="2000" dirty="0">
                <a:solidFill>
                  <a:srgbClr val="839496"/>
                </a:solidFill>
                <a:latin typeface="Consolas" panose="020B0609020204030204" pitchFamily="49" charset="0"/>
              </a:rPr>
              <a:t/>
            </a:r>
            <a:br>
              <a:rPr lang="pl-PL" sz="2000" dirty="0">
                <a:solidFill>
                  <a:srgbClr val="839496"/>
                </a:solidFill>
                <a:latin typeface="Consolas" panose="020B0609020204030204" pitchFamily="49" charset="0"/>
              </a:rPr>
            </a:br>
            <a:r>
              <a:rPr lang="pl-PL" sz="2000" dirty="0">
                <a:solidFill>
                  <a:srgbClr val="268BD2"/>
                </a:solidFill>
                <a:latin typeface="Consolas" panose="020B0609020204030204" pitchFamily="49" charset="0"/>
              </a:rPr>
              <a:t>@</a:t>
            </a:r>
            <a:r>
              <a:rPr lang="pl-PL" sz="2000" dirty="0" err="1">
                <a:solidFill>
                  <a:srgbClr val="268BD2"/>
                </a:solidFill>
                <a:latin typeface="Consolas" panose="020B0609020204030204" pitchFamily="49" charset="0"/>
              </a:rPr>
              <a:t>dekorator_do_dodawania</a:t>
            </a:r>
            <a:endParaRPr lang="pl-PL" sz="2000" dirty="0">
              <a:solidFill>
                <a:srgbClr val="839496"/>
              </a:solidFill>
              <a:latin typeface="Consolas" panose="020B0609020204030204" pitchFamily="49" charset="0"/>
            </a:endParaRPr>
          </a:p>
          <a:p>
            <a:r>
              <a:rPr lang="pl-PL" sz="2000" b="1" dirty="0">
                <a:solidFill>
                  <a:srgbClr val="93A1A1"/>
                </a:solidFill>
                <a:latin typeface="Consolas" panose="020B0609020204030204" pitchFamily="49" charset="0"/>
              </a:rPr>
              <a:t>def</a:t>
            </a:r>
            <a:r>
              <a:rPr lang="pl-PL" sz="2000" dirty="0">
                <a:solidFill>
                  <a:srgbClr val="839496"/>
                </a:solidFill>
                <a:latin typeface="Consolas" panose="020B0609020204030204" pitchFamily="49" charset="0"/>
              </a:rPr>
              <a:t> </a:t>
            </a:r>
            <a:r>
              <a:rPr lang="pl-PL" sz="2000" dirty="0">
                <a:solidFill>
                  <a:srgbClr val="268BD2"/>
                </a:solidFill>
                <a:latin typeface="Consolas" panose="020B0609020204030204" pitchFamily="49" charset="0"/>
              </a:rPr>
              <a:t>dodaj</a:t>
            </a:r>
            <a:r>
              <a:rPr lang="pl-PL" sz="2000" dirty="0">
                <a:solidFill>
                  <a:srgbClr val="839496"/>
                </a:solidFill>
                <a:latin typeface="Consolas" panose="020B0609020204030204" pitchFamily="49" charset="0"/>
              </a:rPr>
              <a:t>(a, b):</a:t>
            </a:r>
          </a:p>
          <a:p>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return</a:t>
            </a:r>
            <a:r>
              <a:rPr lang="pl-PL" sz="2000" dirty="0">
                <a:solidFill>
                  <a:srgbClr val="839496"/>
                </a:solidFill>
                <a:latin typeface="Consolas" panose="020B0609020204030204" pitchFamily="49" charset="0"/>
              </a:rPr>
              <a:t> a </a:t>
            </a:r>
            <a:r>
              <a:rPr lang="pl-PL" sz="2000" dirty="0">
                <a:solidFill>
                  <a:srgbClr val="859900"/>
                </a:solidFill>
                <a:latin typeface="Consolas" panose="020B0609020204030204" pitchFamily="49" charset="0"/>
              </a:rPr>
              <a:t>+</a:t>
            </a:r>
            <a:r>
              <a:rPr lang="pl-PL" sz="2000" dirty="0">
                <a:solidFill>
                  <a:srgbClr val="839496"/>
                </a:solidFill>
                <a:latin typeface="Consolas" panose="020B0609020204030204" pitchFamily="49" charset="0"/>
              </a:rPr>
              <a:t> b</a:t>
            </a:r>
          </a:p>
          <a:p>
            <a:r>
              <a:rPr lang="pl-PL" sz="2000" dirty="0">
                <a:solidFill>
                  <a:srgbClr val="839496"/>
                </a:solidFill>
                <a:latin typeface="Consolas" panose="020B0609020204030204" pitchFamily="49" charset="0"/>
              </a:rPr>
              <a:t/>
            </a:r>
            <a:br>
              <a:rPr lang="pl-PL" sz="2000" dirty="0">
                <a:solidFill>
                  <a:srgbClr val="839496"/>
                </a:solidFill>
                <a:latin typeface="Consolas" panose="020B0609020204030204" pitchFamily="49" charset="0"/>
              </a:rPr>
            </a:br>
            <a:r>
              <a:rPr lang="pl-PL" sz="2000" i="1" dirty="0">
                <a:solidFill>
                  <a:srgbClr val="586E75"/>
                </a:solidFill>
                <a:latin typeface="Consolas" panose="020B0609020204030204" pitchFamily="49" charset="0"/>
              </a:rPr>
              <a:t># Przykład użycia:</a:t>
            </a:r>
            <a:endParaRPr lang="pl-PL" sz="2000" dirty="0">
              <a:solidFill>
                <a:srgbClr val="839496"/>
              </a:solidFill>
              <a:latin typeface="Consolas" panose="020B0609020204030204" pitchFamily="49" charset="0"/>
            </a:endParaRPr>
          </a:p>
          <a:p>
            <a:r>
              <a:rPr lang="pl-PL" sz="2000" dirty="0">
                <a:solidFill>
                  <a:srgbClr val="268BD2"/>
                </a:solidFill>
                <a:latin typeface="Consolas" panose="020B0609020204030204" pitchFamily="49" charset="0"/>
              </a:rPr>
              <a:t>wynik</a:t>
            </a:r>
            <a:r>
              <a:rPr lang="pl-PL" sz="2000" dirty="0">
                <a:solidFill>
                  <a:srgbClr val="839496"/>
                </a:solidFill>
                <a:latin typeface="Consolas" panose="020B0609020204030204" pitchFamily="49" charset="0"/>
              </a:rPr>
              <a:t> </a:t>
            </a:r>
            <a:r>
              <a:rPr lang="pl-PL" sz="2000" dirty="0">
                <a:solidFill>
                  <a:srgbClr val="859900"/>
                </a:solidFill>
                <a:latin typeface="Consolas" panose="020B0609020204030204" pitchFamily="49" charset="0"/>
              </a:rPr>
              <a:t>=</a:t>
            </a:r>
            <a:r>
              <a:rPr lang="pl-PL" sz="2000" dirty="0">
                <a:solidFill>
                  <a:srgbClr val="839496"/>
                </a:solidFill>
                <a:latin typeface="Consolas" panose="020B0609020204030204" pitchFamily="49" charset="0"/>
              </a:rPr>
              <a:t> </a:t>
            </a:r>
            <a:r>
              <a:rPr lang="pl-PL" sz="2000" dirty="0">
                <a:solidFill>
                  <a:srgbClr val="268BD2"/>
                </a:solidFill>
                <a:latin typeface="Consolas" panose="020B0609020204030204" pitchFamily="49" charset="0"/>
              </a:rPr>
              <a:t>dodaj</a:t>
            </a:r>
            <a:r>
              <a:rPr lang="pl-PL" sz="2000" dirty="0">
                <a:solidFill>
                  <a:srgbClr val="839496"/>
                </a:solidFill>
                <a:latin typeface="Consolas" panose="020B0609020204030204" pitchFamily="49" charset="0"/>
              </a:rPr>
              <a:t>(</a:t>
            </a:r>
            <a:r>
              <a:rPr lang="pl-PL" sz="2000" dirty="0">
                <a:solidFill>
                  <a:srgbClr val="D33682"/>
                </a:solidFill>
                <a:latin typeface="Consolas" panose="020B0609020204030204" pitchFamily="49" charset="0"/>
              </a:rPr>
              <a:t>3</a:t>
            </a:r>
            <a:r>
              <a:rPr lang="pl-PL" sz="2000" dirty="0">
                <a:solidFill>
                  <a:srgbClr val="839496"/>
                </a:solidFill>
                <a:latin typeface="Consolas" panose="020B0609020204030204" pitchFamily="49" charset="0"/>
              </a:rPr>
              <a:t>, </a:t>
            </a:r>
            <a:r>
              <a:rPr lang="pl-PL" sz="2000" dirty="0">
                <a:solidFill>
                  <a:srgbClr val="D33682"/>
                </a:solidFill>
                <a:latin typeface="Consolas" panose="020B0609020204030204" pitchFamily="49" charset="0"/>
              </a:rPr>
              <a:t>5</a:t>
            </a:r>
            <a:r>
              <a:rPr lang="pl-PL" sz="2000" dirty="0">
                <a:solidFill>
                  <a:srgbClr val="839496"/>
                </a:solidFill>
                <a:latin typeface="Consolas" panose="020B0609020204030204" pitchFamily="49" charset="0"/>
              </a:rPr>
              <a:t>)</a:t>
            </a:r>
          </a:p>
        </p:txBody>
      </p:sp>
      <p:sp>
        <p:nvSpPr>
          <p:cNvPr id="5" name="Prostokąt 4"/>
          <p:cNvSpPr/>
          <p:nvPr/>
        </p:nvSpPr>
        <p:spPr>
          <a:xfrm>
            <a:off x="7873824" y="5963595"/>
            <a:ext cx="3584028" cy="646331"/>
          </a:xfrm>
          <a:prstGeom prst="rect">
            <a:avLst/>
          </a:prstGeom>
        </p:spPr>
        <p:txBody>
          <a:bodyPr wrap="square">
            <a:spAutoFit/>
          </a:bodyPr>
          <a:lstStyle/>
          <a:p>
            <a:r>
              <a:rPr lang="pl-PL" dirty="0">
                <a:solidFill>
                  <a:prstClr val="black"/>
                </a:solidFill>
              </a:rPr>
              <a:t>Dodaję 3 i 5.</a:t>
            </a:r>
          </a:p>
          <a:p>
            <a:r>
              <a:rPr lang="pl-PL" dirty="0">
                <a:solidFill>
                  <a:prstClr val="black"/>
                </a:solidFill>
              </a:rPr>
              <a:t>Wynik dodawania: 8</a:t>
            </a:r>
          </a:p>
        </p:txBody>
      </p:sp>
    </p:spTree>
    <p:extLst>
      <p:ext uri="{BB962C8B-B14F-4D97-AF65-F5344CB8AC3E}">
        <p14:creationId xmlns:p14="http://schemas.microsoft.com/office/powerpoint/2010/main" val="34432921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0" y="693544"/>
            <a:ext cx="11956025" cy="477837"/>
          </a:xfrm>
        </p:spPr>
        <p:txBody>
          <a:bodyPr>
            <a:normAutofit fontScale="90000"/>
          </a:bodyPr>
          <a:lstStyle/>
          <a:p>
            <a:r>
              <a:rPr lang="pl-PL" sz="2800" dirty="0" smtClean="0"/>
              <a:t>Co zrobić w sytuacji jeśli nie wiadomo ile funkcje mają parametrów?</a:t>
            </a:r>
            <a:br>
              <a:rPr lang="pl-PL" sz="2800" dirty="0" smtClean="0"/>
            </a:br>
            <a:r>
              <a:rPr lang="pl-PL" sz="2800" dirty="0" smtClean="0"/>
              <a:t>Co zrobić jeśli wiemy, że funkcja ma wczytać funkcję ale mają one inną liczbę parametrów?</a:t>
            </a:r>
            <a:br>
              <a:rPr lang="pl-PL" sz="2800" dirty="0" smtClean="0"/>
            </a:br>
            <a:r>
              <a:rPr lang="pl-PL" sz="2800" dirty="0" smtClean="0"/>
              <a:t>Korzystamy z parametrów *</a:t>
            </a:r>
            <a:r>
              <a:rPr lang="pl-PL" sz="2800" dirty="0" err="1" smtClean="0"/>
              <a:t>args</a:t>
            </a:r>
            <a:r>
              <a:rPr lang="pl-PL" sz="2800" dirty="0" smtClean="0"/>
              <a:t> oraz **</a:t>
            </a:r>
            <a:r>
              <a:rPr lang="pl-PL" sz="2800" dirty="0" err="1" smtClean="0"/>
              <a:t>kwargs</a:t>
            </a:r>
            <a:r>
              <a:rPr lang="pl-PL" sz="2800" dirty="0" smtClean="0"/>
              <a:t>.</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830996" y="2057795"/>
            <a:ext cx="2403817" cy="770509"/>
          </a:xfrm>
        </p:spPr>
        <p:txBody>
          <a:bodyPr/>
          <a:lstStyle/>
          <a:p>
            <a:pPr algn="l"/>
            <a:r>
              <a:rPr lang="pl-PL" dirty="0" smtClean="0">
                <a:latin typeface="Arial" panose="020B0604020202020204" pitchFamily="34" charset="0"/>
              </a:rPr>
              <a:t>*</a:t>
            </a:r>
            <a:r>
              <a:rPr lang="pl-PL" dirty="0" err="1" smtClean="0">
                <a:latin typeface="Arial" panose="020B0604020202020204" pitchFamily="34" charset="0"/>
              </a:rPr>
              <a:t>args</a:t>
            </a:r>
            <a:r>
              <a:rPr lang="pl-PL" dirty="0" smtClean="0">
                <a:latin typeface="Arial" panose="020B0604020202020204" pitchFamily="34" charset="0"/>
              </a:rPr>
              <a:t> **</a:t>
            </a:r>
            <a:r>
              <a:rPr lang="pl-PL" dirty="0" err="1" smtClean="0">
                <a:latin typeface="Arial" panose="020B0604020202020204" pitchFamily="34" charset="0"/>
              </a:rPr>
              <a:t>kwargs</a:t>
            </a:r>
            <a:endParaRPr lang="pl-PL" dirty="0"/>
          </a:p>
        </p:txBody>
      </p:sp>
      <p:sp>
        <p:nvSpPr>
          <p:cNvPr id="4" name="Prostokąt 3"/>
          <p:cNvSpPr/>
          <p:nvPr/>
        </p:nvSpPr>
        <p:spPr>
          <a:xfrm>
            <a:off x="3116826" y="1151236"/>
            <a:ext cx="8524569" cy="4524315"/>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dekorator</a:t>
            </a:r>
            <a:r>
              <a:rPr lang="pl-PL" dirty="0">
                <a:solidFill>
                  <a:srgbClr val="839496"/>
                </a:solidFill>
                <a:latin typeface="Consolas" panose="020B0609020204030204" pitchFamily="49" charset="0"/>
              </a:rPr>
              <a:t>(funkcja):</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wrapper</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args</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kwargs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"Przed</a:t>
            </a:r>
            <a:r>
              <a:rPr lang="pl-PL" dirty="0">
                <a:solidFill>
                  <a:srgbClr val="2AA198"/>
                </a:solidFill>
                <a:latin typeface="Consolas" panose="020B0609020204030204" pitchFamily="49" charset="0"/>
              </a:rPr>
              <a:t> wywołaniem funkcji </a:t>
            </a:r>
            <a:r>
              <a:rPr lang="pl-PL" dirty="0">
                <a:solidFill>
                  <a:srgbClr val="CB4B16"/>
                </a:solidFill>
                <a:latin typeface="Consolas" panose="020B0609020204030204" pitchFamily="49" charset="0"/>
              </a:rPr>
              <a:t>{</a:t>
            </a:r>
            <a:r>
              <a:rPr lang="pl-PL" dirty="0">
                <a:solidFill>
                  <a:srgbClr val="839496"/>
                </a:solidFill>
                <a:latin typeface="Consolas" panose="020B0609020204030204" pitchFamily="49" charset="0"/>
              </a:rPr>
              <a:t>funkcja.__</a:t>
            </a:r>
            <a:r>
              <a:rPr lang="pl-PL" dirty="0" err="1">
                <a:solidFill>
                  <a:srgbClr val="839496"/>
                </a:solidFill>
                <a:latin typeface="Consolas" panose="020B0609020204030204" pitchFamily="49" charset="0"/>
              </a:rPr>
              <a:t>name</a:t>
            </a:r>
            <a:r>
              <a:rPr lang="pl-PL" dirty="0">
                <a:solidFill>
                  <a:srgbClr val="839496"/>
                </a:solidFill>
                <a:latin typeface="Consolas" panose="020B0609020204030204" pitchFamily="49" charset="0"/>
              </a:rPr>
              <a:t>__</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wynik</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funkcja(</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args</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kwargs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"Po</a:t>
            </a:r>
            <a:r>
              <a:rPr lang="pl-PL" dirty="0">
                <a:solidFill>
                  <a:srgbClr val="2AA198"/>
                </a:solidFill>
                <a:latin typeface="Consolas" panose="020B0609020204030204" pitchFamily="49" charset="0"/>
              </a:rPr>
              <a:t> wywołaniu funkcji </a:t>
            </a:r>
            <a:r>
              <a:rPr lang="pl-PL" dirty="0">
                <a:solidFill>
                  <a:srgbClr val="CB4B16"/>
                </a:solidFill>
                <a:latin typeface="Consolas" panose="020B0609020204030204" pitchFamily="49" charset="0"/>
              </a:rPr>
              <a:t>{</a:t>
            </a:r>
            <a:r>
              <a:rPr lang="pl-PL" dirty="0">
                <a:solidFill>
                  <a:srgbClr val="839496"/>
                </a:solidFill>
                <a:latin typeface="Consolas" panose="020B0609020204030204" pitchFamily="49" charset="0"/>
              </a:rPr>
              <a:t>funkcja.__</a:t>
            </a:r>
            <a:r>
              <a:rPr lang="pl-PL" dirty="0" err="1">
                <a:solidFill>
                  <a:srgbClr val="839496"/>
                </a:solidFill>
                <a:latin typeface="Consolas" panose="020B0609020204030204" pitchFamily="49" charset="0"/>
              </a:rPr>
              <a:t>name</a:t>
            </a:r>
            <a:r>
              <a:rPr lang="pl-PL" dirty="0">
                <a:solidFill>
                  <a:srgbClr val="839496"/>
                </a:solidFill>
                <a:latin typeface="Consolas" panose="020B0609020204030204" pitchFamily="49" charset="0"/>
              </a:rPr>
              <a:t>__</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wynik</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wrapper</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@dekorator</a:t>
            </a:r>
            <a:endParaRPr lang="pl-PL" dirty="0">
              <a:solidFill>
                <a:srgbClr val="839496"/>
              </a:solidFill>
              <a:latin typeface="Consolas" panose="020B0609020204030204" pitchFamily="49" charset="0"/>
            </a:endParaRPr>
          </a:p>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przykladowa_funkcja</a:t>
            </a:r>
            <a:r>
              <a:rPr lang="pl-PL" dirty="0">
                <a:solidFill>
                  <a:srgbClr val="839496"/>
                </a:solidFill>
                <a:latin typeface="Consolas" panose="020B0609020204030204" pitchFamily="49" charset="0"/>
              </a:rPr>
              <a:t>(x, y):</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"Wewnątrz</a:t>
            </a:r>
            <a:r>
              <a:rPr lang="pl-PL" dirty="0">
                <a:solidFill>
                  <a:srgbClr val="2AA198"/>
                </a:solidFill>
                <a:latin typeface="Consolas" panose="020B0609020204030204" pitchFamily="49" charset="0"/>
              </a:rPr>
              <a:t> funkcji: x = </a:t>
            </a:r>
            <a:r>
              <a:rPr lang="pl-PL" dirty="0">
                <a:solidFill>
                  <a:srgbClr val="CB4B16"/>
                </a:solidFill>
                <a:latin typeface="Consolas" panose="020B0609020204030204" pitchFamily="49" charset="0"/>
              </a:rPr>
              <a:t>{</a:t>
            </a:r>
            <a:r>
              <a:rPr lang="pl-PL" dirty="0">
                <a:solidFill>
                  <a:srgbClr val="839496"/>
                </a:solidFill>
                <a:latin typeface="Consolas" panose="020B0609020204030204" pitchFamily="49" charset="0"/>
              </a:rPr>
              <a:t>x</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y = </a:t>
            </a:r>
            <a:r>
              <a:rPr lang="pl-PL" dirty="0">
                <a:solidFill>
                  <a:srgbClr val="CB4B16"/>
                </a:solidFill>
                <a:latin typeface="Consolas" panose="020B0609020204030204" pitchFamily="49" charset="0"/>
              </a:rPr>
              <a:t>{</a:t>
            </a:r>
            <a:r>
              <a:rPr lang="pl-PL" dirty="0">
                <a:solidFill>
                  <a:srgbClr val="839496"/>
                </a:solidFill>
                <a:latin typeface="Consolas" panose="020B0609020204030204" pitchFamily="49" charset="0"/>
              </a:rPr>
              <a:t>y</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x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y</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Wywołanie funkcji z dekoratorem</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wynik</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przykladowa_funkcja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"Wynik</a:t>
            </a:r>
            <a:r>
              <a:rPr lang="pl-PL" dirty="0">
                <a:solidFill>
                  <a:srgbClr val="2AA198"/>
                </a:solidFill>
                <a:latin typeface="Consolas" panose="020B0609020204030204" pitchFamily="49" charset="0"/>
              </a:rPr>
              <a:t> funkcji: </a:t>
            </a:r>
            <a:r>
              <a:rPr lang="pl-PL" dirty="0">
                <a:solidFill>
                  <a:srgbClr val="CB4B16"/>
                </a:solidFill>
                <a:latin typeface="Consolas" panose="020B0609020204030204" pitchFamily="49" charset="0"/>
              </a:rPr>
              <a:t>{</a:t>
            </a:r>
            <a:r>
              <a:rPr lang="pl-PL" dirty="0">
                <a:solidFill>
                  <a:srgbClr val="268BD2"/>
                </a:solidFill>
                <a:latin typeface="Consolas" panose="020B0609020204030204" pitchFamily="49" charset="0"/>
              </a:rPr>
              <a:t>wynik</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p:txBody>
      </p:sp>
      <p:cxnSp>
        <p:nvCxnSpPr>
          <p:cNvPr id="7" name="Łącznik prosty ze strzałką 6"/>
          <p:cNvCxnSpPr/>
          <p:nvPr/>
        </p:nvCxnSpPr>
        <p:spPr>
          <a:xfrm flipV="1">
            <a:off x="2959510" y="2302459"/>
            <a:ext cx="3293807" cy="19664"/>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Prostokąt 9"/>
          <p:cNvSpPr/>
          <p:nvPr/>
        </p:nvSpPr>
        <p:spPr>
          <a:xfrm>
            <a:off x="643851" y="5675551"/>
            <a:ext cx="6096000" cy="1200329"/>
          </a:xfrm>
          <a:prstGeom prst="rect">
            <a:avLst/>
          </a:prstGeom>
        </p:spPr>
        <p:txBody>
          <a:bodyPr>
            <a:spAutoFit/>
          </a:bodyPr>
          <a:lstStyle/>
          <a:p>
            <a:r>
              <a:rPr lang="pl-PL" dirty="0" smtClean="0">
                <a:solidFill>
                  <a:prstClr val="black"/>
                </a:solidFill>
              </a:rPr>
              <a:t>#Przed </a:t>
            </a:r>
            <a:r>
              <a:rPr lang="pl-PL" dirty="0">
                <a:solidFill>
                  <a:prstClr val="black"/>
                </a:solidFill>
              </a:rPr>
              <a:t>wywołaniem funkcji </a:t>
            </a:r>
            <a:r>
              <a:rPr lang="pl-PL" dirty="0" err="1">
                <a:solidFill>
                  <a:prstClr val="black"/>
                </a:solidFill>
              </a:rPr>
              <a:t>przykladowa_funkcja</a:t>
            </a:r>
            <a:r>
              <a:rPr lang="pl-PL" dirty="0">
                <a:solidFill>
                  <a:prstClr val="black"/>
                </a:solidFill>
              </a:rPr>
              <a:t>.</a:t>
            </a:r>
          </a:p>
          <a:p>
            <a:r>
              <a:rPr lang="pl-PL" dirty="0" smtClean="0">
                <a:solidFill>
                  <a:prstClr val="black"/>
                </a:solidFill>
              </a:rPr>
              <a:t>#Wewnątrz </a:t>
            </a:r>
            <a:r>
              <a:rPr lang="pl-PL" dirty="0">
                <a:solidFill>
                  <a:prstClr val="black"/>
                </a:solidFill>
              </a:rPr>
              <a:t>funkcji: x = 3, y = 4</a:t>
            </a:r>
          </a:p>
          <a:p>
            <a:r>
              <a:rPr lang="pl-PL" dirty="0" smtClean="0">
                <a:solidFill>
                  <a:prstClr val="black"/>
                </a:solidFill>
              </a:rPr>
              <a:t>#Po </a:t>
            </a:r>
            <a:r>
              <a:rPr lang="pl-PL" dirty="0">
                <a:solidFill>
                  <a:prstClr val="black"/>
                </a:solidFill>
              </a:rPr>
              <a:t>wywołaniu funkcji </a:t>
            </a:r>
            <a:r>
              <a:rPr lang="pl-PL" dirty="0" err="1">
                <a:solidFill>
                  <a:prstClr val="black"/>
                </a:solidFill>
              </a:rPr>
              <a:t>przykladowa_funkcja</a:t>
            </a:r>
            <a:r>
              <a:rPr lang="pl-PL" dirty="0">
                <a:solidFill>
                  <a:prstClr val="black"/>
                </a:solidFill>
              </a:rPr>
              <a:t>.</a:t>
            </a:r>
          </a:p>
          <a:p>
            <a:r>
              <a:rPr lang="pl-PL" dirty="0" smtClean="0">
                <a:solidFill>
                  <a:prstClr val="black"/>
                </a:solidFill>
              </a:rPr>
              <a:t>#Wynik </a:t>
            </a:r>
            <a:r>
              <a:rPr lang="pl-PL" dirty="0">
                <a:solidFill>
                  <a:prstClr val="black"/>
                </a:solidFill>
              </a:rPr>
              <a:t>funkcji: 7</a:t>
            </a:r>
          </a:p>
        </p:txBody>
      </p:sp>
    </p:spTree>
    <p:extLst>
      <p:ext uri="{BB962C8B-B14F-4D97-AF65-F5344CB8AC3E}">
        <p14:creationId xmlns:p14="http://schemas.microsoft.com/office/powerpoint/2010/main" val="291470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0" y="300254"/>
            <a:ext cx="11956025" cy="477837"/>
          </a:xfrm>
        </p:spPr>
        <p:txBody>
          <a:bodyPr>
            <a:normAutofit/>
          </a:bodyPr>
          <a:lstStyle/>
          <a:p>
            <a:r>
              <a:rPr lang="pl-PL" sz="2800" dirty="0" smtClean="0"/>
              <a:t>Co to jest *</a:t>
            </a:r>
            <a:r>
              <a:rPr lang="pl-PL" sz="2800" dirty="0" err="1" smtClean="0"/>
              <a:t>args</a:t>
            </a:r>
            <a:endParaRPr lang="pl-PL" sz="2800" dirty="0"/>
          </a:p>
        </p:txBody>
      </p:sp>
      <p:sp>
        <p:nvSpPr>
          <p:cNvPr id="6" name="Prostokąt 5"/>
          <p:cNvSpPr/>
          <p:nvPr/>
        </p:nvSpPr>
        <p:spPr>
          <a:xfrm>
            <a:off x="442452" y="952571"/>
            <a:ext cx="11228438" cy="369332"/>
          </a:xfrm>
          <a:prstGeom prst="rect">
            <a:avLst/>
          </a:prstGeom>
        </p:spPr>
        <p:txBody>
          <a:bodyPr wrap="square">
            <a:spAutoFit/>
          </a:bodyPr>
          <a:lstStyle/>
          <a:p>
            <a:r>
              <a:rPr lang="pl-PL" dirty="0">
                <a:solidFill>
                  <a:prstClr val="black"/>
                </a:solidFill>
              </a:rPr>
              <a:t>*</a:t>
            </a:r>
            <a:r>
              <a:rPr lang="pl-PL" dirty="0" err="1">
                <a:solidFill>
                  <a:prstClr val="black"/>
                </a:solidFill>
              </a:rPr>
              <a:t>args</a:t>
            </a:r>
            <a:r>
              <a:rPr lang="pl-PL" dirty="0">
                <a:solidFill>
                  <a:prstClr val="black"/>
                </a:solidFill>
              </a:rPr>
              <a:t> i **</a:t>
            </a:r>
            <a:r>
              <a:rPr lang="pl-PL" dirty="0" err="1">
                <a:solidFill>
                  <a:prstClr val="black"/>
                </a:solidFill>
              </a:rPr>
              <a:t>kwargs</a:t>
            </a:r>
            <a:r>
              <a:rPr lang="pl-PL" dirty="0">
                <a:solidFill>
                  <a:prstClr val="black"/>
                </a:solidFill>
              </a:rPr>
              <a:t> są składnikami składni w </a:t>
            </a:r>
            <a:r>
              <a:rPr lang="pl-PL" dirty="0" err="1">
                <a:solidFill>
                  <a:prstClr val="black"/>
                </a:solidFill>
              </a:rPr>
              <a:t>Pythonie</a:t>
            </a:r>
            <a:r>
              <a:rPr lang="pl-PL" dirty="0">
                <a:solidFill>
                  <a:prstClr val="black"/>
                </a:solidFill>
              </a:rPr>
              <a:t>, które pozwalają na obsługę zmiennego liczby argumentów funkcji.</a:t>
            </a:r>
          </a:p>
        </p:txBody>
      </p:sp>
      <p:sp>
        <p:nvSpPr>
          <p:cNvPr id="8" name="Prostokąt 7"/>
          <p:cNvSpPr/>
          <p:nvPr/>
        </p:nvSpPr>
        <p:spPr>
          <a:xfrm>
            <a:off x="442451" y="1570307"/>
            <a:ext cx="10648335" cy="923330"/>
          </a:xfrm>
          <a:prstGeom prst="rect">
            <a:avLst/>
          </a:prstGeom>
        </p:spPr>
        <p:txBody>
          <a:bodyPr wrap="square">
            <a:spAutoFit/>
          </a:bodyPr>
          <a:lstStyle/>
          <a:p>
            <a:r>
              <a:rPr lang="pl-PL" dirty="0">
                <a:solidFill>
                  <a:prstClr val="black"/>
                </a:solidFill>
              </a:rPr>
              <a:t>*</a:t>
            </a:r>
            <a:r>
              <a:rPr lang="pl-PL" dirty="0" err="1" smtClean="0">
                <a:solidFill>
                  <a:prstClr val="black"/>
                </a:solidFill>
              </a:rPr>
              <a:t>args</a:t>
            </a:r>
            <a:r>
              <a:rPr lang="pl-PL" dirty="0" smtClean="0">
                <a:solidFill>
                  <a:prstClr val="black"/>
                </a:solidFill>
              </a:rPr>
              <a:t> pozwala </a:t>
            </a:r>
            <a:r>
              <a:rPr lang="pl-PL" dirty="0">
                <a:solidFill>
                  <a:prstClr val="black"/>
                </a:solidFill>
              </a:rPr>
              <a:t>na przekazywanie dowolnej liczby argumentów pozycyjnych do funkcji. Gdy używasz *</a:t>
            </a:r>
            <a:r>
              <a:rPr lang="pl-PL" dirty="0" err="1">
                <a:solidFill>
                  <a:prstClr val="black"/>
                </a:solidFill>
              </a:rPr>
              <a:t>args</a:t>
            </a:r>
            <a:r>
              <a:rPr lang="pl-PL" dirty="0">
                <a:solidFill>
                  <a:prstClr val="black"/>
                </a:solidFill>
              </a:rPr>
              <a:t> jako argumentu funkcji, oznacza to, że funkcja może przyjąć dowolną liczbę argumentów pozycyjnych, które zostaną umieszczone w krotce.</a:t>
            </a:r>
          </a:p>
        </p:txBody>
      </p:sp>
      <p:sp>
        <p:nvSpPr>
          <p:cNvPr id="9" name="Prostokąt 8"/>
          <p:cNvSpPr/>
          <p:nvPr/>
        </p:nvSpPr>
        <p:spPr>
          <a:xfrm>
            <a:off x="3618271" y="2742041"/>
            <a:ext cx="6096000" cy="3139321"/>
          </a:xfrm>
          <a:prstGeom prst="rect">
            <a:avLst/>
          </a:prstGeom>
        </p:spPr>
        <p:txBody>
          <a:bodyPr>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funkcja_przykladowa</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args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for</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arg</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in</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args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arg</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funkcja_przykladowa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a:t>
            </a:r>
          </a:p>
          <a:p>
            <a:endParaRPr lang="pl-PL" i="1" dirty="0" smtClean="0">
              <a:solidFill>
                <a:srgbClr val="586E75"/>
              </a:solidFill>
              <a:latin typeface="Consolas" panose="020B0609020204030204" pitchFamily="49" charset="0"/>
            </a:endParaRPr>
          </a:p>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Wynik:</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1</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2</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3</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4</a:t>
            </a:r>
            <a:endParaRPr lang="pl-PL"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336113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0" y="300254"/>
            <a:ext cx="11956025" cy="477837"/>
          </a:xfrm>
        </p:spPr>
        <p:txBody>
          <a:bodyPr>
            <a:normAutofit/>
          </a:bodyPr>
          <a:lstStyle/>
          <a:p>
            <a:r>
              <a:rPr lang="pl-PL" sz="2800" dirty="0" smtClean="0"/>
              <a:t>Co to jest *</a:t>
            </a:r>
            <a:r>
              <a:rPr lang="pl-PL" sz="2800" dirty="0" err="1" smtClean="0"/>
              <a:t>kwargs</a:t>
            </a:r>
            <a:endParaRPr lang="pl-PL" sz="2800" dirty="0"/>
          </a:p>
        </p:txBody>
      </p:sp>
      <p:sp>
        <p:nvSpPr>
          <p:cNvPr id="6" name="Prostokąt 5"/>
          <p:cNvSpPr/>
          <p:nvPr/>
        </p:nvSpPr>
        <p:spPr>
          <a:xfrm>
            <a:off x="442452" y="952571"/>
            <a:ext cx="11228438" cy="369332"/>
          </a:xfrm>
          <a:prstGeom prst="rect">
            <a:avLst/>
          </a:prstGeom>
        </p:spPr>
        <p:txBody>
          <a:bodyPr wrap="square">
            <a:spAutoFit/>
          </a:bodyPr>
          <a:lstStyle/>
          <a:p>
            <a:r>
              <a:rPr lang="pl-PL" dirty="0">
                <a:solidFill>
                  <a:prstClr val="black"/>
                </a:solidFill>
              </a:rPr>
              <a:t>*</a:t>
            </a:r>
            <a:r>
              <a:rPr lang="pl-PL" dirty="0" err="1">
                <a:solidFill>
                  <a:prstClr val="black"/>
                </a:solidFill>
              </a:rPr>
              <a:t>args</a:t>
            </a:r>
            <a:r>
              <a:rPr lang="pl-PL" dirty="0">
                <a:solidFill>
                  <a:prstClr val="black"/>
                </a:solidFill>
              </a:rPr>
              <a:t> i **</a:t>
            </a:r>
            <a:r>
              <a:rPr lang="pl-PL" dirty="0" err="1">
                <a:solidFill>
                  <a:prstClr val="black"/>
                </a:solidFill>
              </a:rPr>
              <a:t>kwargs</a:t>
            </a:r>
            <a:r>
              <a:rPr lang="pl-PL" dirty="0">
                <a:solidFill>
                  <a:prstClr val="black"/>
                </a:solidFill>
              </a:rPr>
              <a:t> są składnikami składni w </a:t>
            </a:r>
            <a:r>
              <a:rPr lang="pl-PL" dirty="0" err="1">
                <a:solidFill>
                  <a:prstClr val="black"/>
                </a:solidFill>
              </a:rPr>
              <a:t>Pythonie</a:t>
            </a:r>
            <a:r>
              <a:rPr lang="pl-PL" dirty="0">
                <a:solidFill>
                  <a:prstClr val="black"/>
                </a:solidFill>
              </a:rPr>
              <a:t>, które pozwalają na obsługę zmiennego liczby argumentów funkcji.</a:t>
            </a:r>
          </a:p>
        </p:txBody>
      </p:sp>
      <p:sp>
        <p:nvSpPr>
          <p:cNvPr id="3" name="Prostokąt 2"/>
          <p:cNvSpPr/>
          <p:nvPr/>
        </p:nvSpPr>
        <p:spPr>
          <a:xfrm>
            <a:off x="442451" y="1496383"/>
            <a:ext cx="11100619" cy="923330"/>
          </a:xfrm>
          <a:prstGeom prst="rect">
            <a:avLst/>
          </a:prstGeom>
        </p:spPr>
        <p:txBody>
          <a:bodyPr wrap="square">
            <a:spAutoFit/>
          </a:bodyPr>
          <a:lstStyle/>
          <a:p>
            <a:r>
              <a:rPr lang="pl-PL" dirty="0">
                <a:solidFill>
                  <a:prstClr val="black"/>
                </a:solidFill>
              </a:rPr>
              <a:t>**</a:t>
            </a:r>
            <a:r>
              <a:rPr lang="pl-PL" dirty="0" err="1" smtClean="0">
                <a:solidFill>
                  <a:prstClr val="black"/>
                </a:solidFill>
              </a:rPr>
              <a:t>kwargs</a:t>
            </a:r>
            <a:r>
              <a:rPr lang="pl-PL" dirty="0" smtClean="0">
                <a:solidFill>
                  <a:prstClr val="black"/>
                </a:solidFill>
              </a:rPr>
              <a:t> pozwala </a:t>
            </a:r>
            <a:r>
              <a:rPr lang="pl-PL" dirty="0">
                <a:solidFill>
                  <a:prstClr val="black"/>
                </a:solidFill>
              </a:rPr>
              <a:t>na przekazywanie dowolnej liczby argumentów klucz-wartość (</a:t>
            </a:r>
            <a:r>
              <a:rPr lang="pl-PL" dirty="0" err="1">
                <a:solidFill>
                  <a:prstClr val="black"/>
                </a:solidFill>
              </a:rPr>
              <a:t>keyword</a:t>
            </a:r>
            <a:r>
              <a:rPr lang="pl-PL" dirty="0">
                <a:solidFill>
                  <a:prstClr val="black"/>
                </a:solidFill>
              </a:rPr>
              <a:t> </a:t>
            </a:r>
            <a:r>
              <a:rPr lang="pl-PL" dirty="0" err="1">
                <a:solidFill>
                  <a:prstClr val="black"/>
                </a:solidFill>
              </a:rPr>
              <a:t>arguments</a:t>
            </a:r>
            <a:r>
              <a:rPr lang="pl-PL" dirty="0">
                <a:solidFill>
                  <a:prstClr val="black"/>
                </a:solidFill>
              </a:rPr>
              <a:t>) do funkcji. </a:t>
            </a:r>
            <a:endParaRPr lang="pl-PL" dirty="0" smtClean="0">
              <a:solidFill>
                <a:prstClr val="black"/>
              </a:solidFill>
            </a:endParaRPr>
          </a:p>
          <a:p>
            <a:r>
              <a:rPr lang="pl-PL" dirty="0" smtClean="0">
                <a:solidFill>
                  <a:prstClr val="black"/>
                </a:solidFill>
              </a:rPr>
              <a:t>Gdy </a:t>
            </a:r>
            <a:r>
              <a:rPr lang="pl-PL" dirty="0">
                <a:solidFill>
                  <a:prstClr val="black"/>
                </a:solidFill>
              </a:rPr>
              <a:t>używasz **</a:t>
            </a:r>
            <a:r>
              <a:rPr lang="pl-PL" dirty="0" err="1">
                <a:solidFill>
                  <a:prstClr val="black"/>
                </a:solidFill>
              </a:rPr>
              <a:t>kwargs</a:t>
            </a:r>
            <a:r>
              <a:rPr lang="pl-PL" dirty="0">
                <a:solidFill>
                  <a:prstClr val="black"/>
                </a:solidFill>
              </a:rPr>
              <a:t> jako argumentu funkcji, oznacza to, że funkcja może przyjąć dowolną liczbę argumentów klucz-wartość, które zostaną umieszczone w słowniku</a:t>
            </a:r>
          </a:p>
        </p:txBody>
      </p:sp>
      <p:sp>
        <p:nvSpPr>
          <p:cNvPr id="4" name="Prostokąt 3"/>
          <p:cNvSpPr/>
          <p:nvPr/>
        </p:nvSpPr>
        <p:spPr>
          <a:xfrm>
            <a:off x="3470787" y="2696778"/>
            <a:ext cx="6096000" cy="2862322"/>
          </a:xfrm>
          <a:prstGeom prst="rect">
            <a:avLst/>
          </a:prstGeom>
        </p:spPr>
        <p:txBody>
          <a:bodyPr>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funkcja_kwarg</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kwargs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for</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key</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value</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in</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kwargs.</a:t>
            </a:r>
            <a:r>
              <a:rPr lang="pl-PL" dirty="0" err="1">
                <a:solidFill>
                  <a:srgbClr val="268BD2"/>
                </a:solidFill>
                <a:latin typeface="Consolas" panose="020B0609020204030204" pitchFamily="49" charset="0"/>
              </a:rPr>
              <a:t>items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a:solidFill>
                  <a:srgbClr val="93A1A1"/>
                </a:solidFill>
                <a:latin typeface="Consolas" panose="020B0609020204030204" pitchFamily="49" charset="0"/>
              </a:rPr>
              <a:t>f</a:t>
            </a:r>
            <a:r>
              <a:rPr lang="pl-PL" dirty="0">
                <a:solidFill>
                  <a:srgbClr val="2AA198"/>
                </a:solidFill>
                <a:latin typeface="Consolas" panose="020B0609020204030204" pitchFamily="49" charset="0"/>
              </a:rPr>
              <a:t>"</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key</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value</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funkcja_kwarg</a:t>
            </a:r>
            <a:r>
              <a:rPr lang="pl-PL" dirty="0">
                <a:solidFill>
                  <a:srgbClr val="839496"/>
                </a:solidFill>
                <a:latin typeface="Consolas" panose="020B0609020204030204" pitchFamily="49" charset="0"/>
              </a:rPr>
              <a:t>(a</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b</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c</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endParaRPr lang="pl-PL" i="1" dirty="0" smtClean="0">
              <a:solidFill>
                <a:srgbClr val="586E75"/>
              </a:solidFill>
              <a:latin typeface="Consolas" panose="020B0609020204030204" pitchFamily="49" charset="0"/>
            </a:endParaRPr>
          </a:p>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Wynik:</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a: 1</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b: 2</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c: 3</a:t>
            </a:r>
            <a:endParaRPr lang="pl-PL"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1243493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517514"/>
            <a:ext cx="11119944" cy="5438839"/>
          </a:xfrm>
        </p:spPr>
        <p:txBody>
          <a:bodyPr>
            <a:normAutofit fontScale="85000" lnSpcReduction="10000"/>
          </a:bodyPr>
          <a:lstStyle/>
          <a:p>
            <a:r>
              <a:rPr lang="pl-PL" sz="2000" dirty="0">
                <a:solidFill>
                  <a:schemeClr val="tx1">
                    <a:lumMod val="75000"/>
                    <a:lumOff val="25000"/>
                  </a:schemeClr>
                </a:solidFill>
                <a:latin typeface="Consolas" panose="020B0609020204030204" pitchFamily="49" charset="0"/>
              </a:rPr>
              <a:t>Co to znaczy że język programowania jest dynamiczny?</a:t>
            </a:r>
          </a:p>
          <a:p>
            <a:endParaRPr lang="pl-PL" sz="1700" dirty="0">
              <a:solidFill>
                <a:schemeClr val="tx1">
                  <a:lumMod val="75000"/>
                  <a:lumOff val="25000"/>
                </a:schemeClr>
              </a:solidFill>
              <a:latin typeface="Consolas" panose="020B0609020204030204" pitchFamily="49" charset="0"/>
            </a:endParaRPr>
          </a:p>
          <a:p>
            <a:pPr algn="just"/>
            <a:r>
              <a:rPr lang="pl-PL" sz="1700" dirty="0">
                <a:solidFill>
                  <a:schemeClr val="tx1">
                    <a:lumMod val="75000"/>
                    <a:lumOff val="25000"/>
                  </a:schemeClr>
                </a:solidFill>
                <a:latin typeface="Consolas" panose="020B0609020204030204" pitchFamily="49" charset="0"/>
              </a:rPr>
              <a:t>Język programowania jest dynamiczny, gdy jego typowanie odbywa się w czasie wykonania programu, a nie w czasie kompilacji. Oznacza to, że zmienne w takim języku nie muszą być deklarowane z góry, a ich typ może się zmieniać w trakcie działania programu.</a:t>
            </a:r>
          </a:p>
          <a:p>
            <a:pPr algn="just"/>
            <a:r>
              <a:rPr lang="pl-PL" sz="1700" dirty="0">
                <a:solidFill>
                  <a:schemeClr val="tx1">
                    <a:lumMod val="75000"/>
                    <a:lumOff val="25000"/>
                  </a:schemeClr>
                </a:solidFill>
                <a:latin typeface="Consolas" panose="020B0609020204030204" pitchFamily="49" charset="0"/>
              </a:rPr>
              <a:t>W językach dynamicznych typ zmiennych jest określany na podstawie wartości, jaką przechowuje zmienna, a nie na podstawie deklaracji typu, jak ma to miejsce w językach statycznych. Dynamiczne języki programowania mają także wiele innych cech, takich jak łatwość tworzenia, testowania i modyfikowania kodu oraz zdolność do wykonywania skomplikowanych operacji na danych w czasie rzeczywistym.</a:t>
            </a:r>
          </a:p>
          <a:p>
            <a:pPr algn="l"/>
            <a:r>
              <a:rPr lang="pl-PL" sz="1400" b="0" dirty="0">
                <a:effectLst/>
                <a:latin typeface="Consolas" panose="020B0609020204030204" pitchFamily="49" charset="0"/>
              </a:rPr>
              <a:t>Przykład:</a:t>
            </a:r>
          </a:p>
          <a:p>
            <a:pPr algn="l"/>
            <a:r>
              <a:rPr lang="pl-PL" sz="1400" b="0" dirty="0">
                <a:effectLst/>
                <a:latin typeface="Consolas" panose="020B0609020204030204" pitchFamily="49" charset="0"/>
              </a:rPr>
              <a:t>zmienna1=input</a:t>
            </a:r>
            <a:r>
              <a:rPr lang="pl-PL" sz="1400" b="0" dirty="0">
                <a:solidFill>
                  <a:srgbClr val="00B0F0"/>
                </a:solidFill>
                <a:effectLst/>
                <a:latin typeface="Consolas" panose="020B0609020204030204" pitchFamily="49" charset="0"/>
              </a:rPr>
              <a:t>(</a:t>
            </a:r>
            <a:r>
              <a:rPr lang="pl-PL" sz="1400" b="0" dirty="0">
                <a:solidFill>
                  <a:srgbClr val="CE9178"/>
                </a:solidFill>
                <a:effectLst/>
                <a:latin typeface="Consolas" panose="020B0609020204030204" pitchFamily="49" charset="0"/>
              </a:rPr>
              <a:t>"wpisz wartość”</a:t>
            </a:r>
            <a:r>
              <a:rPr lang="pl-PL" sz="1400" dirty="0">
                <a:solidFill>
                  <a:srgbClr val="00B0F0"/>
                </a:solidFill>
                <a:latin typeface="Consolas" panose="020B0609020204030204" pitchFamily="49" charset="0"/>
              </a:rPr>
              <a:t>)</a:t>
            </a:r>
            <a:endParaRPr lang="pl-PL" sz="1400" b="0" dirty="0">
              <a:solidFill>
                <a:srgbClr val="00B0F0"/>
              </a:solidFill>
              <a:effectLst/>
              <a:latin typeface="Consolas" panose="020B0609020204030204" pitchFamily="49" charset="0"/>
            </a:endParaRPr>
          </a:p>
          <a:p>
            <a:pPr algn="l"/>
            <a:r>
              <a:rPr lang="pl-PL" sz="1400" b="0" dirty="0">
                <a:solidFill>
                  <a:srgbClr val="00B050"/>
                </a:solidFill>
                <a:effectLst/>
                <a:latin typeface="Consolas" panose="020B0609020204030204" pitchFamily="49" charset="0"/>
              </a:rPr>
              <a:t>11</a:t>
            </a:r>
          </a:p>
          <a:p>
            <a:pPr algn="l"/>
            <a:r>
              <a:rPr lang="pl-PL" sz="1400" b="0" dirty="0">
                <a:effectLst/>
                <a:latin typeface="Consolas" panose="020B0609020204030204" pitchFamily="49" charset="0"/>
              </a:rPr>
              <a:t>zmienna2=input</a:t>
            </a:r>
            <a:r>
              <a:rPr lang="pl-PL" sz="1400" b="0" dirty="0">
                <a:solidFill>
                  <a:srgbClr val="00B0F0"/>
                </a:solidFill>
                <a:effectLst/>
                <a:latin typeface="Consolas" panose="020B0609020204030204" pitchFamily="49" charset="0"/>
              </a:rPr>
              <a:t>(</a:t>
            </a:r>
            <a:r>
              <a:rPr lang="pl-PL" sz="1400" b="0" dirty="0">
                <a:solidFill>
                  <a:srgbClr val="CE9178"/>
                </a:solidFill>
                <a:effectLst/>
                <a:latin typeface="Consolas" panose="020B0609020204030204" pitchFamily="49" charset="0"/>
              </a:rPr>
              <a:t>"wpisz wartość"</a:t>
            </a:r>
            <a:r>
              <a:rPr lang="pl-PL" sz="1400" b="0" dirty="0">
                <a:solidFill>
                  <a:srgbClr val="00B0F0"/>
                </a:solidFill>
                <a:effectLst/>
                <a:latin typeface="Consolas" panose="020B0609020204030204" pitchFamily="49" charset="0"/>
              </a:rPr>
              <a:t>)</a:t>
            </a:r>
          </a:p>
          <a:p>
            <a:pPr algn="l"/>
            <a:r>
              <a:rPr lang="pl-PL" sz="1400" b="0" dirty="0">
                <a:solidFill>
                  <a:srgbClr val="00B050"/>
                </a:solidFill>
                <a:effectLst/>
                <a:latin typeface="Consolas" panose="020B0609020204030204" pitchFamily="49" charset="0"/>
              </a:rPr>
              <a:t>jedenaście</a:t>
            </a:r>
          </a:p>
          <a:p>
            <a:pPr algn="just"/>
            <a:endParaRPr lang="pl-PL" sz="1700" dirty="0">
              <a:solidFill>
                <a:schemeClr val="tx1">
                  <a:lumMod val="75000"/>
                  <a:lumOff val="25000"/>
                </a:schemeClr>
              </a:solidFill>
              <a:latin typeface="Consolas" panose="020B0609020204030204" pitchFamily="49" charset="0"/>
            </a:endParaRPr>
          </a:p>
          <a:p>
            <a:pPr algn="just"/>
            <a:r>
              <a:rPr lang="pl-PL" sz="1700" dirty="0">
                <a:solidFill>
                  <a:schemeClr val="tx1">
                    <a:lumMod val="75000"/>
                    <a:lumOff val="25000"/>
                  </a:schemeClr>
                </a:solidFill>
                <a:latin typeface="Consolas" panose="020B0609020204030204" pitchFamily="49" charset="0"/>
              </a:rPr>
              <a:t>W tym przypadku, typ zmiennej jest określany w trakcie przypisywania wartości przez użytkownika. Jeśli zmiennej zostanie przypisana wartość liczbowa, to jej typ zostanie ustawiony na liczbowy (int lub </a:t>
            </a:r>
            <a:r>
              <a:rPr lang="pl-PL" sz="1700" dirty="0" err="1">
                <a:solidFill>
                  <a:schemeClr val="tx1">
                    <a:lumMod val="75000"/>
                    <a:lumOff val="25000"/>
                  </a:schemeClr>
                </a:solidFill>
                <a:latin typeface="Consolas" panose="020B0609020204030204" pitchFamily="49" charset="0"/>
              </a:rPr>
              <a:t>float</a:t>
            </a:r>
            <a:r>
              <a:rPr lang="pl-PL" sz="1700" dirty="0">
                <a:solidFill>
                  <a:schemeClr val="tx1">
                    <a:lumMod val="75000"/>
                    <a:lumOff val="25000"/>
                  </a:schemeClr>
                </a:solidFill>
                <a:latin typeface="Consolas" panose="020B0609020204030204" pitchFamily="49" charset="0"/>
              </a:rPr>
              <a:t>), a jeśli zostanie przypisany ciąg znaków, to jej typ zostanie ustawiony na typ tekstowy (string).</a:t>
            </a:r>
          </a:p>
          <a:p>
            <a:pPr algn="just"/>
            <a:endParaRPr lang="pl-PL" sz="1700" dirty="0">
              <a:solidFill>
                <a:schemeClr val="tx1">
                  <a:lumMod val="75000"/>
                  <a:lumOff val="25000"/>
                </a:schemeClr>
              </a:solidFill>
              <a:latin typeface="Consolas" panose="020B0609020204030204" pitchFamily="49" charset="0"/>
            </a:endParaRPr>
          </a:p>
          <a:p>
            <a:pPr algn="just"/>
            <a:endParaRPr lang="pl-PL" sz="1700" dirty="0">
              <a:solidFill>
                <a:schemeClr val="tx1">
                  <a:lumMod val="75000"/>
                  <a:lumOff val="25000"/>
                </a:schemeClr>
              </a:solidFill>
              <a:latin typeface="Consolas" panose="020B0609020204030204" pitchFamily="49" charset="0"/>
            </a:endParaRPr>
          </a:p>
          <a:p>
            <a:pPr algn="just"/>
            <a:r>
              <a:rPr lang="pl-PL" sz="1700" dirty="0">
                <a:solidFill>
                  <a:schemeClr val="tx1">
                    <a:lumMod val="75000"/>
                    <a:lumOff val="25000"/>
                  </a:schemeClr>
                </a:solidFill>
                <a:latin typeface="Consolas" panose="020B0609020204030204" pitchFamily="49" charset="0"/>
              </a:rPr>
              <a:t>Jeśli język nie jest dynamiczny to znaczy, że jest statyczny.</a:t>
            </a:r>
          </a:p>
          <a:p>
            <a:pPr algn="just"/>
            <a:endParaRPr lang="pl-PL" sz="17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3639714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0" y="300254"/>
            <a:ext cx="11956025" cy="477837"/>
          </a:xfrm>
        </p:spPr>
        <p:txBody>
          <a:bodyPr>
            <a:normAutofit/>
          </a:bodyPr>
          <a:lstStyle/>
          <a:p>
            <a:r>
              <a:rPr lang="pl-PL" sz="2800" dirty="0" smtClean="0"/>
              <a:t>Czy można używać *</a:t>
            </a:r>
            <a:r>
              <a:rPr lang="pl-PL" sz="2800" dirty="0" err="1" smtClean="0"/>
              <a:t>args</a:t>
            </a:r>
            <a:r>
              <a:rPr lang="pl-PL" sz="2800" dirty="0" smtClean="0"/>
              <a:t> i **</a:t>
            </a:r>
            <a:r>
              <a:rPr lang="pl-PL" sz="2800" dirty="0" err="1" smtClean="0"/>
              <a:t>kwargs</a:t>
            </a:r>
            <a:r>
              <a:rPr lang="pl-PL" sz="2800" dirty="0" smtClean="0"/>
              <a:t> razem czy osobno?</a:t>
            </a:r>
            <a:endParaRPr lang="pl-PL" sz="2800" dirty="0"/>
          </a:p>
        </p:txBody>
      </p:sp>
      <p:sp>
        <p:nvSpPr>
          <p:cNvPr id="5" name="Prostokąt 4"/>
          <p:cNvSpPr/>
          <p:nvPr/>
        </p:nvSpPr>
        <p:spPr>
          <a:xfrm>
            <a:off x="412954" y="882896"/>
            <a:ext cx="11090787" cy="646331"/>
          </a:xfrm>
          <a:prstGeom prst="rect">
            <a:avLst/>
          </a:prstGeom>
        </p:spPr>
        <p:txBody>
          <a:bodyPr wrap="square">
            <a:spAutoFit/>
          </a:bodyPr>
          <a:lstStyle/>
          <a:p>
            <a:r>
              <a:rPr lang="pl-PL" dirty="0">
                <a:solidFill>
                  <a:prstClr val="black"/>
                </a:solidFill>
              </a:rPr>
              <a:t>Możesz również używać zarówno *</a:t>
            </a:r>
            <a:r>
              <a:rPr lang="pl-PL" dirty="0" err="1">
                <a:solidFill>
                  <a:prstClr val="black"/>
                </a:solidFill>
              </a:rPr>
              <a:t>args</a:t>
            </a:r>
            <a:r>
              <a:rPr lang="pl-PL" dirty="0">
                <a:solidFill>
                  <a:prstClr val="black"/>
                </a:solidFill>
              </a:rPr>
              <a:t> jak i **</a:t>
            </a:r>
            <a:r>
              <a:rPr lang="pl-PL" dirty="0" err="1">
                <a:solidFill>
                  <a:prstClr val="black"/>
                </a:solidFill>
              </a:rPr>
              <a:t>kwargs</a:t>
            </a:r>
            <a:r>
              <a:rPr lang="pl-PL" dirty="0">
                <a:solidFill>
                  <a:prstClr val="black"/>
                </a:solidFill>
              </a:rPr>
              <a:t> w jednej funkcji, aby uzyskać elastyczność w przyjmowaniu różnych rodzajów </a:t>
            </a:r>
            <a:r>
              <a:rPr lang="pl-PL" dirty="0" smtClean="0">
                <a:solidFill>
                  <a:prstClr val="black"/>
                </a:solidFill>
              </a:rPr>
              <a:t>argumentów.</a:t>
            </a:r>
            <a:endParaRPr lang="pl-PL" dirty="0">
              <a:solidFill>
                <a:prstClr val="black"/>
              </a:solidFill>
            </a:endParaRPr>
          </a:p>
        </p:txBody>
      </p:sp>
      <p:sp>
        <p:nvSpPr>
          <p:cNvPr id="7" name="Prostokąt 6"/>
          <p:cNvSpPr/>
          <p:nvPr/>
        </p:nvSpPr>
        <p:spPr>
          <a:xfrm>
            <a:off x="2910347" y="1722522"/>
            <a:ext cx="6096000" cy="5078313"/>
          </a:xfrm>
          <a:prstGeom prst="rect">
            <a:avLst/>
          </a:prstGeom>
        </p:spPr>
        <p:txBody>
          <a:bodyPr>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funkcja_z_args_i_kwargs</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args</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kwargs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"Argumenty pozycyjne:"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for</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arg</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in</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args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arg</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"Argumenty klucz-wartość:"</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for</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key</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value</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in</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kwargs.</a:t>
            </a:r>
            <a:r>
              <a:rPr lang="pl-PL" dirty="0" err="1">
                <a:solidFill>
                  <a:srgbClr val="268BD2"/>
                </a:solidFill>
                <a:latin typeface="Consolas" panose="020B0609020204030204" pitchFamily="49" charset="0"/>
              </a:rPr>
              <a:t>items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a:solidFill>
                  <a:srgbClr val="93A1A1"/>
                </a:solidFill>
                <a:latin typeface="Consolas" panose="020B0609020204030204" pitchFamily="49" charset="0"/>
              </a:rPr>
              <a:t>f</a:t>
            </a:r>
            <a:r>
              <a:rPr lang="pl-PL" dirty="0">
                <a:solidFill>
                  <a:srgbClr val="2AA198"/>
                </a:solidFill>
                <a:latin typeface="Consolas" panose="020B0609020204030204" pitchFamily="49" charset="0"/>
              </a:rPr>
              <a:t>"</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key</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value</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268BD2"/>
                </a:solidFill>
                <a:latin typeface="Consolas" panose="020B0609020204030204" pitchFamily="49" charset="0"/>
              </a:rPr>
              <a:t>funkcja_z_args_i_kwargs</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 b</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a:t>
            </a:r>
          </a:p>
          <a:p>
            <a:endParaRPr lang="pl-PL" i="1" dirty="0" smtClean="0">
              <a:solidFill>
                <a:srgbClr val="586E75"/>
              </a:solidFill>
              <a:latin typeface="Consolas" panose="020B0609020204030204" pitchFamily="49" charset="0"/>
            </a:endParaRPr>
          </a:p>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Wynik:</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Argumenty pozycyjne:</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1</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2</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Argumenty klucz-wartość:</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a: 3</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b: 4</a:t>
            </a:r>
            <a:endParaRPr lang="pl-PL" dirty="0">
              <a:solidFill>
                <a:srgbClr val="839496"/>
              </a:solidFill>
              <a:latin typeface="Consolas" panose="020B0609020204030204" pitchFamily="49" charset="0"/>
            </a:endParaRPr>
          </a:p>
        </p:txBody>
      </p:sp>
      <p:cxnSp>
        <p:nvCxnSpPr>
          <p:cNvPr id="8" name="Łącznik prosty ze strzałką 7"/>
          <p:cNvCxnSpPr/>
          <p:nvPr/>
        </p:nvCxnSpPr>
        <p:spPr>
          <a:xfrm flipH="1" flipV="1">
            <a:off x="7629832" y="2123769"/>
            <a:ext cx="1455175" cy="49161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Łącznik prosty ze strzałką 8"/>
          <p:cNvCxnSpPr/>
          <p:nvPr/>
        </p:nvCxnSpPr>
        <p:spPr>
          <a:xfrm flipH="1">
            <a:off x="6882582" y="2808676"/>
            <a:ext cx="2202425" cy="1429027"/>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Prostokąt 11"/>
          <p:cNvSpPr/>
          <p:nvPr/>
        </p:nvSpPr>
        <p:spPr>
          <a:xfrm>
            <a:off x="9085007" y="2439344"/>
            <a:ext cx="2285999" cy="369332"/>
          </a:xfrm>
          <a:prstGeom prst="rect">
            <a:avLst/>
          </a:prstGeom>
        </p:spPr>
        <p:txBody>
          <a:bodyPr wrap="square">
            <a:spAutoFit/>
          </a:bodyPr>
          <a:lstStyle/>
          <a:p>
            <a:r>
              <a:rPr lang="pl-PL" dirty="0" smtClean="0">
                <a:solidFill>
                  <a:prstClr val="black"/>
                </a:solidFill>
              </a:rPr>
              <a:t>Można używać razem.</a:t>
            </a:r>
            <a:endParaRPr lang="pl-PL" dirty="0">
              <a:solidFill>
                <a:prstClr val="black"/>
              </a:solidFill>
            </a:endParaRPr>
          </a:p>
        </p:txBody>
      </p:sp>
    </p:spTree>
    <p:extLst>
      <p:ext uri="{BB962C8B-B14F-4D97-AF65-F5344CB8AC3E}">
        <p14:creationId xmlns:p14="http://schemas.microsoft.com/office/powerpoint/2010/main" val="164418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są i do czego służą klasy abstrakcyjne?</a:t>
            </a:r>
          </a:p>
          <a:p>
            <a:pPr algn="l"/>
            <a:endParaRPr lang="pl-PL" dirty="0"/>
          </a:p>
        </p:txBody>
      </p:sp>
      <p:sp>
        <p:nvSpPr>
          <p:cNvPr id="4" name="Prostokąt 3"/>
          <p:cNvSpPr/>
          <p:nvPr/>
        </p:nvSpPr>
        <p:spPr>
          <a:xfrm>
            <a:off x="536028" y="1720428"/>
            <a:ext cx="10930758" cy="2677656"/>
          </a:xfrm>
          <a:prstGeom prst="rect">
            <a:avLst/>
          </a:prstGeom>
        </p:spPr>
        <p:txBody>
          <a:bodyPr wrap="square">
            <a:spAutoFit/>
          </a:bodyPr>
          <a:lstStyle/>
          <a:p>
            <a:r>
              <a:rPr lang="pl-PL" sz="2400" dirty="0" smtClean="0"/>
              <a:t>W </a:t>
            </a:r>
            <a:r>
              <a:rPr lang="pl-PL" sz="2400" dirty="0" err="1"/>
              <a:t>Pythonie</a:t>
            </a:r>
            <a:r>
              <a:rPr lang="pl-PL" sz="2400" dirty="0"/>
              <a:t> istnieje możliwość definiowania klas abstrakcyjnych przy użyciu modułu abc (</a:t>
            </a:r>
            <a:r>
              <a:rPr lang="pl-PL" sz="2400" dirty="0" err="1"/>
              <a:t>Abstract</a:t>
            </a:r>
            <a:r>
              <a:rPr lang="pl-PL" sz="2400" dirty="0"/>
              <a:t> Base </a:t>
            </a:r>
            <a:r>
              <a:rPr lang="pl-PL" sz="2400" dirty="0" err="1"/>
              <a:t>Classes</a:t>
            </a:r>
            <a:r>
              <a:rPr lang="pl-PL" sz="2400" dirty="0" smtClean="0"/>
              <a:t>).</a:t>
            </a:r>
          </a:p>
          <a:p>
            <a:r>
              <a:rPr lang="pl-PL" sz="2400" dirty="0" smtClean="0"/>
              <a:t> </a:t>
            </a:r>
          </a:p>
          <a:p>
            <a:r>
              <a:rPr lang="pl-PL" sz="2400" dirty="0" smtClean="0"/>
              <a:t>Klasa </a:t>
            </a:r>
            <a:r>
              <a:rPr lang="pl-PL" sz="2400" dirty="0"/>
              <a:t>abstrakcyjna to klasa, której nie można utworzyć instancji bezpośrednio, ale może być używana jako baza do utworzenia innych klas. Klasy abstrakcyjne mogą zawierać metody abstrakcyjne, które muszą być zaimplementowane przez klasy dziedziczące.</a:t>
            </a:r>
          </a:p>
        </p:txBody>
      </p:sp>
      <p:sp>
        <p:nvSpPr>
          <p:cNvPr id="5" name="Prostokąt 4"/>
          <p:cNvSpPr/>
          <p:nvPr/>
        </p:nvSpPr>
        <p:spPr>
          <a:xfrm>
            <a:off x="536028" y="4793972"/>
            <a:ext cx="10794124" cy="1569660"/>
          </a:xfrm>
          <a:prstGeom prst="rect">
            <a:avLst/>
          </a:prstGeom>
        </p:spPr>
        <p:txBody>
          <a:bodyPr wrap="square">
            <a:spAutoFit/>
          </a:bodyPr>
          <a:lstStyle/>
          <a:p>
            <a:r>
              <a:rPr lang="pl-PL" sz="2400" dirty="0"/>
              <a:t>W klasie abstrakcyjnej metoda abstrakcyjna zazwyczaj nie zawiera konkretnego ciała (czyli bloku kodu</a:t>
            </a:r>
            <a:r>
              <a:rPr lang="pl-PL" sz="2400" dirty="0" smtClean="0"/>
              <a:t>).</a:t>
            </a:r>
          </a:p>
          <a:p>
            <a:r>
              <a:rPr lang="pl-PL" sz="2400" dirty="0" smtClean="0"/>
              <a:t> Jej celem </a:t>
            </a:r>
            <a:r>
              <a:rPr lang="pl-PL" sz="2400" dirty="0"/>
              <a:t>jest jedynie deklaracja, a nie dostarczenie implementacji. Ciało metody zostanie dostarczone przez klasy dziedziczące.</a:t>
            </a:r>
          </a:p>
        </p:txBody>
      </p:sp>
    </p:spTree>
    <p:extLst>
      <p:ext uri="{BB962C8B-B14F-4D97-AF65-F5344CB8AC3E}">
        <p14:creationId xmlns:p14="http://schemas.microsoft.com/office/powerpoint/2010/main" val="9632660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są klasy abstrakcyjne?</a:t>
            </a:r>
            <a:endParaRPr lang="pl-PL" dirty="0"/>
          </a:p>
        </p:txBody>
      </p:sp>
      <p:sp>
        <p:nvSpPr>
          <p:cNvPr id="4" name="Prostokąt 3"/>
          <p:cNvSpPr/>
          <p:nvPr/>
        </p:nvSpPr>
        <p:spPr>
          <a:xfrm>
            <a:off x="620109" y="1662188"/>
            <a:ext cx="10689021" cy="1200329"/>
          </a:xfrm>
          <a:prstGeom prst="rect">
            <a:avLst/>
          </a:prstGeom>
        </p:spPr>
        <p:txBody>
          <a:bodyPr wrap="square">
            <a:spAutoFit/>
          </a:bodyPr>
          <a:lstStyle/>
          <a:p>
            <a:r>
              <a:rPr lang="pl-PL" sz="2400" dirty="0"/>
              <a:t>Klasy abstrakcyjne to klasy, które same w sobie nie są kompletnymi klasami implementacyjnymi, ale zawierają pewne elementy, takie jak metody lub właściwości, które muszą być zaimplementowane w klasach </a:t>
            </a:r>
            <a:r>
              <a:rPr lang="pl-PL" sz="2400" dirty="0" smtClean="0"/>
              <a:t>dziedziczących.</a:t>
            </a:r>
            <a:endParaRPr lang="pl-PL" sz="2400" dirty="0"/>
          </a:p>
        </p:txBody>
      </p:sp>
      <p:sp>
        <p:nvSpPr>
          <p:cNvPr id="5" name="Prostokąt 4"/>
          <p:cNvSpPr/>
          <p:nvPr/>
        </p:nvSpPr>
        <p:spPr>
          <a:xfrm>
            <a:off x="536028" y="3091977"/>
            <a:ext cx="11025351" cy="3416320"/>
          </a:xfrm>
          <a:prstGeom prst="rect">
            <a:avLst/>
          </a:prstGeom>
        </p:spPr>
        <p:txBody>
          <a:bodyPr wrap="square">
            <a:spAutoFit/>
          </a:bodyPr>
          <a:lstStyle/>
          <a:p>
            <a:r>
              <a:rPr lang="pl-PL" sz="2400" u="sng" dirty="0"/>
              <a:t>Główne cechy klas abstrakcyjnych to:</a:t>
            </a:r>
          </a:p>
          <a:p>
            <a:endParaRPr lang="pl-PL" sz="2400" dirty="0"/>
          </a:p>
          <a:p>
            <a:pPr marL="285750" indent="-285750">
              <a:buFont typeface="Wingdings" panose="05000000000000000000" pitchFamily="2" charset="2"/>
              <a:buChar char="§"/>
            </a:pPr>
            <a:r>
              <a:rPr lang="pl-PL" sz="2400" dirty="0" smtClean="0"/>
              <a:t>Nie </a:t>
            </a:r>
            <a:r>
              <a:rPr lang="pl-PL" sz="2400" dirty="0"/>
              <a:t>można utworzyć instancji klasy abstrakcyjnej: Klasy abstrakcyjne same w sobie nie mogą być instancjonowane. Muszą być dziedziczone przez inne klasy, a te klasy potomne muszą dostarczać implementacje metod </a:t>
            </a:r>
            <a:r>
              <a:rPr lang="pl-PL" sz="2400" dirty="0" smtClean="0"/>
              <a:t>abstrakcyjnych.</a:t>
            </a:r>
          </a:p>
          <a:p>
            <a:endParaRPr lang="pl-PL" sz="2400" dirty="0" smtClean="0"/>
          </a:p>
          <a:p>
            <a:pPr marL="285750" indent="-285750">
              <a:buFont typeface="Wingdings" panose="05000000000000000000" pitchFamily="2" charset="2"/>
              <a:buChar char="§"/>
            </a:pPr>
            <a:r>
              <a:rPr lang="pl-PL" sz="2400" dirty="0" smtClean="0"/>
              <a:t>Metody </a:t>
            </a:r>
            <a:r>
              <a:rPr lang="pl-PL" sz="2400" dirty="0"/>
              <a:t>abstrakcyjne: Klasy abstrakcyjne mogą zawierać metody abstrakcyjne, które są deklaracjami metod bez dostarczania implementacji. Klasy dziedziczące muszą dostarczyć konkretne implementacje dla tych abstrakcyjnych metod.</a:t>
            </a:r>
          </a:p>
        </p:txBody>
      </p:sp>
    </p:spTree>
    <p:extLst>
      <p:ext uri="{BB962C8B-B14F-4D97-AF65-F5344CB8AC3E}">
        <p14:creationId xmlns:p14="http://schemas.microsoft.com/office/powerpoint/2010/main" val="3345280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367862" y="105678"/>
            <a:ext cx="9448799" cy="6555641"/>
          </a:xfrm>
          <a:prstGeom prst="rect">
            <a:avLst/>
          </a:prstGeom>
        </p:spPr>
        <p:txBody>
          <a:bodyPr wrap="square">
            <a:spAutoFit/>
          </a:bodyPr>
          <a:lstStyle/>
          <a:p>
            <a:r>
              <a:rPr lang="pl-PL" sz="1500" dirty="0">
                <a:solidFill>
                  <a:srgbClr val="859900"/>
                </a:solidFill>
                <a:latin typeface="Consolas" panose="020B0609020204030204" pitchFamily="49" charset="0"/>
              </a:rPr>
              <a:t>from</a:t>
            </a:r>
            <a:r>
              <a:rPr lang="pl-PL" sz="1500" dirty="0">
                <a:solidFill>
                  <a:srgbClr val="839496"/>
                </a:solidFill>
                <a:latin typeface="Consolas" panose="020B0609020204030204" pitchFamily="49" charset="0"/>
              </a:rPr>
              <a:t> </a:t>
            </a:r>
            <a:r>
              <a:rPr lang="pl-PL" sz="1500" dirty="0">
                <a:solidFill>
                  <a:srgbClr val="CB4B16"/>
                </a:solidFill>
                <a:latin typeface="Consolas" panose="020B0609020204030204" pitchFamily="49" charset="0"/>
              </a:rPr>
              <a:t>abc</a:t>
            </a:r>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import</a:t>
            </a:r>
            <a:r>
              <a:rPr lang="pl-PL" sz="1500" dirty="0">
                <a:solidFill>
                  <a:srgbClr val="839496"/>
                </a:solidFill>
                <a:latin typeface="Consolas" panose="020B0609020204030204" pitchFamily="49" charset="0"/>
              </a:rPr>
              <a:t> </a:t>
            </a:r>
            <a:r>
              <a:rPr lang="pl-PL" sz="1500" dirty="0">
                <a:solidFill>
                  <a:srgbClr val="CB4B16"/>
                </a:solidFill>
                <a:latin typeface="Consolas" panose="020B0609020204030204" pitchFamily="49" charset="0"/>
              </a:rPr>
              <a:t>ABC</a:t>
            </a:r>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abstractmethod</a:t>
            </a:r>
            <a:endParaRPr lang="pl-PL" sz="1500" dirty="0">
              <a:solidFill>
                <a:srgbClr val="839496"/>
              </a:solidFill>
              <a:latin typeface="Consolas" panose="020B0609020204030204" pitchFamily="49" charset="0"/>
            </a:endParaRPr>
          </a:p>
          <a:p>
            <a:r>
              <a:rPr lang="pl-PL" sz="1500" dirty="0">
                <a:solidFill>
                  <a:srgbClr val="839496"/>
                </a:solidFill>
                <a:latin typeface="Consolas" panose="020B0609020204030204" pitchFamily="49" charset="0"/>
              </a:rPr>
              <a:t/>
            </a:r>
            <a:br>
              <a:rPr lang="pl-PL" sz="1500" dirty="0">
                <a:solidFill>
                  <a:srgbClr val="839496"/>
                </a:solidFill>
                <a:latin typeface="Consolas" panose="020B0609020204030204" pitchFamily="49" charset="0"/>
              </a:rPr>
            </a:br>
            <a:r>
              <a:rPr lang="pl-PL" sz="1500" b="1" dirty="0">
                <a:solidFill>
                  <a:srgbClr val="93A1A1"/>
                </a:solidFill>
                <a:latin typeface="Consolas" panose="020B0609020204030204" pitchFamily="49" charset="0"/>
              </a:rPr>
              <a:t>class</a:t>
            </a:r>
            <a:r>
              <a:rPr lang="pl-PL" sz="1500" dirty="0">
                <a:solidFill>
                  <a:srgbClr val="839496"/>
                </a:solidFill>
                <a:latin typeface="Consolas" panose="020B0609020204030204" pitchFamily="49" charset="0"/>
              </a:rPr>
              <a:t> </a:t>
            </a:r>
            <a:r>
              <a:rPr lang="pl-PL" sz="1500" dirty="0">
                <a:solidFill>
                  <a:srgbClr val="CB4B16"/>
                </a:solidFill>
                <a:latin typeface="Consolas" panose="020B0609020204030204" pitchFamily="49" charset="0"/>
              </a:rPr>
              <a:t>Figura</a:t>
            </a:r>
            <a:r>
              <a:rPr lang="pl-PL" sz="1500" dirty="0">
                <a:solidFill>
                  <a:srgbClr val="839496"/>
                </a:solidFill>
                <a:latin typeface="Consolas" panose="020B0609020204030204" pitchFamily="49" charset="0"/>
              </a:rPr>
              <a:t>(</a:t>
            </a:r>
            <a:r>
              <a:rPr lang="pl-PL" sz="1500" dirty="0">
                <a:solidFill>
                  <a:srgbClr val="CB4B16"/>
                </a:solidFill>
                <a:latin typeface="Consolas" panose="020B0609020204030204" pitchFamily="49" charset="0"/>
              </a:rPr>
              <a:t>ABC</a:t>
            </a:r>
            <a:r>
              <a:rPr lang="pl-PL" sz="1500" dirty="0">
                <a:solidFill>
                  <a:srgbClr val="839496"/>
                </a:solidFill>
                <a:latin typeface="Consolas" panose="020B0609020204030204" pitchFamily="49" charset="0"/>
              </a:rPr>
              <a:t>):</a:t>
            </a:r>
          </a:p>
          <a:p>
            <a:r>
              <a:rPr lang="pl-PL" sz="1500" dirty="0">
                <a:solidFill>
                  <a:srgbClr val="839496"/>
                </a:solidFill>
                <a:latin typeface="Consolas" panose="020B0609020204030204" pitchFamily="49" charset="0"/>
              </a:rPr>
              <a:t>    </a:t>
            </a:r>
            <a:r>
              <a:rPr lang="pl-PL" sz="1500" dirty="0">
                <a:solidFill>
                  <a:srgbClr val="268BD2"/>
                </a:solidFill>
                <a:latin typeface="Consolas" panose="020B0609020204030204" pitchFamily="49" charset="0"/>
              </a:rPr>
              <a:t>@</a:t>
            </a:r>
            <a:r>
              <a:rPr lang="pl-PL" sz="1500" dirty="0" err="1">
                <a:solidFill>
                  <a:srgbClr val="268BD2"/>
                </a:solidFill>
                <a:latin typeface="Consolas" panose="020B0609020204030204" pitchFamily="49" charset="0"/>
              </a:rPr>
              <a:t>abstractmethod</a:t>
            </a:r>
            <a:endParaRPr lang="pl-PL" sz="1500" dirty="0">
              <a:solidFill>
                <a:srgbClr val="839496"/>
              </a:solidFill>
              <a:latin typeface="Consolas" panose="020B0609020204030204" pitchFamily="49" charset="0"/>
            </a:endParaRPr>
          </a:p>
          <a:p>
            <a:r>
              <a:rPr lang="pl-PL" sz="1500" dirty="0">
                <a:solidFill>
                  <a:srgbClr val="839496"/>
                </a:solidFill>
                <a:latin typeface="Consolas" panose="020B0609020204030204" pitchFamily="49" charset="0"/>
              </a:rPr>
              <a:t>    </a:t>
            </a:r>
            <a:r>
              <a:rPr lang="pl-PL" sz="1500" b="1" dirty="0">
                <a:solidFill>
                  <a:srgbClr val="93A1A1"/>
                </a:solidFill>
                <a:latin typeface="Consolas" panose="020B0609020204030204" pitchFamily="49" charset="0"/>
              </a:rPr>
              <a:t>def</a:t>
            </a:r>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oblicz_pole</a:t>
            </a:r>
            <a:r>
              <a:rPr lang="pl-PL" sz="1500" dirty="0">
                <a:solidFill>
                  <a:srgbClr val="839496"/>
                </a:solidFill>
                <a:latin typeface="Consolas" panose="020B0609020204030204" pitchFamily="49" charset="0"/>
              </a:rPr>
              <a:t>(</a:t>
            </a:r>
            <a:r>
              <a:rPr lang="pl-PL" sz="1500" dirty="0" err="1">
                <a:solidFill>
                  <a:srgbClr val="839496"/>
                </a:solidFill>
                <a:latin typeface="Consolas" panose="020B0609020204030204" pitchFamily="49" charset="0"/>
              </a:rPr>
              <a:t>self</a:t>
            </a:r>
            <a:r>
              <a:rPr lang="pl-PL" sz="1500" dirty="0">
                <a:solidFill>
                  <a:srgbClr val="839496"/>
                </a:solidFill>
                <a:latin typeface="Consolas" panose="020B0609020204030204" pitchFamily="49" charset="0"/>
              </a:rPr>
              <a:t>):</a:t>
            </a:r>
          </a:p>
          <a:p>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pass</a:t>
            </a:r>
            <a:endParaRPr lang="pl-PL" sz="1500" dirty="0">
              <a:solidFill>
                <a:srgbClr val="839496"/>
              </a:solidFill>
              <a:latin typeface="Consolas" panose="020B0609020204030204" pitchFamily="49" charset="0"/>
            </a:endParaRPr>
          </a:p>
          <a:p>
            <a:r>
              <a:rPr lang="pl-PL" sz="1500" dirty="0">
                <a:solidFill>
                  <a:srgbClr val="839496"/>
                </a:solidFill>
                <a:latin typeface="Consolas" panose="020B0609020204030204" pitchFamily="49" charset="0"/>
              </a:rPr>
              <a:t/>
            </a:r>
            <a:br>
              <a:rPr lang="pl-PL" sz="1500" dirty="0">
                <a:solidFill>
                  <a:srgbClr val="839496"/>
                </a:solidFill>
                <a:latin typeface="Consolas" panose="020B0609020204030204" pitchFamily="49" charset="0"/>
              </a:rPr>
            </a:br>
            <a:r>
              <a:rPr lang="pl-PL" sz="1500" dirty="0">
                <a:solidFill>
                  <a:srgbClr val="839496"/>
                </a:solidFill>
                <a:latin typeface="Consolas" panose="020B0609020204030204" pitchFamily="49" charset="0"/>
              </a:rPr>
              <a:t>    </a:t>
            </a:r>
            <a:r>
              <a:rPr lang="pl-PL" sz="1500" dirty="0">
                <a:solidFill>
                  <a:srgbClr val="268BD2"/>
                </a:solidFill>
                <a:latin typeface="Consolas" panose="020B0609020204030204" pitchFamily="49" charset="0"/>
              </a:rPr>
              <a:t>@</a:t>
            </a:r>
            <a:r>
              <a:rPr lang="pl-PL" sz="1500" dirty="0" err="1">
                <a:solidFill>
                  <a:srgbClr val="268BD2"/>
                </a:solidFill>
                <a:latin typeface="Consolas" panose="020B0609020204030204" pitchFamily="49" charset="0"/>
              </a:rPr>
              <a:t>abstractmethod</a:t>
            </a:r>
            <a:endParaRPr lang="pl-PL" sz="1500" dirty="0">
              <a:solidFill>
                <a:srgbClr val="839496"/>
              </a:solidFill>
              <a:latin typeface="Consolas" panose="020B0609020204030204" pitchFamily="49" charset="0"/>
            </a:endParaRPr>
          </a:p>
          <a:p>
            <a:r>
              <a:rPr lang="pl-PL" sz="1500" dirty="0">
                <a:solidFill>
                  <a:srgbClr val="839496"/>
                </a:solidFill>
                <a:latin typeface="Consolas" panose="020B0609020204030204" pitchFamily="49" charset="0"/>
              </a:rPr>
              <a:t>    </a:t>
            </a:r>
            <a:r>
              <a:rPr lang="pl-PL" sz="1500" b="1" dirty="0">
                <a:solidFill>
                  <a:srgbClr val="93A1A1"/>
                </a:solidFill>
                <a:latin typeface="Consolas" panose="020B0609020204030204" pitchFamily="49" charset="0"/>
              </a:rPr>
              <a:t>def</a:t>
            </a:r>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oblicz_obwod</a:t>
            </a:r>
            <a:r>
              <a:rPr lang="pl-PL" sz="1500" dirty="0">
                <a:solidFill>
                  <a:srgbClr val="839496"/>
                </a:solidFill>
                <a:latin typeface="Consolas" panose="020B0609020204030204" pitchFamily="49" charset="0"/>
              </a:rPr>
              <a:t>(</a:t>
            </a:r>
            <a:r>
              <a:rPr lang="pl-PL" sz="1500" dirty="0" err="1">
                <a:solidFill>
                  <a:srgbClr val="839496"/>
                </a:solidFill>
                <a:latin typeface="Consolas" panose="020B0609020204030204" pitchFamily="49" charset="0"/>
              </a:rPr>
              <a:t>self</a:t>
            </a:r>
            <a:r>
              <a:rPr lang="pl-PL" sz="1500" dirty="0">
                <a:solidFill>
                  <a:srgbClr val="839496"/>
                </a:solidFill>
                <a:latin typeface="Consolas" panose="020B0609020204030204" pitchFamily="49" charset="0"/>
              </a:rPr>
              <a:t>):</a:t>
            </a:r>
          </a:p>
          <a:p>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pass</a:t>
            </a:r>
            <a:endParaRPr lang="pl-PL" sz="1500" dirty="0">
              <a:solidFill>
                <a:srgbClr val="839496"/>
              </a:solidFill>
              <a:latin typeface="Consolas" panose="020B0609020204030204" pitchFamily="49" charset="0"/>
            </a:endParaRPr>
          </a:p>
          <a:p>
            <a:r>
              <a:rPr lang="pl-PL" sz="1500" dirty="0">
                <a:solidFill>
                  <a:srgbClr val="839496"/>
                </a:solidFill>
                <a:latin typeface="Consolas" panose="020B0609020204030204" pitchFamily="49" charset="0"/>
              </a:rPr>
              <a:t/>
            </a:r>
            <a:br>
              <a:rPr lang="pl-PL" sz="1500" dirty="0">
                <a:solidFill>
                  <a:srgbClr val="839496"/>
                </a:solidFill>
                <a:latin typeface="Consolas" panose="020B0609020204030204" pitchFamily="49" charset="0"/>
              </a:rPr>
            </a:br>
            <a:r>
              <a:rPr lang="pl-PL" sz="1500" b="1" dirty="0">
                <a:solidFill>
                  <a:srgbClr val="93A1A1"/>
                </a:solidFill>
                <a:latin typeface="Consolas" panose="020B0609020204030204" pitchFamily="49" charset="0"/>
              </a:rPr>
              <a:t>class</a:t>
            </a:r>
            <a:r>
              <a:rPr lang="pl-PL" sz="1500" dirty="0">
                <a:solidFill>
                  <a:srgbClr val="839496"/>
                </a:solidFill>
                <a:latin typeface="Consolas" panose="020B0609020204030204" pitchFamily="49" charset="0"/>
              </a:rPr>
              <a:t> </a:t>
            </a:r>
            <a:r>
              <a:rPr lang="pl-PL" sz="1500" dirty="0">
                <a:solidFill>
                  <a:srgbClr val="CB4B16"/>
                </a:solidFill>
                <a:latin typeface="Consolas" panose="020B0609020204030204" pitchFamily="49" charset="0"/>
              </a:rPr>
              <a:t>Kwadrat</a:t>
            </a:r>
            <a:r>
              <a:rPr lang="pl-PL" sz="1500" dirty="0">
                <a:solidFill>
                  <a:srgbClr val="839496"/>
                </a:solidFill>
                <a:latin typeface="Consolas" panose="020B0609020204030204" pitchFamily="49" charset="0"/>
              </a:rPr>
              <a:t>(</a:t>
            </a:r>
            <a:r>
              <a:rPr lang="pl-PL" sz="1500" dirty="0">
                <a:solidFill>
                  <a:srgbClr val="CB4B16"/>
                </a:solidFill>
                <a:latin typeface="Consolas" panose="020B0609020204030204" pitchFamily="49" charset="0"/>
              </a:rPr>
              <a:t>Figura</a:t>
            </a:r>
            <a:r>
              <a:rPr lang="pl-PL" sz="1500" dirty="0">
                <a:solidFill>
                  <a:srgbClr val="839496"/>
                </a:solidFill>
                <a:latin typeface="Consolas" panose="020B0609020204030204" pitchFamily="49" charset="0"/>
              </a:rPr>
              <a:t>):</a:t>
            </a:r>
          </a:p>
          <a:p>
            <a:r>
              <a:rPr lang="pl-PL" sz="1500" dirty="0">
                <a:solidFill>
                  <a:srgbClr val="839496"/>
                </a:solidFill>
                <a:latin typeface="Consolas" panose="020B0609020204030204" pitchFamily="49" charset="0"/>
              </a:rPr>
              <a:t>    </a:t>
            </a:r>
            <a:r>
              <a:rPr lang="pl-PL" sz="1500" b="1" dirty="0">
                <a:solidFill>
                  <a:srgbClr val="93A1A1"/>
                </a:solidFill>
                <a:latin typeface="Consolas" panose="020B0609020204030204" pitchFamily="49" charset="0"/>
              </a:rPr>
              <a:t>def</a:t>
            </a:r>
            <a:r>
              <a:rPr lang="pl-PL" sz="1500" dirty="0">
                <a:solidFill>
                  <a:srgbClr val="839496"/>
                </a:solidFill>
                <a:latin typeface="Consolas" panose="020B0609020204030204" pitchFamily="49" charset="0"/>
              </a:rPr>
              <a:t> </a:t>
            </a:r>
            <a:r>
              <a:rPr lang="pl-PL" sz="1500" dirty="0">
                <a:solidFill>
                  <a:srgbClr val="268BD2"/>
                </a:solidFill>
                <a:latin typeface="Consolas" panose="020B0609020204030204" pitchFamily="49" charset="0"/>
              </a:rPr>
              <a:t>__</a:t>
            </a:r>
            <a:r>
              <a:rPr lang="pl-PL" sz="1500" dirty="0" err="1">
                <a:solidFill>
                  <a:srgbClr val="268BD2"/>
                </a:solidFill>
                <a:latin typeface="Consolas" panose="020B0609020204030204" pitchFamily="49" charset="0"/>
              </a:rPr>
              <a:t>init</a:t>
            </a:r>
            <a:r>
              <a:rPr lang="pl-PL" sz="1500" dirty="0">
                <a:solidFill>
                  <a:srgbClr val="268BD2"/>
                </a:solidFill>
                <a:latin typeface="Consolas" panose="020B0609020204030204" pitchFamily="49" charset="0"/>
              </a:rPr>
              <a:t>__</a:t>
            </a:r>
            <a:r>
              <a:rPr lang="pl-PL" sz="1500" dirty="0">
                <a:solidFill>
                  <a:srgbClr val="839496"/>
                </a:solidFill>
                <a:latin typeface="Consolas" panose="020B0609020204030204" pitchFamily="49" charset="0"/>
              </a:rPr>
              <a:t>(</a:t>
            </a:r>
            <a:r>
              <a:rPr lang="pl-PL" sz="1500" dirty="0" err="1">
                <a:solidFill>
                  <a:srgbClr val="839496"/>
                </a:solidFill>
                <a:latin typeface="Consolas" panose="020B0609020204030204" pitchFamily="49" charset="0"/>
              </a:rPr>
              <a:t>self</a:t>
            </a:r>
            <a:r>
              <a:rPr lang="pl-PL" sz="1500" dirty="0">
                <a:solidFill>
                  <a:srgbClr val="839496"/>
                </a:solidFill>
                <a:latin typeface="Consolas" panose="020B0609020204030204" pitchFamily="49" charset="0"/>
              </a:rPr>
              <a:t>, bok):</a:t>
            </a:r>
          </a:p>
          <a:p>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self</a:t>
            </a:r>
            <a:r>
              <a:rPr lang="pl-PL" sz="1500" dirty="0" err="1">
                <a:solidFill>
                  <a:srgbClr val="839496"/>
                </a:solidFill>
                <a:latin typeface="Consolas" panose="020B0609020204030204" pitchFamily="49" charset="0"/>
              </a:rPr>
              <a:t>.</a:t>
            </a:r>
            <a:r>
              <a:rPr lang="pl-PL" sz="1500" dirty="0" err="1">
                <a:solidFill>
                  <a:srgbClr val="268BD2"/>
                </a:solidFill>
                <a:latin typeface="Consolas" panose="020B0609020204030204" pitchFamily="49" charset="0"/>
              </a:rPr>
              <a:t>bok</a:t>
            </a:r>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a:t>
            </a:r>
            <a:r>
              <a:rPr lang="pl-PL" sz="1500" dirty="0">
                <a:solidFill>
                  <a:srgbClr val="839496"/>
                </a:solidFill>
                <a:latin typeface="Consolas" panose="020B0609020204030204" pitchFamily="49" charset="0"/>
              </a:rPr>
              <a:t> bok</a:t>
            </a:r>
          </a:p>
          <a:p>
            <a:r>
              <a:rPr lang="pl-PL" sz="1500" dirty="0">
                <a:solidFill>
                  <a:srgbClr val="839496"/>
                </a:solidFill>
                <a:latin typeface="Consolas" panose="020B0609020204030204" pitchFamily="49" charset="0"/>
              </a:rPr>
              <a:t/>
            </a:r>
            <a:br>
              <a:rPr lang="pl-PL" sz="1500" dirty="0">
                <a:solidFill>
                  <a:srgbClr val="839496"/>
                </a:solidFill>
                <a:latin typeface="Consolas" panose="020B0609020204030204" pitchFamily="49" charset="0"/>
              </a:rPr>
            </a:br>
            <a:r>
              <a:rPr lang="pl-PL" sz="1500" dirty="0">
                <a:solidFill>
                  <a:srgbClr val="839496"/>
                </a:solidFill>
                <a:latin typeface="Consolas" panose="020B0609020204030204" pitchFamily="49" charset="0"/>
              </a:rPr>
              <a:t>    </a:t>
            </a:r>
            <a:r>
              <a:rPr lang="pl-PL" sz="1500" b="1" dirty="0">
                <a:solidFill>
                  <a:srgbClr val="93A1A1"/>
                </a:solidFill>
                <a:latin typeface="Consolas" panose="020B0609020204030204" pitchFamily="49" charset="0"/>
              </a:rPr>
              <a:t>def</a:t>
            </a:r>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oblicz_pole</a:t>
            </a:r>
            <a:r>
              <a:rPr lang="pl-PL" sz="1500" dirty="0">
                <a:solidFill>
                  <a:srgbClr val="839496"/>
                </a:solidFill>
                <a:latin typeface="Consolas" panose="020B0609020204030204" pitchFamily="49" charset="0"/>
              </a:rPr>
              <a:t>(</a:t>
            </a:r>
            <a:r>
              <a:rPr lang="pl-PL" sz="1500" dirty="0" err="1">
                <a:solidFill>
                  <a:srgbClr val="839496"/>
                </a:solidFill>
                <a:latin typeface="Consolas" panose="020B0609020204030204" pitchFamily="49" charset="0"/>
              </a:rPr>
              <a:t>self</a:t>
            </a:r>
            <a:r>
              <a:rPr lang="pl-PL" sz="1500" dirty="0">
                <a:solidFill>
                  <a:srgbClr val="839496"/>
                </a:solidFill>
                <a:latin typeface="Consolas" panose="020B0609020204030204" pitchFamily="49" charset="0"/>
              </a:rPr>
              <a:t>):</a:t>
            </a:r>
          </a:p>
          <a:p>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return</a:t>
            </a:r>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self</a:t>
            </a:r>
            <a:r>
              <a:rPr lang="pl-PL" sz="1500" dirty="0" err="1">
                <a:solidFill>
                  <a:srgbClr val="839496"/>
                </a:solidFill>
                <a:latin typeface="Consolas" panose="020B0609020204030204" pitchFamily="49" charset="0"/>
              </a:rPr>
              <a:t>.</a:t>
            </a:r>
            <a:r>
              <a:rPr lang="pl-PL" sz="1500" dirty="0" err="1">
                <a:solidFill>
                  <a:srgbClr val="268BD2"/>
                </a:solidFill>
                <a:latin typeface="Consolas" panose="020B0609020204030204" pitchFamily="49" charset="0"/>
              </a:rPr>
              <a:t>bok</a:t>
            </a:r>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a:t>
            </a:r>
            <a:r>
              <a:rPr lang="pl-PL" sz="1500" dirty="0">
                <a:solidFill>
                  <a:srgbClr val="839496"/>
                </a:solidFill>
                <a:latin typeface="Consolas" panose="020B0609020204030204" pitchFamily="49" charset="0"/>
              </a:rPr>
              <a:t> </a:t>
            </a:r>
            <a:r>
              <a:rPr lang="pl-PL" sz="1500" dirty="0">
                <a:solidFill>
                  <a:srgbClr val="D33682"/>
                </a:solidFill>
                <a:latin typeface="Consolas" panose="020B0609020204030204" pitchFamily="49" charset="0"/>
              </a:rPr>
              <a:t>2</a:t>
            </a:r>
            <a:endParaRPr lang="pl-PL" sz="1500" dirty="0">
              <a:solidFill>
                <a:srgbClr val="839496"/>
              </a:solidFill>
              <a:latin typeface="Consolas" panose="020B0609020204030204" pitchFamily="49" charset="0"/>
            </a:endParaRPr>
          </a:p>
          <a:p>
            <a:r>
              <a:rPr lang="pl-PL" sz="1500" dirty="0">
                <a:solidFill>
                  <a:srgbClr val="839496"/>
                </a:solidFill>
                <a:latin typeface="Consolas" panose="020B0609020204030204" pitchFamily="49" charset="0"/>
              </a:rPr>
              <a:t/>
            </a:r>
            <a:br>
              <a:rPr lang="pl-PL" sz="1500" dirty="0">
                <a:solidFill>
                  <a:srgbClr val="839496"/>
                </a:solidFill>
                <a:latin typeface="Consolas" panose="020B0609020204030204" pitchFamily="49" charset="0"/>
              </a:rPr>
            </a:br>
            <a:r>
              <a:rPr lang="pl-PL" sz="1500" dirty="0">
                <a:solidFill>
                  <a:srgbClr val="839496"/>
                </a:solidFill>
                <a:latin typeface="Consolas" panose="020B0609020204030204" pitchFamily="49" charset="0"/>
              </a:rPr>
              <a:t>    </a:t>
            </a:r>
            <a:r>
              <a:rPr lang="pl-PL" sz="1500" b="1" dirty="0">
                <a:solidFill>
                  <a:srgbClr val="93A1A1"/>
                </a:solidFill>
                <a:latin typeface="Consolas" panose="020B0609020204030204" pitchFamily="49" charset="0"/>
              </a:rPr>
              <a:t>def</a:t>
            </a:r>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oblicz_obwod</a:t>
            </a:r>
            <a:r>
              <a:rPr lang="pl-PL" sz="1500" dirty="0">
                <a:solidFill>
                  <a:srgbClr val="839496"/>
                </a:solidFill>
                <a:latin typeface="Consolas" panose="020B0609020204030204" pitchFamily="49" charset="0"/>
              </a:rPr>
              <a:t>(</a:t>
            </a:r>
            <a:r>
              <a:rPr lang="pl-PL" sz="1500" dirty="0" err="1">
                <a:solidFill>
                  <a:srgbClr val="839496"/>
                </a:solidFill>
                <a:latin typeface="Consolas" panose="020B0609020204030204" pitchFamily="49" charset="0"/>
              </a:rPr>
              <a:t>self</a:t>
            </a:r>
            <a:r>
              <a:rPr lang="pl-PL" sz="1500" dirty="0">
                <a:solidFill>
                  <a:srgbClr val="839496"/>
                </a:solidFill>
                <a:latin typeface="Consolas" panose="020B0609020204030204" pitchFamily="49" charset="0"/>
              </a:rPr>
              <a:t>):</a:t>
            </a:r>
          </a:p>
          <a:p>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return</a:t>
            </a:r>
            <a:r>
              <a:rPr lang="pl-PL" sz="1500" dirty="0">
                <a:solidFill>
                  <a:srgbClr val="839496"/>
                </a:solidFill>
                <a:latin typeface="Consolas" panose="020B0609020204030204" pitchFamily="49" charset="0"/>
              </a:rPr>
              <a:t> </a:t>
            </a:r>
            <a:r>
              <a:rPr lang="pl-PL" sz="1500" dirty="0">
                <a:solidFill>
                  <a:srgbClr val="D33682"/>
                </a:solidFill>
                <a:latin typeface="Consolas" panose="020B0609020204030204" pitchFamily="49" charset="0"/>
              </a:rPr>
              <a:t>4</a:t>
            </a:r>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a:t>
            </a:r>
            <a:r>
              <a:rPr lang="pl-PL" sz="1500" dirty="0">
                <a:solidFill>
                  <a:srgbClr val="839496"/>
                </a:solidFill>
                <a:latin typeface="Consolas" panose="020B0609020204030204" pitchFamily="49" charset="0"/>
              </a:rPr>
              <a:t> </a:t>
            </a:r>
            <a:r>
              <a:rPr lang="pl-PL" sz="1500" dirty="0" err="1">
                <a:solidFill>
                  <a:srgbClr val="268BD2"/>
                </a:solidFill>
                <a:latin typeface="Consolas" panose="020B0609020204030204" pitchFamily="49" charset="0"/>
              </a:rPr>
              <a:t>self</a:t>
            </a:r>
            <a:r>
              <a:rPr lang="pl-PL" sz="1500" dirty="0" err="1">
                <a:solidFill>
                  <a:srgbClr val="839496"/>
                </a:solidFill>
                <a:latin typeface="Consolas" panose="020B0609020204030204" pitchFamily="49" charset="0"/>
              </a:rPr>
              <a:t>.</a:t>
            </a:r>
            <a:r>
              <a:rPr lang="pl-PL" sz="1500" dirty="0" err="1">
                <a:solidFill>
                  <a:srgbClr val="268BD2"/>
                </a:solidFill>
                <a:latin typeface="Consolas" panose="020B0609020204030204" pitchFamily="49" charset="0"/>
              </a:rPr>
              <a:t>bok</a:t>
            </a:r>
            <a:endParaRPr lang="pl-PL" sz="1500" dirty="0">
              <a:solidFill>
                <a:srgbClr val="839496"/>
              </a:solidFill>
              <a:latin typeface="Consolas" panose="020B0609020204030204" pitchFamily="49" charset="0"/>
            </a:endParaRPr>
          </a:p>
          <a:p>
            <a:r>
              <a:rPr lang="pl-PL" sz="1500" dirty="0">
                <a:solidFill>
                  <a:srgbClr val="839496"/>
                </a:solidFill>
                <a:latin typeface="Consolas" panose="020B0609020204030204" pitchFamily="49" charset="0"/>
              </a:rPr>
              <a:t/>
            </a:r>
            <a:br>
              <a:rPr lang="pl-PL" sz="1500" dirty="0">
                <a:solidFill>
                  <a:srgbClr val="839496"/>
                </a:solidFill>
                <a:latin typeface="Consolas" panose="020B0609020204030204" pitchFamily="49" charset="0"/>
              </a:rPr>
            </a:br>
            <a:r>
              <a:rPr lang="pl-PL" sz="1500" i="1" dirty="0">
                <a:solidFill>
                  <a:srgbClr val="586E75"/>
                </a:solidFill>
                <a:latin typeface="Consolas" panose="020B0609020204030204" pitchFamily="49" charset="0"/>
              </a:rPr>
              <a:t># Przykład użycia klasy abstrakcyjnej</a:t>
            </a:r>
            <a:endParaRPr lang="pl-PL" sz="1500" dirty="0">
              <a:solidFill>
                <a:srgbClr val="839496"/>
              </a:solidFill>
              <a:latin typeface="Consolas" panose="020B0609020204030204" pitchFamily="49" charset="0"/>
            </a:endParaRPr>
          </a:p>
          <a:p>
            <a:r>
              <a:rPr lang="pl-PL" sz="1500" i="1" dirty="0">
                <a:solidFill>
                  <a:srgbClr val="586E75"/>
                </a:solidFill>
                <a:latin typeface="Consolas" panose="020B0609020204030204" pitchFamily="49" charset="0"/>
              </a:rPr>
              <a:t># Nie można utworzyć instancji Figura, ale można utworzyć instancję Kwadrat</a:t>
            </a:r>
            <a:endParaRPr lang="pl-PL" sz="1500" dirty="0">
              <a:solidFill>
                <a:srgbClr val="839496"/>
              </a:solidFill>
              <a:latin typeface="Consolas" panose="020B0609020204030204" pitchFamily="49" charset="0"/>
            </a:endParaRPr>
          </a:p>
          <a:p>
            <a:r>
              <a:rPr lang="pl-PL" sz="1500" dirty="0">
                <a:solidFill>
                  <a:srgbClr val="268BD2"/>
                </a:solidFill>
                <a:latin typeface="Consolas" panose="020B0609020204030204" pitchFamily="49" charset="0"/>
              </a:rPr>
              <a:t>kwadrat</a:t>
            </a:r>
            <a:r>
              <a:rPr lang="pl-PL" sz="1500" dirty="0">
                <a:solidFill>
                  <a:srgbClr val="839496"/>
                </a:solidFill>
                <a:latin typeface="Consolas" panose="020B0609020204030204" pitchFamily="49" charset="0"/>
              </a:rPr>
              <a:t> </a:t>
            </a:r>
            <a:r>
              <a:rPr lang="pl-PL" sz="1500" dirty="0">
                <a:solidFill>
                  <a:srgbClr val="859900"/>
                </a:solidFill>
                <a:latin typeface="Consolas" panose="020B0609020204030204" pitchFamily="49" charset="0"/>
              </a:rPr>
              <a:t>=</a:t>
            </a:r>
            <a:r>
              <a:rPr lang="pl-PL" sz="1500" dirty="0">
                <a:solidFill>
                  <a:srgbClr val="839496"/>
                </a:solidFill>
                <a:latin typeface="Consolas" panose="020B0609020204030204" pitchFamily="49" charset="0"/>
              </a:rPr>
              <a:t> </a:t>
            </a:r>
            <a:r>
              <a:rPr lang="pl-PL" sz="1500" dirty="0">
                <a:solidFill>
                  <a:srgbClr val="CB4B16"/>
                </a:solidFill>
                <a:latin typeface="Consolas" panose="020B0609020204030204" pitchFamily="49" charset="0"/>
              </a:rPr>
              <a:t>Kwadrat</a:t>
            </a:r>
            <a:r>
              <a:rPr lang="pl-PL" sz="1500" dirty="0">
                <a:solidFill>
                  <a:srgbClr val="839496"/>
                </a:solidFill>
                <a:latin typeface="Consolas" panose="020B0609020204030204" pitchFamily="49" charset="0"/>
              </a:rPr>
              <a:t>(</a:t>
            </a:r>
            <a:r>
              <a:rPr lang="pl-PL" sz="1500" dirty="0">
                <a:solidFill>
                  <a:srgbClr val="D33682"/>
                </a:solidFill>
                <a:latin typeface="Consolas" panose="020B0609020204030204" pitchFamily="49" charset="0"/>
              </a:rPr>
              <a:t>5</a:t>
            </a:r>
            <a:r>
              <a:rPr lang="pl-PL" sz="1500" dirty="0">
                <a:solidFill>
                  <a:srgbClr val="839496"/>
                </a:solidFill>
                <a:latin typeface="Consolas" panose="020B0609020204030204" pitchFamily="49" charset="0"/>
              </a:rPr>
              <a:t>)</a:t>
            </a:r>
          </a:p>
          <a:p>
            <a:r>
              <a:rPr lang="pl-PL" sz="1500" dirty="0">
                <a:solidFill>
                  <a:srgbClr val="839496"/>
                </a:solidFill>
                <a:latin typeface="Consolas" panose="020B0609020204030204" pitchFamily="49" charset="0"/>
              </a:rPr>
              <a:t/>
            </a:r>
            <a:br>
              <a:rPr lang="pl-PL" sz="1500" dirty="0">
                <a:solidFill>
                  <a:srgbClr val="839496"/>
                </a:solidFill>
                <a:latin typeface="Consolas" panose="020B0609020204030204" pitchFamily="49" charset="0"/>
              </a:rPr>
            </a:br>
            <a:r>
              <a:rPr lang="pl-PL" sz="1500" dirty="0" err="1">
                <a:solidFill>
                  <a:srgbClr val="268BD2"/>
                </a:solidFill>
                <a:latin typeface="Consolas" panose="020B0609020204030204" pitchFamily="49" charset="0"/>
              </a:rPr>
              <a:t>print</a:t>
            </a:r>
            <a:r>
              <a:rPr lang="pl-PL" sz="1500" dirty="0">
                <a:solidFill>
                  <a:srgbClr val="839496"/>
                </a:solidFill>
                <a:latin typeface="Consolas" panose="020B0609020204030204" pitchFamily="49" charset="0"/>
              </a:rPr>
              <a:t>(</a:t>
            </a:r>
            <a:r>
              <a:rPr lang="pl-PL" sz="1500" dirty="0" err="1">
                <a:solidFill>
                  <a:srgbClr val="268BD2"/>
                </a:solidFill>
                <a:latin typeface="Consolas" panose="020B0609020204030204" pitchFamily="49" charset="0"/>
              </a:rPr>
              <a:t>kwadrat</a:t>
            </a:r>
            <a:r>
              <a:rPr lang="pl-PL" sz="1500" dirty="0" err="1">
                <a:solidFill>
                  <a:srgbClr val="839496"/>
                </a:solidFill>
                <a:latin typeface="Consolas" panose="020B0609020204030204" pitchFamily="49" charset="0"/>
              </a:rPr>
              <a:t>.</a:t>
            </a:r>
            <a:r>
              <a:rPr lang="pl-PL" sz="1500" dirty="0" err="1">
                <a:solidFill>
                  <a:srgbClr val="268BD2"/>
                </a:solidFill>
                <a:latin typeface="Consolas" panose="020B0609020204030204" pitchFamily="49" charset="0"/>
              </a:rPr>
              <a:t>oblicz_pole</a:t>
            </a:r>
            <a:r>
              <a:rPr lang="pl-PL" sz="1500" dirty="0">
                <a:solidFill>
                  <a:srgbClr val="839496"/>
                </a:solidFill>
                <a:latin typeface="Consolas" panose="020B0609020204030204" pitchFamily="49" charset="0"/>
              </a:rPr>
              <a:t>())   </a:t>
            </a:r>
            <a:r>
              <a:rPr lang="pl-PL" sz="1500" i="1" dirty="0">
                <a:solidFill>
                  <a:srgbClr val="586E75"/>
                </a:solidFill>
                <a:latin typeface="Consolas" panose="020B0609020204030204" pitchFamily="49" charset="0"/>
              </a:rPr>
              <a:t># Wynik: 25</a:t>
            </a:r>
            <a:endParaRPr lang="pl-PL" sz="1500" dirty="0">
              <a:solidFill>
                <a:srgbClr val="839496"/>
              </a:solidFill>
              <a:latin typeface="Consolas" panose="020B0609020204030204" pitchFamily="49" charset="0"/>
            </a:endParaRPr>
          </a:p>
          <a:p>
            <a:r>
              <a:rPr lang="pl-PL" sz="1500" dirty="0" err="1">
                <a:solidFill>
                  <a:srgbClr val="268BD2"/>
                </a:solidFill>
                <a:latin typeface="Consolas" panose="020B0609020204030204" pitchFamily="49" charset="0"/>
              </a:rPr>
              <a:t>print</a:t>
            </a:r>
            <a:r>
              <a:rPr lang="pl-PL" sz="1500" dirty="0">
                <a:solidFill>
                  <a:srgbClr val="839496"/>
                </a:solidFill>
                <a:latin typeface="Consolas" panose="020B0609020204030204" pitchFamily="49" charset="0"/>
              </a:rPr>
              <a:t>(</a:t>
            </a:r>
            <a:r>
              <a:rPr lang="pl-PL" sz="1500" dirty="0" err="1">
                <a:solidFill>
                  <a:srgbClr val="268BD2"/>
                </a:solidFill>
                <a:latin typeface="Consolas" panose="020B0609020204030204" pitchFamily="49" charset="0"/>
              </a:rPr>
              <a:t>kwadrat</a:t>
            </a:r>
            <a:r>
              <a:rPr lang="pl-PL" sz="1500" dirty="0" err="1">
                <a:solidFill>
                  <a:srgbClr val="839496"/>
                </a:solidFill>
                <a:latin typeface="Consolas" panose="020B0609020204030204" pitchFamily="49" charset="0"/>
              </a:rPr>
              <a:t>.</a:t>
            </a:r>
            <a:r>
              <a:rPr lang="pl-PL" sz="1500" dirty="0" err="1">
                <a:solidFill>
                  <a:srgbClr val="268BD2"/>
                </a:solidFill>
                <a:latin typeface="Consolas" panose="020B0609020204030204" pitchFamily="49" charset="0"/>
              </a:rPr>
              <a:t>oblicz_obwod</a:t>
            </a:r>
            <a:r>
              <a:rPr lang="pl-PL" sz="1500" dirty="0">
                <a:solidFill>
                  <a:srgbClr val="839496"/>
                </a:solidFill>
                <a:latin typeface="Consolas" panose="020B0609020204030204" pitchFamily="49" charset="0"/>
              </a:rPr>
              <a:t>())  </a:t>
            </a:r>
            <a:r>
              <a:rPr lang="pl-PL" sz="1500" i="1" dirty="0">
                <a:solidFill>
                  <a:srgbClr val="586E75"/>
                </a:solidFill>
                <a:latin typeface="Consolas" panose="020B0609020204030204" pitchFamily="49" charset="0"/>
              </a:rPr>
              <a:t># Wynik: 20</a:t>
            </a:r>
            <a:endParaRPr lang="pl-PL" sz="1500" b="0" dirty="0">
              <a:solidFill>
                <a:srgbClr val="839496"/>
              </a:solidFill>
              <a:effectLst/>
              <a:latin typeface="Consolas" panose="020B0609020204030204" pitchFamily="49" charset="0"/>
            </a:endParaRPr>
          </a:p>
        </p:txBody>
      </p:sp>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2207172" y="105678"/>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797973" y="581805"/>
            <a:ext cx="4508938" cy="1516499"/>
          </a:xfrm>
        </p:spPr>
        <p:txBody>
          <a:bodyPr/>
          <a:lstStyle/>
          <a:p>
            <a:pPr algn="l"/>
            <a:r>
              <a:rPr lang="pl-PL" dirty="0" smtClean="0"/>
              <a:t>Tworzenie klas abstrakcyjnych</a:t>
            </a:r>
            <a:endParaRPr lang="pl-PL" dirty="0"/>
          </a:p>
        </p:txBody>
      </p:sp>
      <p:sp>
        <p:nvSpPr>
          <p:cNvPr id="5" name="Prostokąt 4"/>
          <p:cNvSpPr/>
          <p:nvPr/>
        </p:nvSpPr>
        <p:spPr>
          <a:xfrm>
            <a:off x="4771696" y="1877414"/>
            <a:ext cx="6674069" cy="1754326"/>
          </a:xfrm>
          <a:prstGeom prst="rect">
            <a:avLst/>
          </a:prstGeom>
        </p:spPr>
        <p:txBody>
          <a:bodyPr wrap="square">
            <a:spAutoFit/>
          </a:bodyPr>
          <a:lstStyle/>
          <a:p>
            <a:r>
              <a:rPr lang="pl-PL" dirty="0"/>
              <a:t>Figura to klasa abstrakcyjna, która zawiera dwie metody abstrakcyjne: </a:t>
            </a:r>
            <a:r>
              <a:rPr lang="pl-PL" dirty="0" err="1"/>
              <a:t>oblicz_pole</a:t>
            </a:r>
            <a:r>
              <a:rPr lang="pl-PL" dirty="0"/>
              <a:t> i </a:t>
            </a:r>
            <a:r>
              <a:rPr lang="pl-PL" dirty="0" err="1"/>
              <a:t>oblicz_obwod</a:t>
            </a:r>
            <a:r>
              <a:rPr lang="pl-PL" dirty="0"/>
              <a:t>. </a:t>
            </a:r>
            <a:endParaRPr lang="pl-PL" dirty="0" smtClean="0"/>
          </a:p>
          <a:p>
            <a:endParaRPr lang="pl-PL" dirty="0" smtClean="0"/>
          </a:p>
          <a:p>
            <a:r>
              <a:rPr lang="pl-PL" dirty="0" smtClean="0"/>
              <a:t>Klasa </a:t>
            </a:r>
            <a:r>
              <a:rPr lang="pl-PL" dirty="0"/>
              <a:t>Kwadrat dziedziczy po klasie Figura i implementuje te metody. Bez zaimplementowania wszystkich abstrakcyjnych metod w klasie dziedziczącej nie można utworzyć jej instancji.</a:t>
            </a:r>
          </a:p>
        </p:txBody>
      </p:sp>
      <p:cxnSp>
        <p:nvCxnSpPr>
          <p:cNvPr id="6" name="Łącznik prosty ze strzałką 5"/>
          <p:cNvCxnSpPr/>
          <p:nvPr/>
        </p:nvCxnSpPr>
        <p:spPr>
          <a:xfrm flipH="1">
            <a:off x="1870841" y="1408386"/>
            <a:ext cx="1692166" cy="21021"/>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sp>
        <p:nvSpPr>
          <p:cNvPr id="9" name="Prostokąt 8"/>
          <p:cNvSpPr/>
          <p:nvPr/>
        </p:nvSpPr>
        <p:spPr>
          <a:xfrm>
            <a:off x="3563007" y="1234230"/>
            <a:ext cx="6674069" cy="369332"/>
          </a:xfrm>
          <a:prstGeom prst="rect">
            <a:avLst/>
          </a:prstGeom>
        </p:spPr>
        <p:txBody>
          <a:bodyPr wrap="square">
            <a:spAutoFit/>
          </a:bodyPr>
          <a:lstStyle/>
          <a:p>
            <a:r>
              <a:rPr lang="pl-PL" dirty="0" smtClean="0"/>
              <a:t>Brak ciała funkcji</a:t>
            </a:r>
            <a:endParaRPr lang="pl-PL" dirty="0"/>
          </a:p>
        </p:txBody>
      </p:sp>
    </p:spTree>
    <p:extLst>
      <p:ext uri="{BB962C8B-B14F-4D97-AF65-F5344CB8AC3E}">
        <p14:creationId xmlns:p14="http://schemas.microsoft.com/office/powerpoint/2010/main" val="29525360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82565" y="23019"/>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94593" y="500856"/>
            <a:ext cx="11119944" cy="4953382"/>
          </a:xfrm>
        </p:spPr>
        <p:txBody>
          <a:bodyPr/>
          <a:lstStyle/>
          <a:p>
            <a:pPr algn="l"/>
            <a:r>
              <a:rPr lang="pl-PL" dirty="0" smtClean="0"/>
              <a:t>Jakie są wady programowania obiektowego w języku </a:t>
            </a:r>
            <a:r>
              <a:rPr lang="pl-PL" dirty="0" err="1" smtClean="0"/>
              <a:t>Python</a:t>
            </a:r>
            <a:r>
              <a:rPr lang="pl-PL" dirty="0" smtClean="0"/>
              <a:t>?</a:t>
            </a:r>
            <a:endParaRPr lang="pl-PL" dirty="0"/>
          </a:p>
        </p:txBody>
      </p:sp>
      <p:sp>
        <p:nvSpPr>
          <p:cNvPr id="6" name="Prostokąt 5"/>
          <p:cNvSpPr/>
          <p:nvPr/>
        </p:nvSpPr>
        <p:spPr>
          <a:xfrm>
            <a:off x="283780" y="978693"/>
            <a:ext cx="11771586" cy="5632311"/>
          </a:xfrm>
          <a:prstGeom prst="rect">
            <a:avLst/>
          </a:prstGeom>
        </p:spPr>
        <p:txBody>
          <a:bodyPr wrap="square">
            <a:spAutoFit/>
          </a:bodyPr>
          <a:lstStyle/>
          <a:p>
            <a:r>
              <a:rPr lang="pl-PL" b="1" dirty="0" err="1" smtClean="0"/>
              <a:t>Overhead</a:t>
            </a:r>
            <a:r>
              <a:rPr lang="pl-PL" b="1" dirty="0" smtClean="0"/>
              <a:t> </a:t>
            </a:r>
            <a:r>
              <a:rPr lang="pl-PL" dirty="0"/>
              <a:t>związany z obiektami: W porównaniu do niektórych języków, tworzenie obiektów w </a:t>
            </a:r>
            <a:r>
              <a:rPr lang="pl-PL" dirty="0" err="1"/>
              <a:t>Pythonie</a:t>
            </a:r>
            <a:r>
              <a:rPr lang="pl-PL" dirty="0"/>
              <a:t> może wprowadzać pewien koszt związany z zarządzaniem pamięcią i dodatkowym opakowywaniem danych. To może prowadzić do większego zużycia pamięci i nieco wolniejszej wydajności w niektórych przypadkach.</a:t>
            </a:r>
          </a:p>
          <a:p>
            <a:endParaRPr lang="pl-PL" dirty="0"/>
          </a:p>
          <a:p>
            <a:r>
              <a:rPr lang="pl-PL" b="1" dirty="0" err="1" smtClean="0"/>
              <a:t>Kompleksność</a:t>
            </a:r>
            <a:r>
              <a:rPr lang="pl-PL" b="1" dirty="0"/>
              <a:t>: </a:t>
            </a:r>
            <a:r>
              <a:rPr lang="pl-PL" dirty="0"/>
              <a:t>Programowanie obiektowe może wprowadzić dodatkową warstwę </a:t>
            </a:r>
            <a:r>
              <a:rPr lang="pl-PL" dirty="0" err="1"/>
              <a:t>kompleksności</a:t>
            </a:r>
            <a:r>
              <a:rPr lang="pl-PL" dirty="0"/>
              <a:t> do kodu, zwłaszcza w przypadku małych projektów, gdzie struktury proceduralne mogą być bardziej zwięzłe.</a:t>
            </a:r>
          </a:p>
          <a:p>
            <a:endParaRPr lang="pl-PL" dirty="0"/>
          </a:p>
          <a:p>
            <a:r>
              <a:rPr lang="pl-PL" b="1" dirty="0" smtClean="0"/>
              <a:t>Brak </a:t>
            </a:r>
            <a:r>
              <a:rPr lang="pl-PL" b="1" dirty="0"/>
              <a:t>wsparcia dla prywatności: </a:t>
            </a:r>
            <a:r>
              <a:rPr lang="pl-PL" dirty="0" err="1"/>
              <a:t>Python</a:t>
            </a:r>
            <a:r>
              <a:rPr lang="pl-PL" dirty="0"/>
              <a:t> nie wprowadza ścisłej prywatności w sensie, że nie ma zastosowanego silnego </a:t>
            </a:r>
            <a:r>
              <a:rPr lang="pl-PL" dirty="0" err="1"/>
              <a:t>enkapsulowania</a:t>
            </a:r>
            <a:r>
              <a:rPr lang="pl-PL" dirty="0"/>
              <a:t>, jak w niektórych innych językach obiektowych. Oznaczenia jako prywatne (_ przed nazwą) to bardziej konwencja niż wymuszenie.</a:t>
            </a:r>
          </a:p>
          <a:p>
            <a:endParaRPr lang="pl-PL" dirty="0"/>
          </a:p>
          <a:p>
            <a:r>
              <a:rPr lang="pl-PL" b="1" dirty="0" smtClean="0"/>
              <a:t>Wymagane </a:t>
            </a:r>
            <a:r>
              <a:rPr lang="pl-PL" b="1" dirty="0"/>
              <a:t>zrozumienie paradygmatu</a:t>
            </a:r>
            <a:r>
              <a:rPr lang="pl-PL" dirty="0"/>
              <a:t>: Programowanie obiektowe wymaga pewnego stopnia zrozumienia paradygmatu obiektowego. Dla programistów, którzy są bardziej zaznajomieni z innymi paradygmatami, takimi jak proceduralne czy funkcyjne, przejście do programowania obiektowego w </a:t>
            </a:r>
            <a:r>
              <a:rPr lang="pl-PL" dirty="0" err="1"/>
              <a:t>Pythonie</a:t>
            </a:r>
            <a:r>
              <a:rPr lang="pl-PL" dirty="0"/>
              <a:t> może być początkowo wyzwaniem.</a:t>
            </a:r>
          </a:p>
          <a:p>
            <a:endParaRPr lang="pl-PL" b="1" dirty="0"/>
          </a:p>
          <a:p>
            <a:r>
              <a:rPr lang="pl-PL" b="1" dirty="0" smtClean="0"/>
              <a:t>Potencjalny </a:t>
            </a:r>
            <a:r>
              <a:rPr lang="pl-PL" b="1" dirty="0"/>
              <a:t>nadużycie dziedziczenia: </a:t>
            </a:r>
            <a:r>
              <a:rPr lang="pl-PL" dirty="0"/>
              <a:t>Dziedziczenie, zwłaszcza gdy jest nadużywane, może prowadzić do złego projektu i utrudnić zrozumienie kodu. </a:t>
            </a:r>
            <a:r>
              <a:rPr lang="pl-PL" dirty="0" err="1"/>
              <a:t>Python</a:t>
            </a:r>
            <a:r>
              <a:rPr lang="pl-PL" dirty="0"/>
              <a:t> oferuje elastyczność w dziedziczeniu, ale musi być stosowane z rozwagą.</a:t>
            </a:r>
          </a:p>
          <a:p>
            <a:endParaRPr lang="pl-PL" b="1" dirty="0"/>
          </a:p>
          <a:p>
            <a:r>
              <a:rPr lang="pl-PL" b="1" dirty="0" smtClean="0"/>
              <a:t>Nadużycie </a:t>
            </a:r>
            <a:r>
              <a:rPr lang="pl-PL" b="1" dirty="0"/>
              <a:t>globalnych zmiennych</a:t>
            </a:r>
            <a:r>
              <a:rPr lang="pl-PL" dirty="0"/>
              <a:t>: Przy programowaniu obiektowym w </a:t>
            </a:r>
            <a:r>
              <a:rPr lang="pl-PL" dirty="0" err="1"/>
              <a:t>Pythonie</a:t>
            </a:r>
            <a:r>
              <a:rPr lang="pl-PL" dirty="0"/>
              <a:t>, można nadużywać globalnych zmiennych, co może utrudnić zrozumienie zasięgów zmiennych.</a:t>
            </a:r>
          </a:p>
        </p:txBody>
      </p:sp>
    </p:spTree>
    <p:extLst>
      <p:ext uri="{BB962C8B-B14F-4D97-AF65-F5344CB8AC3E}">
        <p14:creationId xmlns:p14="http://schemas.microsoft.com/office/powerpoint/2010/main" val="27400831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b="1" i="1" dirty="0" smtClean="0"/>
              <a:t>Co to są funkcje magiczne?</a:t>
            </a:r>
            <a:endParaRPr lang="pl-PL" sz="2800" b="1" i="1" dirty="0"/>
          </a:p>
        </p:txBody>
      </p:sp>
      <p:sp>
        <p:nvSpPr>
          <p:cNvPr id="5" name="Prostokąt 4"/>
          <p:cNvSpPr/>
          <p:nvPr/>
        </p:nvSpPr>
        <p:spPr>
          <a:xfrm>
            <a:off x="538715" y="748862"/>
            <a:ext cx="11167731" cy="4893647"/>
          </a:xfrm>
          <a:prstGeom prst="rect">
            <a:avLst/>
          </a:prstGeom>
        </p:spPr>
        <p:txBody>
          <a:bodyPr wrap="square">
            <a:spAutoFit/>
          </a:bodyPr>
          <a:lstStyle/>
          <a:p>
            <a:r>
              <a:rPr lang="pl-PL" sz="2400" dirty="0">
                <a:solidFill>
                  <a:prstClr val="black"/>
                </a:solidFill>
              </a:rPr>
              <a:t>Funkcje magiczne w </a:t>
            </a:r>
            <a:r>
              <a:rPr lang="pl-PL" sz="2400" dirty="0" err="1">
                <a:solidFill>
                  <a:prstClr val="black"/>
                </a:solidFill>
              </a:rPr>
              <a:t>Pythonie</a:t>
            </a:r>
            <a:r>
              <a:rPr lang="pl-PL" sz="2400" dirty="0">
                <a:solidFill>
                  <a:prstClr val="black"/>
                </a:solidFill>
              </a:rPr>
              <a:t> </a:t>
            </a:r>
            <a:r>
              <a:rPr lang="pl-PL" sz="2400" b="1" dirty="0">
                <a:solidFill>
                  <a:prstClr val="black"/>
                </a:solidFill>
              </a:rPr>
              <a:t>to specjalne metody, </a:t>
            </a:r>
            <a:r>
              <a:rPr lang="pl-PL" sz="2400" dirty="0">
                <a:solidFill>
                  <a:prstClr val="black"/>
                </a:solidFill>
              </a:rPr>
              <a:t>które zaczynają się i kończą podwójnym podkreśleniem </a:t>
            </a:r>
            <a:r>
              <a:rPr lang="pl-PL" sz="2400" dirty="0" smtClean="0">
                <a:solidFill>
                  <a:prstClr val="black"/>
                </a:solidFill>
              </a:rPr>
              <a:t>(_ _). </a:t>
            </a:r>
            <a:r>
              <a:rPr lang="pl-PL" sz="2400" dirty="0">
                <a:solidFill>
                  <a:prstClr val="black"/>
                </a:solidFill>
              </a:rPr>
              <a:t>Te metody są nazywane również metodami specjalnymi lub metodami magicznymi. Są to funkcje, które mają specjalne znaczenie i są automatycznie wywoływane w określonych sytuacjach. </a:t>
            </a:r>
            <a:endParaRPr lang="pl-PL" sz="2400" dirty="0" smtClean="0">
              <a:solidFill>
                <a:prstClr val="black"/>
              </a:solidFill>
            </a:endParaRPr>
          </a:p>
          <a:p>
            <a:endParaRPr lang="pl-PL" sz="2400" dirty="0">
              <a:solidFill>
                <a:prstClr val="black"/>
              </a:solidFill>
            </a:endParaRPr>
          </a:p>
          <a:p>
            <a:r>
              <a:rPr lang="pl-PL" sz="2400" dirty="0" smtClean="0">
                <a:solidFill>
                  <a:prstClr val="black"/>
                </a:solidFill>
              </a:rPr>
              <a:t>Metody </a:t>
            </a:r>
            <a:r>
              <a:rPr lang="pl-PL" sz="2400" dirty="0">
                <a:solidFill>
                  <a:prstClr val="black"/>
                </a:solidFill>
              </a:rPr>
              <a:t>magiczne pozwalają na dostosowanie i kontrolę </a:t>
            </a:r>
            <a:r>
              <a:rPr lang="pl-PL" sz="2400" dirty="0" err="1">
                <a:solidFill>
                  <a:prstClr val="black"/>
                </a:solidFill>
              </a:rPr>
              <a:t>zachowań</a:t>
            </a:r>
            <a:r>
              <a:rPr lang="pl-PL" sz="2400" dirty="0">
                <a:solidFill>
                  <a:prstClr val="black"/>
                </a:solidFill>
              </a:rPr>
              <a:t> obiektów oraz umożliwiają programiście pracę na niższym poziomie z różnymi aspektami języka </a:t>
            </a:r>
            <a:r>
              <a:rPr lang="pl-PL" sz="2400" dirty="0" err="1">
                <a:solidFill>
                  <a:prstClr val="black"/>
                </a:solidFill>
              </a:rPr>
              <a:t>Python</a:t>
            </a:r>
            <a:r>
              <a:rPr lang="pl-PL" sz="2400" dirty="0" smtClean="0">
                <a:solidFill>
                  <a:prstClr val="black"/>
                </a:solidFill>
              </a:rPr>
              <a:t>.</a:t>
            </a:r>
          </a:p>
          <a:p>
            <a:endParaRPr lang="pl-PL" sz="2400" dirty="0">
              <a:solidFill>
                <a:prstClr val="black"/>
              </a:solidFill>
            </a:endParaRPr>
          </a:p>
          <a:p>
            <a:endParaRPr lang="pl-PL" sz="2400" dirty="0" smtClean="0">
              <a:solidFill>
                <a:prstClr val="black"/>
              </a:solidFill>
            </a:endParaRPr>
          </a:p>
          <a:p>
            <a:r>
              <a:rPr lang="pl-PL" sz="2400" dirty="0">
                <a:solidFill>
                  <a:prstClr val="black"/>
                </a:solidFill>
              </a:rPr>
              <a:t>Funkcje magiczne umożliwiają dostosowywanie </a:t>
            </a:r>
            <a:r>
              <a:rPr lang="pl-PL" sz="2400" dirty="0" err="1">
                <a:solidFill>
                  <a:prstClr val="black"/>
                </a:solidFill>
              </a:rPr>
              <a:t>zachowań</a:t>
            </a:r>
            <a:r>
              <a:rPr lang="pl-PL" sz="2400" dirty="0">
                <a:solidFill>
                  <a:prstClr val="black"/>
                </a:solidFill>
              </a:rPr>
              <a:t> obiektów, a ich stosowanie jest powszechne w zaawansowanym programowaniu obiektowym w </a:t>
            </a:r>
            <a:r>
              <a:rPr lang="pl-PL" sz="2400" dirty="0" err="1">
                <a:solidFill>
                  <a:prstClr val="black"/>
                </a:solidFill>
              </a:rPr>
              <a:t>Pythonie</a:t>
            </a:r>
            <a:r>
              <a:rPr lang="pl-PL" sz="2400" dirty="0">
                <a:solidFill>
                  <a:prstClr val="black"/>
                </a:solidFill>
              </a:rPr>
              <a:t>. Często są nazywane też "dunder </a:t>
            </a:r>
            <a:r>
              <a:rPr lang="pl-PL" sz="2400" dirty="0" err="1">
                <a:solidFill>
                  <a:prstClr val="black"/>
                </a:solidFill>
              </a:rPr>
              <a:t>methods</a:t>
            </a:r>
            <a:r>
              <a:rPr lang="pl-PL" sz="2400" dirty="0">
                <a:solidFill>
                  <a:prstClr val="black"/>
                </a:solidFill>
              </a:rPr>
              <a:t>" (od słowa "</a:t>
            </a:r>
            <a:r>
              <a:rPr lang="pl-PL" sz="2400" dirty="0" err="1">
                <a:solidFill>
                  <a:prstClr val="black"/>
                </a:solidFill>
              </a:rPr>
              <a:t>double</a:t>
            </a:r>
            <a:r>
              <a:rPr lang="pl-PL" sz="2400" dirty="0">
                <a:solidFill>
                  <a:prstClr val="black"/>
                </a:solidFill>
              </a:rPr>
              <a:t> </a:t>
            </a:r>
            <a:r>
              <a:rPr lang="pl-PL" sz="2400" dirty="0" err="1" smtClean="0">
                <a:solidFill>
                  <a:prstClr val="black"/>
                </a:solidFill>
              </a:rPr>
              <a:t>underscore</a:t>
            </a:r>
            <a:r>
              <a:rPr lang="pl-PL" sz="2400" dirty="0" smtClean="0">
                <a:solidFill>
                  <a:prstClr val="black"/>
                </a:solidFill>
              </a:rPr>
              <a:t>” czyli _ _) </a:t>
            </a:r>
            <a:r>
              <a:rPr lang="pl-PL" sz="2400" dirty="0">
                <a:solidFill>
                  <a:prstClr val="black"/>
                </a:solidFill>
              </a:rPr>
              <a:t>z powodu podwójnego podkreślenia w ich nazwach.</a:t>
            </a:r>
          </a:p>
        </p:txBody>
      </p:sp>
    </p:spTree>
    <p:extLst>
      <p:ext uri="{BB962C8B-B14F-4D97-AF65-F5344CB8AC3E}">
        <p14:creationId xmlns:p14="http://schemas.microsoft.com/office/powerpoint/2010/main" val="198644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a:t>
            </a:r>
            <a:r>
              <a:rPr lang="pl-PL" sz="2800" dirty="0" smtClean="0"/>
              <a:t>rzykłady funkcji magicznych czyli metod specjalnych.</a:t>
            </a:r>
            <a:endParaRPr lang="pl-PL" sz="2800" dirty="0"/>
          </a:p>
        </p:txBody>
      </p:sp>
      <p:sp>
        <p:nvSpPr>
          <p:cNvPr id="5" name="Prostokąt 4"/>
          <p:cNvSpPr/>
          <p:nvPr/>
        </p:nvSpPr>
        <p:spPr>
          <a:xfrm>
            <a:off x="340241" y="1241546"/>
            <a:ext cx="11674549" cy="3970318"/>
          </a:xfrm>
          <a:prstGeom prst="rect">
            <a:avLst/>
          </a:prstGeom>
        </p:spPr>
        <p:txBody>
          <a:bodyPr wrap="square">
            <a:spAutoFit/>
          </a:bodyPr>
          <a:lstStyle/>
          <a:p>
            <a:r>
              <a:rPr lang="pl-PL" dirty="0">
                <a:solidFill>
                  <a:prstClr val="black"/>
                </a:solidFill>
              </a:rPr>
              <a:t>Przykłady funkcji magicznych to:</a:t>
            </a:r>
          </a:p>
          <a:p>
            <a:endParaRPr lang="pl-PL" dirty="0">
              <a:solidFill>
                <a:prstClr val="black"/>
              </a:solidFill>
            </a:endParaRPr>
          </a:p>
          <a:p>
            <a:r>
              <a:rPr lang="pl-PL" dirty="0">
                <a:solidFill>
                  <a:prstClr val="black"/>
                </a:solidFill>
              </a:rPr>
              <a:t>    __</a:t>
            </a:r>
            <a:r>
              <a:rPr lang="pl-PL" dirty="0" err="1">
                <a:solidFill>
                  <a:prstClr val="black"/>
                </a:solidFill>
              </a:rPr>
              <a:t>init</a:t>
            </a:r>
            <a:r>
              <a:rPr lang="pl-PL" dirty="0">
                <a:solidFill>
                  <a:prstClr val="black"/>
                </a:solidFill>
              </a:rPr>
              <a:t>__(</a:t>
            </a:r>
            <a:r>
              <a:rPr lang="pl-PL" dirty="0" err="1">
                <a:solidFill>
                  <a:prstClr val="black"/>
                </a:solidFill>
              </a:rPr>
              <a:t>self</a:t>
            </a:r>
            <a:r>
              <a:rPr lang="pl-PL" dirty="0">
                <a:solidFill>
                  <a:prstClr val="black"/>
                </a:solidFill>
              </a:rPr>
              <a:t>, ...): Konstruktor obiektu, wywoływany podczas tworzenia instancji klasy</a:t>
            </a:r>
            <a:r>
              <a:rPr lang="pl-PL" dirty="0" smtClean="0">
                <a:solidFill>
                  <a:prstClr val="black"/>
                </a:solidFill>
              </a:rPr>
              <a:t>.</a:t>
            </a:r>
          </a:p>
          <a:p>
            <a:endParaRPr lang="pl-PL" dirty="0">
              <a:solidFill>
                <a:prstClr val="black"/>
              </a:solidFill>
            </a:endParaRPr>
          </a:p>
          <a:p>
            <a:r>
              <a:rPr lang="pl-PL" dirty="0">
                <a:solidFill>
                  <a:prstClr val="black"/>
                </a:solidFill>
              </a:rPr>
              <a:t>    __</a:t>
            </a:r>
            <a:r>
              <a:rPr lang="pl-PL" dirty="0" err="1">
                <a:solidFill>
                  <a:prstClr val="black"/>
                </a:solidFill>
              </a:rPr>
              <a:t>str</a:t>
            </a:r>
            <a:r>
              <a:rPr lang="pl-PL" dirty="0">
                <a:solidFill>
                  <a:prstClr val="black"/>
                </a:solidFill>
              </a:rPr>
              <a:t>__(</a:t>
            </a:r>
            <a:r>
              <a:rPr lang="pl-PL" dirty="0" err="1">
                <a:solidFill>
                  <a:prstClr val="black"/>
                </a:solidFill>
              </a:rPr>
              <a:t>self</a:t>
            </a:r>
            <a:r>
              <a:rPr lang="pl-PL" dirty="0">
                <a:solidFill>
                  <a:prstClr val="black"/>
                </a:solidFill>
              </a:rPr>
              <a:t>): Zwraca reprezentację obiektu jako ciąg znaków, wykorzystywane przy wywoływaniu funkcji </a:t>
            </a:r>
            <a:r>
              <a:rPr lang="pl-PL" dirty="0" err="1">
                <a:solidFill>
                  <a:prstClr val="black"/>
                </a:solidFill>
              </a:rPr>
              <a:t>str</a:t>
            </a:r>
            <a:r>
              <a:rPr lang="pl-PL" dirty="0">
                <a:solidFill>
                  <a:prstClr val="black"/>
                </a:solidFill>
              </a:rPr>
              <a:t>() lub print</a:t>
            </a:r>
            <a:r>
              <a:rPr lang="pl-PL" dirty="0" smtClean="0">
                <a:solidFill>
                  <a:prstClr val="black"/>
                </a:solidFill>
              </a:rPr>
              <a:t>().</a:t>
            </a:r>
          </a:p>
          <a:p>
            <a:endParaRPr lang="pl-PL" dirty="0">
              <a:solidFill>
                <a:prstClr val="black"/>
              </a:solidFill>
            </a:endParaRPr>
          </a:p>
          <a:p>
            <a:r>
              <a:rPr lang="pl-PL" dirty="0">
                <a:solidFill>
                  <a:prstClr val="black"/>
                </a:solidFill>
              </a:rPr>
              <a:t>    __len__(</a:t>
            </a:r>
            <a:r>
              <a:rPr lang="pl-PL" dirty="0" err="1">
                <a:solidFill>
                  <a:prstClr val="black"/>
                </a:solidFill>
              </a:rPr>
              <a:t>self</a:t>
            </a:r>
            <a:r>
              <a:rPr lang="pl-PL" dirty="0">
                <a:solidFill>
                  <a:prstClr val="black"/>
                </a:solidFill>
              </a:rPr>
              <a:t>): Zwraca długość obiektu, używane przy wywoływaniu funkcji len</a:t>
            </a:r>
            <a:r>
              <a:rPr lang="pl-PL" dirty="0" smtClean="0">
                <a:solidFill>
                  <a:prstClr val="black"/>
                </a:solidFill>
              </a:rPr>
              <a:t>().</a:t>
            </a:r>
          </a:p>
          <a:p>
            <a:endParaRPr lang="pl-PL" dirty="0">
              <a:solidFill>
                <a:prstClr val="black"/>
              </a:solidFill>
            </a:endParaRPr>
          </a:p>
          <a:p>
            <a:r>
              <a:rPr lang="pl-PL" dirty="0">
                <a:solidFill>
                  <a:prstClr val="black"/>
                </a:solidFill>
              </a:rPr>
              <a:t>    __</a:t>
            </a:r>
            <a:r>
              <a:rPr lang="pl-PL" dirty="0" err="1">
                <a:solidFill>
                  <a:prstClr val="black"/>
                </a:solidFill>
              </a:rPr>
              <a:t>getitem</a:t>
            </a:r>
            <a:r>
              <a:rPr lang="pl-PL" dirty="0">
                <a:solidFill>
                  <a:prstClr val="black"/>
                </a:solidFill>
              </a:rPr>
              <a:t>__(</a:t>
            </a:r>
            <a:r>
              <a:rPr lang="pl-PL" dirty="0" err="1">
                <a:solidFill>
                  <a:prstClr val="black"/>
                </a:solidFill>
              </a:rPr>
              <a:t>self</a:t>
            </a:r>
            <a:r>
              <a:rPr lang="pl-PL" dirty="0">
                <a:solidFill>
                  <a:prstClr val="black"/>
                </a:solidFill>
              </a:rPr>
              <a:t>, </a:t>
            </a:r>
            <a:r>
              <a:rPr lang="pl-PL" dirty="0" err="1">
                <a:solidFill>
                  <a:prstClr val="black"/>
                </a:solidFill>
              </a:rPr>
              <a:t>key</a:t>
            </a:r>
            <a:r>
              <a:rPr lang="pl-PL" dirty="0">
                <a:solidFill>
                  <a:prstClr val="black"/>
                </a:solidFill>
              </a:rPr>
              <a:t>): Pozwala na indeksowanie obiektu, używane przy </a:t>
            </a:r>
            <a:r>
              <a:rPr lang="pl-PL" dirty="0" err="1">
                <a:solidFill>
                  <a:prstClr val="black"/>
                </a:solidFill>
              </a:rPr>
              <a:t>uzyciu</a:t>
            </a:r>
            <a:r>
              <a:rPr lang="pl-PL" dirty="0">
                <a:solidFill>
                  <a:prstClr val="black"/>
                </a:solidFill>
              </a:rPr>
              <a:t> notacji nawiasów kwadratowych </a:t>
            </a:r>
            <a:r>
              <a:rPr lang="pl-PL" dirty="0" smtClean="0">
                <a:solidFill>
                  <a:prstClr val="black"/>
                </a:solidFill>
              </a:rPr>
              <a:t>([]).</a:t>
            </a:r>
          </a:p>
          <a:p>
            <a:endParaRPr lang="pl-PL" dirty="0">
              <a:solidFill>
                <a:prstClr val="black"/>
              </a:solidFill>
            </a:endParaRPr>
          </a:p>
          <a:p>
            <a:r>
              <a:rPr lang="pl-PL" dirty="0">
                <a:solidFill>
                  <a:prstClr val="black"/>
                </a:solidFill>
              </a:rPr>
              <a:t>    __</a:t>
            </a:r>
            <a:r>
              <a:rPr lang="pl-PL" dirty="0" err="1">
                <a:solidFill>
                  <a:prstClr val="black"/>
                </a:solidFill>
              </a:rPr>
              <a:t>setitem</a:t>
            </a:r>
            <a:r>
              <a:rPr lang="pl-PL" dirty="0">
                <a:solidFill>
                  <a:prstClr val="black"/>
                </a:solidFill>
              </a:rPr>
              <a:t>__(</a:t>
            </a:r>
            <a:r>
              <a:rPr lang="pl-PL" dirty="0" err="1">
                <a:solidFill>
                  <a:prstClr val="black"/>
                </a:solidFill>
              </a:rPr>
              <a:t>self</a:t>
            </a:r>
            <a:r>
              <a:rPr lang="pl-PL" dirty="0">
                <a:solidFill>
                  <a:prstClr val="black"/>
                </a:solidFill>
              </a:rPr>
              <a:t>, </a:t>
            </a:r>
            <a:r>
              <a:rPr lang="pl-PL" dirty="0" err="1">
                <a:solidFill>
                  <a:prstClr val="black"/>
                </a:solidFill>
              </a:rPr>
              <a:t>key</a:t>
            </a:r>
            <a:r>
              <a:rPr lang="pl-PL" dirty="0">
                <a:solidFill>
                  <a:prstClr val="black"/>
                </a:solidFill>
              </a:rPr>
              <a:t>, </a:t>
            </a:r>
            <a:r>
              <a:rPr lang="pl-PL" dirty="0" err="1">
                <a:solidFill>
                  <a:prstClr val="black"/>
                </a:solidFill>
              </a:rPr>
              <a:t>value</a:t>
            </a:r>
            <a:r>
              <a:rPr lang="pl-PL" dirty="0">
                <a:solidFill>
                  <a:prstClr val="black"/>
                </a:solidFill>
              </a:rPr>
              <a:t>): Pozwala na przypisanie wartości do indeksu obiektu, używane przy </a:t>
            </a:r>
            <a:r>
              <a:rPr lang="pl-PL" dirty="0" smtClean="0">
                <a:solidFill>
                  <a:prstClr val="black"/>
                </a:solidFill>
              </a:rPr>
              <a:t>użyciu </a:t>
            </a:r>
            <a:r>
              <a:rPr lang="pl-PL" dirty="0">
                <a:solidFill>
                  <a:prstClr val="black"/>
                </a:solidFill>
              </a:rPr>
              <a:t>notacji nawiasów kwadratowych </a:t>
            </a:r>
            <a:r>
              <a:rPr lang="pl-PL" dirty="0" smtClean="0">
                <a:solidFill>
                  <a:prstClr val="black"/>
                </a:solidFill>
              </a:rPr>
              <a:t>([]).</a:t>
            </a:r>
          </a:p>
          <a:p>
            <a:endParaRPr lang="pl-PL" dirty="0">
              <a:solidFill>
                <a:prstClr val="black"/>
              </a:solidFill>
            </a:endParaRPr>
          </a:p>
          <a:p>
            <a:r>
              <a:rPr lang="pl-PL" dirty="0">
                <a:solidFill>
                  <a:prstClr val="black"/>
                </a:solidFill>
              </a:rPr>
              <a:t>    __</a:t>
            </a:r>
            <a:r>
              <a:rPr lang="pl-PL" dirty="0" err="1">
                <a:solidFill>
                  <a:prstClr val="black"/>
                </a:solidFill>
              </a:rPr>
              <a:t>call</a:t>
            </a:r>
            <a:r>
              <a:rPr lang="pl-PL" dirty="0">
                <a:solidFill>
                  <a:prstClr val="black"/>
                </a:solidFill>
              </a:rPr>
              <a:t>__(</a:t>
            </a:r>
            <a:r>
              <a:rPr lang="pl-PL" dirty="0" err="1">
                <a:solidFill>
                  <a:prstClr val="black"/>
                </a:solidFill>
              </a:rPr>
              <a:t>self</a:t>
            </a:r>
            <a:r>
              <a:rPr lang="pl-PL" dirty="0">
                <a:solidFill>
                  <a:prstClr val="black"/>
                </a:solidFill>
              </a:rPr>
              <a:t>, ...): Pozwala na wywoływanie obiektu jak funkcji, używane, gdy obiekt jest wywoływany.</a:t>
            </a:r>
          </a:p>
        </p:txBody>
      </p:sp>
    </p:spTree>
    <p:extLst>
      <p:ext uri="{BB962C8B-B14F-4D97-AF65-F5344CB8AC3E}">
        <p14:creationId xmlns:p14="http://schemas.microsoft.com/office/powerpoint/2010/main" val="3789772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Funkcje w programowaniu obiektowym</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461600" y="835007"/>
            <a:ext cx="11119944" cy="5618956"/>
          </a:xfrm>
        </p:spPr>
        <p:txBody>
          <a:bodyPr>
            <a:normAutofit fontScale="85000" lnSpcReduction="20000"/>
          </a:bodyPr>
          <a:lstStyle/>
          <a:p>
            <a:r>
              <a:rPr lang="pl-PL" i="1" dirty="0"/>
              <a:t>W programowaniu obiektowym w </a:t>
            </a:r>
            <a:r>
              <a:rPr lang="pl-PL" i="1" dirty="0" err="1"/>
              <a:t>Pythonie</a:t>
            </a:r>
            <a:r>
              <a:rPr lang="pl-PL" i="1" dirty="0"/>
              <a:t> funkcje są często nazywane metodami, ponieważ są związane z konkretnymi obiektami lub klasami. Metody są funkcjami, które działają na danych obiektu i mogą mieć dostęp do jego stanu. W języku </a:t>
            </a:r>
            <a:r>
              <a:rPr lang="pl-PL" i="1" dirty="0" err="1"/>
              <a:t>Python</a:t>
            </a:r>
            <a:r>
              <a:rPr lang="pl-PL" i="1" dirty="0"/>
              <a:t> definiuje się metody wewnątrz definicji klasy. Oto przykład:</a:t>
            </a:r>
          </a:p>
          <a:p>
            <a:pPr algn="l"/>
            <a:r>
              <a:rPr lang="pl-PL" b="1" dirty="0">
                <a:solidFill>
                  <a:srgbClr val="93A1A1"/>
                </a:solidFill>
                <a:effectLst/>
                <a:latin typeface="Consolas" panose="020B0609020204030204" pitchFamily="49" charset="0"/>
              </a:rPr>
              <a:t>class</a:t>
            </a:r>
            <a:r>
              <a:rPr lang="pl-PL" b="0" dirty="0">
                <a:solidFill>
                  <a:srgbClr val="839496"/>
                </a:solidFill>
                <a:effectLst/>
                <a:latin typeface="Consolas" panose="020B0609020204030204" pitchFamily="49" charset="0"/>
              </a:rPr>
              <a:t> </a:t>
            </a:r>
            <a:r>
              <a:rPr lang="pl-PL" b="0" dirty="0" err="1">
                <a:solidFill>
                  <a:srgbClr val="CB4B16"/>
                </a:solidFill>
                <a:effectLst/>
                <a:latin typeface="Consolas" panose="020B0609020204030204" pitchFamily="49" charset="0"/>
              </a:rPr>
              <a:t>KlasaPrzykladowa</a:t>
            </a:r>
            <a:r>
              <a:rPr lang="pl-PL" b="0" dirty="0">
                <a:solidFill>
                  <a:srgbClr val="839496"/>
                </a:solidFill>
                <a:effectLst/>
                <a:latin typeface="Consolas" panose="020B0609020204030204" pitchFamily="49" charset="0"/>
              </a:rPr>
              <a:t>:    </a:t>
            </a:r>
          </a:p>
          <a:p>
            <a:pPr algn="l"/>
            <a:r>
              <a:rPr lang="pl-PL" b="1" dirty="0" smtClean="0">
                <a:solidFill>
                  <a:srgbClr val="93A1A1"/>
                </a:solidFill>
                <a:effectLst/>
                <a:latin typeface="Consolas" panose="020B0609020204030204" pitchFamily="49" charset="0"/>
              </a:rPr>
              <a:t>	def</a:t>
            </a:r>
            <a:r>
              <a:rPr lang="pl-PL" b="0" dirty="0" smtClean="0">
                <a:solidFill>
                  <a:srgbClr val="839496"/>
                </a:solidFill>
                <a:effectLst/>
                <a:latin typeface="Consolas" panose="020B0609020204030204" pitchFamily="49" charset="0"/>
              </a:rPr>
              <a:t> </a:t>
            </a:r>
            <a:r>
              <a:rPr lang="pl-PL" b="0" dirty="0">
                <a:solidFill>
                  <a:srgbClr val="268BD2"/>
                </a:solidFill>
                <a:effectLst/>
                <a:latin typeface="Consolas" panose="020B0609020204030204" pitchFamily="49" charset="0"/>
              </a:rPr>
              <a:t>__</a:t>
            </a:r>
            <a:r>
              <a:rPr lang="pl-PL" b="0" dirty="0" err="1">
                <a:solidFill>
                  <a:srgbClr val="268BD2"/>
                </a:solidFill>
                <a:effectLst/>
                <a:latin typeface="Consolas" panose="020B0609020204030204" pitchFamily="49" charset="0"/>
              </a:rPr>
              <a:t>init</a:t>
            </a:r>
            <a:r>
              <a:rPr lang="pl-PL" b="0" dirty="0">
                <a:solidFill>
                  <a:srgbClr val="268BD2"/>
                </a:solidFill>
                <a:effectLst/>
                <a:latin typeface="Consolas" panose="020B0609020204030204" pitchFamily="49" charset="0"/>
              </a:rPr>
              <a:t>__</a:t>
            </a:r>
            <a:r>
              <a:rPr lang="pl-PL" b="0" dirty="0">
                <a:solidFill>
                  <a:srgbClr val="839496"/>
                </a:solidFill>
                <a:effectLst/>
                <a:latin typeface="Consolas" panose="020B0609020204030204" pitchFamily="49" charset="0"/>
              </a:rPr>
              <a:t>(</a:t>
            </a:r>
            <a:r>
              <a:rPr lang="pl-PL" b="0" dirty="0" err="1">
                <a:solidFill>
                  <a:srgbClr val="839496"/>
                </a:solidFill>
                <a:effectLst/>
                <a:latin typeface="Consolas" panose="020B0609020204030204" pitchFamily="49" charset="0"/>
              </a:rPr>
              <a:t>self</a:t>
            </a:r>
            <a:r>
              <a:rPr lang="pl-PL" b="0" dirty="0">
                <a:solidFill>
                  <a:srgbClr val="839496"/>
                </a:solidFill>
                <a:effectLst/>
                <a:latin typeface="Consolas" panose="020B0609020204030204" pitchFamily="49" charset="0"/>
              </a:rPr>
              <a:t>, x):        </a:t>
            </a:r>
          </a:p>
          <a:p>
            <a:pPr algn="l"/>
            <a:r>
              <a:rPr lang="pl-PL" b="0" dirty="0">
                <a:solidFill>
                  <a:srgbClr val="839496"/>
                </a:solidFill>
                <a:effectLst/>
                <a:latin typeface="Consolas" panose="020B0609020204030204" pitchFamily="49" charset="0"/>
              </a:rPr>
              <a:t>    </a:t>
            </a:r>
            <a:r>
              <a:rPr lang="pl-PL" b="0" dirty="0" smtClean="0">
                <a:solidFill>
                  <a:srgbClr val="839496"/>
                </a:solidFill>
                <a:effectLst/>
                <a:latin typeface="Consolas" panose="020B0609020204030204" pitchFamily="49" charset="0"/>
              </a:rPr>
              <a:t>		</a:t>
            </a:r>
            <a:r>
              <a:rPr lang="pl-PL" b="0" dirty="0" err="1" smtClean="0">
                <a:solidFill>
                  <a:srgbClr val="268BD2"/>
                </a:solidFill>
                <a:effectLst/>
                <a:latin typeface="Consolas" panose="020B0609020204030204" pitchFamily="49" charset="0"/>
              </a:rPr>
              <a:t>self</a:t>
            </a:r>
            <a:r>
              <a:rPr lang="pl-PL" b="0" dirty="0" err="1" smtClean="0">
                <a:solidFill>
                  <a:srgbClr val="839496"/>
                </a:solidFill>
                <a:effectLst/>
                <a:latin typeface="Consolas" panose="020B0609020204030204" pitchFamily="49" charset="0"/>
              </a:rPr>
              <a:t>.x</a:t>
            </a:r>
            <a:r>
              <a:rPr lang="pl-PL" b="0" dirty="0" smtClean="0">
                <a:solidFill>
                  <a:srgbClr val="839496"/>
                </a:solidFill>
                <a:effectLst/>
                <a:latin typeface="Consolas" panose="020B0609020204030204" pitchFamily="49" charset="0"/>
              </a:rPr>
              <a:t> </a:t>
            </a:r>
            <a:r>
              <a:rPr lang="pl-PL" b="0" dirty="0">
                <a:solidFill>
                  <a:srgbClr val="859900"/>
                </a:solidFill>
                <a:effectLst/>
                <a:latin typeface="Consolas" panose="020B0609020204030204" pitchFamily="49" charset="0"/>
              </a:rPr>
              <a:t>=</a:t>
            </a:r>
            <a:r>
              <a:rPr lang="pl-PL" b="0" dirty="0">
                <a:solidFill>
                  <a:srgbClr val="839496"/>
                </a:solidFill>
                <a:effectLst/>
                <a:latin typeface="Consolas" panose="020B0609020204030204" pitchFamily="49" charset="0"/>
              </a:rPr>
              <a:t> x    </a:t>
            </a:r>
          </a:p>
          <a:p>
            <a:pPr algn="l"/>
            <a:r>
              <a:rPr lang="pl-PL" b="1" dirty="0" smtClean="0">
                <a:solidFill>
                  <a:srgbClr val="93A1A1"/>
                </a:solidFill>
                <a:effectLst/>
                <a:latin typeface="Consolas" panose="020B0609020204030204" pitchFamily="49" charset="0"/>
              </a:rPr>
              <a:t>	def</a:t>
            </a:r>
            <a:r>
              <a:rPr lang="pl-PL" b="0" dirty="0" smtClean="0">
                <a:solidFill>
                  <a:srgbClr val="839496"/>
                </a:solidFill>
                <a:effectLst/>
                <a:latin typeface="Consolas" panose="020B0609020204030204" pitchFamily="49" charset="0"/>
              </a:rPr>
              <a:t> </a:t>
            </a:r>
            <a:r>
              <a:rPr lang="pl-PL" b="0" dirty="0">
                <a:solidFill>
                  <a:srgbClr val="268BD2"/>
                </a:solidFill>
                <a:effectLst/>
                <a:latin typeface="Consolas" panose="020B0609020204030204" pitchFamily="49" charset="0"/>
              </a:rPr>
              <a:t>metoda1</a:t>
            </a:r>
            <a:r>
              <a:rPr lang="pl-PL" b="0" dirty="0">
                <a:solidFill>
                  <a:srgbClr val="839496"/>
                </a:solidFill>
                <a:effectLst/>
                <a:latin typeface="Consolas" panose="020B0609020204030204" pitchFamily="49" charset="0"/>
              </a:rPr>
              <a:t>(</a:t>
            </a:r>
            <a:r>
              <a:rPr lang="pl-PL" b="0" dirty="0" err="1">
                <a:solidFill>
                  <a:srgbClr val="839496"/>
                </a:solidFill>
                <a:effectLst/>
                <a:latin typeface="Consolas" panose="020B0609020204030204" pitchFamily="49" charset="0"/>
              </a:rPr>
              <a:t>self</a:t>
            </a:r>
            <a:r>
              <a:rPr lang="pl-PL" b="0" dirty="0">
                <a:solidFill>
                  <a:srgbClr val="839496"/>
                </a:solidFill>
                <a:effectLst/>
                <a:latin typeface="Consolas" panose="020B0609020204030204" pitchFamily="49" charset="0"/>
              </a:rPr>
              <a:t>):        </a:t>
            </a:r>
          </a:p>
          <a:p>
            <a:pPr algn="l"/>
            <a:r>
              <a:rPr lang="pl-PL" b="0" dirty="0">
                <a:solidFill>
                  <a:srgbClr val="839496"/>
                </a:solidFill>
                <a:effectLst/>
                <a:latin typeface="Consolas" panose="020B0609020204030204" pitchFamily="49" charset="0"/>
              </a:rPr>
              <a:t>    </a:t>
            </a:r>
            <a:r>
              <a:rPr lang="pl-PL" b="0" dirty="0" smtClean="0">
                <a:solidFill>
                  <a:srgbClr val="839496"/>
                </a:solidFill>
                <a:effectLst/>
                <a:latin typeface="Consolas" panose="020B0609020204030204" pitchFamily="49" charset="0"/>
              </a:rPr>
              <a:t>		</a:t>
            </a:r>
            <a:r>
              <a:rPr lang="pl-PL" b="0" dirty="0" smtClean="0">
                <a:solidFill>
                  <a:srgbClr val="268BD2"/>
                </a:solidFill>
                <a:effectLst/>
                <a:latin typeface="Consolas" panose="020B0609020204030204" pitchFamily="49" charset="0"/>
              </a:rPr>
              <a:t>print</a:t>
            </a:r>
            <a:r>
              <a:rPr lang="pl-PL" b="0" dirty="0">
                <a:solidFill>
                  <a:srgbClr val="839496"/>
                </a:solidFill>
                <a:effectLst/>
                <a:latin typeface="Consolas" panose="020B0609020204030204" pitchFamily="49" charset="0"/>
              </a:rPr>
              <a:t>(</a:t>
            </a:r>
            <a:r>
              <a:rPr lang="pl-PL" b="0" dirty="0">
                <a:solidFill>
                  <a:srgbClr val="2AA198"/>
                </a:solidFill>
                <a:effectLst/>
                <a:latin typeface="Consolas" panose="020B0609020204030204" pitchFamily="49" charset="0"/>
              </a:rPr>
              <a:t>"To jest metoda 1"</a:t>
            </a:r>
            <a:r>
              <a:rPr lang="pl-PL" b="0" dirty="0">
                <a:solidFill>
                  <a:srgbClr val="839496"/>
                </a:solidFill>
                <a:effectLst/>
                <a:latin typeface="Consolas" panose="020B0609020204030204" pitchFamily="49" charset="0"/>
              </a:rPr>
              <a:t>)    </a:t>
            </a:r>
          </a:p>
          <a:p>
            <a:pPr algn="l"/>
            <a:r>
              <a:rPr lang="pl-PL" b="1" dirty="0" smtClean="0">
                <a:solidFill>
                  <a:srgbClr val="93A1A1"/>
                </a:solidFill>
                <a:effectLst/>
                <a:latin typeface="Consolas" panose="020B0609020204030204" pitchFamily="49" charset="0"/>
              </a:rPr>
              <a:t>	def</a:t>
            </a:r>
            <a:r>
              <a:rPr lang="pl-PL" b="0" dirty="0" smtClean="0">
                <a:solidFill>
                  <a:srgbClr val="839496"/>
                </a:solidFill>
                <a:effectLst/>
                <a:latin typeface="Consolas" panose="020B0609020204030204" pitchFamily="49" charset="0"/>
              </a:rPr>
              <a:t> </a:t>
            </a:r>
            <a:r>
              <a:rPr lang="pl-PL" b="0" dirty="0">
                <a:solidFill>
                  <a:srgbClr val="268BD2"/>
                </a:solidFill>
                <a:effectLst/>
                <a:latin typeface="Consolas" panose="020B0609020204030204" pitchFamily="49" charset="0"/>
              </a:rPr>
              <a:t>metoda2</a:t>
            </a:r>
            <a:r>
              <a:rPr lang="pl-PL" b="0" dirty="0">
                <a:solidFill>
                  <a:srgbClr val="839496"/>
                </a:solidFill>
                <a:effectLst/>
                <a:latin typeface="Consolas" panose="020B0609020204030204" pitchFamily="49" charset="0"/>
              </a:rPr>
              <a:t>(</a:t>
            </a:r>
            <a:r>
              <a:rPr lang="pl-PL" b="0" dirty="0" err="1">
                <a:solidFill>
                  <a:srgbClr val="839496"/>
                </a:solidFill>
                <a:effectLst/>
                <a:latin typeface="Consolas" panose="020B0609020204030204" pitchFamily="49" charset="0"/>
              </a:rPr>
              <a:t>self</a:t>
            </a:r>
            <a:r>
              <a:rPr lang="pl-PL" b="0" dirty="0">
                <a:solidFill>
                  <a:srgbClr val="839496"/>
                </a:solidFill>
                <a:effectLst/>
                <a:latin typeface="Consolas" panose="020B0609020204030204" pitchFamily="49" charset="0"/>
              </a:rPr>
              <a:t>, y):        </a:t>
            </a:r>
          </a:p>
          <a:p>
            <a:pPr algn="l"/>
            <a:r>
              <a:rPr lang="pl-PL" b="0" dirty="0">
                <a:solidFill>
                  <a:srgbClr val="839496"/>
                </a:solidFill>
                <a:effectLst/>
                <a:latin typeface="Consolas" panose="020B0609020204030204" pitchFamily="49" charset="0"/>
              </a:rPr>
              <a:t>    </a:t>
            </a:r>
            <a:r>
              <a:rPr lang="pl-PL" b="0" dirty="0" smtClean="0">
                <a:solidFill>
                  <a:srgbClr val="839496"/>
                </a:solidFill>
                <a:effectLst/>
                <a:latin typeface="Consolas" panose="020B0609020204030204" pitchFamily="49" charset="0"/>
              </a:rPr>
              <a:t>		</a:t>
            </a:r>
            <a:r>
              <a:rPr lang="pl-PL" b="0" dirty="0" smtClean="0">
                <a:solidFill>
                  <a:srgbClr val="268BD2"/>
                </a:solidFill>
                <a:effectLst/>
                <a:latin typeface="Consolas" panose="020B0609020204030204" pitchFamily="49" charset="0"/>
              </a:rPr>
              <a:t>wynik</a:t>
            </a:r>
            <a:r>
              <a:rPr lang="pl-PL" b="0" dirty="0" smtClean="0">
                <a:solidFill>
                  <a:srgbClr val="839496"/>
                </a:solidFill>
                <a:effectLst/>
                <a:latin typeface="Consolas" panose="020B0609020204030204" pitchFamily="49" charset="0"/>
              </a:rPr>
              <a:t> </a:t>
            </a:r>
            <a:r>
              <a:rPr lang="pl-PL" b="0" dirty="0">
                <a:solidFill>
                  <a:srgbClr val="859900"/>
                </a:solidFill>
                <a:effectLst/>
                <a:latin typeface="Consolas" panose="020B0609020204030204" pitchFamily="49" charset="0"/>
              </a:rPr>
              <a:t>=</a:t>
            </a:r>
            <a:r>
              <a:rPr lang="pl-PL" b="0" dirty="0">
                <a:solidFill>
                  <a:srgbClr val="839496"/>
                </a:solidFill>
                <a:effectLst/>
                <a:latin typeface="Consolas" panose="020B0609020204030204" pitchFamily="49" charset="0"/>
              </a:rPr>
              <a:t> </a:t>
            </a:r>
            <a:r>
              <a:rPr lang="pl-PL" b="0" dirty="0" err="1">
                <a:solidFill>
                  <a:srgbClr val="268BD2"/>
                </a:solidFill>
                <a:effectLst/>
                <a:latin typeface="Consolas" panose="020B0609020204030204" pitchFamily="49" charset="0"/>
              </a:rPr>
              <a:t>self</a:t>
            </a:r>
            <a:r>
              <a:rPr lang="pl-PL" b="0" dirty="0" err="1">
                <a:solidFill>
                  <a:srgbClr val="839496"/>
                </a:solidFill>
                <a:effectLst/>
                <a:latin typeface="Consolas" panose="020B0609020204030204" pitchFamily="49" charset="0"/>
              </a:rPr>
              <a:t>.x</a:t>
            </a:r>
            <a:r>
              <a:rPr lang="pl-PL" b="0" dirty="0">
                <a:solidFill>
                  <a:srgbClr val="839496"/>
                </a:solidFill>
                <a:effectLst/>
                <a:latin typeface="Consolas" panose="020B0609020204030204" pitchFamily="49" charset="0"/>
              </a:rPr>
              <a:t> </a:t>
            </a:r>
            <a:r>
              <a:rPr lang="pl-PL" b="0" dirty="0">
                <a:solidFill>
                  <a:srgbClr val="859900"/>
                </a:solidFill>
                <a:effectLst/>
                <a:latin typeface="Consolas" panose="020B0609020204030204" pitchFamily="49" charset="0"/>
              </a:rPr>
              <a:t>+</a:t>
            </a:r>
            <a:r>
              <a:rPr lang="pl-PL" b="0" dirty="0">
                <a:solidFill>
                  <a:srgbClr val="839496"/>
                </a:solidFill>
                <a:effectLst/>
                <a:latin typeface="Consolas" panose="020B0609020204030204" pitchFamily="49" charset="0"/>
              </a:rPr>
              <a:t> y       </a:t>
            </a:r>
          </a:p>
          <a:p>
            <a:pPr algn="l"/>
            <a:r>
              <a:rPr lang="pl-PL" b="0" dirty="0">
                <a:solidFill>
                  <a:srgbClr val="839496"/>
                </a:solidFill>
                <a:effectLst/>
                <a:latin typeface="Consolas" panose="020B0609020204030204" pitchFamily="49" charset="0"/>
              </a:rPr>
              <a:t>    </a:t>
            </a:r>
            <a:r>
              <a:rPr lang="pl-PL" b="0" dirty="0" smtClean="0">
                <a:solidFill>
                  <a:srgbClr val="839496"/>
                </a:solidFill>
                <a:effectLst/>
                <a:latin typeface="Consolas" panose="020B0609020204030204" pitchFamily="49" charset="0"/>
              </a:rPr>
              <a:t>		</a:t>
            </a:r>
            <a:r>
              <a:rPr lang="pl-PL" b="0" dirty="0" smtClean="0">
                <a:solidFill>
                  <a:srgbClr val="859900"/>
                </a:solidFill>
                <a:effectLst/>
                <a:latin typeface="Consolas" panose="020B0609020204030204" pitchFamily="49" charset="0"/>
              </a:rPr>
              <a:t>return</a:t>
            </a:r>
            <a:r>
              <a:rPr lang="pl-PL" b="0" dirty="0" smtClean="0">
                <a:solidFill>
                  <a:srgbClr val="839496"/>
                </a:solidFill>
                <a:effectLst/>
                <a:latin typeface="Consolas" panose="020B0609020204030204" pitchFamily="49" charset="0"/>
              </a:rPr>
              <a:t> </a:t>
            </a:r>
            <a:r>
              <a:rPr lang="pl-PL" b="0" dirty="0">
                <a:solidFill>
                  <a:srgbClr val="268BD2"/>
                </a:solidFill>
                <a:effectLst/>
                <a:latin typeface="Consolas" panose="020B0609020204030204" pitchFamily="49" charset="0"/>
              </a:rPr>
              <a:t>wynik</a:t>
            </a:r>
          </a:p>
          <a:p>
            <a:pPr algn="l"/>
            <a:endParaRPr lang="pl-PL" b="0" dirty="0">
              <a:solidFill>
                <a:srgbClr val="839496"/>
              </a:solidFill>
              <a:effectLst/>
              <a:latin typeface="Consolas" panose="020B0609020204030204" pitchFamily="49" charset="0"/>
            </a:endParaRPr>
          </a:p>
          <a:p>
            <a:pPr algn="l"/>
            <a:r>
              <a:rPr lang="pl-PL" b="0" dirty="0">
                <a:solidFill>
                  <a:srgbClr val="268BD2"/>
                </a:solidFill>
                <a:effectLst/>
                <a:latin typeface="Consolas" panose="020B0609020204030204" pitchFamily="49" charset="0"/>
              </a:rPr>
              <a:t>obiekt</a:t>
            </a:r>
            <a:r>
              <a:rPr lang="pl-PL" b="0" dirty="0">
                <a:solidFill>
                  <a:srgbClr val="839496"/>
                </a:solidFill>
                <a:effectLst/>
                <a:latin typeface="Consolas" panose="020B0609020204030204" pitchFamily="49" charset="0"/>
              </a:rPr>
              <a:t> </a:t>
            </a:r>
            <a:r>
              <a:rPr lang="pl-PL" b="0" dirty="0">
                <a:solidFill>
                  <a:srgbClr val="859900"/>
                </a:solidFill>
                <a:effectLst/>
                <a:latin typeface="Consolas" panose="020B0609020204030204" pitchFamily="49" charset="0"/>
              </a:rPr>
              <a:t>=</a:t>
            </a:r>
            <a:r>
              <a:rPr lang="pl-PL" b="0" dirty="0">
                <a:solidFill>
                  <a:srgbClr val="839496"/>
                </a:solidFill>
                <a:effectLst/>
                <a:latin typeface="Consolas" panose="020B0609020204030204" pitchFamily="49" charset="0"/>
              </a:rPr>
              <a:t> </a:t>
            </a:r>
            <a:r>
              <a:rPr lang="pl-PL" b="0" dirty="0" err="1" smtClean="0">
                <a:solidFill>
                  <a:srgbClr val="CB4B16"/>
                </a:solidFill>
                <a:effectLst/>
                <a:latin typeface="Consolas" panose="020B0609020204030204" pitchFamily="49" charset="0"/>
              </a:rPr>
              <a:t>KlasaPrzykladowa</a:t>
            </a:r>
            <a:r>
              <a:rPr lang="pl-PL" b="0" dirty="0" smtClean="0">
                <a:solidFill>
                  <a:srgbClr val="CB4B16"/>
                </a:solidFill>
                <a:effectLst/>
                <a:latin typeface="Consolas" panose="020B0609020204030204" pitchFamily="49" charset="0"/>
              </a:rPr>
              <a:t>(5)   </a:t>
            </a:r>
            <a:r>
              <a:rPr lang="pl-PL" i="1" dirty="0">
                <a:solidFill>
                  <a:srgbClr val="586E75"/>
                </a:solidFill>
                <a:latin typeface="Consolas" panose="020B0609020204030204" pitchFamily="49" charset="0"/>
              </a:rPr>
              <a:t>#Uwaga na </a:t>
            </a:r>
            <a:r>
              <a:rPr lang="pl-PL" i="1" dirty="0" smtClean="0">
                <a:solidFill>
                  <a:srgbClr val="586E75"/>
                </a:solidFill>
                <a:latin typeface="Consolas" panose="020B0609020204030204" pitchFamily="49" charset="0"/>
              </a:rPr>
              <a:t>nietypowe </a:t>
            </a:r>
            <a:r>
              <a:rPr lang="pl-PL" i="1" dirty="0">
                <a:solidFill>
                  <a:srgbClr val="586E75"/>
                </a:solidFill>
                <a:latin typeface="Consolas" panose="020B0609020204030204" pitchFamily="49" charset="0"/>
              </a:rPr>
              <a:t>przypisanie lewej strony do </a:t>
            </a:r>
            <a:r>
              <a:rPr lang="pl-PL" i="1" dirty="0" err="1" smtClean="0">
                <a:solidFill>
                  <a:srgbClr val="586E75"/>
                </a:solidFill>
                <a:latin typeface="Consolas" panose="020B0609020204030204" pitchFamily="49" charset="0"/>
              </a:rPr>
              <a:t>prawej.Tutaj</a:t>
            </a:r>
            <a:r>
              <a:rPr lang="pl-PL" i="1" dirty="0" smtClean="0">
                <a:solidFill>
                  <a:srgbClr val="586E75"/>
                </a:solidFill>
                <a:latin typeface="Consolas" panose="020B0609020204030204" pitchFamily="49" charset="0"/>
              </a:rPr>
              <a:t> używamy nawiasów by stworzyć instancję klasy jako x=10.</a:t>
            </a:r>
            <a:endParaRPr lang="pl-PL" i="1" dirty="0">
              <a:solidFill>
                <a:srgbClr val="586E75"/>
              </a:solidFill>
              <a:latin typeface="Consolas" panose="020B0609020204030204" pitchFamily="49" charset="0"/>
            </a:endParaRPr>
          </a:p>
          <a:p>
            <a:pPr algn="l"/>
            <a:r>
              <a:rPr lang="pl-PL" dirty="0" smtClean="0">
                <a:solidFill>
                  <a:srgbClr val="268BD2"/>
                </a:solidFill>
                <a:latin typeface="Consolas" panose="020B0609020204030204" pitchFamily="49" charset="0"/>
              </a:rPr>
              <a:t>wynik</a:t>
            </a:r>
            <a:r>
              <a:rPr lang="pl-PL" dirty="0" smtClean="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smtClean="0">
                <a:solidFill>
                  <a:srgbClr val="268BD2"/>
                </a:solidFill>
                <a:latin typeface="Consolas" panose="020B0609020204030204" pitchFamily="49" charset="0"/>
              </a:rPr>
              <a:t>obiekt</a:t>
            </a:r>
            <a:r>
              <a:rPr lang="pl-PL" dirty="0" smtClean="0">
                <a:solidFill>
                  <a:srgbClr val="839496"/>
                </a:solidFill>
                <a:latin typeface="Consolas" panose="020B0609020204030204" pitchFamily="49" charset="0"/>
              </a:rPr>
              <a:t>.metoda2(</a:t>
            </a:r>
            <a:r>
              <a:rPr lang="pl-PL" dirty="0" smtClean="0">
                <a:solidFill>
                  <a:srgbClr val="D33682"/>
                </a:solidFill>
                <a:latin typeface="Consolas" panose="020B0609020204030204" pitchFamily="49" charset="0"/>
              </a:rPr>
              <a:t>3</a:t>
            </a:r>
            <a:r>
              <a:rPr lang="pl-PL" dirty="0" smtClean="0">
                <a:solidFill>
                  <a:srgbClr val="839496"/>
                </a:solidFill>
                <a:latin typeface="Consolas" panose="020B0609020204030204" pitchFamily="49" charset="0"/>
              </a:rPr>
              <a:t>) </a:t>
            </a:r>
            <a:r>
              <a:rPr lang="pl-PL" b="0" i="1" dirty="0" smtClean="0">
                <a:solidFill>
                  <a:srgbClr val="586E75"/>
                </a:solidFill>
                <a:effectLst/>
                <a:latin typeface="Consolas" panose="020B0609020204030204" pitchFamily="49" charset="0"/>
              </a:rPr>
              <a:t># </a:t>
            </a:r>
            <a:r>
              <a:rPr lang="pl-PL" b="0" i="1" dirty="0" err="1">
                <a:solidFill>
                  <a:srgbClr val="586E75"/>
                </a:solidFill>
                <a:effectLst/>
                <a:latin typeface="Consolas" panose="020B0609020204030204" pitchFamily="49" charset="0"/>
              </a:rPr>
              <a:t>Output</a:t>
            </a:r>
            <a:r>
              <a:rPr lang="pl-PL" b="0" i="1" dirty="0">
                <a:solidFill>
                  <a:srgbClr val="586E75"/>
                </a:solidFill>
                <a:effectLst/>
                <a:latin typeface="Consolas" panose="020B0609020204030204" pitchFamily="49" charset="0"/>
              </a:rPr>
              <a:t>: To jest metoda 1# Wywołanie metody i przypisanie wyniku do zmiennej</a:t>
            </a:r>
            <a:endParaRPr lang="pl-PL" b="0" dirty="0">
              <a:solidFill>
                <a:srgbClr val="839496"/>
              </a:solidFill>
              <a:effectLst/>
              <a:latin typeface="Consolas" panose="020B0609020204030204" pitchFamily="49" charset="0"/>
            </a:endParaRPr>
          </a:p>
          <a:p>
            <a:pPr algn="l"/>
            <a:r>
              <a:rPr lang="pl-PL" b="0" dirty="0" err="1" smtClean="0">
                <a:solidFill>
                  <a:srgbClr val="268BD2"/>
                </a:solidFill>
                <a:effectLst/>
                <a:latin typeface="Consolas" panose="020B0609020204030204" pitchFamily="49" charset="0"/>
              </a:rPr>
              <a:t>print</a:t>
            </a:r>
            <a:r>
              <a:rPr lang="pl-PL" b="0" dirty="0" smtClean="0">
                <a:solidFill>
                  <a:srgbClr val="839496"/>
                </a:solidFill>
                <a:effectLst/>
                <a:latin typeface="Consolas" panose="020B0609020204030204" pitchFamily="49" charset="0"/>
              </a:rPr>
              <a:t>(</a:t>
            </a:r>
            <a:r>
              <a:rPr lang="pl-PL" b="0" dirty="0" smtClean="0">
                <a:solidFill>
                  <a:srgbClr val="268BD2"/>
                </a:solidFill>
                <a:effectLst/>
                <a:latin typeface="Consolas" panose="020B0609020204030204" pitchFamily="49" charset="0"/>
              </a:rPr>
              <a:t>wynik</a:t>
            </a:r>
            <a:r>
              <a:rPr lang="pl-PL" b="0" dirty="0">
                <a:solidFill>
                  <a:srgbClr val="839496"/>
                </a:solidFill>
                <a:effectLst/>
                <a:latin typeface="Consolas" panose="020B0609020204030204" pitchFamily="49" charset="0"/>
              </a:rPr>
              <a:t>)  </a:t>
            </a:r>
            <a:r>
              <a:rPr lang="pl-PL" b="0" i="1" dirty="0">
                <a:solidFill>
                  <a:srgbClr val="586E75"/>
                </a:solidFill>
                <a:effectLst/>
                <a:latin typeface="Consolas" panose="020B0609020204030204" pitchFamily="49" charset="0"/>
              </a:rPr>
              <a:t># </a:t>
            </a:r>
            <a:r>
              <a:rPr lang="pl-PL" b="0" i="1" dirty="0" err="1">
                <a:solidFill>
                  <a:srgbClr val="586E75"/>
                </a:solidFill>
                <a:effectLst/>
                <a:latin typeface="Consolas" panose="020B0609020204030204" pitchFamily="49" charset="0"/>
              </a:rPr>
              <a:t>Output</a:t>
            </a:r>
            <a:r>
              <a:rPr lang="pl-PL" b="0" i="1" dirty="0">
                <a:solidFill>
                  <a:srgbClr val="586E75"/>
                </a:solidFill>
                <a:effectLst/>
                <a:latin typeface="Consolas" panose="020B0609020204030204" pitchFamily="49" charset="0"/>
              </a:rPr>
              <a:t>: 8</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34776023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Do czego służy funkcja _ _</a:t>
            </a:r>
            <a:r>
              <a:rPr lang="pl-PL" sz="2800" dirty="0" err="1" smtClean="0"/>
              <a:t>init</a:t>
            </a:r>
            <a:r>
              <a:rPr lang="pl-PL" sz="2800" dirty="0" smtClean="0"/>
              <a:t>_ _?</a:t>
            </a:r>
            <a:endParaRPr lang="pl-PL" sz="2800" dirty="0"/>
          </a:p>
        </p:txBody>
      </p:sp>
      <p:sp>
        <p:nvSpPr>
          <p:cNvPr id="5" name="Prostokąt 4"/>
          <p:cNvSpPr/>
          <p:nvPr/>
        </p:nvSpPr>
        <p:spPr>
          <a:xfrm>
            <a:off x="527986" y="1103299"/>
            <a:ext cx="10792286" cy="369332"/>
          </a:xfrm>
          <a:prstGeom prst="rect">
            <a:avLst/>
          </a:prstGeom>
        </p:spPr>
        <p:txBody>
          <a:bodyPr wrap="square">
            <a:spAutoFit/>
          </a:bodyPr>
          <a:lstStyle/>
          <a:p>
            <a:r>
              <a:rPr lang="pl-PL" dirty="0">
                <a:solidFill>
                  <a:prstClr val="black"/>
                </a:solidFill>
              </a:rPr>
              <a:t>__</a:t>
            </a:r>
            <a:r>
              <a:rPr lang="pl-PL" dirty="0" err="1">
                <a:solidFill>
                  <a:prstClr val="black"/>
                </a:solidFill>
              </a:rPr>
              <a:t>init</a:t>
            </a:r>
            <a:r>
              <a:rPr lang="pl-PL" dirty="0">
                <a:solidFill>
                  <a:prstClr val="black"/>
                </a:solidFill>
              </a:rPr>
              <a:t>__(</a:t>
            </a:r>
            <a:r>
              <a:rPr lang="pl-PL" dirty="0" err="1">
                <a:solidFill>
                  <a:prstClr val="black"/>
                </a:solidFill>
              </a:rPr>
              <a:t>self</a:t>
            </a:r>
            <a:r>
              <a:rPr lang="pl-PL" dirty="0">
                <a:solidFill>
                  <a:prstClr val="black"/>
                </a:solidFill>
              </a:rPr>
              <a:t>, ...): Inicjalizacja obiektu, wywoływana podczas </a:t>
            </a:r>
            <a:r>
              <a:rPr lang="pl-PL" dirty="0" smtClean="0">
                <a:solidFill>
                  <a:prstClr val="black"/>
                </a:solidFill>
              </a:rPr>
              <a:t>tworzenia nowego obiektu (nowej </a:t>
            </a:r>
            <a:r>
              <a:rPr lang="pl-PL" dirty="0">
                <a:solidFill>
                  <a:prstClr val="black"/>
                </a:solidFill>
              </a:rPr>
              <a:t>instancji </a:t>
            </a:r>
            <a:r>
              <a:rPr lang="pl-PL" dirty="0" smtClean="0">
                <a:solidFill>
                  <a:prstClr val="black"/>
                </a:solidFill>
              </a:rPr>
              <a:t>klasy).</a:t>
            </a:r>
            <a:endParaRPr lang="pl-PL" dirty="0">
              <a:solidFill>
                <a:prstClr val="black"/>
              </a:solidFill>
            </a:endParaRPr>
          </a:p>
        </p:txBody>
      </p:sp>
      <p:sp>
        <p:nvSpPr>
          <p:cNvPr id="7" name="Prostokąt 6"/>
          <p:cNvSpPr/>
          <p:nvPr/>
        </p:nvSpPr>
        <p:spPr>
          <a:xfrm>
            <a:off x="1237488" y="1980891"/>
            <a:ext cx="6096000" cy="1754326"/>
          </a:xfrm>
          <a:prstGeom prst="rect">
            <a:avLst/>
          </a:prstGeom>
        </p:spPr>
        <p:txBody>
          <a:bodyPr>
            <a:spAutoFit/>
          </a:bodyPr>
          <a:lstStyle/>
          <a:p>
            <a:r>
              <a:rPr lang="en-US" b="1" dirty="0">
                <a:solidFill>
                  <a:srgbClr val="93A1A1"/>
                </a:solidFill>
                <a:latin typeface="Consolas" panose="020B0609020204030204" pitchFamily="49" charset="0"/>
              </a:rPr>
              <a:t>class</a:t>
            </a:r>
            <a:r>
              <a:rPr lang="en-US" dirty="0">
                <a:solidFill>
                  <a:srgbClr val="839496"/>
                </a:solidFill>
                <a:latin typeface="Consolas" panose="020B0609020204030204" pitchFamily="49" charset="0"/>
              </a:rPr>
              <a:t> </a:t>
            </a:r>
            <a:r>
              <a:rPr lang="en-US" dirty="0" err="1">
                <a:solidFill>
                  <a:srgbClr val="CB4B16"/>
                </a:solidFill>
                <a:latin typeface="Consolas" panose="020B0609020204030204" pitchFamily="49" charset="0"/>
              </a:rPr>
              <a:t>MojaKlasa</a:t>
            </a:r>
            <a:r>
              <a:rPr lang="en-US" dirty="0">
                <a:solidFill>
                  <a:srgbClr val="839496"/>
                </a:solidFill>
                <a:latin typeface="Consolas" panose="020B0609020204030204" pitchFamily="49" charset="0"/>
              </a:rPr>
              <a:t>:</a:t>
            </a:r>
          </a:p>
          <a:p>
            <a:r>
              <a:rPr lang="en-US" dirty="0">
                <a:solidFill>
                  <a:srgbClr val="839496"/>
                </a:solidFill>
                <a:latin typeface="Consolas" panose="020B0609020204030204" pitchFamily="49" charset="0"/>
              </a:rPr>
              <a:t>    </a:t>
            </a:r>
            <a:r>
              <a:rPr lang="en-US" b="1" dirty="0" err="1">
                <a:solidFill>
                  <a:srgbClr val="93A1A1"/>
                </a:solidFill>
                <a:latin typeface="Consolas" panose="020B0609020204030204" pitchFamily="49" charset="0"/>
              </a:rPr>
              <a:t>def</a:t>
            </a:r>
            <a:r>
              <a:rPr lang="en-US" dirty="0">
                <a:solidFill>
                  <a:srgbClr val="839496"/>
                </a:solidFill>
                <a:latin typeface="Consolas" panose="020B0609020204030204" pitchFamily="49" charset="0"/>
              </a:rPr>
              <a:t> </a:t>
            </a:r>
            <a:r>
              <a:rPr lang="en-US" dirty="0">
                <a:solidFill>
                  <a:srgbClr val="268BD2"/>
                </a:solidFill>
                <a:latin typeface="Consolas" panose="020B0609020204030204" pitchFamily="49" charset="0"/>
              </a:rPr>
              <a:t>__</a:t>
            </a:r>
            <a:r>
              <a:rPr lang="en-US" dirty="0" err="1">
                <a:solidFill>
                  <a:srgbClr val="268BD2"/>
                </a:solidFill>
                <a:latin typeface="Consolas" panose="020B0609020204030204" pitchFamily="49" charset="0"/>
              </a:rPr>
              <a:t>init</a:t>
            </a:r>
            <a:r>
              <a:rPr lang="en-US" dirty="0">
                <a:solidFill>
                  <a:srgbClr val="268BD2"/>
                </a:solidFill>
                <a:latin typeface="Consolas" panose="020B0609020204030204" pitchFamily="49" charset="0"/>
              </a:rPr>
              <a:t>__</a:t>
            </a:r>
            <a:r>
              <a:rPr lang="en-US" dirty="0">
                <a:solidFill>
                  <a:srgbClr val="839496"/>
                </a:solidFill>
                <a:latin typeface="Consolas" panose="020B0609020204030204" pitchFamily="49" charset="0"/>
              </a:rPr>
              <a:t>(</a:t>
            </a:r>
            <a:r>
              <a:rPr lang="en-US" dirty="0">
                <a:solidFill>
                  <a:srgbClr val="7030A0"/>
                </a:solidFill>
                <a:latin typeface="Consolas" panose="020B0609020204030204" pitchFamily="49" charset="0"/>
              </a:rPr>
              <a:t>self</a:t>
            </a:r>
            <a:r>
              <a:rPr lang="en-US" dirty="0">
                <a:solidFill>
                  <a:srgbClr val="839496"/>
                </a:solidFill>
                <a:latin typeface="Consolas" panose="020B0609020204030204" pitchFamily="49" charset="0"/>
              </a:rPr>
              <a:t>, </a:t>
            </a:r>
            <a:r>
              <a:rPr lang="en-US" dirty="0">
                <a:solidFill>
                  <a:srgbClr val="FF0000"/>
                </a:solidFill>
                <a:latin typeface="Consolas" panose="020B0609020204030204" pitchFamily="49" charset="0"/>
              </a:rPr>
              <a:t>x</a:t>
            </a:r>
            <a:r>
              <a:rPr lang="en-US" dirty="0">
                <a:solidFill>
                  <a:srgbClr val="839496"/>
                </a:solidFill>
                <a:latin typeface="Consolas" panose="020B0609020204030204" pitchFamily="49" charset="0"/>
              </a:rPr>
              <a:t>, </a:t>
            </a:r>
            <a:r>
              <a:rPr lang="en-US" dirty="0">
                <a:solidFill>
                  <a:srgbClr val="00B050"/>
                </a:solidFill>
                <a:latin typeface="Consolas" panose="020B0609020204030204" pitchFamily="49" charset="0"/>
              </a:rPr>
              <a:t>y</a:t>
            </a:r>
            <a:r>
              <a:rPr lang="en-US" dirty="0">
                <a:solidFill>
                  <a:srgbClr val="839496"/>
                </a:solidFill>
                <a:latin typeface="Consolas" panose="020B0609020204030204" pitchFamily="49" charset="0"/>
              </a:rPr>
              <a:t>):</a:t>
            </a:r>
          </a:p>
          <a:p>
            <a:r>
              <a:rPr lang="en-US" dirty="0">
                <a:solidFill>
                  <a:srgbClr val="839496"/>
                </a:solidFill>
                <a:latin typeface="Consolas" panose="020B0609020204030204" pitchFamily="49" charset="0"/>
              </a:rPr>
              <a:t>        </a:t>
            </a:r>
            <a:r>
              <a:rPr lang="en-US" dirty="0" err="1">
                <a:solidFill>
                  <a:srgbClr val="7030A0"/>
                </a:solidFill>
                <a:latin typeface="Consolas" panose="020B0609020204030204" pitchFamily="49" charset="0"/>
              </a:rPr>
              <a:t>self</a:t>
            </a:r>
            <a:r>
              <a:rPr lang="en-US" dirty="0" err="1">
                <a:solidFill>
                  <a:srgbClr val="839496"/>
                </a:solidFill>
                <a:latin typeface="Consolas" panose="020B0609020204030204" pitchFamily="49" charset="0"/>
              </a:rPr>
              <a:t>.</a:t>
            </a:r>
            <a:r>
              <a:rPr lang="en-US" dirty="0" err="1">
                <a:solidFill>
                  <a:srgbClr val="FF0000"/>
                </a:solidFill>
                <a:latin typeface="Consolas" panose="020B0609020204030204" pitchFamily="49" charset="0"/>
              </a:rPr>
              <a:t>x</a:t>
            </a:r>
            <a:r>
              <a:rPr lang="en-US" dirty="0">
                <a:solidFill>
                  <a:srgbClr val="839496"/>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839496"/>
                </a:solidFill>
                <a:latin typeface="Consolas" panose="020B0609020204030204" pitchFamily="49" charset="0"/>
              </a:rPr>
              <a:t> </a:t>
            </a:r>
            <a:r>
              <a:rPr lang="en-US" dirty="0">
                <a:solidFill>
                  <a:srgbClr val="FF0000"/>
                </a:solidFill>
                <a:latin typeface="Consolas" panose="020B0609020204030204" pitchFamily="49" charset="0"/>
              </a:rPr>
              <a:t>x</a:t>
            </a:r>
          </a:p>
          <a:p>
            <a:r>
              <a:rPr lang="en-US" dirty="0">
                <a:solidFill>
                  <a:srgbClr val="839496"/>
                </a:solidFill>
                <a:latin typeface="Consolas" panose="020B0609020204030204" pitchFamily="49" charset="0"/>
              </a:rPr>
              <a:t>        </a:t>
            </a:r>
            <a:r>
              <a:rPr lang="en-US" dirty="0" err="1">
                <a:solidFill>
                  <a:srgbClr val="7030A0"/>
                </a:solidFill>
                <a:latin typeface="Consolas" panose="020B0609020204030204" pitchFamily="49" charset="0"/>
              </a:rPr>
              <a:t>self</a:t>
            </a:r>
            <a:r>
              <a:rPr lang="en-US" dirty="0" err="1">
                <a:solidFill>
                  <a:srgbClr val="839496"/>
                </a:solidFill>
                <a:latin typeface="Consolas" panose="020B0609020204030204" pitchFamily="49" charset="0"/>
              </a:rPr>
              <a:t>.</a:t>
            </a:r>
            <a:r>
              <a:rPr lang="en-US" dirty="0" err="1">
                <a:solidFill>
                  <a:srgbClr val="00B050"/>
                </a:solidFill>
                <a:latin typeface="Consolas" panose="020B0609020204030204" pitchFamily="49" charset="0"/>
              </a:rPr>
              <a:t>y</a:t>
            </a:r>
            <a:r>
              <a:rPr lang="en-US" dirty="0">
                <a:solidFill>
                  <a:srgbClr val="839496"/>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839496"/>
                </a:solidFill>
                <a:latin typeface="Consolas" panose="020B0609020204030204" pitchFamily="49" charset="0"/>
              </a:rPr>
              <a:t> </a:t>
            </a:r>
            <a:r>
              <a:rPr lang="en-US" dirty="0">
                <a:solidFill>
                  <a:srgbClr val="00B050"/>
                </a:solidFill>
                <a:latin typeface="Consolas" panose="020B0609020204030204" pitchFamily="49" charset="0"/>
              </a:rPr>
              <a:t>y</a:t>
            </a:r>
          </a:p>
          <a:p>
            <a:r>
              <a:rPr lang="en-US" dirty="0">
                <a:solidFill>
                  <a:srgbClr val="839496"/>
                </a:solidFill>
                <a:latin typeface="Consolas" panose="020B0609020204030204" pitchFamily="49" charset="0"/>
              </a:rPr>
              <a:t/>
            </a:r>
            <a:br>
              <a:rPr lang="en-US" dirty="0">
                <a:solidFill>
                  <a:srgbClr val="839496"/>
                </a:solidFill>
                <a:latin typeface="Consolas" panose="020B0609020204030204" pitchFamily="49" charset="0"/>
              </a:rPr>
            </a:br>
            <a:r>
              <a:rPr lang="en-US" dirty="0" err="1">
                <a:solidFill>
                  <a:srgbClr val="839496"/>
                </a:solidFill>
                <a:latin typeface="Consolas" panose="020B0609020204030204" pitchFamily="49" charset="0"/>
              </a:rPr>
              <a:t>obiekt</a:t>
            </a:r>
            <a:r>
              <a:rPr lang="en-US" dirty="0">
                <a:solidFill>
                  <a:srgbClr val="839496"/>
                </a:solidFill>
                <a:latin typeface="Consolas" panose="020B0609020204030204" pitchFamily="49" charset="0"/>
              </a:rPr>
              <a:t> </a:t>
            </a:r>
            <a:r>
              <a:rPr lang="en-US" dirty="0">
                <a:solidFill>
                  <a:srgbClr val="859900"/>
                </a:solidFill>
                <a:latin typeface="Consolas" panose="020B0609020204030204" pitchFamily="49" charset="0"/>
              </a:rPr>
              <a:t>=</a:t>
            </a:r>
            <a:r>
              <a:rPr lang="en-US" dirty="0">
                <a:solidFill>
                  <a:srgbClr val="839496"/>
                </a:solidFill>
                <a:latin typeface="Consolas" panose="020B0609020204030204" pitchFamily="49" charset="0"/>
              </a:rPr>
              <a:t> </a:t>
            </a:r>
            <a:r>
              <a:rPr lang="en-US" dirty="0" err="1">
                <a:solidFill>
                  <a:srgbClr val="839496"/>
                </a:solidFill>
                <a:latin typeface="Consolas" panose="020B0609020204030204" pitchFamily="49" charset="0"/>
              </a:rPr>
              <a:t>MojaKlasa</a:t>
            </a:r>
            <a:r>
              <a:rPr lang="en-US" dirty="0">
                <a:solidFill>
                  <a:srgbClr val="839496"/>
                </a:solidFill>
                <a:latin typeface="Consolas" panose="020B0609020204030204" pitchFamily="49" charset="0"/>
              </a:rPr>
              <a:t>(</a:t>
            </a:r>
            <a:r>
              <a:rPr lang="en-US" dirty="0">
                <a:solidFill>
                  <a:srgbClr val="D33682"/>
                </a:solidFill>
                <a:latin typeface="Consolas" panose="020B0609020204030204" pitchFamily="49" charset="0"/>
              </a:rPr>
              <a:t>1</a:t>
            </a:r>
            <a:r>
              <a:rPr lang="en-US" dirty="0">
                <a:solidFill>
                  <a:srgbClr val="839496"/>
                </a:solidFill>
                <a:latin typeface="Consolas" panose="020B0609020204030204" pitchFamily="49" charset="0"/>
              </a:rPr>
              <a:t>, </a:t>
            </a:r>
            <a:r>
              <a:rPr lang="en-US" dirty="0">
                <a:solidFill>
                  <a:srgbClr val="D33682"/>
                </a:solidFill>
                <a:latin typeface="Consolas" panose="020B0609020204030204" pitchFamily="49" charset="0"/>
              </a:rPr>
              <a:t>2</a:t>
            </a:r>
            <a:r>
              <a:rPr lang="en-US" dirty="0">
                <a:solidFill>
                  <a:srgbClr val="839496"/>
                </a:solidFill>
                <a:latin typeface="Consolas" panose="020B0609020204030204" pitchFamily="49" charset="0"/>
              </a:rPr>
              <a:t>)</a:t>
            </a:r>
          </a:p>
        </p:txBody>
      </p:sp>
      <p:sp>
        <p:nvSpPr>
          <p:cNvPr id="8" name="Prostokąt 7"/>
          <p:cNvSpPr/>
          <p:nvPr/>
        </p:nvSpPr>
        <p:spPr>
          <a:xfrm>
            <a:off x="527986" y="4243477"/>
            <a:ext cx="10792286" cy="1477328"/>
          </a:xfrm>
          <a:prstGeom prst="rect">
            <a:avLst/>
          </a:prstGeom>
        </p:spPr>
        <p:txBody>
          <a:bodyPr wrap="square">
            <a:spAutoFit/>
          </a:bodyPr>
          <a:lstStyle/>
          <a:p>
            <a:r>
              <a:rPr lang="pl-PL" dirty="0">
                <a:solidFill>
                  <a:prstClr val="black"/>
                </a:solidFill>
              </a:rPr>
              <a:t>W </a:t>
            </a:r>
            <a:r>
              <a:rPr lang="pl-PL" dirty="0" err="1">
                <a:solidFill>
                  <a:prstClr val="black"/>
                </a:solidFill>
              </a:rPr>
              <a:t>Pythonie</a:t>
            </a:r>
            <a:r>
              <a:rPr lang="pl-PL" dirty="0">
                <a:solidFill>
                  <a:prstClr val="black"/>
                </a:solidFill>
              </a:rPr>
              <a:t>, __</a:t>
            </a:r>
            <a:r>
              <a:rPr lang="pl-PL" dirty="0" err="1">
                <a:solidFill>
                  <a:prstClr val="black"/>
                </a:solidFill>
              </a:rPr>
              <a:t>init</a:t>
            </a:r>
            <a:r>
              <a:rPr lang="pl-PL" dirty="0">
                <a:solidFill>
                  <a:prstClr val="black"/>
                </a:solidFill>
              </a:rPr>
              <a:t>__ to specjalna metoda, znana również jako</a:t>
            </a:r>
            <a:r>
              <a:rPr lang="pl-PL" b="1" dirty="0">
                <a:solidFill>
                  <a:prstClr val="black"/>
                </a:solidFill>
              </a:rPr>
              <a:t> konstruktor</a:t>
            </a:r>
            <a:r>
              <a:rPr lang="pl-PL" dirty="0">
                <a:solidFill>
                  <a:prstClr val="black"/>
                </a:solidFill>
              </a:rPr>
              <a:t>, która jest automatycznie wywoływana podczas tworzenia nowej instancji klasy. </a:t>
            </a:r>
            <a:r>
              <a:rPr lang="pl-PL" dirty="0" smtClean="0">
                <a:solidFill>
                  <a:prstClr val="black"/>
                </a:solidFill>
              </a:rPr>
              <a:t>Nie w każdym języku programowania jest __ </a:t>
            </a:r>
            <a:r>
              <a:rPr lang="pl-PL" dirty="0" err="1" smtClean="0">
                <a:solidFill>
                  <a:prstClr val="black"/>
                </a:solidFill>
              </a:rPr>
              <a:t>init</a:t>
            </a:r>
            <a:r>
              <a:rPr lang="pl-PL" dirty="0" smtClean="0">
                <a:solidFill>
                  <a:prstClr val="black"/>
                </a:solidFill>
              </a:rPr>
              <a:t>__.</a:t>
            </a:r>
          </a:p>
          <a:p>
            <a:endParaRPr lang="pl-PL" dirty="0">
              <a:solidFill>
                <a:prstClr val="black"/>
              </a:solidFill>
            </a:endParaRPr>
          </a:p>
          <a:p>
            <a:r>
              <a:rPr lang="pl-PL" dirty="0" smtClean="0">
                <a:solidFill>
                  <a:prstClr val="black"/>
                </a:solidFill>
              </a:rPr>
              <a:t>Nazwa </a:t>
            </a:r>
            <a:r>
              <a:rPr lang="pl-PL" dirty="0">
                <a:solidFill>
                  <a:prstClr val="black"/>
                </a:solidFill>
              </a:rPr>
              <a:t>__</a:t>
            </a:r>
            <a:r>
              <a:rPr lang="pl-PL" dirty="0" err="1">
                <a:solidFill>
                  <a:prstClr val="black"/>
                </a:solidFill>
              </a:rPr>
              <a:t>init</a:t>
            </a:r>
            <a:r>
              <a:rPr lang="pl-PL" dirty="0">
                <a:solidFill>
                  <a:prstClr val="black"/>
                </a:solidFill>
              </a:rPr>
              <a:t>__ jest skrótem od "</a:t>
            </a:r>
            <a:r>
              <a:rPr lang="pl-PL" dirty="0" err="1">
                <a:solidFill>
                  <a:prstClr val="black"/>
                </a:solidFill>
              </a:rPr>
              <a:t>initialize</a:t>
            </a:r>
            <a:r>
              <a:rPr lang="pl-PL" dirty="0">
                <a:solidFill>
                  <a:prstClr val="black"/>
                </a:solidFill>
              </a:rPr>
              <a:t>" (inicjalizacja). Głównym celem tej metody jest inicjalizacja atrybutów obiektu, tj. ustawienie ich początkowych wartości.</a:t>
            </a:r>
          </a:p>
        </p:txBody>
      </p:sp>
      <p:sp>
        <p:nvSpPr>
          <p:cNvPr id="9" name="Prostokąt 8"/>
          <p:cNvSpPr/>
          <p:nvPr/>
        </p:nvSpPr>
        <p:spPr>
          <a:xfrm>
            <a:off x="5349240" y="3365885"/>
            <a:ext cx="4858512" cy="369332"/>
          </a:xfrm>
          <a:prstGeom prst="rect">
            <a:avLst/>
          </a:prstGeom>
        </p:spPr>
        <p:txBody>
          <a:bodyPr wrap="square">
            <a:spAutoFit/>
          </a:bodyPr>
          <a:lstStyle/>
          <a:p>
            <a:r>
              <a:rPr lang="pl-PL" dirty="0" smtClean="0">
                <a:solidFill>
                  <a:prstClr val="black"/>
                </a:solidFill>
              </a:rPr>
              <a:t>Tak się przypisuje obiekt do klasy</a:t>
            </a:r>
            <a:endParaRPr lang="pl-PL" dirty="0">
              <a:solidFill>
                <a:prstClr val="black"/>
              </a:solidFill>
            </a:endParaRPr>
          </a:p>
        </p:txBody>
      </p:sp>
      <p:cxnSp>
        <p:nvCxnSpPr>
          <p:cNvPr id="11" name="Łącznik prosty ze strzałką 10"/>
          <p:cNvCxnSpPr/>
          <p:nvPr/>
        </p:nvCxnSpPr>
        <p:spPr>
          <a:xfrm flipH="1">
            <a:off x="4370832" y="3584448"/>
            <a:ext cx="978408" cy="9145"/>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155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285317" y="160953"/>
            <a:ext cx="9144000" cy="477837"/>
          </a:xfrm>
        </p:spPr>
        <p:txBody>
          <a:bodyPr>
            <a:normAutofit/>
          </a:bodyPr>
          <a:lstStyle/>
          <a:p>
            <a:r>
              <a:rPr lang="pl-PL" sz="2800" b="1" i="1" dirty="0" smtClean="0"/>
              <a:t>Co to jest argument </a:t>
            </a:r>
            <a:r>
              <a:rPr lang="pl-PL" sz="2800" b="1" i="1" dirty="0" err="1" smtClean="0"/>
              <a:t>self</a:t>
            </a:r>
            <a:r>
              <a:rPr lang="pl-PL" sz="2800" b="1" i="1" dirty="0"/>
              <a:t>?</a:t>
            </a:r>
          </a:p>
        </p:txBody>
      </p:sp>
      <p:sp>
        <p:nvSpPr>
          <p:cNvPr id="5" name="Prostokąt 4"/>
          <p:cNvSpPr/>
          <p:nvPr/>
        </p:nvSpPr>
        <p:spPr>
          <a:xfrm>
            <a:off x="55484" y="617877"/>
            <a:ext cx="11603666" cy="830997"/>
          </a:xfrm>
          <a:prstGeom prst="rect">
            <a:avLst/>
          </a:prstGeom>
        </p:spPr>
        <p:txBody>
          <a:bodyPr wrap="square">
            <a:spAutoFit/>
          </a:bodyPr>
          <a:lstStyle/>
          <a:p>
            <a:r>
              <a:rPr lang="pl-PL" sz="2400" i="1" dirty="0">
                <a:solidFill>
                  <a:prstClr val="black"/>
                </a:solidFill>
              </a:rPr>
              <a:t>W języku </a:t>
            </a:r>
            <a:r>
              <a:rPr lang="pl-PL" sz="2400" i="1" dirty="0" err="1">
                <a:solidFill>
                  <a:prstClr val="black"/>
                </a:solidFill>
              </a:rPr>
              <a:t>Python</a:t>
            </a:r>
            <a:r>
              <a:rPr lang="pl-PL" sz="2400" i="1" dirty="0">
                <a:solidFill>
                  <a:prstClr val="black"/>
                </a:solidFill>
              </a:rPr>
              <a:t>, </a:t>
            </a:r>
            <a:r>
              <a:rPr lang="pl-PL" sz="2400" i="1" dirty="0" smtClean="0">
                <a:solidFill>
                  <a:prstClr val="black"/>
                </a:solidFill>
              </a:rPr>
              <a:t>_ _</a:t>
            </a:r>
            <a:r>
              <a:rPr lang="pl-PL" sz="2400" i="1" dirty="0" err="1">
                <a:solidFill>
                  <a:prstClr val="black"/>
                </a:solidFill>
              </a:rPr>
              <a:t>init</a:t>
            </a:r>
            <a:r>
              <a:rPr lang="pl-PL" sz="2400" i="1" dirty="0" smtClean="0">
                <a:solidFill>
                  <a:prstClr val="black"/>
                </a:solidFill>
              </a:rPr>
              <a:t>_ _ posiada argument </a:t>
            </a:r>
            <a:r>
              <a:rPr lang="pl-PL" sz="2400" i="1" dirty="0" err="1" smtClean="0">
                <a:solidFill>
                  <a:prstClr val="black"/>
                </a:solidFill>
              </a:rPr>
              <a:t>self</a:t>
            </a:r>
            <a:r>
              <a:rPr lang="pl-PL" sz="2400" i="1" dirty="0" smtClean="0">
                <a:solidFill>
                  <a:prstClr val="black"/>
                </a:solidFill>
              </a:rPr>
              <a:t>. Ten argument będzie przyjmował nazwę obiektu który został stworzony- patrz strzałka.</a:t>
            </a:r>
            <a:endParaRPr lang="pl-PL" sz="2400" i="1" dirty="0">
              <a:solidFill>
                <a:prstClr val="black"/>
              </a:solidFill>
            </a:endParaRPr>
          </a:p>
        </p:txBody>
      </p:sp>
      <p:sp>
        <p:nvSpPr>
          <p:cNvPr id="7" name="Prostokąt 6"/>
          <p:cNvSpPr/>
          <p:nvPr/>
        </p:nvSpPr>
        <p:spPr>
          <a:xfrm>
            <a:off x="4111256" y="1889625"/>
            <a:ext cx="6096000" cy="3416320"/>
          </a:xfrm>
          <a:prstGeom prst="rect">
            <a:avLst/>
          </a:prstGeom>
        </p:spPr>
        <p:txBody>
          <a:bodyPr>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x, y):</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x</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y</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instancji klasy i automatyczne wywołanie __</a:t>
            </a:r>
            <a:r>
              <a:rPr lang="pl-PL" i="1" dirty="0" err="1">
                <a:solidFill>
                  <a:srgbClr val="586E75"/>
                </a:solidFill>
                <a:latin typeface="Consolas" panose="020B0609020204030204" pitchFamily="49" charset="0"/>
              </a:rPr>
              <a:t>init</a:t>
            </a:r>
            <a:r>
              <a:rPr lang="pl-PL" i="1" dirty="0">
                <a:solidFill>
                  <a:srgbClr val="586E75"/>
                </a:solidFill>
                <a:latin typeface="Consolas" panose="020B0609020204030204" pitchFamily="49" charset="0"/>
              </a:rPr>
              <a:t>__</a:t>
            </a:r>
            <a:endParaRPr lang="pl-PL" dirty="0">
              <a:solidFill>
                <a:srgbClr val="839496"/>
              </a:solidFill>
              <a:latin typeface="Consolas" panose="020B0609020204030204" pitchFamily="49" charset="0"/>
            </a:endParaRPr>
          </a:p>
          <a:p>
            <a:r>
              <a:rPr lang="pl-PL" dirty="0" smtClean="0">
                <a:solidFill>
                  <a:srgbClr val="268BD2"/>
                </a:solidFill>
                <a:latin typeface="Consolas" panose="020B0609020204030204" pitchFamily="49" charset="0"/>
              </a:rPr>
              <a:t>obiekt1</a:t>
            </a:r>
            <a:r>
              <a:rPr lang="pl-PL" dirty="0" smtClean="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Atrybuty x i y zostały zainicjowane</a:t>
            </a:r>
            <a:endParaRPr lang="pl-PL" dirty="0">
              <a:solidFill>
                <a:srgbClr val="839496"/>
              </a:solidFill>
              <a:latin typeface="Consolas" panose="020B0609020204030204" pitchFamily="49" charset="0"/>
            </a:endParaRPr>
          </a:p>
          <a:p>
            <a:r>
              <a:rPr lang="pl-PL" dirty="0" smtClean="0">
                <a:solidFill>
                  <a:srgbClr val="268BD2"/>
                </a:solidFill>
                <a:latin typeface="Consolas" panose="020B0609020204030204" pitchFamily="49" charset="0"/>
              </a:rPr>
              <a:t>print</a:t>
            </a:r>
            <a:r>
              <a:rPr lang="pl-PL" dirty="0" smtClean="0">
                <a:solidFill>
                  <a:srgbClr val="839496"/>
                </a:solidFill>
                <a:latin typeface="Consolas" panose="020B0609020204030204" pitchFamily="49" charset="0"/>
              </a:rPr>
              <a:t>(</a:t>
            </a:r>
            <a:r>
              <a:rPr lang="pl-PL" dirty="0" smtClean="0">
                <a:solidFill>
                  <a:srgbClr val="268BD2"/>
                </a:solidFill>
                <a:latin typeface="Consolas" panose="020B0609020204030204" pitchFamily="49" charset="0"/>
              </a:rPr>
              <a:t>obiekt1</a:t>
            </a:r>
            <a:r>
              <a:rPr lang="pl-PL" dirty="0" smtClean="0">
                <a:solidFill>
                  <a:srgbClr val="839496"/>
                </a:solidFill>
                <a:latin typeface="Consolas" panose="020B0609020204030204" pitchFamily="49" charset="0"/>
              </a:rPr>
              <a:t>.</a:t>
            </a:r>
            <a:r>
              <a:rPr lang="pl-PL" dirty="0" smtClean="0">
                <a:solidFill>
                  <a:srgbClr val="268BD2"/>
                </a:solidFill>
                <a:latin typeface="Consolas" panose="020B0609020204030204" pitchFamily="49" charset="0"/>
              </a:rPr>
              <a:t>x</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Wynik: 10</a:t>
            </a:r>
            <a:endParaRPr lang="pl-PL" dirty="0">
              <a:solidFill>
                <a:srgbClr val="839496"/>
              </a:solidFill>
              <a:latin typeface="Consolas" panose="020B0609020204030204" pitchFamily="49" charset="0"/>
            </a:endParaRPr>
          </a:p>
          <a:p>
            <a:r>
              <a:rPr lang="pl-PL" dirty="0" smtClean="0">
                <a:solidFill>
                  <a:srgbClr val="268BD2"/>
                </a:solidFill>
                <a:latin typeface="Consolas" panose="020B0609020204030204" pitchFamily="49" charset="0"/>
              </a:rPr>
              <a:t>print</a:t>
            </a:r>
            <a:r>
              <a:rPr lang="pl-PL" dirty="0" smtClean="0">
                <a:solidFill>
                  <a:srgbClr val="839496"/>
                </a:solidFill>
                <a:latin typeface="Consolas" panose="020B0609020204030204" pitchFamily="49" charset="0"/>
              </a:rPr>
              <a:t>(</a:t>
            </a:r>
            <a:r>
              <a:rPr lang="pl-PL" dirty="0" smtClean="0">
                <a:solidFill>
                  <a:srgbClr val="268BD2"/>
                </a:solidFill>
                <a:latin typeface="Consolas" panose="020B0609020204030204" pitchFamily="49" charset="0"/>
              </a:rPr>
              <a:t>obiekt1</a:t>
            </a:r>
            <a:r>
              <a:rPr lang="pl-PL" dirty="0" smtClean="0">
                <a:solidFill>
                  <a:srgbClr val="839496"/>
                </a:solidFill>
                <a:latin typeface="Consolas" panose="020B0609020204030204" pitchFamily="49" charset="0"/>
              </a:rPr>
              <a:t>.</a:t>
            </a:r>
            <a:r>
              <a:rPr lang="pl-PL" dirty="0" smtClean="0">
                <a:solidFill>
                  <a:srgbClr val="268BD2"/>
                </a:solidFill>
                <a:latin typeface="Consolas" panose="020B0609020204030204" pitchFamily="49" charset="0"/>
              </a:rPr>
              <a:t>y</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Wynik: 20</a:t>
            </a:r>
            <a:endParaRPr lang="pl-PL" dirty="0">
              <a:solidFill>
                <a:srgbClr val="839496"/>
              </a:solidFill>
              <a:latin typeface="Consolas" panose="020B0609020204030204" pitchFamily="49" charset="0"/>
            </a:endParaRPr>
          </a:p>
        </p:txBody>
      </p:sp>
      <p:sp>
        <p:nvSpPr>
          <p:cNvPr id="9" name="Prostokąt 8"/>
          <p:cNvSpPr/>
          <p:nvPr/>
        </p:nvSpPr>
        <p:spPr>
          <a:xfrm>
            <a:off x="166576" y="5305945"/>
            <a:ext cx="11869480" cy="1569660"/>
          </a:xfrm>
          <a:prstGeom prst="rect">
            <a:avLst/>
          </a:prstGeom>
        </p:spPr>
        <p:txBody>
          <a:bodyPr wrap="square">
            <a:spAutoFit/>
          </a:bodyPr>
          <a:lstStyle/>
          <a:p>
            <a:r>
              <a:rPr lang="pl-PL" sz="2400" i="1" dirty="0">
                <a:solidFill>
                  <a:prstClr val="black"/>
                </a:solidFill>
              </a:rPr>
              <a:t>W tym przykładzie, po utworzeniu instancji </a:t>
            </a:r>
            <a:r>
              <a:rPr lang="pl-PL" sz="2400" i="1" dirty="0" err="1">
                <a:solidFill>
                  <a:prstClr val="black"/>
                </a:solidFill>
              </a:rPr>
              <a:t>MojaKlasa</a:t>
            </a:r>
            <a:r>
              <a:rPr lang="pl-PL" sz="2400" i="1" dirty="0">
                <a:solidFill>
                  <a:prstClr val="black"/>
                </a:solidFill>
              </a:rPr>
              <a:t> za pomocą obiekt = </a:t>
            </a:r>
            <a:r>
              <a:rPr lang="pl-PL" sz="2400" i="1" dirty="0" err="1">
                <a:solidFill>
                  <a:prstClr val="black"/>
                </a:solidFill>
              </a:rPr>
              <a:t>MojaKlasa</a:t>
            </a:r>
            <a:r>
              <a:rPr lang="pl-PL" sz="2400" i="1" dirty="0">
                <a:solidFill>
                  <a:prstClr val="black"/>
                </a:solidFill>
              </a:rPr>
              <a:t>(10, 20), metoda </a:t>
            </a:r>
            <a:r>
              <a:rPr lang="pl-PL" sz="2400" i="1" dirty="0" smtClean="0">
                <a:solidFill>
                  <a:prstClr val="black"/>
                </a:solidFill>
              </a:rPr>
              <a:t>_ _</a:t>
            </a:r>
            <a:r>
              <a:rPr lang="pl-PL" sz="2400" i="1" dirty="0" err="1">
                <a:solidFill>
                  <a:prstClr val="black"/>
                </a:solidFill>
              </a:rPr>
              <a:t>init</a:t>
            </a:r>
            <a:r>
              <a:rPr lang="pl-PL" sz="2400" i="1" dirty="0" smtClean="0">
                <a:solidFill>
                  <a:prstClr val="black"/>
                </a:solidFill>
              </a:rPr>
              <a:t>_ _ </a:t>
            </a:r>
            <a:r>
              <a:rPr lang="pl-PL" sz="2400" i="1" dirty="0">
                <a:solidFill>
                  <a:prstClr val="black"/>
                </a:solidFill>
              </a:rPr>
              <a:t>jest automatycznie wywoływana, a wartości 10 i 20 są przekazywane jako argumenty x i y. Wewnątrz metody </a:t>
            </a:r>
            <a:r>
              <a:rPr lang="pl-PL" sz="2400" i="1" dirty="0" smtClean="0">
                <a:solidFill>
                  <a:prstClr val="black"/>
                </a:solidFill>
              </a:rPr>
              <a:t>_ _</a:t>
            </a:r>
            <a:r>
              <a:rPr lang="pl-PL" sz="2400" i="1" dirty="0" err="1">
                <a:solidFill>
                  <a:prstClr val="black"/>
                </a:solidFill>
              </a:rPr>
              <a:t>init</a:t>
            </a:r>
            <a:r>
              <a:rPr lang="pl-PL" sz="2400" i="1" dirty="0" smtClean="0">
                <a:solidFill>
                  <a:prstClr val="black"/>
                </a:solidFill>
              </a:rPr>
              <a:t>_ _, </a:t>
            </a:r>
            <a:r>
              <a:rPr lang="pl-PL" sz="2400" i="1" dirty="0">
                <a:solidFill>
                  <a:prstClr val="black"/>
                </a:solidFill>
              </a:rPr>
              <a:t>te wartości są przypisane do atrybutów x i y </a:t>
            </a:r>
            <a:r>
              <a:rPr lang="pl-PL" sz="2400" i="1" dirty="0" smtClean="0">
                <a:solidFill>
                  <a:prstClr val="black"/>
                </a:solidFill>
              </a:rPr>
              <a:t>obiektu o nazwie obiekt1.</a:t>
            </a:r>
            <a:endParaRPr lang="pl-PL" sz="2400" i="1" dirty="0">
              <a:solidFill>
                <a:prstClr val="black"/>
              </a:solidFill>
            </a:endParaRPr>
          </a:p>
        </p:txBody>
      </p:sp>
      <p:cxnSp>
        <p:nvCxnSpPr>
          <p:cNvPr id="6" name="Łącznik prosty ze strzałką 5"/>
          <p:cNvCxnSpPr/>
          <p:nvPr/>
        </p:nvCxnSpPr>
        <p:spPr>
          <a:xfrm flipV="1">
            <a:off x="2962656" y="2660904"/>
            <a:ext cx="2130552" cy="18288"/>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Łącznik prosty ze strzałką 9"/>
          <p:cNvCxnSpPr/>
          <p:nvPr/>
        </p:nvCxnSpPr>
        <p:spPr>
          <a:xfrm flipV="1">
            <a:off x="2962656" y="2916936"/>
            <a:ext cx="2130552" cy="18288"/>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p:cNvCxnSpPr/>
          <p:nvPr/>
        </p:nvCxnSpPr>
        <p:spPr>
          <a:xfrm flipH="1" flipV="1">
            <a:off x="2962656" y="3110142"/>
            <a:ext cx="1148600" cy="78108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Prostokąt 16"/>
          <p:cNvSpPr/>
          <p:nvPr/>
        </p:nvSpPr>
        <p:spPr>
          <a:xfrm>
            <a:off x="299483" y="2434546"/>
            <a:ext cx="11603666" cy="830997"/>
          </a:xfrm>
          <a:prstGeom prst="rect">
            <a:avLst/>
          </a:prstGeom>
        </p:spPr>
        <p:txBody>
          <a:bodyPr wrap="square">
            <a:spAutoFit/>
          </a:bodyPr>
          <a:lstStyle/>
          <a:p>
            <a:r>
              <a:rPr lang="pl-PL" sz="2400" i="1" dirty="0" smtClean="0">
                <a:solidFill>
                  <a:prstClr val="black"/>
                </a:solidFill>
              </a:rPr>
              <a:t>Zamiana nazwy </a:t>
            </a:r>
            <a:r>
              <a:rPr lang="pl-PL" sz="2400" i="1" dirty="0" err="1" smtClean="0">
                <a:solidFill>
                  <a:prstClr val="black"/>
                </a:solidFill>
              </a:rPr>
              <a:t>self</a:t>
            </a:r>
            <a:r>
              <a:rPr lang="pl-PL" sz="2400" i="1" dirty="0" smtClean="0">
                <a:solidFill>
                  <a:prstClr val="black"/>
                </a:solidFill>
              </a:rPr>
              <a:t> </a:t>
            </a:r>
          </a:p>
          <a:p>
            <a:r>
              <a:rPr lang="pl-PL" sz="2400" i="1" dirty="0" smtClean="0">
                <a:solidFill>
                  <a:prstClr val="black"/>
                </a:solidFill>
              </a:rPr>
              <a:t>na nazwę obiektu</a:t>
            </a:r>
            <a:endParaRPr lang="pl-PL" sz="2400" i="1" dirty="0">
              <a:solidFill>
                <a:prstClr val="black"/>
              </a:solidFill>
            </a:endParaRPr>
          </a:p>
        </p:txBody>
      </p:sp>
      <p:sp>
        <p:nvSpPr>
          <p:cNvPr id="18" name="Prostokąt 17"/>
          <p:cNvSpPr/>
          <p:nvPr/>
        </p:nvSpPr>
        <p:spPr>
          <a:xfrm>
            <a:off x="299483" y="2313432"/>
            <a:ext cx="2599165" cy="952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prstClr val="white"/>
              </a:solidFill>
            </a:endParaRPr>
          </a:p>
        </p:txBody>
      </p:sp>
    </p:spTree>
    <p:extLst>
      <p:ext uri="{BB962C8B-B14F-4D97-AF65-F5344CB8AC3E}">
        <p14:creationId xmlns:p14="http://schemas.microsoft.com/office/powerpoint/2010/main" val="163900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622619"/>
            <a:ext cx="11119944" cy="4953382"/>
          </a:xfrm>
        </p:spPr>
        <p:txBody>
          <a:bodyPr/>
          <a:lstStyle/>
          <a:p>
            <a:r>
              <a:rPr lang="pl-PL" sz="2000" dirty="0">
                <a:solidFill>
                  <a:schemeClr val="tx1">
                    <a:lumMod val="75000"/>
                    <a:lumOff val="25000"/>
                  </a:schemeClr>
                </a:solidFill>
                <a:latin typeface="Consolas" panose="020B0609020204030204" pitchFamily="49" charset="0"/>
              </a:rPr>
              <a:t>Co to znaczy że język programowania jest statyczny?</a:t>
            </a:r>
          </a:p>
          <a:p>
            <a:endParaRPr lang="pl-PL" sz="1700" dirty="0">
              <a:solidFill>
                <a:schemeClr val="tx1">
                  <a:lumMod val="75000"/>
                  <a:lumOff val="25000"/>
                </a:schemeClr>
              </a:solidFill>
              <a:latin typeface="Consolas" panose="020B0609020204030204" pitchFamily="49" charset="0"/>
            </a:endParaRPr>
          </a:p>
          <a:p>
            <a:pPr algn="just"/>
            <a:r>
              <a:rPr lang="pl-PL" sz="1700" dirty="0">
                <a:solidFill>
                  <a:schemeClr val="tx1">
                    <a:lumMod val="75000"/>
                    <a:lumOff val="25000"/>
                  </a:schemeClr>
                </a:solidFill>
                <a:latin typeface="Consolas" panose="020B0609020204030204" pitchFamily="49" charset="0"/>
              </a:rPr>
              <a:t>Statyczny język programowania to taki język, który wymaga, aby zmienne były zadeklarowane z wyprzedzeniem i określonego typu danych, a także wymaga, aby każda zmienna była zainicjowana przed użyciem.</a:t>
            </a:r>
          </a:p>
          <a:p>
            <a:pPr algn="just"/>
            <a:r>
              <a:rPr lang="pl-PL" sz="1700" dirty="0">
                <a:solidFill>
                  <a:schemeClr val="tx1">
                    <a:lumMod val="75000"/>
                    <a:lumOff val="25000"/>
                  </a:schemeClr>
                </a:solidFill>
                <a:latin typeface="Consolas" panose="020B0609020204030204" pitchFamily="49" charset="0"/>
              </a:rPr>
              <a:t>W statycznym języku programowania, typy danych są sprawdzane w czasie kompilacji, co oznacza, że ​​błędy typów danych zostaną wykryte przed uruchomieniem programu. Dzięki temu można uniknąć wielu błędów programistycznych i uzyskać większą pewność co do poprawności kodu.</a:t>
            </a:r>
          </a:p>
          <a:p>
            <a:pPr algn="just"/>
            <a:r>
              <a:rPr lang="pl-PL" sz="1700" dirty="0">
                <a:solidFill>
                  <a:schemeClr val="tx1">
                    <a:lumMod val="75000"/>
                    <a:lumOff val="25000"/>
                  </a:schemeClr>
                </a:solidFill>
                <a:latin typeface="Consolas" panose="020B0609020204030204" pitchFamily="49" charset="0"/>
              </a:rPr>
              <a:t>Przykłady statycznych języków programowania. to Java, C++, C# oraz Kotlin</a:t>
            </a:r>
          </a:p>
        </p:txBody>
      </p:sp>
    </p:spTree>
    <p:extLst>
      <p:ext uri="{BB962C8B-B14F-4D97-AF65-F5344CB8AC3E}">
        <p14:creationId xmlns:p14="http://schemas.microsoft.com/office/powerpoint/2010/main" val="7193544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8280" y="95280"/>
            <a:ext cx="9144000" cy="477837"/>
          </a:xfrm>
        </p:spPr>
        <p:txBody>
          <a:bodyPr>
            <a:normAutofit/>
          </a:bodyPr>
          <a:lstStyle/>
          <a:p>
            <a:r>
              <a:rPr lang="pl-PL" sz="2800" dirty="0" smtClean="0"/>
              <a:t>Do czego służy </a:t>
            </a:r>
            <a:r>
              <a:rPr lang="pl-PL" sz="2800" dirty="0" err="1" smtClean="0"/>
              <a:t>self</a:t>
            </a:r>
            <a:r>
              <a:rPr lang="pl-PL" sz="2800" dirty="0" smtClean="0"/>
              <a:t> i jak działa wewnątrz klasy? </a:t>
            </a:r>
            <a:endParaRPr lang="pl-PL" sz="2800" dirty="0"/>
          </a:p>
        </p:txBody>
      </p:sp>
      <p:sp>
        <p:nvSpPr>
          <p:cNvPr id="8" name="Prostokąt 7"/>
          <p:cNvSpPr/>
          <p:nvPr/>
        </p:nvSpPr>
        <p:spPr>
          <a:xfrm>
            <a:off x="1018280" y="2698103"/>
            <a:ext cx="3028326" cy="646331"/>
          </a:xfrm>
          <a:prstGeom prst="rect">
            <a:avLst/>
          </a:prstGeom>
        </p:spPr>
        <p:txBody>
          <a:bodyPr wrap="square">
            <a:spAutoFit/>
          </a:bodyPr>
          <a:lstStyle/>
          <a:p>
            <a:r>
              <a:rPr lang="pl-PL" dirty="0" smtClean="0">
                <a:solidFill>
                  <a:prstClr val="black"/>
                </a:solidFill>
              </a:rPr>
              <a:t>Tutaj będzie wstawiony ten sam obiekt.</a:t>
            </a:r>
            <a:endParaRPr lang="pl-PL" dirty="0">
              <a:solidFill>
                <a:prstClr val="black"/>
              </a:solidFill>
            </a:endParaRPr>
          </a:p>
        </p:txBody>
      </p:sp>
      <p:sp>
        <p:nvSpPr>
          <p:cNvPr id="3" name="Prostokąt 2"/>
          <p:cNvSpPr/>
          <p:nvPr/>
        </p:nvSpPr>
        <p:spPr>
          <a:xfrm>
            <a:off x="3765560" y="1707829"/>
            <a:ext cx="11012714" cy="4247317"/>
          </a:xfrm>
          <a:prstGeom prst="rect">
            <a:avLst/>
          </a:prstGeom>
        </p:spPr>
        <p:txBody>
          <a:bodyPr wrap="square">
            <a:spAutoFit/>
          </a:bodyPr>
          <a:lstStyle/>
          <a:p>
            <a:r>
              <a:rPr lang="pl-PL" b="1" dirty="0" err="1" smtClean="0">
                <a:solidFill>
                  <a:srgbClr val="93A1A1"/>
                </a:solidFill>
                <a:latin typeface="Consolas" panose="020B0609020204030204" pitchFamily="49" charset="0"/>
              </a:rPr>
              <a:t>class</a:t>
            </a:r>
            <a:r>
              <a:rPr lang="pl-PL" dirty="0" smtClean="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Zwierze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gatunek, wiek):</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gatunek</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gatunek</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wiek</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wiek</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przedstaw_sie</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"Jestem</a:t>
            </a:r>
            <a:r>
              <a:rPr lang="pl-PL" dirty="0">
                <a:solidFill>
                  <a:srgbClr val="2AA198"/>
                </a:solidFill>
                <a:latin typeface="Consolas" panose="020B0609020204030204" pitchFamily="49" charset="0"/>
              </a:rPr>
              <a:t> </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gatunek</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i mam </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wiek</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lat."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Tworzymy instancje klasy </a:t>
            </a:r>
            <a:r>
              <a:rPr lang="pl-PL" i="1" dirty="0" err="1">
                <a:solidFill>
                  <a:srgbClr val="586E75"/>
                </a:solidFill>
                <a:latin typeface="Consolas" panose="020B0609020204030204" pitchFamily="49" charset="0"/>
              </a:rPr>
              <a:t>Zwierze</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kot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Zwierze</a:t>
            </a:r>
            <a:r>
              <a:rPr lang="pl-PL" dirty="0">
                <a:solidFill>
                  <a:srgbClr val="839496"/>
                </a:solidFill>
                <a:latin typeface="Consolas" panose="020B0609020204030204" pitchFamily="49" charset="0"/>
              </a:rPr>
              <a:t>(gatunek</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"kot"</a:t>
            </a:r>
            <a:r>
              <a:rPr lang="pl-PL" dirty="0">
                <a:solidFill>
                  <a:srgbClr val="839496"/>
                </a:solidFill>
                <a:latin typeface="Consolas" panose="020B0609020204030204" pitchFamily="49" charset="0"/>
              </a:rPr>
              <a:t>, wiek</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pies</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Zwierze</a:t>
            </a:r>
            <a:r>
              <a:rPr lang="pl-PL" dirty="0">
                <a:solidFill>
                  <a:srgbClr val="839496"/>
                </a:solidFill>
                <a:latin typeface="Consolas" panose="020B0609020204030204" pitchFamily="49" charset="0"/>
              </a:rPr>
              <a:t>(gatunek</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"pies"</a:t>
            </a:r>
            <a:r>
              <a:rPr lang="pl-PL" dirty="0">
                <a:solidFill>
                  <a:srgbClr val="839496"/>
                </a:solidFill>
                <a:latin typeface="Consolas" panose="020B0609020204030204" pitchFamily="49" charset="0"/>
              </a:rPr>
              <a:t>, wiek</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5</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Wywołujemy metodę </a:t>
            </a:r>
            <a:r>
              <a:rPr lang="pl-PL" i="1" dirty="0" err="1">
                <a:solidFill>
                  <a:srgbClr val="586E75"/>
                </a:solidFill>
                <a:latin typeface="Consolas" panose="020B0609020204030204" pitchFamily="49" charset="0"/>
              </a:rPr>
              <a:t>przedstaw_sie</a:t>
            </a:r>
            <a:r>
              <a:rPr lang="pl-PL" i="1" dirty="0">
                <a:solidFill>
                  <a:srgbClr val="586E75"/>
                </a:solidFill>
                <a:latin typeface="Consolas" panose="020B0609020204030204" pitchFamily="49" charset="0"/>
              </a:rPr>
              <a:t> dla każdego zwierzęcia</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kot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przedstaw_sie</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pies</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przedstaw_sie</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
        <p:nvSpPr>
          <p:cNvPr id="5" name="Prostokąt 4"/>
          <p:cNvSpPr/>
          <p:nvPr/>
        </p:nvSpPr>
        <p:spPr>
          <a:xfrm>
            <a:off x="4830836" y="2327668"/>
            <a:ext cx="1672046"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8"/>
          <p:cNvSpPr/>
          <p:nvPr/>
        </p:nvSpPr>
        <p:spPr>
          <a:xfrm>
            <a:off x="6759593" y="3414573"/>
            <a:ext cx="1672046" cy="274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ze strzałką 9"/>
          <p:cNvCxnSpPr/>
          <p:nvPr/>
        </p:nvCxnSpPr>
        <p:spPr>
          <a:xfrm>
            <a:off x="3765560" y="2908093"/>
            <a:ext cx="3083052" cy="60541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Łącznik prosty ze strzałką 10"/>
          <p:cNvCxnSpPr/>
          <p:nvPr/>
        </p:nvCxnSpPr>
        <p:spPr>
          <a:xfrm flipV="1">
            <a:off x="3765560" y="2467532"/>
            <a:ext cx="1065276" cy="419064"/>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Prostokąt 14"/>
          <p:cNvSpPr/>
          <p:nvPr/>
        </p:nvSpPr>
        <p:spPr>
          <a:xfrm>
            <a:off x="183405" y="540663"/>
            <a:ext cx="11558827" cy="923330"/>
          </a:xfrm>
          <a:prstGeom prst="rect">
            <a:avLst/>
          </a:prstGeom>
        </p:spPr>
        <p:txBody>
          <a:bodyPr wrap="square">
            <a:spAutoFit/>
          </a:bodyPr>
          <a:lstStyle/>
          <a:p>
            <a:r>
              <a:rPr lang="pl-PL" dirty="0" smtClean="0"/>
              <a:t>Argument ’</a:t>
            </a:r>
            <a:r>
              <a:rPr lang="pl-PL" dirty="0" err="1" smtClean="0"/>
              <a:t>self</a:t>
            </a:r>
            <a:r>
              <a:rPr lang="pl-PL" dirty="0" smtClean="0"/>
              <a:t>’ </a:t>
            </a:r>
            <a:r>
              <a:rPr lang="pl-PL" dirty="0"/>
              <a:t>reprezentuje instancję klasy, na której jest wywoływana metoda. Jest to sposób, aby odwołać się do atrybutów i metod danej instancji wewnątrz samej klasy. Gdy wywołujemy metodę na instancji, </a:t>
            </a:r>
            <a:r>
              <a:rPr lang="pl-PL" dirty="0" err="1"/>
              <a:t>Python</a:t>
            </a:r>
            <a:r>
              <a:rPr lang="pl-PL" dirty="0"/>
              <a:t> automatycznie przekazuje tę instancję jako pierwszy </a:t>
            </a:r>
            <a:r>
              <a:rPr lang="pl-PL" dirty="0" smtClean="0"/>
              <a:t>argument.</a:t>
            </a:r>
            <a:endParaRPr lang="pl-PL" dirty="0"/>
          </a:p>
        </p:txBody>
      </p:sp>
    </p:spTree>
    <p:extLst>
      <p:ext uri="{BB962C8B-B14F-4D97-AF65-F5344CB8AC3E}">
        <p14:creationId xmlns:p14="http://schemas.microsoft.com/office/powerpoint/2010/main" val="1389044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8280" y="95280"/>
            <a:ext cx="9144000" cy="477837"/>
          </a:xfrm>
        </p:spPr>
        <p:txBody>
          <a:bodyPr>
            <a:normAutofit/>
          </a:bodyPr>
          <a:lstStyle/>
          <a:p>
            <a:r>
              <a:rPr lang="pl-PL" sz="2800" dirty="0" smtClean="0"/>
              <a:t>__</a:t>
            </a:r>
            <a:r>
              <a:rPr lang="pl-PL" sz="2800" dirty="0" err="1" smtClean="0"/>
              <a:t>init</a:t>
            </a:r>
            <a:r>
              <a:rPr lang="pl-PL" sz="2800" dirty="0" smtClean="0"/>
              <a:t>__</a:t>
            </a:r>
            <a:endParaRPr lang="pl-PL" sz="2800" dirty="0"/>
          </a:p>
        </p:txBody>
      </p:sp>
      <p:sp>
        <p:nvSpPr>
          <p:cNvPr id="4" name="Prostokąt 3"/>
          <p:cNvSpPr/>
          <p:nvPr/>
        </p:nvSpPr>
        <p:spPr>
          <a:xfrm>
            <a:off x="351972" y="573117"/>
            <a:ext cx="11390261" cy="369332"/>
          </a:xfrm>
          <a:prstGeom prst="rect">
            <a:avLst/>
          </a:prstGeom>
        </p:spPr>
        <p:txBody>
          <a:bodyPr wrap="square">
            <a:spAutoFit/>
          </a:bodyPr>
          <a:lstStyle/>
          <a:p>
            <a:r>
              <a:rPr lang="pl-PL" dirty="0" smtClean="0">
                <a:solidFill>
                  <a:prstClr val="black"/>
                </a:solidFill>
              </a:rPr>
              <a:t>Głównym celem </a:t>
            </a:r>
            <a:r>
              <a:rPr lang="pl-PL" dirty="0">
                <a:solidFill>
                  <a:prstClr val="black"/>
                </a:solidFill>
              </a:rPr>
              <a:t>metody __</a:t>
            </a:r>
            <a:r>
              <a:rPr lang="pl-PL" dirty="0" err="1">
                <a:solidFill>
                  <a:prstClr val="black"/>
                </a:solidFill>
              </a:rPr>
              <a:t>init</a:t>
            </a:r>
            <a:r>
              <a:rPr lang="pl-PL" dirty="0">
                <a:solidFill>
                  <a:prstClr val="black"/>
                </a:solidFill>
              </a:rPr>
              <a:t>__ </a:t>
            </a:r>
            <a:r>
              <a:rPr lang="pl-PL" dirty="0" smtClean="0">
                <a:solidFill>
                  <a:prstClr val="black"/>
                </a:solidFill>
              </a:rPr>
              <a:t>jest inicjalizacja </a:t>
            </a:r>
            <a:r>
              <a:rPr lang="pl-PL" dirty="0">
                <a:solidFill>
                  <a:prstClr val="black"/>
                </a:solidFill>
              </a:rPr>
              <a:t>atrybutów: Przypisanie początkowych wartości atrybutom obiektu</a:t>
            </a:r>
            <a:r>
              <a:rPr lang="pl-PL" dirty="0" smtClean="0">
                <a:solidFill>
                  <a:prstClr val="black"/>
                </a:solidFill>
              </a:rPr>
              <a:t>. </a:t>
            </a:r>
            <a:endParaRPr lang="pl-PL" dirty="0">
              <a:solidFill>
                <a:prstClr val="black"/>
              </a:solidFill>
            </a:endParaRPr>
          </a:p>
        </p:txBody>
      </p:sp>
      <p:sp>
        <p:nvSpPr>
          <p:cNvPr id="6" name="Prostokąt 5"/>
          <p:cNvSpPr/>
          <p:nvPr/>
        </p:nvSpPr>
        <p:spPr>
          <a:xfrm>
            <a:off x="5241851" y="1342583"/>
            <a:ext cx="6950149" cy="4801314"/>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t>
            </a:r>
            <a:r>
              <a:rPr lang="pl-PL" dirty="0">
                <a:solidFill>
                  <a:srgbClr val="FF0000"/>
                </a:solidFill>
                <a:latin typeface="Consolas" panose="020B0609020204030204" pitchFamily="49" charset="0"/>
              </a:rPr>
              <a:t>x</a:t>
            </a:r>
            <a:r>
              <a:rPr lang="pl-PL" dirty="0">
                <a:solidFill>
                  <a:srgbClr val="839496"/>
                </a:solidFill>
                <a:latin typeface="Consolas" panose="020B0609020204030204" pitchFamily="49" charset="0"/>
              </a:rPr>
              <a:t>, </a:t>
            </a:r>
            <a:r>
              <a:rPr lang="pl-PL" dirty="0">
                <a:solidFill>
                  <a:prstClr val="black"/>
                </a:solidFill>
                <a:latin typeface="Consolas" panose="020B0609020204030204" pitchFamily="49" charset="0"/>
              </a:rPr>
              <a:t>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x</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y</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metoda1</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"Metoda</a:t>
            </a:r>
            <a:r>
              <a:rPr lang="pl-PL" dirty="0">
                <a:solidFill>
                  <a:srgbClr val="2AA198"/>
                </a:solidFill>
                <a:latin typeface="Consolas" panose="020B0609020204030204" pitchFamily="49" charset="0"/>
              </a:rPr>
              <a:t> 1: x=</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y=</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metoda2</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b="1" dirty="0" err="1">
                <a:solidFill>
                  <a:srgbClr val="93A1A1"/>
                </a:solidFill>
                <a:latin typeface="Consolas" panose="020B0609020204030204" pitchFamily="49" charset="0"/>
              </a:rPr>
              <a:t>f</a:t>
            </a:r>
            <a:r>
              <a:rPr lang="pl-PL" dirty="0" err="1">
                <a:solidFill>
                  <a:srgbClr val="2AA198"/>
                </a:solidFill>
                <a:latin typeface="Consolas" panose="020B0609020204030204" pitchFamily="49" charset="0"/>
              </a:rPr>
              <a:t>"Metoda</a:t>
            </a:r>
            <a:r>
              <a:rPr lang="pl-PL" dirty="0">
                <a:solidFill>
                  <a:srgbClr val="2AA198"/>
                </a:solidFill>
                <a:latin typeface="Consolas" panose="020B0609020204030204" pitchFamily="49" charset="0"/>
              </a:rPr>
              <a:t> 2: x=</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y=</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Tworzenie instancji klasy</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r>
              <a:rPr lang="pl-PL" dirty="0">
                <a:solidFill>
                  <a:srgbClr val="FF0000"/>
                </a:solidFill>
                <a:latin typeface="Consolas" panose="020B0609020204030204" pitchFamily="49" charset="0"/>
              </a:rPr>
              <a:t>10</a:t>
            </a:r>
            <a:r>
              <a:rPr lang="pl-PL" dirty="0">
                <a:solidFill>
                  <a:srgbClr val="839496"/>
                </a:solidFill>
                <a:latin typeface="Consolas" panose="020B0609020204030204" pitchFamily="49" charset="0"/>
              </a:rPr>
              <a:t>, </a:t>
            </a:r>
            <a:r>
              <a:rPr lang="pl-PL" dirty="0">
                <a:solidFill>
                  <a:prstClr val="black"/>
                </a:solidFill>
                <a:latin typeface="Consolas" panose="020B0609020204030204" pitchFamily="49" charset="0"/>
              </a:rPr>
              <a:t>20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Wywołanie metod</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metoda1</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Metoda 1: x=10, y=20</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metoda2</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Metoda 2: x=10, y=20</a:t>
            </a:r>
            <a:endParaRPr lang="pl-PL" dirty="0">
              <a:solidFill>
                <a:srgbClr val="839496"/>
              </a:solidFill>
              <a:latin typeface="Consolas" panose="020B0609020204030204" pitchFamily="49" charset="0"/>
            </a:endParaRPr>
          </a:p>
        </p:txBody>
      </p:sp>
      <p:sp>
        <p:nvSpPr>
          <p:cNvPr id="8" name="Prostokąt 7"/>
          <p:cNvSpPr/>
          <p:nvPr/>
        </p:nvSpPr>
        <p:spPr>
          <a:xfrm>
            <a:off x="398046" y="2426476"/>
            <a:ext cx="5192234" cy="1477328"/>
          </a:xfrm>
          <a:prstGeom prst="rect">
            <a:avLst/>
          </a:prstGeom>
        </p:spPr>
        <p:txBody>
          <a:bodyPr wrap="square">
            <a:spAutoFit/>
          </a:bodyPr>
          <a:lstStyle/>
          <a:p>
            <a:r>
              <a:rPr lang="pl-PL" dirty="0">
                <a:solidFill>
                  <a:prstClr val="black"/>
                </a:solidFill>
              </a:rPr>
              <a:t>W tym przykładzie metoda1 i metoda2 mają dostęp do atrybutów x i y za pomocą składni </a:t>
            </a:r>
            <a:r>
              <a:rPr lang="pl-PL" dirty="0" err="1">
                <a:solidFill>
                  <a:prstClr val="black"/>
                </a:solidFill>
              </a:rPr>
              <a:t>self.x</a:t>
            </a:r>
            <a:r>
              <a:rPr lang="pl-PL" dirty="0">
                <a:solidFill>
                  <a:prstClr val="black"/>
                </a:solidFill>
              </a:rPr>
              <a:t> i </a:t>
            </a:r>
            <a:r>
              <a:rPr lang="pl-PL" dirty="0" err="1">
                <a:solidFill>
                  <a:prstClr val="black"/>
                </a:solidFill>
              </a:rPr>
              <a:t>self.y</a:t>
            </a:r>
            <a:r>
              <a:rPr lang="pl-PL" dirty="0">
                <a:solidFill>
                  <a:prstClr val="black"/>
                </a:solidFill>
              </a:rPr>
              <a:t>. </a:t>
            </a:r>
            <a:endParaRPr lang="pl-PL" dirty="0" smtClean="0">
              <a:solidFill>
                <a:prstClr val="black"/>
              </a:solidFill>
            </a:endParaRPr>
          </a:p>
          <a:p>
            <a:endParaRPr lang="pl-PL" dirty="0">
              <a:solidFill>
                <a:prstClr val="black"/>
              </a:solidFill>
            </a:endParaRPr>
          </a:p>
          <a:p>
            <a:r>
              <a:rPr lang="pl-PL" dirty="0" smtClean="0">
                <a:solidFill>
                  <a:prstClr val="black"/>
                </a:solidFill>
              </a:rPr>
              <a:t>Dlatego </a:t>
            </a:r>
            <a:r>
              <a:rPr lang="pl-PL" dirty="0">
                <a:solidFill>
                  <a:prstClr val="black"/>
                </a:solidFill>
              </a:rPr>
              <a:t>wartości te przechodzą między różnymi metodami klasy, ponieważ są częścią instancji klasy.</a:t>
            </a:r>
          </a:p>
        </p:txBody>
      </p:sp>
    </p:spTree>
    <p:extLst>
      <p:ext uri="{BB962C8B-B14F-4D97-AF65-F5344CB8AC3E}">
        <p14:creationId xmlns:p14="http://schemas.microsoft.com/office/powerpoint/2010/main" val="4253405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b="1" i="1" dirty="0" smtClean="0"/>
              <a:t>Łączenie metod specjalnych</a:t>
            </a:r>
            <a:endParaRPr lang="pl-PL" sz="2800" b="1" i="1"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748862"/>
            <a:ext cx="11119944" cy="472797"/>
          </a:xfrm>
        </p:spPr>
        <p:txBody>
          <a:bodyPr/>
          <a:lstStyle/>
          <a:p>
            <a:r>
              <a:rPr lang="pl-PL" dirty="0" smtClean="0"/>
              <a:t>Czy można metody specjalne ze sobą łączyć? Nawet trzeba!</a:t>
            </a:r>
          </a:p>
          <a:p>
            <a:endParaRPr lang="pl-PL" dirty="0"/>
          </a:p>
        </p:txBody>
      </p:sp>
      <p:sp>
        <p:nvSpPr>
          <p:cNvPr id="4" name="Prostokąt 3"/>
          <p:cNvSpPr/>
          <p:nvPr/>
        </p:nvSpPr>
        <p:spPr>
          <a:xfrm>
            <a:off x="1633870" y="1487201"/>
            <a:ext cx="8924260" cy="3416320"/>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x, y):</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x</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y</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str</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b="1" dirty="0" err="1" smtClean="0">
                <a:solidFill>
                  <a:srgbClr val="93A1A1"/>
                </a:solidFill>
                <a:latin typeface="Consolas" panose="020B0609020204030204" pitchFamily="49" charset="0"/>
              </a:rPr>
              <a:t>f</a:t>
            </a:r>
            <a:r>
              <a:rPr lang="pl-PL" dirty="0" err="1" smtClean="0">
                <a:solidFill>
                  <a:srgbClr val="2AA198"/>
                </a:solidFill>
                <a:latin typeface="Consolas" panose="020B0609020204030204" pitchFamily="49" charset="0"/>
              </a:rPr>
              <a:t>'MojaKlasa_napis</a:t>
            </a:r>
            <a:r>
              <a:rPr lang="pl-PL" dirty="0" smtClean="0">
                <a:solidFill>
                  <a:srgbClr val="2AA198"/>
                </a:solidFill>
                <a:latin typeface="Consolas" panose="020B0609020204030204" pitchFamily="49" charset="0"/>
              </a:rPr>
              <a:t> </a:t>
            </a:r>
            <a:r>
              <a:rPr lang="pl-PL" dirty="0">
                <a:solidFill>
                  <a:srgbClr val="2AA198"/>
                </a:solidFill>
                <a:latin typeface="Consolas" panose="020B0609020204030204" pitchFamily="49" charset="0"/>
              </a:rPr>
              <a:t>wywołany(x=</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x</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 y=</a:t>
            </a:r>
            <a:r>
              <a:rPr lang="pl-PL" dirty="0">
                <a:solidFill>
                  <a:srgbClr val="CB4B1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y</a:t>
            </a:r>
            <a:r>
              <a:rPr lang="pl-PL" dirty="0">
                <a:solidFill>
                  <a:srgbClr val="CB4B16"/>
                </a:solidFill>
                <a:latin typeface="Consolas" panose="020B0609020204030204" pitchFamily="49" charset="0"/>
              </a:rPr>
              <a:t>}</a:t>
            </a:r>
            <a:r>
              <a:rPr lang="pl-PL" dirty="0">
                <a:solidFill>
                  <a:srgbClr val="2AA198"/>
                </a:solidFill>
                <a:latin typeface="Consolas" panose="020B0609020204030204" pitchFamily="49" charset="0"/>
              </a:rPr>
              <a:t>)'</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10</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20</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obiekt</a:t>
            </a:r>
            <a:r>
              <a:rPr lang="pl-PL" dirty="0" smtClean="0">
                <a:solidFill>
                  <a:srgbClr val="839496"/>
                </a:solidFill>
                <a:latin typeface="Consolas" panose="020B0609020204030204" pitchFamily="49" charset="0"/>
              </a:rPr>
              <a:t>)</a:t>
            </a:r>
          </a:p>
          <a:p>
            <a:endParaRPr lang="pl-PL" dirty="0">
              <a:solidFill>
                <a:srgbClr val="839496"/>
              </a:solidFill>
              <a:latin typeface="Consolas" panose="020B0609020204030204" pitchFamily="49" charset="0"/>
            </a:endParaRPr>
          </a:p>
          <a:p>
            <a:r>
              <a:rPr lang="pl-PL" dirty="0" smtClean="0">
                <a:solidFill>
                  <a:srgbClr val="839496"/>
                </a:solidFill>
                <a:latin typeface="Consolas" panose="020B0609020204030204" pitchFamily="49" charset="0"/>
              </a:rPr>
              <a:t>#</a:t>
            </a:r>
            <a:r>
              <a:rPr lang="pl-PL" dirty="0" err="1" smtClean="0">
                <a:solidFill>
                  <a:srgbClr val="839496"/>
                </a:solidFill>
                <a:latin typeface="Consolas" panose="020B0609020204030204" pitchFamily="49" charset="0"/>
              </a:rPr>
              <a:t>MojaKlasa_napis</a:t>
            </a:r>
            <a:r>
              <a:rPr lang="pl-PL" dirty="0" smtClean="0">
                <a:solidFill>
                  <a:srgbClr val="839496"/>
                </a:solidFill>
                <a:latin typeface="Consolas" panose="020B0609020204030204" pitchFamily="49" charset="0"/>
              </a:rPr>
              <a:t> wywołany(x=10,y=20)</a:t>
            </a:r>
            <a:endParaRPr lang="pl-PL"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1396282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W jaki sposób działa metoda specjalna _ _len_ _?</a:t>
            </a:r>
            <a:endParaRPr lang="pl-PL" sz="2800" dirty="0"/>
          </a:p>
        </p:txBody>
      </p:sp>
      <p:sp>
        <p:nvSpPr>
          <p:cNvPr id="4" name="Prostokąt 3"/>
          <p:cNvSpPr/>
          <p:nvPr/>
        </p:nvSpPr>
        <p:spPr>
          <a:xfrm>
            <a:off x="673815" y="942497"/>
            <a:ext cx="10053658" cy="461665"/>
          </a:xfrm>
          <a:prstGeom prst="rect">
            <a:avLst/>
          </a:prstGeom>
        </p:spPr>
        <p:txBody>
          <a:bodyPr wrap="square">
            <a:spAutoFit/>
          </a:bodyPr>
          <a:lstStyle/>
          <a:p>
            <a:r>
              <a:rPr lang="pl-PL" sz="2400" dirty="0">
                <a:solidFill>
                  <a:prstClr val="black"/>
                </a:solidFill>
              </a:rPr>
              <a:t>__len__(</a:t>
            </a:r>
            <a:r>
              <a:rPr lang="pl-PL" sz="2400" dirty="0" err="1">
                <a:solidFill>
                  <a:prstClr val="black"/>
                </a:solidFill>
              </a:rPr>
              <a:t>self</a:t>
            </a:r>
            <a:r>
              <a:rPr lang="pl-PL" sz="2400" dirty="0">
                <a:solidFill>
                  <a:prstClr val="black"/>
                </a:solidFill>
              </a:rPr>
              <a:t>): Zwraca długość obiektu (wywoływane przez funkcję len()).</a:t>
            </a:r>
          </a:p>
        </p:txBody>
      </p:sp>
      <p:sp>
        <p:nvSpPr>
          <p:cNvPr id="6" name="Prostokąt 5"/>
          <p:cNvSpPr/>
          <p:nvPr/>
        </p:nvSpPr>
        <p:spPr>
          <a:xfrm>
            <a:off x="388947" y="1745935"/>
            <a:ext cx="4930185" cy="3139321"/>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lista):</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lista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lista</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__len__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len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lista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len</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endParaRPr lang="pl-PL" dirty="0" smtClean="0">
              <a:solidFill>
                <a:srgbClr val="839496"/>
              </a:solidFill>
              <a:latin typeface="Consolas" panose="020B0609020204030204" pitchFamily="49" charset="0"/>
            </a:endParaRPr>
          </a:p>
          <a:p>
            <a:endParaRPr lang="pl-PL" i="1" dirty="0">
              <a:solidFill>
                <a:srgbClr val="839496"/>
              </a:solidFill>
              <a:latin typeface="Consolas" panose="020B0609020204030204" pitchFamily="49" charset="0"/>
            </a:endParaRPr>
          </a:p>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Wyświetli: 5</a:t>
            </a:r>
            <a:endParaRPr lang="pl-PL"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2145616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Czy można modyfikować metody specjalne?</a:t>
            </a:r>
            <a:endParaRPr lang="pl-PL" sz="2800" dirty="0"/>
          </a:p>
        </p:txBody>
      </p:sp>
      <p:sp>
        <p:nvSpPr>
          <p:cNvPr id="4" name="Prostokąt 3"/>
          <p:cNvSpPr/>
          <p:nvPr/>
        </p:nvSpPr>
        <p:spPr>
          <a:xfrm>
            <a:off x="673814" y="942497"/>
            <a:ext cx="10499707" cy="1569660"/>
          </a:xfrm>
          <a:prstGeom prst="rect">
            <a:avLst/>
          </a:prstGeom>
        </p:spPr>
        <p:txBody>
          <a:bodyPr wrap="square">
            <a:spAutoFit/>
          </a:bodyPr>
          <a:lstStyle/>
          <a:p>
            <a:r>
              <a:rPr lang="pl-PL" sz="2400" dirty="0">
                <a:solidFill>
                  <a:prstClr val="black"/>
                </a:solidFill>
              </a:rPr>
              <a:t>__len__(</a:t>
            </a:r>
            <a:r>
              <a:rPr lang="pl-PL" sz="2400" dirty="0" err="1">
                <a:solidFill>
                  <a:prstClr val="black"/>
                </a:solidFill>
              </a:rPr>
              <a:t>self</a:t>
            </a:r>
            <a:r>
              <a:rPr lang="pl-PL" sz="2400" dirty="0">
                <a:solidFill>
                  <a:prstClr val="black"/>
                </a:solidFill>
              </a:rPr>
              <a:t>): Zwraca długość obiektu (wywoływane przez funkcję len</a:t>
            </a:r>
            <a:r>
              <a:rPr lang="pl-PL" sz="2400" dirty="0" smtClean="0">
                <a:solidFill>
                  <a:prstClr val="black"/>
                </a:solidFill>
              </a:rPr>
              <a:t>()).</a:t>
            </a:r>
          </a:p>
          <a:p>
            <a:endParaRPr lang="pl-PL" sz="2400" dirty="0">
              <a:solidFill>
                <a:prstClr val="black"/>
              </a:solidFill>
            </a:endParaRPr>
          </a:p>
          <a:p>
            <a:r>
              <a:rPr lang="pl-PL" sz="2400" dirty="0" smtClean="0">
                <a:solidFill>
                  <a:prstClr val="black"/>
                </a:solidFill>
              </a:rPr>
              <a:t>Uwaga: metody specjalne można modyfikować aby działały inaczej niż zwykle…. </a:t>
            </a:r>
          </a:p>
          <a:p>
            <a:r>
              <a:rPr lang="pl-PL" sz="2400" dirty="0" smtClean="0">
                <a:solidFill>
                  <a:prstClr val="black"/>
                </a:solidFill>
              </a:rPr>
              <a:t>Tak jak my chcemy. Przypuśćmy, że chcemy aby wynik był od razu większy o 1000.</a:t>
            </a:r>
            <a:endParaRPr lang="pl-PL" sz="2400" dirty="0">
              <a:solidFill>
                <a:prstClr val="black"/>
              </a:solidFill>
            </a:endParaRPr>
          </a:p>
        </p:txBody>
      </p:sp>
      <p:sp>
        <p:nvSpPr>
          <p:cNvPr id="7" name="Prostokąt 6"/>
          <p:cNvSpPr/>
          <p:nvPr/>
        </p:nvSpPr>
        <p:spPr>
          <a:xfrm>
            <a:off x="3650166" y="2972682"/>
            <a:ext cx="6096000" cy="3139321"/>
          </a:xfrm>
          <a:prstGeom prst="rect">
            <a:avLst/>
          </a:prstGeom>
        </p:spPr>
        <p:txBody>
          <a:bodyPr>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lista):</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lista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lista</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__len__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len</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lista</a:t>
            </a:r>
            <a:r>
              <a:rPr lang="pl-PL" dirty="0">
                <a:solidFill>
                  <a:srgbClr val="839496"/>
                </a:solidFill>
                <a:latin typeface="Consolas" panose="020B0609020204030204" pitchFamily="49" charset="0"/>
              </a:rPr>
              <a:t>)</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1000</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len</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endParaRPr lang="pl-PL" dirty="0" smtClean="0">
              <a:solidFill>
                <a:srgbClr val="839496"/>
              </a:solidFill>
              <a:latin typeface="Consolas" panose="020B0609020204030204" pitchFamily="49" charset="0"/>
            </a:endParaRPr>
          </a:p>
          <a:p>
            <a:endParaRPr lang="pl-PL" i="1" dirty="0">
              <a:solidFill>
                <a:srgbClr val="839496"/>
              </a:solidFill>
              <a:latin typeface="Consolas" panose="020B0609020204030204" pitchFamily="49" charset="0"/>
            </a:endParaRPr>
          </a:p>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Wyświetli: </a:t>
            </a:r>
            <a:r>
              <a:rPr lang="pl-PL" i="1" dirty="0" smtClean="0">
                <a:solidFill>
                  <a:srgbClr val="586E75"/>
                </a:solidFill>
                <a:latin typeface="Consolas" panose="020B0609020204030204" pitchFamily="49" charset="0"/>
              </a:rPr>
              <a:t>10005</a:t>
            </a:r>
            <a:endParaRPr lang="pl-PL"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1833211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Do czego służy _ _</a:t>
            </a:r>
            <a:r>
              <a:rPr lang="pl-PL" sz="2800" dirty="0" err="1" smtClean="0"/>
              <a:t>getitem</a:t>
            </a:r>
            <a:r>
              <a:rPr lang="pl-PL" sz="2800" dirty="0" smtClean="0"/>
              <a:t>_ _?</a:t>
            </a:r>
            <a:endParaRPr lang="pl-PL" sz="2800" dirty="0"/>
          </a:p>
        </p:txBody>
      </p:sp>
      <p:sp>
        <p:nvSpPr>
          <p:cNvPr id="4" name="Prostokąt 3"/>
          <p:cNvSpPr/>
          <p:nvPr/>
        </p:nvSpPr>
        <p:spPr>
          <a:xfrm>
            <a:off x="528337" y="645398"/>
            <a:ext cx="10499707" cy="830997"/>
          </a:xfrm>
          <a:prstGeom prst="rect">
            <a:avLst/>
          </a:prstGeom>
        </p:spPr>
        <p:txBody>
          <a:bodyPr wrap="square">
            <a:spAutoFit/>
          </a:bodyPr>
          <a:lstStyle/>
          <a:p>
            <a:r>
              <a:rPr lang="pl-PL" sz="2400" dirty="0">
                <a:solidFill>
                  <a:prstClr val="black"/>
                </a:solidFill>
              </a:rPr>
              <a:t>Metoda __</a:t>
            </a:r>
            <a:r>
              <a:rPr lang="pl-PL" sz="2400" dirty="0" err="1">
                <a:solidFill>
                  <a:prstClr val="black"/>
                </a:solidFill>
              </a:rPr>
              <a:t>getitem</a:t>
            </a:r>
            <a:r>
              <a:rPr lang="pl-PL" sz="2400" dirty="0">
                <a:solidFill>
                  <a:prstClr val="black"/>
                </a:solidFill>
              </a:rPr>
              <a:t>__ w </a:t>
            </a:r>
            <a:r>
              <a:rPr lang="pl-PL" sz="2400" dirty="0" err="1">
                <a:solidFill>
                  <a:prstClr val="black"/>
                </a:solidFill>
              </a:rPr>
              <a:t>Pythonie</a:t>
            </a:r>
            <a:r>
              <a:rPr lang="pl-PL" sz="2400" dirty="0">
                <a:solidFill>
                  <a:prstClr val="black"/>
                </a:solidFill>
              </a:rPr>
              <a:t> jest używana do obsługi dostępu do elementów obiektu poprzez indeksowanie, podobnie jak w przypadku list czy słowników. </a:t>
            </a:r>
          </a:p>
        </p:txBody>
      </p:sp>
      <p:sp>
        <p:nvSpPr>
          <p:cNvPr id="5" name="Prostokąt 4"/>
          <p:cNvSpPr/>
          <p:nvPr/>
        </p:nvSpPr>
        <p:spPr>
          <a:xfrm>
            <a:off x="1279698" y="1587907"/>
            <a:ext cx="10912301" cy="4247317"/>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SampleClass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data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'a'</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'b'</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'c'</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getitem</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key</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data</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get</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key</a:t>
            </a:r>
            <a:r>
              <a:rPr lang="pl-PL" dirty="0">
                <a:solidFill>
                  <a:srgbClr val="839496"/>
                </a:solidFill>
                <a:latin typeface="Consolas" panose="020B0609020204030204" pitchFamily="49" charset="0"/>
              </a:rPr>
              <a:t>, </a:t>
            </a:r>
            <a:r>
              <a:rPr lang="pl-PL" dirty="0" err="1">
                <a:solidFill>
                  <a:srgbClr val="B58900"/>
                </a:solidFill>
                <a:latin typeface="Consolas" panose="020B0609020204030204" pitchFamily="49" charset="0"/>
              </a:rPr>
              <a:t>None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Utwórz instancję klasy</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SampleClass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Przykłady użycia __</a:t>
            </a:r>
            <a:r>
              <a:rPr lang="pl-PL" i="1" dirty="0" err="1">
                <a:solidFill>
                  <a:srgbClr val="586E75"/>
                </a:solidFill>
                <a:latin typeface="Consolas" panose="020B0609020204030204" pitchFamily="49" charset="0"/>
              </a:rPr>
              <a:t>getitem</a:t>
            </a:r>
            <a:r>
              <a:rPr lang="pl-PL" i="1" dirty="0">
                <a:solidFill>
                  <a:srgbClr val="586E75"/>
                </a:solidFill>
                <a:latin typeface="Consolas" panose="020B0609020204030204" pitchFamily="49" charset="0"/>
              </a:rPr>
              <a:t>__</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Wypisze: 1</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'b'</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Wypisze: 2</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'c'</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Wypisze: 3</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'd'</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Wypisze: </a:t>
            </a:r>
            <a:r>
              <a:rPr lang="pl-PL" i="1" dirty="0" err="1">
                <a:solidFill>
                  <a:srgbClr val="586E75"/>
                </a:solidFill>
                <a:latin typeface="Consolas" panose="020B0609020204030204" pitchFamily="49" charset="0"/>
              </a:rPr>
              <a:t>None</a:t>
            </a:r>
            <a:r>
              <a:rPr lang="pl-PL" i="1" dirty="0">
                <a:solidFill>
                  <a:srgbClr val="586E75"/>
                </a:solidFill>
                <a:latin typeface="Consolas" panose="020B0609020204030204" pitchFamily="49" charset="0"/>
              </a:rPr>
              <a:t>, gdyż 'd' nie istnieje w danych</a:t>
            </a:r>
            <a:endParaRPr lang="pl-PL" dirty="0">
              <a:solidFill>
                <a:srgbClr val="839496"/>
              </a:solidFill>
              <a:latin typeface="Consolas" panose="020B0609020204030204" pitchFamily="49" charset="0"/>
            </a:endParaRPr>
          </a:p>
        </p:txBody>
      </p:sp>
      <p:sp>
        <p:nvSpPr>
          <p:cNvPr id="6" name="Prostokąt 5"/>
          <p:cNvSpPr/>
          <p:nvPr/>
        </p:nvSpPr>
        <p:spPr>
          <a:xfrm>
            <a:off x="92927" y="5946736"/>
            <a:ext cx="11928088" cy="646331"/>
          </a:xfrm>
          <a:prstGeom prst="rect">
            <a:avLst/>
          </a:prstGeom>
        </p:spPr>
        <p:txBody>
          <a:bodyPr wrap="square">
            <a:spAutoFit/>
          </a:bodyPr>
          <a:lstStyle/>
          <a:p>
            <a:r>
              <a:rPr lang="pl-PL" dirty="0" smtClean="0">
                <a:solidFill>
                  <a:prstClr val="black"/>
                </a:solidFill>
              </a:rPr>
              <a:t>Klasa </a:t>
            </a:r>
            <a:r>
              <a:rPr lang="pl-PL" dirty="0" err="1">
                <a:solidFill>
                  <a:prstClr val="black"/>
                </a:solidFill>
              </a:rPr>
              <a:t>SampleClass</a:t>
            </a:r>
            <a:r>
              <a:rPr lang="pl-PL" dirty="0">
                <a:solidFill>
                  <a:prstClr val="black"/>
                </a:solidFill>
              </a:rPr>
              <a:t> posiada słownik data, a metoda __</a:t>
            </a:r>
            <a:r>
              <a:rPr lang="pl-PL" dirty="0" err="1">
                <a:solidFill>
                  <a:prstClr val="black"/>
                </a:solidFill>
              </a:rPr>
              <a:t>getitem</a:t>
            </a:r>
            <a:r>
              <a:rPr lang="pl-PL" dirty="0">
                <a:solidFill>
                  <a:prstClr val="black"/>
                </a:solidFill>
              </a:rPr>
              <a:t>__ jest zaimplementowana w taki sposób, aby zwracać wartość dla danego klucza. Jeśli klucz nie istnieje, zwracane jest </a:t>
            </a:r>
            <a:r>
              <a:rPr lang="pl-PL" dirty="0" err="1">
                <a:solidFill>
                  <a:prstClr val="black"/>
                </a:solidFill>
              </a:rPr>
              <a:t>None</a:t>
            </a:r>
            <a:r>
              <a:rPr lang="pl-PL" dirty="0">
                <a:solidFill>
                  <a:prstClr val="black"/>
                </a:solidFill>
              </a:rPr>
              <a:t>.</a:t>
            </a:r>
          </a:p>
        </p:txBody>
      </p:sp>
    </p:spTree>
    <p:extLst>
      <p:ext uri="{BB962C8B-B14F-4D97-AF65-F5344CB8AC3E}">
        <p14:creationId xmlns:p14="http://schemas.microsoft.com/office/powerpoint/2010/main" val="3990623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317446" y="167561"/>
            <a:ext cx="9144000" cy="477837"/>
          </a:xfrm>
        </p:spPr>
        <p:txBody>
          <a:bodyPr>
            <a:normAutofit/>
          </a:bodyPr>
          <a:lstStyle/>
          <a:p>
            <a:r>
              <a:rPr lang="pl-PL" sz="2800" dirty="0" smtClean="0"/>
              <a:t>Do czego służy _ _</a:t>
            </a:r>
            <a:r>
              <a:rPr lang="pl-PL" sz="2800" dirty="0" err="1" smtClean="0"/>
              <a:t>setitem</a:t>
            </a:r>
            <a:r>
              <a:rPr lang="pl-PL" sz="2800" dirty="0" smtClean="0"/>
              <a:t>_ _?</a:t>
            </a:r>
            <a:endParaRPr lang="pl-PL" sz="2800" dirty="0"/>
          </a:p>
        </p:txBody>
      </p:sp>
      <p:sp>
        <p:nvSpPr>
          <p:cNvPr id="4" name="Prostokąt 3"/>
          <p:cNvSpPr/>
          <p:nvPr/>
        </p:nvSpPr>
        <p:spPr>
          <a:xfrm>
            <a:off x="290559" y="1360442"/>
            <a:ext cx="5794404" cy="4524315"/>
          </a:xfrm>
          <a:prstGeom prst="rect">
            <a:avLst/>
          </a:prstGeom>
        </p:spPr>
        <p:txBody>
          <a:bodyPr wrap="square">
            <a:spAutoFit/>
          </a:bodyPr>
          <a:lstStyle/>
          <a:p>
            <a:r>
              <a:rPr lang="pl-PL" sz="2400" dirty="0" smtClean="0">
                <a:solidFill>
                  <a:prstClr val="black"/>
                </a:solidFill>
              </a:rPr>
              <a:t>Klasa implementuje </a:t>
            </a:r>
            <a:r>
              <a:rPr lang="pl-PL" sz="2400" dirty="0">
                <a:solidFill>
                  <a:prstClr val="black"/>
                </a:solidFill>
              </a:rPr>
              <a:t>metodę __</a:t>
            </a:r>
            <a:r>
              <a:rPr lang="pl-PL" sz="2400" dirty="0" err="1">
                <a:solidFill>
                  <a:prstClr val="black"/>
                </a:solidFill>
              </a:rPr>
              <a:t>setitem</a:t>
            </a:r>
            <a:r>
              <a:rPr lang="pl-PL" sz="2400" dirty="0">
                <a:solidFill>
                  <a:prstClr val="black"/>
                </a:solidFill>
              </a:rPr>
              <a:t>__ </a:t>
            </a:r>
            <a:r>
              <a:rPr lang="pl-PL" sz="2400" dirty="0" smtClean="0">
                <a:solidFill>
                  <a:prstClr val="black"/>
                </a:solidFill>
              </a:rPr>
              <a:t/>
            </a:r>
            <a:br>
              <a:rPr lang="pl-PL" sz="2400" dirty="0" smtClean="0">
                <a:solidFill>
                  <a:prstClr val="black"/>
                </a:solidFill>
              </a:rPr>
            </a:br>
            <a:r>
              <a:rPr lang="pl-PL" sz="2400" dirty="0" smtClean="0">
                <a:solidFill>
                  <a:prstClr val="black"/>
                </a:solidFill>
              </a:rPr>
              <a:t>w </a:t>
            </a:r>
            <a:r>
              <a:rPr lang="pl-PL" sz="2400" dirty="0">
                <a:solidFill>
                  <a:prstClr val="black"/>
                </a:solidFill>
              </a:rPr>
              <a:t>celu umożliwienia przypisywania wartości do indeksu obiektu przy użyciu notacji nawiasów </a:t>
            </a:r>
            <a:r>
              <a:rPr lang="pl-PL" sz="2400" dirty="0" smtClean="0">
                <a:solidFill>
                  <a:prstClr val="black"/>
                </a:solidFill>
              </a:rPr>
              <a:t>kwadratowych</a:t>
            </a:r>
            <a:r>
              <a:rPr lang="pl-PL" sz="2400" dirty="0">
                <a:solidFill>
                  <a:prstClr val="black"/>
                </a:solidFill>
              </a:rPr>
              <a:t>. </a:t>
            </a:r>
            <a:endParaRPr lang="pl-PL" sz="2400" dirty="0" smtClean="0">
              <a:solidFill>
                <a:prstClr val="black"/>
              </a:solidFill>
            </a:endParaRPr>
          </a:p>
          <a:p>
            <a:endParaRPr lang="pl-PL" sz="2400" dirty="0">
              <a:solidFill>
                <a:prstClr val="black"/>
              </a:solidFill>
            </a:endParaRPr>
          </a:p>
          <a:p>
            <a:r>
              <a:rPr lang="pl-PL" sz="2400" dirty="0" smtClean="0">
                <a:solidFill>
                  <a:prstClr val="black"/>
                </a:solidFill>
              </a:rPr>
              <a:t>Klasa </a:t>
            </a:r>
            <a:r>
              <a:rPr lang="pl-PL" sz="2400" dirty="0" err="1">
                <a:solidFill>
                  <a:prstClr val="black"/>
                </a:solidFill>
              </a:rPr>
              <a:t>SampleClass</a:t>
            </a:r>
            <a:r>
              <a:rPr lang="pl-PL" sz="2400" dirty="0">
                <a:solidFill>
                  <a:prstClr val="black"/>
                </a:solidFill>
              </a:rPr>
              <a:t> przechowuje słownik, </a:t>
            </a:r>
            <a:r>
              <a:rPr lang="pl-PL" sz="2400" dirty="0" smtClean="0">
                <a:solidFill>
                  <a:prstClr val="black"/>
                </a:solidFill>
              </a:rPr>
              <a:t/>
            </a:r>
            <a:br>
              <a:rPr lang="pl-PL" sz="2400" dirty="0" smtClean="0">
                <a:solidFill>
                  <a:prstClr val="black"/>
                </a:solidFill>
              </a:rPr>
            </a:br>
            <a:r>
              <a:rPr lang="pl-PL" sz="2400" dirty="0" smtClean="0">
                <a:solidFill>
                  <a:prstClr val="black"/>
                </a:solidFill>
              </a:rPr>
              <a:t>a </a:t>
            </a:r>
            <a:r>
              <a:rPr lang="pl-PL" sz="2400" dirty="0">
                <a:solidFill>
                  <a:prstClr val="black"/>
                </a:solidFill>
              </a:rPr>
              <a:t>metoda __</a:t>
            </a:r>
            <a:r>
              <a:rPr lang="pl-PL" sz="2400" dirty="0" err="1">
                <a:solidFill>
                  <a:prstClr val="black"/>
                </a:solidFill>
              </a:rPr>
              <a:t>setitem</a:t>
            </a:r>
            <a:r>
              <a:rPr lang="pl-PL" sz="2400" dirty="0">
                <a:solidFill>
                  <a:prstClr val="black"/>
                </a:solidFill>
              </a:rPr>
              <a:t>__ pozwala przypisywać wartości do obiektu przy użyciu notacji nawiasów kwadratowych. Po utworzeniu instancji klasy możemy przypisywać wartości do różnych kluczy, a także modyfikować istniejące wartości.</a:t>
            </a:r>
          </a:p>
        </p:txBody>
      </p:sp>
      <p:sp>
        <p:nvSpPr>
          <p:cNvPr id="7" name="Prostokąt 6"/>
          <p:cNvSpPr/>
          <p:nvPr/>
        </p:nvSpPr>
        <p:spPr>
          <a:xfrm>
            <a:off x="6458415" y="235244"/>
            <a:ext cx="6096000" cy="7017306"/>
          </a:xfrm>
          <a:prstGeom prst="rect">
            <a:avLst/>
          </a:prstGeom>
        </p:spPr>
        <p:txBody>
          <a:bodyPr>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SampleClass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data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setitem</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key</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value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data</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key</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839496"/>
                </a:solidFill>
                <a:latin typeface="Consolas" panose="020B0609020204030204" pitchFamily="49" charset="0"/>
              </a:rPr>
              <a:t>value</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Utwórz instancję klasy</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SampleClass</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Przykłady użycia __</a:t>
            </a:r>
            <a:r>
              <a:rPr lang="pl-PL" i="1" dirty="0" err="1">
                <a:solidFill>
                  <a:srgbClr val="586E75"/>
                </a:solidFill>
                <a:latin typeface="Consolas" panose="020B0609020204030204" pitchFamily="49" charset="0"/>
              </a:rPr>
              <a:t>setitem</a:t>
            </a:r>
            <a:r>
              <a:rPr lang="pl-PL" i="1" dirty="0">
                <a:solidFill>
                  <a:srgbClr val="586E75"/>
                </a:solidFill>
                <a:latin typeface="Consolas" panose="020B0609020204030204" pitchFamily="49" charset="0"/>
              </a:rPr>
              <a:t>__</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10</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'b'</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20</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'c'</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30</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Wydrukuj zawartość obiektu</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sample_instance</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data</a:t>
            </a:r>
            <a:r>
              <a:rPr lang="pl-PL" dirty="0">
                <a:solidFill>
                  <a:srgbClr val="839496"/>
                </a:solidFill>
                <a:latin typeface="Consolas" panose="020B0609020204030204" pitchFamily="49" charset="0"/>
              </a:rPr>
              <a:t>)  </a:t>
            </a:r>
            <a:endParaRPr lang="pl-PL" dirty="0" smtClean="0">
              <a:solidFill>
                <a:srgbClr val="839496"/>
              </a:solidFill>
              <a:latin typeface="Consolas" panose="020B0609020204030204" pitchFamily="49" charset="0"/>
            </a:endParaRPr>
          </a:p>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Wypisze: {'a': 10, 'b': 20, 'c': 30}</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Modyfikacja istniejącej wartości</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sample_instance</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'b'</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25</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sample_instance</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data</a:t>
            </a:r>
            <a:r>
              <a:rPr lang="pl-PL" dirty="0">
                <a:solidFill>
                  <a:srgbClr val="839496"/>
                </a:solidFill>
                <a:latin typeface="Consolas" panose="020B0609020204030204" pitchFamily="49" charset="0"/>
              </a:rPr>
              <a:t>)  </a:t>
            </a:r>
            <a:endParaRPr lang="pl-PL" dirty="0" smtClean="0">
              <a:solidFill>
                <a:srgbClr val="839496"/>
              </a:solidFill>
              <a:latin typeface="Consolas" panose="020B0609020204030204" pitchFamily="49" charset="0"/>
            </a:endParaRPr>
          </a:p>
          <a:p>
            <a:r>
              <a:rPr lang="pl-PL" i="1" dirty="0" smtClean="0">
                <a:solidFill>
                  <a:srgbClr val="586E75"/>
                </a:solidFill>
                <a:latin typeface="Consolas" panose="020B0609020204030204" pitchFamily="49" charset="0"/>
              </a:rPr>
              <a:t># </a:t>
            </a:r>
            <a:r>
              <a:rPr lang="pl-PL" i="1" dirty="0">
                <a:solidFill>
                  <a:srgbClr val="586E75"/>
                </a:solidFill>
                <a:latin typeface="Consolas" panose="020B0609020204030204" pitchFamily="49" charset="0"/>
              </a:rPr>
              <a:t>Wypisze: {'a': 10, 'b': 25, 'c': 30}</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endParaRPr lang="pl-PL"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617480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Co to jest i do czego służy zmienna _ _</a:t>
            </a:r>
            <a:r>
              <a:rPr lang="pl-PL" sz="2800" dirty="0" err="1" smtClean="0"/>
              <a:t>name</a:t>
            </a:r>
            <a:r>
              <a:rPr lang="pl-PL" sz="2800" dirty="0" smtClean="0"/>
              <a:t>_ _?</a:t>
            </a:r>
            <a:endParaRPr lang="pl-PL" sz="2800" dirty="0"/>
          </a:p>
        </p:txBody>
      </p:sp>
      <p:sp>
        <p:nvSpPr>
          <p:cNvPr id="7" name="Podtytuł 2">
            <a:extLst>
              <a:ext uri="{FF2B5EF4-FFF2-40B4-BE49-F238E27FC236}">
                <a16:creationId xmlns="" xmlns:a16="http://schemas.microsoft.com/office/drawing/2014/main" id="{0B963CE8-44C2-4879-9CAA-AC6C48DB5C20}"/>
              </a:ext>
            </a:extLst>
          </p:cNvPr>
          <p:cNvSpPr txBox="1">
            <a:spLocks/>
          </p:cNvSpPr>
          <p:nvPr/>
        </p:nvSpPr>
        <p:spPr>
          <a:xfrm>
            <a:off x="1957836" y="5814949"/>
            <a:ext cx="2537538" cy="54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dirty="0" smtClean="0">
                <a:solidFill>
                  <a:prstClr val="black"/>
                </a:solidFill>
              </a:rPr>
              <a:t>biblioteka.py</a:t>
            </a:r>
            <a:endParaRPr lang="pl-PL" dirty="0">
              <a:solidFill>
                <a:prstClr val="black"/>
              </a:solidFill>
            </a:endParaRPr>
          </a:p>
        </p:txBody>
      </p:sp>
      <p:sp>
        <p:nvSpPr>
          <p:cNvPr id="8" name="Podtytuł 2">
            <a:extLst>
              <a:ext uri="{FF2B5EF4-FFF2-40B4-BE49-F238E27FC236}">
                <a16:creationId xmlns="" xmlns:a16="http://schemas.microsoft.com/office/drawing/2014/main" id="{0B963CE8-44C2-4879-9CAA-AC6C48DB5C20}"/>
              </a:ext>
            </a:extLst>
          </p:cNvPr>
          <p:cNvSpPr txBox="1">
            <a:spLocks/>
          </p:cNvSpPr>
          <p:nvPr/>
        </p:nvSpPr>
        <p:spPr>
          <a:xfrm>
            <a:off x="6826716" y="5731475"/>
            <a:ext cx="2537538" cy="54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dirty="0" smtClean="0">
                <a:solidFill>
                  <a:prstClr val="black"/>
                </a:solidFill>
              </a:rPr>
              <a:t>main.py</a:t>
            </a:r>
            <a:endParaRPr lang="pl-PL" dirty="0">
              <a:solidFill>
                <a:prstClr val="black"/>
              </a:solidFill>
            </a:endParaRPr>
          </a:p>
        </p:txBody>
      </p:sp>
      <p:pic>
        <p:nvPicPr>
          <p:cNvPr id="9" name="Obraz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042" y="3428852"/>
            <a:ext cx="2143125" cy="2143125"/>
          </a:xfrm>
          <a:prstGeom prst="rect">
            <a:avLst/>
          </a:prstGeom>
        </p:spPr>
      </p:pic>
      <p:pic>
        <p:nvPicPr>
          <p:cNvPr id="10" name="Obraz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922" y="3428853"/>
            <a:ext cx="2143125" cy="2143125"/>
          </a:xfrm>
          <a:prstGeom prst="rect">
            <a:avLst/>
          </a:prstGeom>
        </p:spPr>
      </p:pic>
      <p:sp>
        <p:nvSpPr>
          <p:cNvPr id="16" name="Prostokąt 15"/>
          <p:cNvSpPr/>
          <p:nvPr/>
        </p:nvSpPr>
        <p:spPr>
          <a:xfrm>
            <a:off x="416767" y="785207"/>
            <a:ext cx="11125200" cy="1569660"/>
          </a:xfrm>
          <a:prstGeom prst="rect">
            <a:avLst/>
          </a:prstGeom>
        </p:spPr>
        <p:txBody>
          <a:bodyPr wrap="square">
            <a:spAutoFit/>
          </a:bodyPr>
          <a:lstStyle/>
          <a:p>
            <a:r>
              <a:rPr lang="pl-PL" sz="2400" dirty="0">
                <a:solidFill>
                  <a:prstClr val="black"/>
                </a:solidFill>
              </a:rPr>
              <a:t>W języku </a:t>
            </a:r>
            <a:r>
              <a:rPr lang="pl-PL" sz="2400" dirty="0" err="1">
                <a:solidFill>
                  <a:prstClr val="black"/>
                </a:solidFill>
              </a:rPr>
              <a:t>Python</a:t>
            </a:r>
            <a:r>
              <a:rPr lang="pl-PL" sz="2400" dirty="0">
                <a:solidFill>
                  <a:prstClr val="black"/>
                </a:solidFill>
              </a:rPr>
              <a:t> __</a:t>
            </a:r>
            <a:r>
              <a:rPr lang="pl-PL" sz="2400" dirty="0" err="1">
                <a:solidFill>
                  <a:prstClr val="black"/>
                </a:solidFill>
              </a:rPr>
              <a:t>name</a:t>
            </a:r>
            <a:r>
              <a:rPr lang="pl-PL" sz="2400" dirty="0">
                <a:solidFill>
                  <a:prstClr val="black"/>
                </a:solidFill>
              </a:rPr>
              <a:t>__ to specjalna zmienna wbudowana, która jest używana do określenia kontekstu, w jakim aktualnie działa kod. </a:t>
            </a:r>
            <a:endParaRPr lang="pl-PL" sz="2400" dirty="0" smtClean="0">
              <a:solidFill>
                <a:prstClr val="black"/>
              </a:solidFill>
            </a:endParaRPr>
          </a:p>
          <a:p>
            <a:r>
              <a:rPr lang="pl-PL" sz="2400" dirty="0" smtClean="0">
                <a:solidFill>
                  <a:prstClr val="black"/>
                </a:solidFill>
              </a:rPr>
              <a:t>Jej </a:t>
            </a:r>
            <a:r>
              <a:rPr lang="pl-PL" sz="2400" dirty="0">
                <a:solidFill>
                  <a:prstClr val="black"/>
                </a:solidFill>
              </a:rPr>
              <a:t>głównym zastosowaniem jest sprawdzanie, czy skrypt jest uruchamiany jako program główny czy importowany jako moduł do innego skryptu.</a:t>
            </a:r>
          </a:p>
        </p:txBody>
      </p:sp>
      <p:sp>
        <p:nvSpPr>
          <p:cNvPr id="18" name="Podtytuł 2">
            <a:extLst>
              <a:ext uri="{FF2B5EF4-FFF2-40B4-BE49-F238E27FC236}">
                <a16:creationId xmlns="" xmlns:a16="http://schemas.microsoft.com/office/drawing/2014/main" id="{0B963CE8-44C2-4879-9CAA-AC6C48DB5C20}"/>
              </a:ext>
            </a:extLst>
          </p:cNvPr>
          <p:cNvSpPr txBox="1">
            <a:spLocks/>
          </p:cNvSpPr>
          <p:nvPr/>
        </p:nvSpPr>
        <p:spPr>
          <a:xfrm>
            <a:off x="3196631" y="2645206"/>
            <a:ext cx="4154588" cy="54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dirty="0" smtClean="0">
                <a:solidFill>
                  <a:prstClr val="black"/>
                </a:solidFill>
              </a:rPr>
              <a:t>Tworzymy dwa pliki:</a:t>
            </a:r>
            <a:endParaRPr lang="pl-PL" dirty="0">
              <a:solidFill>
                <a:prstClr val="black"/>
              </a:solidFill>
            </a:endParaRPr>
          </a:p>
        </p:txBody>
      </p:sp>
    </p:spTree>
    <p:extLst>
      <p:ext uri="{BB962C8B-B14F-4D97-AF65-F5344CB8AC3E}">
        <p14:creationId xmlns:p14="http://schemas.microsoft.com/office/powerpoint/2010/main" val="1353488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Piszemy kod w bibliotece i pliku głównym programu.</a:t>
            </a:r>
            <a:endParaRPr lang="pl-PL" sz="2800"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77" y="977463"/>
            <a:ext cx="1399452" cy="1399452"/>
          </a:xfrm>
          <a:prstGeom prst="rect">
            <a:avLst/>
          </a:prstGeom>
        </p:spPr>
      </p:pic>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443" y="1105097"/>
            <a:ext cx="1271818" cy="1271818"/>
          </a:xfrm>
          <a:prstGeom prst="rect">
            <a:avLst/>
          </a:prstGeom>
        </p:spPr>
      </p:pic>
      <p:sp>
        <p:nvSpPr>
          <p:cNvPr id="6" name="Podtytuł 2">
            <a:extLst>
              <a:ext uri="{FF2B5EF4-FFF2-40B4-BE49-F238E27FC236}">
                <a16:creationId xmlns="" xmlns:a16="http://schemas.microsoft.com/office/drawing/2014/main" id="{0B963CE8-44C2-4879-9CAA-AC6C48DB5C20}"/>
              </a:ext>
            </a:extLst>
          </p:cNvPr>
          <p:cNvSpPr txBox="1">
            <a:spLocks/>
          </p:cNvSpPr>
          <p:nvPr/>
        </p:nvSpPr>
        <p:spPr>
          <a:xfrm>
            <a:off x="-249266" y="643505"/>
            <a:ext cx="2537538" cy="54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dirty="0" smtClean="0">
                <a:solidFill>
                  <a:prstClr val="black"/>
                </a:solidFill>
              </a:rPr>
              <a:t>biblioteka.py</a:t>
            </a:r>
            <a:endParaRPr lang="pl-PL" dirty="0">
              <a:solidFill>
                <a:prstClr val="black"/>
              </a:solidFill>
            </a:endParaRPr>
          </a:p>
        </p:txBody>
      </p:sp>
      <p:sp>
        <p:nvSpPr>
          <p:cNvPr id="7" name="Podtytuł 2">
            <a:extLst>
              <a:ext uri="{FF2B5EF4-FFF2-40B4-BE49-F238E27FC236}">
                <a16:creationId xmlns="" xmlns:a16="http://schemas.microsoft.com/office/drawing/2014/main" id="{0B963CE8-44C2-4879-9CAA-AC6C48DB5C20}"/>
              </a:ext>
            </a:extLst>
          </p:cNvPr>
          <p:cNvSpPr txBox="1">
            <a:spLocks/>
          </p:cNvSpPr>
          <p:nvPr/>
        </p:nvSpPr>
        <p:spPr>
          <a:xfrm>
            <a:off x="7503583" y="781444"/>
            <a:ext cx="2537538" cy="54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dirty="0" smtClean="0">
                <a:solidFill>
                  <a:prstClr val="black"/>
                </a:solidFill>
              </a:rPr>
              <a:t>main.py</a:t>
            </a:r>
            <a:endParaRPr lang="pl-PL" dirty="0">
              <a:solidFill>
                <a:prstClr val="black"/>
              </a:solidFill>
            </a:endParaRPr>
          </a:p>
        </p:txBody>
      </p:sp>
      <p:sp>
        <p:nvSpPr>
          <p:cNvPr id="9" name="Prostokąt 8"/>
          <p:cNvSpPr/>
          <p:nvPr/>
        </p:nvSpPr>
        <p:spPr>
          <a:xfrm>
            <a:off x="7315200" y="2718896"/>
            <a:ext cx="3810000" cy="2031325"/>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smtClean="0">
                <a:solidFill>
                  <a:srgbClr val="CB4B16"/>
                </a:solidFill>
                <a:latin typeface="Consolas" panose="020B0609020204030204" pitchFamily="49" charset="0"/>
              </a:rPr>
              <a:t>biblioteka</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funkcja1</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"Jestem funkcją!"</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funkcja1</a:t>
            </a:r>
            <a:r>
              <a:rPr lang="pl-PL" dirty="0">
                <a:solidFill>
                  <a:srgbClr val="839496"/>
                </a:solidFill>
                <a:latin typeface="Consolas" panose="020B0609020204030204" pitchFamily="49" charset="0"/>
              </a:rPr>
              <a:t>()</a:t>
            </a:r>
          </a:p>
        </p:txBody>
      </p:sp>
      <p:sp>
        <p:nvSpPr>
          <p:cNvPr id="10" name="Prostokąt 9"/>
          <p:cNvSpPr/>
          <p:nvPr/>
        </p:nvSpPr>
        <p:spPr>
          <a:xfrm>
            <a:off x="319777" y="2718896"/>
            <a:ext cx="9721344" cy="1754326"/>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"Jestem funkcją </a:t>
            </a:r>
            <a:r>
              <a:rPr lang="pl-PL" dirty="0" smtClean="0">
                <a:solidFill>
                  <a:srgbClr val="2AA198"/>
                </a:solidFill>
                <a:latin typeface="Consolas" panose="020B0609020204030204" pitchFamily="49" charset="0"/>
              </a:rPr>
              <a:t>która</a:t>
            </a:r>
          </a:p>
          <a:p>
            <a:r>
              <a:rPr lang="pl-PL" dirty="0">
                <a:solidFill>
                  <a:srgbClr val="2AA198"/>
                </a:solidFill>
                <a:latin typeface="Consolas" panose="020B0609020204030204" pitchFamily="49" charset="0"/>
              </a:rPr>
              <a:t> </a:t>
            </a:r>
            <a:r>
              <a:rPr lang="pl-PL" dirty="0" smtClean="0">
                <a:solidFill>
                  <a:srgbClr val="2AA198"/>
                </a:solidFill>
                <a:latin typeface="Consolas" panose="020B0609020204030204" pitchFamily="49" charset="0"/>
              </a:rPr>
              <a:t>     </a:t>
            </a:r>
            <a:r>
              <a:rPr lang="pl-PL" dirty="0">
                <a:solidFill>
                  <a:srgbClr val="2AA198"/>
                </a:solidFill>
                <a:latin typeface="Consolas" panose="020B0609020204030204" pitchFamily="49" charset="0"/>
              </a:rPr>
              <a:t>jest w </a:t>
            </a:r>
            <a:r>
              <a:rPr lang="pl-PL" dirty="0" smtClean="0">
                <a:solidFill>
                  <a:srgbClr val="2AA198"/>
                </a:solidFill>
                <a:latin typeface="Consolas" panose="020B0609020204030204" pitchFamily="49" charset="0"/>
              </a:rPr>
              <a:t>pliku biblioteka</a:t>
            </a:r>
            <a:r>
              <a:rPr lang="pl-PL" dirty="0">
                <a:solidFill>
                  <a:srgbClr val="2AA198"/>
                </a:solidFill>
                <a:latin typeface="Consolas" panose="020B0609020204030204" pitchFamily="49" charset="0"/>
              </a:rPr>
              <a:t>!"</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smtClean="0">
                <a:solidFill>
                  <a:srgbClr val="839496"/>
                </a:solidFill>
                <a:latin typeface="Consolas" panose="020B0609020204030204" pitchFamily="49" charset="0"/>
              </a:rPr>
              <a:t>#biblioteka posiada wywołanie funkcji</a:t>
            </a:r>
          </a:p>
          <a:p>
            <a:r>
              <a:rPr lang="pl-PL" dirty="0" smtClean="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p>
        </p:txBody>
      </p:sp>
      <p:sp>
        <p:nvSpPr>
          <p:cNvPr id="11" name="Prostokąt 10"/>
          <p:cNvSpPr/>
          <p:nvPr/>
        </p:nvSpPr>
        <p:spPr>
          <a:xfrm>
            <a:off x="7315200" y="4910013"/>
            <a:ext cx="4632960" cy="646331"/>
          </a:xfrm>
          <a:prstGeom prst="rect">
            <a:avLst/>
          </a:prstGeom>
        </p:spPr>
        <p:txBody>
          <a:bodyPr wrap="square">
            <a:spAutoFit/>
          </a:bodyPr>
          <a:lstStyle/>
          <a:p>
            <a:r>
              <a:rPr lang="pl-PL" dirty="0" smtClean="0">
                <a:solidFill>
                  <a:prstClr val="black"/>
                </a:solidFill>
              </a:rPr>
              <a:t># </a:t>
            </a:r>
            <a:r>
              <a:rPr lang="pl-PL" dirty="0" smtClean="0">
                <a:solidFill>
                  <a:srgbClr val="FF0000"/>
                </a:solidFill>
              </a:rPr>
              <a:t>Jestem </a:t>
            </a:r>
            <a:r>
              <a:rPr lang="pl-PL" dirty="0">
                <a:solidFill>
                  <a:srgbClr val="FF0000"/>
                </a:solidFill>
              </a:rPr>
              <a:t>funkcją która jest w pliku biblioteka!</a:t>
            </a:r>
          </a:p>
          <a:p>
            <a:r>
              <a:rPr lang="pl-PL" dirty="0" smtClean="0">
                <a:solidFill>
                  <a:prstClr val="black"/>
                </a:solidFill>
              </a:rPr>
              <a:t># Jestem </a:t>
            </a:r>
            <a:r>
              <a:rPr lang="pl-PL" dirty="0">
                <a:solidFill>
                  <a:prstClr val="black"/>
                </a:solidFill>
              </a:rPr>
              <a:t>funkcją!</a:t>
            </a:r>
          </a:p>
        </p:txBody>
      </p:sp>
      <p:sp>
        <p:nvSpPr>
          <p:cNvPr id="12" name="Prostokąt 11"/>
          <p:cNvSpPr/>
          <p:nvPr/>
        </p:nvSpPr>
        <p:spPr>
          <a:xfrm>
            <a:off x="319777" y="4927986"/>
            <a:ext cx="6416303" cy="369332"/>
          </a:xfrm>
          <a:prstGeom prst="rect">
            <a:avLst/>
          </a:prstGeom>
        </p:spPr>
        <p:txBody>
          <a:bodyPr wrap="square">
            <a:spAutoFit/>
          </a:bodyPr>
          <a:lstStyle/>
          <a:p>
            <a:r>
              <a:rPr lang="pl-PL" dirty="0" smtClean="0">
                <a:solidFill>
                  <a:prstClr val="black"/>
                </a:solidFill>
              </a:rPr>
              <a:t># </a:t>
            </a:r>
            <a:r>
              <a:rPr lang="pl-PL" dirty="0">
                <a:solidFill>
                  <a:prstClr val="black"/>
                </a:solidFill>
                <a:latin typeface="Consolas" panose="020B0609020204030204" pitchFamily="49" charset="0"/>
              </a:rPr>
              <a:t>Jestem funkcją </a:t>
            </a:r>
            <a:r>
              <a:rPr lang="pl-PL" dirty="0" smtClean="0">
                <a:solidFill>
                  <a:prstClr val="black"/>
                </a:solidFill>
                <a:latin typeface="Consolas" panose="020B0609020204030204" pitchFamily="49" charset="0"/>
              </a:rPr>
              <a:t>która </a:t>
            </a:r>
            <a:r>
              <a:rPr lang="pl-PL" dirty="0">
                <a:solidFill>
                  <a:prstClr val="black"/>
                </a:solidFill>
                <a:latin typeface="Consolas" panose="020B0609020204030204" pitchFamily="49" charset="0"/>
              </a:rPr>
              <a:t>jest w pliku biblioteka</a:t>
            </a:r>
            <a:r>
              <a:rPr lang="pl-PL" dirty="0" smtClean="0">
                <a:solidFill>
                  <a:prstClr val="black"/>
                </a:solidFill>
                <a:latin typeface="Consolas" panose="020B0609020204030204" pitchFamily="49" charset="0"/>
              </a:rPr>
              <a:t>!")</a:t>
            </a:r>
            <a:endParaRPr lang="pl-PL"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73202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Piszemy kod w bibliotece i pliku głównym programu.</a:t>
            </a:r>
            <a:endParaRPr lang="pl-PL" sz="2800"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77" y="977463"/>
            <a:ext cx="1399452" cy="1399452"/>
          </a:xfrm>
          <a:prstGeom prst="rect">
            <a:avLst/>
          </a:prstGeom>
        </p:spPr>
      </p:pic>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443" y="1105097"/>
            <a:ext cx="1271818" cy="1271818"/>
          </a:xfrm>
          <a:prstGeom prst="rect">
            <a:avLst/>
          </a:prstGeom>
        </p:spPr>
      </p:pic>
      <p:sp>
        <p:nvSpPr>
          <p:cNvPr id="6" name="Podtytuł 2">
            <a:extLst>
              <a:ext uri="{FF2B5EF4-FFF2-40B4-BE49-F238E27FC236}">
                <a16:creationId xmlns="" xmlns:a16="http://schemas.microsoft.com/office/drawing/2014/main" id="{0B963CE8-44C2-4879-9CAA-AC6C48DB5C20}"/>
              </a:ext>
            </a:extLst>
          </p:cNvPr>
          <p:cNvSpPr txBox="1">
            <a:spLocks/>
          </p:cNvSpPr>
          <p:nvPr/>
        </p:nvSpPr>
        <p:spPr>
          <a:xfrm>
            <a:off x="-249266" y="643505"/>
            <a:ext cx="2537538" cy="54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dirty="0" smtClean="0">
                <a:solidFill>
                  <a:prstClr val="black"/>
                </a:solidFill>
              </a:rPr>
              <a:t>biblioteka.py</a:t>
            </a:r>
            <a:endParaRPr lang="pl-PL" dirty="0">
              <a:solidFill>
                <a:prstClr val="black"/>
              </a:solidFill>
            </a:endParaRPr>
          </a:p>
        </p:txBody>
      </p:sp>
      <p:sp>
        <p:nvSpPr>
          <p:cNvPr id="7" name="Podtytuł 2">
            <a:extLst>
              <a:ext uri="{FF2B5EF4-FFF2-40B4-BE49-F238E27FC236}">
                <a16:creationId xmlns="" xmlns:a16="http://schemas.microsoft.com/office/drawing/2014/main" id="{0B963CE8-44C2-4879-9CAA-AC6C48DB5C20}"/>
              </a:ext>
            </a:extLst>
          </p:cNvPr>
          <p:cNvSpPr txBox="1">
            <a:spLocks/>
          </p:cNvSpPr>
          <p:nvPr/>
        </p:nvSpPr>
        <p:spPr>
          <a:xfrm>
            <a:off x="7503583" y="781444"/>
            <a:ext cx="2537538" cy="5406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dirty="0" smtClean="0">
                <a:solidFill>
                  <a:prstClr val="black"/>
                </a:solidFill>
              </a:rPr>
              <a:t>main.py</a:t>
            </a:r>
            <a:endParaRPr lang="pl-PL" dirty="0">
              <a:solidFill>
                <a:prstClr val="black"/>
              </a:solidFill>
            </a:endParaRPr>
          </a:p>
        </p:txBody>
      </p:sp>
      <p:sp>
        <p:nvSpPr>
          <p:cNvPr id="9" name="Prostokąt 8"/>
          <p:cNvSpPr/>
          <p:nvPr/>
        </p:nvSpPr>
        <p:spPr>
          <a:xfrm>
            <a:off x="7315200" y="2718896"/>
            <a:ext cx="3810000" cy="2031325"/>
          </a:xfrm>
          <a:prstGeom prst="rect">
            <a:avLst/>
          </a:prstGeom>
        </p:spPr>
        <p:txBody>
          <a:bodyPr wrap="square">
            <a:spAutoFit/>
          </a:bodyPr>
          <a:lstStyle/>
          <a:p>
            <a:r>
              <a:rPr lang="pl-PL" dirty="0">
                <a:solidFill>
                  <a:srgbClr val="859900"/>
                </a:solidFill>
                <a:latin typeface="Consolas" panose="020B0609020204030204" pitchFamily="49" charset="0"/>
              </a:rPr>
              <a:t>import</a:t>
            </a:r>
            <a:r>
              <a:rPr lang="pl-PL" dirty="0">
                <a:solidFill>
                  <a:srgbClr val="839496"/>
                </a:solidFill>
                <a:latin typeface="Consolas" panose="020B0609020204030204" pitchFamily="49" charset="0"/>
              </a:rPr>
              <a:t> </a:t>
            </a:r>
            <a:r>
              <a:rPr lang="pl-PL" dirty="0" smtClean="0">
                <a:solidFill>
                  <a:srgbClr val="CB4B16"/>
                </a:solidFill>
                <a:latin typeface="Consolas" panose="020B0609020204030204" pitchFamily="49" charset="0"/>
              </a:rPr>
              <a:t>biblioteka</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funkcja1</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"Jestem funkcją!"</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funkcja1</a:t>
            </a:r>
            <a:r>
              <a:rPr lang="pl-PL" dirty="0">
                <a:solidFill>
                  <a:srgbClr val="839496"/>
                </a:solidFill>
                <a:latin typeface="Consolas" panose="020B0609020204030204" pitchFamily="49" charset="0"/>
              </a:rPr>
              <a:t>()</a:t>
            </a:r>
          </a:p>
        </p:txBody>
      </p:sp>
      <p:sp>
        <p:nvSpPr>
          <p:cNvPr id="10" name="Prostokąt 9"/>
          <p:cNvSpPr/>
          <p:nvPr/>
        </p:nvSpPr>
        <p:spPr>
          <a:xfrm>
            <a:off x="319777" y="2718896"/>
            <a:ext cx="9721344" cy="2031325"/>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"Jestem funkcją która jest </a:t>
            </a:r>
            <a:endParaRPr lang="pl-PL" dirty="0" smtClean="0">
              <a:solidFill>
                <a:srgbClr val="2AA198"/>
              </a:solidFill>
              <a:latin typeface="Consolas" panose="020B0609020204030204" pitchFamily="49" charset="0"/>
            </a:endParaRPr>
          </a:p>
          <a:p>
            <a:r>
              <a:rPr lang="pl-PL" dirty="0">
                <a:solidFill>
                  <a:srgbClr val="2AA198"/>
                </a:solidFill>
                <a:latin typeface="Consolas" panose="020B0609020204030204" pitchFamily="49" charset="0"/>
              </a:rPr>
              <a:t> </a:t>
            </a:r>
            <a:r>
              <a:rPr lang="pl-PL" dirty="0" smtClean="0">
                <a:solidFill>
                  <a:srgbClr val="2AA198"/>
                </a:solidFill>
                <a:latin typeface="Consolas" panose="020B0609020204030204" pitchFamily="49" charset="0"/>
              </a:rPr>
              <a:t>           w </a:t>
            </a:r>
            <a:r>
              <a:rPr lang="pl-PL" dirty="0">
                <a:solidFill>
                  <a:srgbClr val="2AA198"/>
                </a:solidFill>
                <a:latin typeface="Consolas" panose="020B0609020204030204" pitchFamily="49" charset="0"/>
              </a:rPr>
              <a:t>pliku biblioteka!"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859900"/>
                </a:solidFill>
                <a:latin typeface="Consolas" panose="020B0609020204030204" pitchFamily="49" charset="0"/>
              </a:rPr>
              <a:t>if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name</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'__</a:t>
            </a:r>
            <a:r>
              <a:rPr lang="pl-PL" dirty="0" err="1">
                <a:solidFill>
                  <a:srgbClr val="2AA198"/>
                </a:solidFill>
                <a:latin typeface="Consolas" panose="020B0609020204030204" pitchFamily="49" charset="0"/>
              </a:rPr>
              <a:t>main</a:t>
            </a:r>
            <a:r>
              <a:rPr lang="pl-PL" dirty="0">
                <a:solidFill>
                  <a:srgbClr val="2AA198"/>
                </a:solidFill>
                <a:latin typeface="Consolas" panose="020B0609020204030204" pitchFamily="49" charset="0"/>
              </a:rPr>
              <a:t>__'</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p>
        </p:txBody>
      </p:sp>
      <p:sp>
        <p:nvSpPr>
          <p:cNvPr id="11" name="Prostokąt 10"/>
          <p:cNvSpPr/>
          <p:nvPr/>
        </p:nvSpPr>
        <p:spPr>
          <a:xfrm>
            <a:off x="7315200" y="4910013"/>
            <a:ext cx="4632960" cy="369332"/>
          </a:xfrm>
          <a:prstGeom prst="rect">
            <a:avLst/>
          </a:prstGeom>
        </p:spPr>
        <p:txBody>
          <a:bodyPr wrap="square">
            <a:spAutoFit/>
          </a:bodyPr>
          <a:lstStyle/>
          <a:p>
            <a:r>
              <a:rPr lang="pl-PL" dirty="0" smtClean="0">
                <a:solidFill>
                  <a:prstClr val="black"/>
                </a:solidFill>
              </a:rPr>
              <a:t># Jestem </a:t>
            </a:r>
            <a:r>
              <a:rPr lang="pl-PL" dirty="0">
                <a:solidFill>
                  <a:prstClr val="black"/>
                </a:solidFill>
              </a:rPr>
              <a:t>funkcją!</a:t>
            </a:r>
          </a:p>
        </p:txBody>
      </p:sp>
      <p:sp>
        <p:nvSpPr>
          <p:cNvPr id="12" name="Prostokąt 11"/>
          <p:cNvSpPr/>
          <p:nvPr/>
        </p:nvSpPr>
        <p:spPr>
          <a:xfrm>
            <a:off x="319777" y="4871339"/>
            <a:ext cx="6096000" cy="369332"/>
          </a:xfrm>
          <a:prstGeom prst="rect">
            <a:avLst/>
          </a:prstGeom>
        </p:spPr>
        <p:txBody>
          <a:bodyPr>
            <a:spAutoFit/>
          </a:bodyPr>
          <a:lstStyle/>
          <a:p>
            <a:r>
              <a:rPr lang="pl-PL" dirty="0" smtClean="0">
                <a:solidFill>
                  <a:prstClr val="black"/>
                </a:solidFill>
              </a:rPr>
              <a:t># Jestem </a:t>
            </a:r>
            <a:r>
              <a:rPr lang="pl-PL" dirty="0">
                <a:solidFill>
                  <a:prstClr val="black"/>
                </a:solidFill>
              </a:rPr>
              <a:t>funkcją!</a:t>
            </a:r>
          </a:p>
        </p:txBody>
      </p:sp>
    </p:spTree>
    <p:extLst>
      <p:ext uri="{BB962C8B-B14F-4D97-AF65-F5344CB8AC3E}">
        <p14:creationId xmlns:p14="http://schemas.microsoft.com/office/powerpoint/2010/main" val="214903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401901"/>
            <a:ext cx="11119944" cy="4953382"/>
          </a:xfrm>
        </p:spPr>
        <p:txBody>
          <a:bodyPr/>
          <a:lstStyle/>
          <a:p>
            <a:r>
              <a:rPr lang="pl-PL" sz="2000" dirty="0">
                <a:solidFill>
                  <a:schemeClr val="tx1">
                    <a:lumMod val="75000"/>
                    <a:lumOff val="25000"/>
                  </a:schemeClr>
                </a:solidFill>
                <a:latin typeface="Consolas" panose="020B0609020204030204" pitchFamily="49" charset="0"/>
              </a:rPr>
              <a:t>Cechy języka </a:t>
            </a:r>
            <a:r>
              <a:rPr lang="pl-PL" sz="2000" dirty="0" err="1">
                <a:solidFill>
                  <a:schemeClr val="tx1">
                    <a:lumMod val="75000"/>
                    <a:lumOff val="25000"/>
                  </a:schemeClr>
                </a:solidFill>
                <a:latin typeface="Consolas" panose="020B0609020204030204" pitchFamily="49" charset="0"/>
              </a:rPr>
              <a:t>Python</a:t>
            </a:r>
            <a:r>
              <a:rPr lang="pl-PL" sz="2000" dirty="0">
                <a:solidFill>
                  <a:schemeClr val="tx1">
                    <a:lumMod val="75000"/>
                    <a:lumOff val="25000"/>
                  </a:schemeClr>
                </a:solidFill>
                <a:latin typeface="Consolas" panose="020B0609020204030204" pitchFamily="49" charset="0"/>
              </a:rPr>
              <a:t>:</a:t>
            </a:r>
          </a:p>
          <a:p>
            <a:endParaRPr lang="pl-PL" sz="2000" dirty="0">
              <a:solidFill>
                <a:schemeClr val="tx1">
                  <a:lumMod val="75000"/>
                  <a:lumOff val="25000"/>
                </a:schemeClr>
              </a:solidFill>
              <a:latin typeface="Consolas" panose="020B0609020204030204" pitchFamily="49" charset="0"/>
            </a:endParaRPr>
          </a:p>
          <a:p>
            <a:pPr algn="l"/>
            <a:r>
              <a:rPr lang="pl-PL" sz="2000" dirty="0" err="1">
                <a:solidFill>
                  <a:schemeClr val="tx1">
                    <a:lumMod val="75000"/>
                    <a:lumOff val="25000"/>
                  </a:schemeClr>
                </a:solidFill>
                <a:latin typeface="Consolas" panose="020B0609020204030204" pitchFamily="49" charset="0"/>
              </a:rPr>
              <a:t>Python</a:t>
            </a:r>
            <a:r>
              <a:rPr lang="pl-PL" sz="2000" dirty="0">
                <a:solidFill>
                  <a:schemeClr val="tx1">
                    <a:lumMod val="75000"/>
                    <a:lumOff val="25000"/>
                  </a:schemeClr>
                </a:solidFill>
                <a:latin typeface="Consolas" panose="020B0609020204030204" pitchFamily="49" charset="0"/>
              </a:rPr>
              <a:t> jest dostępny na wiele platform sprzętowych: </a:t>
            </a:r>
          </a:p>
          <a:p>
            <a:pPr marL="342900" indent="-342900" algn="l">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Windows </a:t>
            </a:r>
          </a:p>
          <a:p>
            <a:pPr marL="342900" indent="-342900" algn="l">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Linux </a:t>
            </a:r>
          </a:p>
          <a:p>
            <a:pPr marL="342900" indent="-342900" algn="l">
              <a:buFont typeface="Wingdings" panose="05000000000000000000" pitchFamily="2" charset="2"/>
              <a:buChar char="§"/>
            </a:pPr>
            <a:r>
              <a:rPr lang="pl-PL" sz="2000" dirty="0">
                <a:solidFill>
                  <a:schemeClr val="tx1">
                    <a:lumMod val="75000"/>
                    <a:lumOff val="25000"/>
                  </a:schemeClr>
                </a:solidFill>
                <a:latin typeface="Consolas" panose="020B0609020204030204" pitchFamily="49" charset="0"/>
              </a:rPr>
              <a:t>Mac OS X </a:t>
            </a:r>
          </a:p>
          <a:p>
            <a:pPr marL="342900" indent="-342900" algn="l">
              <a:buFont typeface="Wingdings" panose="05000000000000000000" pitchFamily="2" charset="2"/>
              <a:buChar char="§"/>
            </a:pPr>
            <a:r>
              <a:rPr lang="pl-PL" sz="2000" dirty="0" err="1">
                <a:solidFill>
                  <a:schemeClr val="tx1">
                    <a:lumMod val="75000"/>
                    <a:lumOff val="25000"/>
                  </a:schemeClr>
                </a:solidFill>
                <a:latin typeface="Consolas" panose="020B0609020204030204" pitchFamily="49" charset="0"/>
              </a:rPr>
              <a:t>Symbian</a:t>
            </a:r>
            <a:r>
              <a:rPr lang="pl-PL" sz="2000" dirty="0">
                <a:solidFill>
                  <a:schemeClr val="tx1">
                    <a:lumMod val="75000"/>
                    <a:lumOff val="25000"/>
                  </a:schemeClr>
                </a:solidFill>
                <a:latin typeface="Consolas" panose="020B0609020204030204" pitchFamily="49" charset="0"/>
              </a:rPr>
              <a:t> S60 (telefony Nokii) </a:t>
            </a:r>
          </a:p>
          <a:p>
            <a:pPr marL="342900" indent="-342900" algn="l">
              <a:buFont typeface="Wingdings" panose="05000000000000000000" pitchFamily="2" charset="2"/>
              <a:buChar char="§"/>
            </a:pPr>
            <a:endParaRPr lang="pl-PL" sz="2000" dirty="0">
              <a:solidFill>
                <a:schemeClr val="tx1">
                  <a:lumMod val="75000"/>
                  <a:lumOff val="25000"/>
                </a:schemeClr>
              </a:solidFill>
              <a:latin typeface="Consolas" panose="020B0609020204030204" pitchFamily="49" charset="0"/>
            </a:endParaRPr>
          </a:p>
          <a:p>
            <a:pPr algn="l"/>
            <a:r>
              <a:rPr lang="pl-PL" sz="2000" dirty="0">
                <a:solidFill>
                  <a:schemeClr val="tx1">
                    <a:lumMod val="75000"/>
                    <a:lumOff val="25000"/>
                  </a:schemeClr>
                </a:solidFill>
                <a:latin typeface="Consolas" panose="020B0609020204030204" pitchFamily="49" charset="0"/>
              </a:rPr>
              <a:t>Jak uważasz, który system operacyjny jest „najlepszy” dla programisty  i dlaczego jest to Linux? </a:t>
            </a:r>
            <a:r>
              <a:rPr lang="pl-PL" sz="2000" dirty="0">
                <a:solidFill>
                  <a:schemeClr val="tx1">
                    <a:lumMod val="75000"/>
                    <a:lumOff val="25000"/>
                  </a:schemeClr>
                </a:solidFill>
                <a:latin typeface="Consolas" panose="020B0609020204030204" pitchFamily="49" charset="0"/>
                <a:sym typeface="Wingdings" panose="05000000000000000000" pitchFamily="2" charset="2"/>
              </a:rPr>
              <a:t></a:t>
            </a:r>
            <a:endParaRPr lang="pl-PL"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1933735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smtClean="0"/>
              <a:t>Import funkcji z modułu zewnętrznego</a:t>
            </a:r>
            <a:endParaRPr lang="pl-PL" sz="2800" dirty="0"/>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37425" y="748862"/>
            <a:ext cx="11119944" cy="2340300"/>
          </a:xfrm>
        </p:spPr>
        <p:txBody>
          <a:bodyPr/>
          <a:lstStyle/>
          <a:p>
            <a:r>
              <a:rPr lang="pl-PL" dirty="0" smtClean="0"/>
              <a:t>Import </a:t>
            </a:r>
            <a:r>
              <a:rPr lang="pl-PL" dirty="0" smtClean="0"/>
              <a:t>funkcji z innego modułu z blokadą zmiennych </a:t>
            </a:r>
            <a:r>
              <a:rPr lang="pl-PL" dirty="0" err="1" smtClean="0"/>
              <a:t>name</a:t>
            </a:r>
            <a:r>
              <a:rPr lang="pl-PL" dirty="0" smtClean="0"/>
              <a:t>:</a:t>
            </a:r>
          </a:p>
          <a:p>
            <a:r>
              <a:rPr lang="pl-PL" dirty="0" smtClean="0"/>
              <a:t>If _ _</a:t>
            </a:r>
            <a:r>
              <a:rPr lang="pl-PL" dirty="0" err="1" smtClean="0"/>
              <a:t>name</a:t>
            </a:r>
            <a:r>
              <a:rPr lang="pl-PL" dirty="0" smtClean="0"/>
              <a:t>_ _=”_ _</a:t>
            </a:r>
            <a:r>
              <a:rPr lang="pl-PL" dirty="0" err="1" smtClean="0"/>
              <a:t>main</a:t>
            </a:r>
            <a:r>
              <a:rPr lang="pl-PL" dirty="0" smtClean="0"/>
              <a:t>_ _”</a:t>
            </a:r>
            <a:endParaRPr lang="pl-PL" dirty="0"/>
          </a:p>
        </p:txBody>
      </p:sp>
      <p:sp>
        <p:nvSpPr>
          <p:cNvPr id="5" name="Prostokąt 4"/>
          <p:cNvSpPr/>
          <p:nvPr/>
        </p:nvSpPr>
        <p:spPr>
          <a:xfrm>
            <a:off x="812188" y="2102406"/>
            <a:ext cx="11276180" cy="3693319"/>
          </a:xfrm>
          <a:prstGeom prst="rect">
            <a:avLst/>
          </a:prstGeom>
        </p:spPr>
        <p:txBody>
          <a:bodyPr wrap="square">
            <a:spAutoFit/>
          </a:bodyPr>
          <a:lstStyle/>
          <a:p>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"Jestem funkcją!"</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err="1">
                <a:solidFill>
                  <a:srgbClr val="859900"/>
                </a:solidFill>
                <a:latin typeface="Consolas" panose="020B0609020204030204" pitchFamily="49" charset="0"/>
              </a:rPr>
              <a:t>if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name</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'__</a:t>
            </a:r>
            <a:r>
              <a:rPr lang="pl-PL" dirty="0" err="1">
                <a:solidFill>
                  <a:srgbClr val="2AA198"/>
                </a:solidFill>
                <a:latin typeface="Consolas" panose="020B0609020204030204" pitchFamily="49" charset="0"/>
              </a:rPr>
              <a:t>main</a:t>
            </a:r>
            <a:r>
              <a:rPr lang="pl-PL" dirty="0">
                <a:solidFill>
                  <a:srgbClr val="2AA198"/>
                </a:solidFill>
                <a:latin typeface="Consolas" panose="020B0609020204030204" pitchFamily="49" charset="0"/>
              </a:rPr>
              <a:t>__'</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Ten kod zostanie wykonany tylko, gdy plik jest uruchamiany bezpośrednio</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"Ten kod jest uruchamiany bezpośrednio"</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funkcja</a:t>
            </a:r>
            <a:r>
              <a:rPr lang="pl-PL" dirty="0">
                <a:solidFill>
                  <a:srgbClr val="839496"/>
                </a:solidFill>
                <a:latin typeface="Consolas" panose="020B0609020204030204" pitchFamily="49" charset="0"/>
              </a:rPr>
              <a:t>()</a:t>
            </a:r>
          </a:p>
          <a:p>
            <a:r>
              <a:rPr lang="pl-PL" dirty="0" err="1">
                <a:solidFill>
                  <a:srgbClr val="859900"/>
                </a:solidFill>
                <a:latin typeface="Consolas" panose="020B0609020204030204" pitchFamily="49" charset="0"/>
              </a:rPr>
              <a:t>else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Ten kod zostanie wykonany, gdy plik jest importowany jako moduł</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"Ten kod jest importowany jako moduł"</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endParaRPr lang="pl-PL" dirty="0">
              <a:solidFill>
                <a:srgbClr val="839496"/>
              </a:solidFill>
              <a:latin typeface="Consolas" panose="020B0609020204030204" pitchFamily="49" charset="0"/>
            </a:endParaRPr>
          </a:p>
        </p:txBody>
      </p:sp>
    </p:spTree>
    <p:extLst>
      <p:ext uri="{BB962C8B-B14F-4D97-AF65-F5344CB8AC3E}">
        <p14:creationId xmlns:p14="http://schemas.microsoft.com/office/powerpoint/2010/main" val="3625270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823335"/>
            <a:ext cx="11119944" cy="4953382"/>
          </a:xfrm>
        </p:spPr>
        <p:txBody>
          <a:bodyPr/>
          <a:lstStyle/>
          <a:p>
            <a:pPr algn="l"/>
            <a:r>
              <a:rPr lang="pl-PL" dirty="0" smtClean="0"/>
              <a:t>Co to są gettery?</a:t>
            </a:r>
            <a:endParaRPr lang="pl-PL" dirty="0"/>
          </a:p>
          <a:p>
            <a:pPr algn="l"/>
            <a:endParaRPr lang="pl-PL" dirty="0"/>
          </a:p>
        </p:txBody>
      </p:sp>
      <p:sp>
        <p:nvSpPr>
          <p:cNvPr id="4" name="Prostokąt 3"/>
          <p:cNvSpPr/>
          <p:nvPr/>
        </p:nvSpPr>
        <p:spPr>
          <a:xfrm>
            <a:off x="536028" y="1437067"/>
            <a:ext cx="10875684" cy="1200329"/>
          </a:xfrm>
          <a:prstGeom prst="rect">
            <a:avLst/>
          </a:prstGeom>
        </p:spPr>
        <p:txBody>
          <a:bodyPr wrap="square">
            <a:spAutoFit/>
          </a:bodyPr>
          <a:lstStyle/>
          <a:p>
            <a:r>
              <a:rPr lang="pl-PL" dirty="0"/>
              <a:t>W </a:t>
            </a:r>
            <a:r>
              <a:rPr lang="pl-PL" dirty="0" err="1"/>
              <a:t>Pythonie</a:t>
            </a:r>
            <a:r>
              <a:rPr lang="pl-PL" dirty="0"/>
              <a:t> getter to konwencja lub technika programowania obiektowego, która polega na tworzeniu metod, które umożliwiają pobieranie wartości prywatnych atrybutów obiektów. W </a:t>
            </a:r>
            <a:r>
              <a:rPr lang="pl-PL" dirty="0" err="1"/>
              <a:t>Pythonie</a:t>
            </a:r>
            <a:r>
              <a:rPr lang="pl-PL" dirty="0"/>
              <a:t> nie ma specjalnej składni lub konstrukcji dedykowanej getterom, tak jak w niektórych innych językach programowania. Zamiast tego, getter jest zwykle zaimplementowany za pomocą właściwości (</a:t>
            </a:r>
            <a:r>
              <a:rPr lang="pl-PL" dirty="0" err="1"/>
              <a:t>properties</a:t>
            </a:r>
            <a:r>
              <a:rPr lang="pl-PL" dirty="0"/>
              <a:t>) lub metod </a:t>
            </a:r>
            <a:r>
              <a:rPr lang="pl-PL" dirty="0" smtClean="0"/>
              <a:t>dostępowych.</a:t>
            </a:r>
            <a:endParaRPr lang="pl-PL" dirty="0"/>
          </a:p>
        </p:txBody>
      </p:sp>
      <p:sp>
        <p:nvSpPr>
          <p:cNvPr id="6" name="Prostokąt 5"/>
          <p:cNvSpPr/>
          <p:nvPr/>
        </p:nvSpPr>
        <p:spPr>
          <a:xfrm>
            <a:off x="536028" y="2799832"/>
            <a:ext cx="10439400" cy="3139321"/>
          </a:xfrm>
          <a:prstGeom prst="rect">
            <a:avLst/>
          </a:prstGeom>
        </p:spPr>
        <p:txBody>
          <a:bodyPr wrap="square">
            <a:spAutoFit/>
          </a:bodyPr>
          <a:lstStyle/>
          <a:p>
            <a:r>
              <a:rPr lang="pl-PL" b="1" dirty="0" err="1">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_atrybut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0</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a:t>
            </a:r>
            <a:r>
              <a:rPr lang="pl-PL" dirty="0" err="1">
                <a:solidFill>
                  <a:srgbClr val="CB4B16"/>
                </a:solidFill>
                <a:latin typeface="Consolas" panose="020B0609020204030204" pitchFamily="49" charset="0"/>
              </a:rPr>
              <a:t>property</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atrybut</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_atrybut</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Użycie gettera</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obiekt</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atrybut</a:t>
            </a:r>
            <a:r>
              <a:rPr lang="pl-PL" dirty="0">
                <a:solidFill>
                  <a:srgbClr val="839496"/>
                </a:solidFill>
                <a:latin typeface="Consolas" panose="020B0609020204030204" pitchFamily="49" charset="0"/>
              </a:rPr>
              <a:t>)  </a:t>
            </a:r>
            <a:r>
              <a:rPr lang="pl-PL" i="1" dirty="0">
                <a:solidFill>
                  <a:srgbClr val="586E75"/>
                </a:solidFill>
                <a:latin typeface="Consolas" panose="020B0609020204030204" pitchFamily="49" charset="0"/>
              </a:rPr>
              <a:t># Wywołanie gettera, zwraca wartość 0</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37691091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są </a:t>
            </a:r>
            <a:r>
              <a:rPr lang="pl-PL" dirty="0" err="1" smtClean="0"/>
              <a:t>settery</a:t>
            </a:r>
            <a:r>
              <a:rPr lang="pl-PL" dirty="0" smtClean="0"/>
              <a:t>?</a:t>
            </a:r>
            <a:endParaRPr lang="pl-PL" dirty="0"/>
          </a:p>
          <a:p>
            <a:pPr algn="l"/>
            <a:endParaRPr lang="pl-PL" dirty="0"/>
          </a:p>
        </p:txBody>
      </p:sp>
      <p:sp>
        <p:nvSpPr>
          <p:cNvPr id="5" name="Prostokąt 4"/>
          <p:cNvSpPr/>
          <p:nvPr/>
        </p:nvSpPr>
        <p:spPr>
          <a:xfrm>
            <a:off x="633984" y="1949672"/>
            <a:ext cx="10869168" cy="923330"/>
          </a:xfrm>
          <a:prstGeom prst="rect">
            <a:avLst/>
          </a:prstGeom>
        </p:spPr>
        <p:txBody>
          <a:bodyPr wrap="square">
            <a:spAutoFit/>
          </a:bodyPr>
          <a:lstStyle/>
          <a:p>
            <a:r>
              <a:rPr lang="pl-PL" dirty="0"/>
              <a:t>W </a:t>
            </a:r>
            <a:r>
              <a:rPr lang="pl-PL" dirty="0" err="1"/>
              <a:t>Pythonie</a:t>
            </a:r>
            <a:r>
              <a:rPr lang="pl-PL" dirty="0"/>
              <a:t>, </a:t>
            </a:r>
            <a:r>
              <a:rPr lang="pl-PL" dirty="0" err="1"/>
              <a:t>setter</a:t>
            </a:r>
            <a:r>
              <a:rPr lang="pl-PL" dirty="0"/>
              <a:t> to konwencja lub technika programowania obiektowego, która umożliwia ustawianie wartości prywatnych atrybutów obiektów. </a:t>
            </a:r>
            <a:r>
              <a:rPr lang="pl-PL" dirty="0" err="1"/>
              <a:t>Setter</a:t>
            </a:r>
            <a:r>
              <a:rPr lang="pl-PL" dirty="0"/>
              <a:t> pozwala na kontrolę i walidację wartości, które są przypisywane do atrybutów, zapewniając jednocześnie enkapsulację i hermetyzację danych.</a:t>
            </a:r>
          </a:p>
        </p:txBody>
      </p:sp>
    </p:spTree>
    <p:extLst>
      <p:ext uri="{BB962C8B-B14F-4D97-AF65-F5344CB8AC3E}">
        <p14:creationId xmlns:p14="http://schemas.microsoft.com/office/powerpoint/2010/main" val="3581321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756746" y="5304714"/>
            <a:ext cx="11119944" cy="980472"/>
          </a:xfrm>
        </p:spPr>
        <p:txBody>
          <a:bodyPr>
            <a:normAutofit/>
          </a:bodyPr>
          <a:lstStyle/>
          <a:p>
            <a:pPr algn="l"/>
            <a:r>
              <a:rPr lang="pl-PL" b="0" dirty="0">
                <a:solidFill>
                  <a:schemeClr val="tx1">
                    <a:lumMod val="75000"/>
                    <a:lumOff val="25000"/>
                  </a:schemeClr>
                </a:solidFill>
                <a:effectLst/>
                <a:latin typeface="Consolas" panose="020B0609020204030204" pitchFamily="49" charset="0"/>
              </a:rPr>
              <a:t>Prowadzący: dr inż. Sylwester Korga</a:t>
            </a:r>
          </a:p>
          <a:p>
            <a:pPr algn="l"/>
            <a:r>
              <a:rPr lang="pl-PL" dirty="0">
                <a:solidFill>
                  <a:schemeClr val="tx1">
                    <a:lumMod val="75000"/>
                    <a:lumOff val="25000"/>
                  </a:schemeClr>
                </a:solidFill>
                <a:latin typeface="Consolas" panose="020B0609020204030204" pitchFamily="49" charset="0"/>
              </a:rPr>
              <a:t>Własność materiałów edukacyjnych: dr inż. Sylwester Korga</a:t>
            </a:r>
            <a:endParaRPr lang="pl-PL" b="0" dirty="0">
              <a:solidFill>
                <a:schemeClr val="tx1">
                  <a:lumMod val="75000"/>
                  <a:lumOff val="25000"/>
                </a:schemeClr>
              </a:solidFill>
              <a:effectLst/>
              <a:latin typeface="Consolas" panose="020B0609020204030204" pitchFamily="49" charset="0"/>
            </a:endParaRPr>
          </a:p>
        </p:txBody>
      </p:sp>
      <p:sp>
        <p:nvSpPr>
          <p:cNvPr id="4" name="Podtytuł 2">
            <a:extLst>
              <a:ext uri="{FF2B5EF4-FFF2-40B4-BE49-F238E27FC236}">
                <a16:creationId xmlns="" xmlns:a16="http://schemas.microsoft.com/office/drawing/2014/main" id="{03757C32-1DD6-9434-1D04-7A1BAA73607D}"/>
              </a:ext>
            </a:extLst>
          </p:cNvPr>
          <p:cNvSpPr txBox="1">
            <a:spLocks/>
          </p:cNvSpPr>
          <p:nvPr/>
        </p:nvSpPr>
        <p:spPr>
          <a:xfrm>
            <a:off x="536028" y="2960354"/>
            <a:ext cx="11119944" cy="189156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smtClean="0">
                <a:solidFill>
                  <a:schemeClr val="tx1">
                    <a:lumMod val="75000"/>
                    <a:lumOff val="25000"/>
                  </a:schemeClr>
                </a:solidFill>
                <a:latin typeface="Consolas" panose="020B0609020204030204" pitchFamily="49" charset="0"/>
              </a:rPr>
              <a:t>Paradygmat programowania obiektowego</a:t>
            </a:r>
            <a:endParaRPr lang="pl-PL" b="1" dirty="0">
              <a:solidFill>
                <a:schemeClr val="tx1">
                  <a:lumMod val="75000"/>
                  <a:lumOff val="25000"/>
                </a:schemeClr>
              </a:solidFill>
              <a:latin typeface="Consolas" panose="020B0609020204030204" pitchFamily="49" charset="0"/>
            </a:endParaRPr>
          </a:p>
          <a:p>
            <a:endParaRPr lang="pl-PL" b="1" dirty="0">
              <a:solidFill>
                <a:schemeClr val="tx1">
                  <a:lumMod val="75000"/>
                  <a:lumOff val="25000"/>
                </a:schemeClr>
              </a:solidFill>
              <a:latin typeface="Consolas" panose="020B0609020204030204" pitchFamily="49" charset="0"/>
            </a:endParaRPr>
          </a:p>
          <a:p>
            <a:r>
              <a:rPr lang="pl-PL" sz="3300" b="1" dirty="0" smtClean="0">
                <a:solidFill>
                  <a:schemeClr val="tx1">
                    <a:lumMod val="75000"/>
                    <a:lumOff val="25000"/>
                  </a:schemeClr>
                </a:solidFill>
                <a:latin typeface="Consolas" panose="020B0609020204030204" pitchFamily="49" charset="0"/>
              </a:rPr>
              <a:t>Dziedziczenie, enkapsulacja i polimorfizm </a:t>
            </a:r>
            <a:br>
              <a:rPr lang="pl-PL" sz="3300" b="1" dirty="0" smtClean="0">
                <a:solidFill>
                  <a:schemeClr val="tx1">
                    <a:lumMod val="75000"/>
                    <a:lumOff val="25000"/>
                  </a:schemeClr>
                </a:solidFill>
                <a:latin typeface="Consolas" panose="020B0609020204030204" pitchFamily="49" charset="0"/>
              </a:rPr>
            </a:br>
            <a:r>
              <a:rPr lang="pl-PL" sz="3300" b="1" dirty="0" smtClean="0">
                <a:solidFill>
                  <a:schemeClr val="tx1">
                    <a:lumMod val="75000"/>
                    <a:lumOff val="25000"/>
                  </a:schemeClr>
                </a:solidFill>
                <a:latin typeface="Consolas" panose="020B0609020204030204" pitchFamily="49" charset="0"/>
              </a:rPr>
              <a:t>w języku </a:t>
            </a:r>
            <a:r>
              <a:rPr lang="pl-PL" sz="3300" b="1" dirty="0" err="1" smtClean="0">
                <a:solidFill>
                  <a:schemeClr val="tx1">
                    <a:lumMod val="75000"/>
                    <a:lumOff val="25000"/>
                  </a:schemeClr>
                </a:solidFill>
                <a:latin typeface="Consolas" panose="020B0609020204030204" pitchFamily="49" charset="0"/>
              </a:rPr>
              <a:t>Python</a:t>
            </a:r>
            <a:endParaRPr lang="pl-PL" sz="3300" b="1" dirty="0">
              <a:solidFill>
                <a:schemeClr val="tx1">
                  <a:lumMod val="75000"/>
                  <a:lumOff val="25000"/>
                </a:schemeClr>
              </a:solidFill>
              <a:latin typeface="Consolas" panose="020B0609020204030204" pitchFamily="49" charset="0"/>
            </a:endParaRPr>
          </a:p>
        </p:txBody>
      </p:sp>
      <p:sp>
        <p:nvSpPr>
          <p:cNvPr id="5" name="Podtytuł 2">
            <a:extLst>
              <a:ext uri="{FF2B5EF4-FFF2-40B4-BE49-F238E27FC236}">
                <a16:creationId xmlns="" xmlns:a16="http://schemas.microsoft.com/office/drawing/2014/main" id="{6A5ADBFD-F57D-6F74-ADA6-11178BC07342}"/>
              </a:ext>
            </a:extLst>
          </p:cNvPr>
          <p:cNvSpPr txBox="1">
            <a:spLocks/>
          </p:cNvSpPr>
          <p:nvPr/>
        </p:nvSpPr>
        <p:spPr>
          <a:xfrm>
            <a:off x="536028" y="572814"/>
            <a:ext cx="11119944" cy="650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b="1" dirty="0">
                <a:solidFill>
                  <a:schemeClr val="tx1">
                    <a:lumMod val="75000"/>
                    <a:lumOff val="25000"/>
                  </a:schemeClr>
                </a:solidFill>
                <a:latin typeface="Consolas" panose="020B0609020204030204" pitchFamily="49" charset="0"/>
              </a:rPr>
              <a:t>Wyższa Szkoła Przedsiębiorczości i Administracji</a:t>
            </a:r>
          </a:p>
        </p:txBody>
      </p:sp>
      <p:pic>
        <p:nvPicPr>
          <p:cNvPr id="6" name="Obraz 5">
            <a:extLst>
              <a:ext uri="{FF2B5EF4-FFF2-40B4-BE49-F238E27FC236}">
                <a16:creationId xmlns="" xmlns:a16="http://schemas.microsoft.com/office/drawing/2014/main" id="{9F0E0608-1676-7B1A-A479-2230DBB47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999" y="1197448"/>
            <a:ext cx="3453968" cy="1536508"/>
          </a:xfrm>
          <a:prstGeom prst="rect">
            <a:avLst/>
          </a:prstGeom>
        </p:spPr>
      </p:pic>
    </p:spTree>
    <p:extLst>
      <p:ext uri="{BB962C8B-B14F-4D97-AF65-F5344CB8AC3E}">
        <p14:creationId xmlns:p14="http://schemas.microsoft.com/office/powerpoint/2010/main" val="4655398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26123" y="1079556"/>
            <a:ext cx="6264167" cy="4953382"/>
          </a:xfrm>
        </p:spPr>
        <p:txBody>
          <a:bodyPr/>
          <a:lstStyle/>
          <a:p>
            <a:pPr algn="l"/>
            <a:r>
              <a:rPr lang="pl-PL" dirty="0" smtClean="0"/>
              <a:t>Jak napisać klasę w języku </a:t>
            </a:r>
            <a:r>
              <a:rPr lang="pl-PL" dirty="0" err="1" smtClean="0"/>
              <a:t>Python</a:t>
            </a:r>
            <a:r>
              <a:rPr lang="pl-PL" dirty="0" smtClean="0"/>
              <a:t>?</a:t>
            </a:r>
            <a:endParaRPr lang="pl-PL" dirty="0"/>
          </a:p>
        </p:txBody>
      </p:sp>
      <p:sp>
        <p:nvSpPr>
          <p:cNvPr id="6" name="Prostokąt 5"/>
          <p:cNvSpPr/>
          <p:nvPr/>
        </p:nvSpPr>
        <p:spPr>
          <a:xfrm>
            <a:off x="126123" y="1839317"/>
            <a:ext cx="8092965" cy="4524315"/>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a:solidFill>
                  <a:srgbClr val="CB4B16"/>
                </a:solidFill>
                <a:latin typeface="Consolas" panose="020B0609020204030204" pitchFamily="49" charset="0"/>
              </a:rPr>
              <a:t>Kalkulator</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dodaj</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 b):</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b</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odejmij</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 b):</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b</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pomnoz</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 b):</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b</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podziel</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a:solidFill>
                  <a:srgbClr val="839496"/>
                </a:solidFill>
                <a:latin typeface="Consolas" panose="020B0609020204030204" pitchFamily="49" charset="0"/>
              </a:rPr>
              <a:t>, a, b):</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if</a:t>
            </a:r>
            <a:r>
              <a:rPr lang="pl-PL" dirty="0">
                <a:solidFill>
                  <a:srgbClr val="839496"/>
                </a:solidFill>
                <a:latin typeface="Consolas" panose="020B0609020204030204" pitchFamily="49" charset="0"/>
              </a:rPr>
              <a:t> b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0</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b</a:t>
            </a:r>
          </a:p>
          <a:p>
            <a:r>
              <a:rPr lang="pl-PL" dirty="0">
                <a:solidFill>
                  <a:srgbClr val="839496"/>
                </a:solidFill>
                <a:latin typeface="Consolas" panose="020B0609020204030204" pitchFamily="49" charset="0"/>
              </a:rPr>
              <a:t>        </a:t>
            </a:r>
            <a:r>
              <a:rPr lang="pl-PL" dirty="0" err="1">
                <a:solidFill>
                  <a:srgbClr val="859900"/>
                </a:solidFill>
                <a:latin typeface="Consolas" panose="020B0609020204030204" pitchFamily="49" charset="0"/>
              </a:rPr>
              <a:t>else</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"Błąd: Nie można dzielić przez zero."</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return</a:t>
            </a:r>
            <a:r>
              <a:rPr lang="pl-PL" dirty="0">
                <a:solidFill>
                  <a:srgbClr val="839496"/>
                </a:solidFill>
                <a:latin typeface="Consolas" panose="020B0609020204030204" pitchFamily="49" charset="0"/>
              </a:rPr>
              <a:t> </a:t>
            </a:r>
            <a:r>
              <a:rPr lang="pl-PL" dirty="0" err="1">
                <a:solidFill>
                  <a:srgbClr val="B58900"/>
                </a:solidFill>
                <a:latin typeface="Consolas" panose="020B0609020204030204" pitchFamily="49" charset="0"/>
              </a:rPr>
              <a:t>None</a:t>
            </a:r>
            <a:endParaRPr lang="pl-PL" b="0" dirty="0">
              <a:solidFill>
                <a:srgbClr val="839496"/>
              </a:solidFill>
              <a:effectLst/>
              <a:latin typeface="Consolas" panose="020B0609020204030204" pitchFamily="49" charset="0"/>
            </a:endParaRPr>
          </a:p>
        </p:txBody>
      </p:sp>
      <p:sp>
        <p:nvSpPr>
          <p:cNvPr id="7" name="Prostokąt 6"/>
          <p:cNvSpPr/>
          <p:nvPr/>
        </p:nvSpPr>
        <p:spPr>
          <a:xfrm>
            <a:off x="6804292" y="1079556"/>
            <a:ext cx="6096000" cy="4247317"/>
          </a:xfrm>
          <a:prstGeom prst="rect">
            <a:avLst/>
          </a:prstGeom>
        </p:spPr>
        <p:txBody>
          <a:bodyPr>
            <a:spAutoFit/>
          </a:bodyPr>
          <a:lstStyle/>
          <a:p>
            <a:r>
              <a:rPr lang="pl-PL" i="1" dirty="0">
                <a:solidFill>
                  <a:srgbClr val="586E75"/>
                </a:solidFill>
                <a:latin typeface="Consolas" panose="020B0609020204030204" pitchFamily="49" charset="0"/>
              </a:rPr>
              <a:t># Utworzenie instancji </a:t>
            </a:r>
            <a:r>
              <a:rPr lang="pl-PL" i="1" dirty="0" smtClean="0">
                <a:solidFill>
                  <a:srgbClr val="586E75"/>
                </a:solidFill>
                <a:latin typeface="Consolas" panose="020B0609020204030204" pitchFamily="49" charset="0"/>
              </a:rPr>
              <a:t>klasy Kalkulator</a:t>
            </a:r>
          </a:p>
          <a:p>
            <a:r>
              <a:rPr lang="pl-PL" i="1" dirty="0" smtClean="0">
                <a:solidFill>
                  <a:srgbClr val="586E75"/>
                </a:solidFill>
                <a:latin typeface="Consolas" panose="020B0609020204030204" pitchFamily="49" charset="0"/>
              </a:rPr>
              <a:t>Czyli utworzenie obiektu</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moj_kalkulator</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a:solidFill>
                  <a:srgbClr val="CB4B16"/>
                </a:solidFill>
                <a:latin typeface="Consolas" panose="020B0609020204030204" pitchFamily="49" charset="0"/>
              </a:rPr>
              <a:t>Kalkulator</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Użycie metod klasy Kalkulator</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suma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moj_kalkulator</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dodaj</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5</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err="1">
                <a:solidFill>
                  <a:srgbClr val="268BD2"/>
                </a:solidFill>
                <a:latin typeface="Consolas" panose="020B0609020204030204" pitchFamily="49" charset="0"/>
              </a:rPr>
              <a:t>roznica</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moj_kalkulator</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odejmij</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8</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iloczyn</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moj_kalkulator</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pomnoz</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4</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6</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iloraz</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moj_kalkulator</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podziel</a:t>
            </a:r>
            <a:r>
              <a:rPr lang="pl-PL" dirty="0">
                <a:solidFill>
                  <a:srgbClr val="839496"/>
                </a:solidFill>
                <a:latin typeface="Consolas" panose="020B0609020204030204" pitchFamily="49" charset="0"/>
              </a:rPr>
              <a:t>(</a:t>
            </a:r>
            <a:r>
              <a:rPr lang="pl-PL" dirty="0">
                <a:solidFill>
                  <a:srgbClr val="D33682"/>
                </a:solidFill>
                <a:latin typeface="Consolas" panose="020B0609020204030204" pitchFamily="49" charset="0"/>
              </a:rPr>
              <a:t>9</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Wyświetlenie wyników</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"Suma: "</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suma</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"Różnica: "</a:t>
            </a:r>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roznica</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"Iloczyn: "</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iloczyn</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"Iloraz: "</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iloraz</a:t>
            </a:r>
            <a:r>
              <a:rPr lang="pl-PL" dirty="0">
                <a:solidFill>
                  <a:srgbClr val="839496"/>
                </a:solidFill>
                <a:latin typeface="Consolas" panose="020B0609020204030204" pitchFamily="49" charset="0"/>
              </a:rPr>
              <a:t>)</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30001538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325821" y="801236"/>
            <a:ext cx="11119944" cy="4953382"/>
          </a:xfrm>
        </p:spPr>
        <p:txBody>
          <a:bodyPr/>
          <a:lstStyle/>
          <a:p>
            <a:pPr algn="l"/>
            <a:r>
              <a:rPr lang="pl-PL" dirty="0" smtClean="0"/>
              <a:t>Co to są atrybuty w </a:t>
            </a:r>
            <a:r>
              <a:rPr lang="pl-PL" dirty="0" err="1" smtClean="0"/>
              <a:t>jezyku</a:t>
            </a:r>
            <a:r>
              <a:rPr lang="pl-PL" dirty="0" smtClean="0"/>
              <a:t> </a:t>
            </a:r>
            <a:r>
              <a:rPr lang="pl-PL" dirty="0" err="1" smtClean="0"/>
              <a:t>Pyhton</a:t>
            </a:r>
            <a:r>
              <a:rPr lang="pl-PL" dirty="0" smtClean="0"/>
              <a:t>?</a:t>
            </a:r>
          </a:p>
          <a:p>
            <a:pPr algn="l"/>
            <a:r>
              <a:rPr lang="pl-PL" dirty="0"/>
              <a:t>Atrybuty klasy w </a:t>
            </a:r>
            <a:r>
              <a:rPr lang="pl-PL" dirty="0" err="1"/>
              <a:t>Pythonie</a:t>
            </a:r>
            <a:r>
              <a:rPr lang="pl-PL" dirty="0"/>
              <a:t> </a:t>
            </a:r>
            <a:r>
              <a:rPr lang="pl-PL" dirty="0" smtClean="0"/>
              <a:t>to ogólna nazwa zmiennych i metod, </a:t>
            </a:r>
            <a:r>
              <a:rPr lang="pl-PL" dirty="0"/>
              <a:t>które są przypisane do obiektu </a:t>
            </a:r>
            <a:r>
              <a:rPr lang="pl-PL" dirty="0" smtClean="0"/>
              <a:t>klasy. Atrybuty </a:t>
            </a:r>
            <a:r>
              <a:rPr lang="pl-PL" dirty="0"/>
              <a:t>klasy są zazwyczaj zdefiniowane na poziomie klasy i są dostępne </a:t>
            </a:r>
            <a:r>
              <a:rPr lang="pl-PL" dirty="0" smtClean="0"/>
              <a:t>dla wszystkich </a:t>
            </a:r>
            <a:r>
              <a:rPr lang="pl-PL" dirty="0"/>
              <a:t>instancji tej klasy</a:t>
            </a:r>
            <a:r>
              <a:rPr lang="pl-PL" dirty="0" smtClean="0"/>
              <a:t>.</a:t>
            </a:r>
            <a:endParaRPr lang="pl-PL" dirty="0"/>
          </a:p>
        </p:txBody>
      </p:sp>
      <p:sp>
        <p:nvSpPr>
          <p:cNvPr id="4" name="Prostokąt 3"/>
          <p:cNvSpPr/>
          <p:nvPr/>
        </p:nvSpPr>
        <p:spPr>
          <a:xfrm>
            <a:off x="546538" y="5549693"/>
            <a:ext cx="9438289" cy="923330"/>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MojaKlasa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smtClean="0">
                <a:solidFill>
                  <a:srgbClr val="268BD2"/>
                </a:solidFill>
                <a:latin typeface="Consolas" panose="020B0609020204030204" pitchFamily="49" charset="0"/>
              </a:rPr>
              <a:t>pole_klasy</a:t>
            </a:r>
            <a:r>
              <a:rPr lang="pl-PL" dirty="0" smtClean="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smtClean="0">
                <a:solidFill>
                  <a:srgbClr val="2AA198"/>
                </a:solidFill>
                <a:latin typeface="Consolas" panose="020B0609020204030204" pitchFamily="49" charset="0"/>
              </a:rPr>
              <a:t>"Pole to zmienna </a:t>
            </a:r>
            <a:r>
              <a:rPr lang="pl-PL" dirty="0">
                <a:solidFill>
                  <a:srgbClr val="2AA198"/>
                </a:solidFill>
                <a:latin typeface="Consolas" panose="020B0609020204030204" pitchFamily="49" charset="0"/>
              </a:rPr>
              <a:t>wewnątrz klasy"</a:t>
            </a:r>
            <a:endParaRPr lang="pl-PL" dirty="0">
              <a:solidFill>
                <a:srgbClr val="839496"/>
              </a:solidFill>
              <a:latin typeface="Consolas" panose="020B0609020204030204" pitchFamily="49" charset="0"/>
            </a:endParaRPr>
          </a:p>
          <a:p>
            <a:endParaRPr lang="pl-PL" b="0" dirty="0">
              <a:solidFill>
                <a:srgbClr val="839496"/>
              </a:solidFill>
              <a:effectLst/>
              <a:latin typeface="Consolas" panose="020B0609020204030204" pitchFamily="49" charset="0"/>
            </a:endParaRPr>
          </a:p>
        </p:txBody>
      </p:sp>
      <p:sp>
        <p:nvSpPr>
          <p:cNvPr id="5" name="Prostokąt 4"/>
          <p:cNvSpPr/>
          <p:nvPr/>
        </p:nvSpPr>
        <p:spPr>
          <a:xfrm>
            <a:off x="325821" y="2631620"/>
            <a:ext cx="11540358" cy="2954655"/>
          </a:xfrm>
          <a:prstGeom prst="rect">
            <a:avLst/>
          </a:prstGeom>
        </p:spPr>
        <p:txBody>
          <a:bodyPr wrap="square">
            <a:spAutoFit/>
          </a:bodyPr>
          <a:lstStyle/>
          <a:p>
            <a:r>
              <a:rPr lang="pl-PL" sz="2400" dirty="0" smtClean="0"/>
              <a:t>Terminy </a:t>
            </a:r>
            <a:r>
              <a:rPr lang="pl-PL" sz="2400" dirty="0"/>
              <a:t>"pola klasy" i "atrybuty" często są używane zamiennie. Obydwa odnoszą się do danych przechowywanych wewnątrz obiektu klasy. </a:t>
            </a:r>
            <a:r>
              <a:rPr lang="pl-PL" sz="2400" u="sng" dirty="0"/>
              <a:t>Atrybuty mogą obejmować zarówno zmienne (pola) jak i metody klasy.</a:t>
            </a:r>
          </a:p>
          <a:p>
            <a:endParaRPr lang="pl-PL" sz="2400" dirty="0"/>
          </a:p>
          <a:p>
            <a:r>
              <a:rPr lang="pl-PL" sz="2400" dirty="0"/>
              <a:t>Pola klasy to zazwyczaj zmienne, które przechowują dane specyficzne dla danej instancji klasy. Są one zdefiniowane wewnątrz klasy i są dostępne dla wszystkich instancji tej klasy. Przykłady pól klasy to np. zmienne przechowujące imię, wiek, adres itp.</a:t>
            </a:r>
          </a:p>
          <a:p>
            <a:endParaRPr lang="pl-PL" dirty="0"/>
          </a:p>
        </p:txBody>
      </p:sp>
    </p:spTree>
    <p:extLst>
      <p:ext uri="{BB962C8B-B14F-4D97-AF65-F5344CB8AC3E}">
        <p14:creationId xmlns:p14="http://schemas.microsoft.com/office/powerpoint/2010/main" val="27362557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681" y="1849789"/>
            <a:ext cx="7597798" cy="3909912"/>
          </a:xfrm>
          <a:prstGeom prst="rect">
            <a:avLst/>
          </a:prstGeom>
        </p:spPr>
      </p:pic>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89187" y="707981"/>
            <a:ext cx="11119944" cy="3096764"/>
          </a:xfrm>
        </p:spPr>
        <p:txBody>
          <a:bodyPr/>
          <a:lstStyle/>
          <a:p>
            <a:pPr algn="l"/>
            <a:r>
              <a:rPr lang="pl-PL" dirty="0" smtClean="0"/>
              <a:t>Co to są metody w </a:t>
            </a:r>
            <a:r>
              <a:rPr lang="pl-PL" dirty="0" err="1" smtClean="0"/>
              <a:t>jezyku</a:t>
            </a:r>
            <a:r>
              <a:rPr lang="pl-PL" dirty="0" smtClean="0"/>
              <a:t> </a:t>
            </a:r>
            <a:r>
              <a:rPr lang="pl-PL" dirty="0" err="1" smtClean="0"/>
              <a:t>Pyhton</a:t>
            </a:r>
            <a:r>
              <a:rPr lang="pl-PL" dirty="0" smtClean="0"/>
              <a:t>?</a:t>
            </a:r>
          </a:p>
          <a:p>
            <a:pPr algn="l"/>
            <a:endParaRPr lang="pl-PL" dirty="0"/>
          </a:p>
        </p:txBody>
      </p:sp>
      <p:sp>
        <p:nvSpPr>
          <p:cNvPr id="4" name="Prostokąt 3"/>
          <p:cNvSpPr/>
          <p:nvPr/>
        </p:nvSpPr>
        <p:spPr>
          <a:xfrm>
            <a:off x="2701159" y="5739739"/>
            <a:ext cx="6096000" cy="369332"/>
          </a:xfrm>
          <a:prstGeom prst="rect">
            <a:avLst/>
          </a:prstGeom>
        </p:spPr>
        <p:txBody>
          <a:bodyPr>
            <a:spAutoFit/>
          </a:bodyPr>
          <a:lstStyle/>
          <a:p>
            <a:r>
              <a:rPr lang="pl-PL" b="1" dirty="0" err="1" smtClean="0">
                <a:solidFill>
                  <a:srgbClr val="93A1A1"/>
                </a:solidFill>
                <a:latin typeface="Consolas" panose="020B0609020204030204" pitchFamily="49" charset="0"/>
              </a:rPr>
              <a:t>kojot.biegnie</a:t>
            </a:r>
            <a:r>
              <a:rPr lang="pl-PL" b="1" dirty="0" smtClean="0">
                <a:solidFill>
                  <a:srgbClr val="93A1A1"/>
                </a:solidFill>
                <a:latin typeface="Consolas" panose="020B0609020204030204" pitchFamily="49" charset="0"/>
              </a:rPr>
              <a:t>(80)</a:t>
            </a:r>
            <a:endParaRPr lang="pl-PL" b="0" dirty="0">
              <a:solidFill>
                <a:srgbClr val="839496"/>
              </a:solidFill>
              <a:effectLst/>
              <a:latin typeface="Consolas" panose="020B0609020204030204" pitchFamily="49" charset="0"/>
            </a:endParaRPr>
          </a:p>
        </p:txBody>
      </p:sp>
      <p:sp>
        <p:nvSpPr>
          <p:cNvPr id="5" name="Prostokąt 4"/>
          <p:cNvSpPr/>
          <p:nvPr/>
        </p:nvSpPr>
        <p:spPr>
          <a:xfrm>
            <a:off x="441435" y="1048130"/>
            <a:ext cx="11214538" cy="1200329"/>
          </a:xfrm>
          <a:prstGeom prst="rect">
            <a:avLst/>
          </a:prstGeom>
        </p:spPr>
        <p:txBody>
          <a:bodyPr wrap="square">
            <a:spAutoFit/>
          </a:bodyPr>
          <a:lstStyle/>
          <a:p>
            <a:r>
              <a:rPr lang="pl-PL" sz="2400" dirty="0" smtClean="0"/>
              <a:t>Metody </a:t>
            </a:r>
            <a:r>
              <a:rPr lang="pl-PL" sz="2400" dirty="0"/>
              <a:t>to funkcje zdefiniowane wewnątrz klasy, które operują na polach klasy i mogą wykonywać różne operacje. Metody mogą mieć dostęp do pól klasy, a także do innych metod klasy. Obydwa, zarówno pola klasy, jak i metody, są uważane za atrybuty </a:t>
            </a:r>
            <a:r>
              <a:rPr lang="pl-PL" sz="2400" dirty="0" smtClean="0"/>
              <a:t>klasy.</a:t>
            </a:r>
            <a:endParaRPr lang="pl-PL" sz="2400" dirty="0"/>
          </a:p>
        </p:txBody>
      </p:sp>
      <p:sp>
        <p:nvSpPr>
          <p:cNvPr id="7" name="Prostokąt 6"/>
          <p:cNvSpPr/>
          <p:nvPr/>
        </p:nvSpPr>
        <p:spPr>
          <a:xfrm>
            <a:off x="6688356" y="5739739"/>
            <a:ext cx="3510456" cy="369332"/>
          </a:xfrm>
          <a:prstGeom prst="rect">
            <a:avLst/>
          </a:prstGeom>
        </p:spPr>
        <p:txBody>
          <a:bodyPr wrap="square">
            <a:spAutoFit/>
          </a:bodyPr>
          <a:lstStyle/>
          <a:p>
            <a:r>
              <a:rPr lang="pl-PL" b="1" dirty="0" err="1" smtClean="0">
                <a:solidFill>
                  <a:srgbClr val="93A1A1"/>
                </a:solidFill>
                <a:latin typeface="Consolas" panose="020B0609020204030204" pitchFamily="49" charset="0"/>
              </a:rPr>
              <a:t>strus.biegnie</a:t>
            </a:r>
            <a:r>
              <a:rPr lang="pl-PL" b="1" dirty="0" smtClean="0">
                <a:solidFill>
                  <a:srgbClr val="93A1A1"/>
                </a:solidFill>
                <a:latin typeface="Consolas" panose="020B0609020204030204" pitchFamily="49" charset="0"/>
              </a:rPr>
              <a:t>(100)</a:t>
            </a:r>
            <a:endParaRPr lang="pl-PL" b="0" dirty="0">
              <a:solidFill>
                <a:srgbClr val="839496"/>
              </a:solidFill>
              <a:effectLst/>
              <a:latin typeface="Consolas" panose="020B0609020204030204" pitchFamily="49" charset="0"/>
            </a:endParaRPr>
          </a:p>
        </p:txBody>
      </p:sp>
      <p:sp>
        <p:nvSpPr>
          <p:cNvPr id="8" name="Podtytuł 2">
            <a:extLst>
              <a:ext uri="{FF2B5EF4-FFF2-40B4-BE49-F238E27FC236}">
                <a16:creationId xmlns="" xmlns:a16="http://schemas.microsoft.com/office/drawing/2014/main" id="{0B963CE8-44C2-4879-9CAA-AC6C48DB5C20}"/>
              </a:ext>
            </a:extLst>
          </p:cNvPr>
          <p:cNvSpPr txBox="1">
            <a:spLocks/>
          </p:cNvSpPr>
          <p:nvPr/>
        </p:nvSpPr>
        <p:spPr>
          <a:xfrm>
            <a:off x="362608" y="2362284"/>
            <a:ext cx="11119944" cy="4527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dirty="0" smtClean="0"/>
              <a:t>Jak opisać te obiekty „językiem obiektowym” ?</a:t>
            </a:r>
          </a:p>
          <a:p>
            <a:pPr algn="l"/>
            <a:endParaRPr lang="pl-PL" dirty="0" smtClean="0"/>
          </a:p>
          <a:p>
            <a:pPr algn="l"/>
            <a:endParaRPr lang="pl-PL" dirty="0"/>
          </a:p>
        </p:txBody>
      </p:sp>
      <p:sp>
        <p:nvSpPr>
          <p:cNvPr id="9" name="Podtytuł 2">
            <a:extLst>
              <a:ext uri="{FF2B5EF4-FFF2-40B4-BE49-F238E27FC236}">
                <a16:creationId xmlns="" xmlns:a16="http://schemas.microsoft.com/office/drawing/2014/main" id="{0B963CE8-44C2-4879-9CAA-AC6C48DB5C20}"/>
              </a:ext>
            </a:extLst>
          </p:cNvPr>
          <p:cNvSpPr txBox="1">
            <a:spLocks/>
          </p:cNvSpPr>
          <p:nvPr/>
        </p:nvSpPr>
        <p:spPr>
          <a:xfrm>
            <a:off x="3878316" y="6405299"/>
            <a:ext cx="6064470" cy="4527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l-PL" dirty="0" smtClean="0"/>
              <a:t>Kropka to operator dostępu</a:t>
            </a:r>
          </a:p>
          <a:p>
            <a:pPr algn="l"/>
            <a:endParaRPr lang="pl-PL" dirty="0" smtClean="0"/>
          </a:p>
          <a:p>
            <a:pPr algn="l"/>
            <a:endParaRPr lang="pl-PL" dirty="0"/>
          </a:p>
        </p:txBody>
      </p:sp>
      <p:cxnSp>
        <p:nvCxnSpPr>
          <p:cNvPr id="10" name="Łącznik prosty ze strzałką 9"/>
          <p:cNvCxnSpPr/>
          <p:nvPr/>
        </p:nvCxnSpPr>
        <p:spPr>
          <a:xfrm flipH="1" flipV="1">
            <a:off x="3538620" y="6055929"/>
            <a:ext cx="1748083" cy="428954"/>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p:nvPr/>
        </p:nvCxnSpPr>
        <p:spPr>
          <a:xfrm flipV="1">
            <a:off x="5922580" y="6041657"/>
            <a:ext cx="1508234" cy="443226"/>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8539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208689" y="0"/>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105104" y="477837"/>
            <a:ext cx="11119944" cy="4953382"/>
          </a:xfrm>
        </p:spPr>
        <p:txBody>
          <a:bodyPr/>
          <a:lstStyle/>
          <a:p>
            <a:pPr algn="l"/>
            <a:r>
              <a:rPr lang="pl-PL" dirty="0" smtClean="0"/>
              <a:t>W jaki sposób tworzy się atrybuty klasy w języku </a:t>
            </a:r>
            <a:r>
              <a:rPr lang="pl-PL" dirty="0" err="1" smtClean="0"/>
              <a:t>Pyhton</a:t>
            </a:r>
            <a:r>
              <a:rPr lang="pl-PL" dirty="0" smtClean="0"/>
              <a:t>?</a:t>
            </a:r>
          </a:p>
        </p:txBody>
      </p:sp>
      <p:sp>
        <p:nvSpPr>
          <p:cNvPr id="5" name="Prostokąt 4"/>
          <p:cNvSpPr/>
          <p:nvPr/>
        </p:nvSpPr>
        <p:spPr>
          <a:xfrm>
            <a:off x="105104" y="830743"/>
            <a:ext cx="6096000" cy="5078313"/>
          </a:xfrm>
          <a:prstGeom prst="rect">
            <a:avLst/>
          </a:prstGeom>
        </p:spPr>
        <p:txBody>
          <a:bodyPr>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Czlowiek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smtClean="0">
                <a:solidFill>
                  <a:srgbClr val="839496"/>
                </a:solidFill>
                <a:latin typeface="Consolas" panose="020B0609020204030204" pitchFamily="49" charset="0"/>
              </a:rPr>
              <a:t>pass</a:t>
            </a:r>
          </a:p>
          <a:p>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obiekt1</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Czlowiek</a:t>
            </a:r>
            <a:r>
              <a:rPr lang="pl-PL" dirty="0" smtClean="0">
                <a:solidFill>
                  <a:srgbClr val="839496"/>
                </a:solidFill>
                <a:latin typeface="Consolas" panose="020B0609020204030204" pitchFamily="49" charset="0"/>
              </a:rPr>
              <a:t>()</a:t>
            </a:r>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.imię</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"Tomasz"</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.nazwisko</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"Kowalski"</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.wiek</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23</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.wzrost</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176</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.pesel</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92323134543</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.nrUbezpieczenia</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44444</a:t>
            </a:r>
            <a:endParaRPr lang="pl-PL" dirty="0">
              <a:solidFill>
                <a:srgbClr val="839496"/>
              </a:solidFill>
              <a:latin typeface="Consolas" panose="020B0609020204030204" pitchFamily="49" charset="0"/>
            </a:endParaRP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dirty="0">
                <a:solidFill>
                  <a:srgbClr val="268BD2"/>
                </a:solidFill>
                <a:latin typeface="Consolas" panose="020B0609020204030204" pitchFamily="49" charset="0"/>
              </a:rPr>
              <a:t>obiekt2</a:t>
            </a:r>
            <a:r>
              <a:rPr lang="pl-PL" dirty="0">
                <a:solidFill>
                  <a:srgbClr val="859900"/>
                </a:solidFill>
                <a:latin typeface="Consolas" panose="020B0609020204030204" pitchFamily="49" charset="0"/>
              </a:rPr>
              <a:t>=</a:t>
            </a:r>
            <a:r>
              <a:rPr lang="pl-PL" dirty="0" err="1">
                <a:solidFill>
                  <a:srgbClr val="CB4B16"/>
                </a:solidFill>
                <a:latin typeface="Consolas" panose="020B0609020204030204" pitchFamily="49" charset="0"/>
              </a:rPr>
              <a:t>Czlowiek</a:t>
            </a:r>
            <a:r>
              <a:rPr lang="pl-PL" dirty="0" smtClean="0">
                <a:solidFill>
                  <a:srgbClr val="839496"/>
                </a:solidFill>
                <a:latin typeface="Consolas" panose="020B0609020204030204" pitchFamily="49" charset="0"/>
              </a:rPr>
              <a:t>()</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.imię</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"Romek"</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.nazwisko</a:t>
            </a:r>
            <a:r>
              <a:rPr lang="pl-PL" dirty="0">
                <a:solidFill>
                  <a:srgbClr val="859900"/>
                </a:solidFill>
                <a:latin typeface="Consolas" panose="020B0609020204030204" pitchFamily="49" charset="0"/>
              </a:rPr>
              <a:t>=</a:t>
            </a:r>
            <a:r>
              <a:rPr lang="pl-PL" dirty="0">
                <a:solidFill>
                  <a:srgbClr val="2AA198"/>
                </a:solidFill>
                <a:latin typeface="Consolas" panose="020B0609020204030204" pitchFamily="49" charset="0"/>
              </a:rPr>
              <a:t>"Nowak"</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.wiek</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33</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.wzrost</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192</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.pesel</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87121487463</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.nrUbezpieczenia</a:t>
            </a:r>
            <a:r>
              <a:rPr lang="pl-PL" dirty="0">
                <a:solidFill>
                  <a:srgbClr val="859900"/>
                </a:solidFill>
                <a:latin typeface="Consolas" panose="020B0609020204030204" pitchFamily="49" charset="0"/>
              </a:rPr>
              <a:t>=</a:t>
            </a:r>
            <a:r>
              <a:rPr lang="pl-PL" dirty="0">
                <a:solidFill>
                  <a:srgbClr val="D33682"/>
                </a:solidFill>
                <a:latin typeface="Consolas" panose="020B0609020204030204" pitchFamily="49" charset="0"/>
              </a:rPr>
              <a:t>555555</a:t>
            </a:r>
            <a:endParaRPr lang="pl-PL" b="0" dirty="0">
              <a:solidFill>
                <a:srgbClr val="839496"/>
              </a:solidFill>
              <a:effectLst/>
              <a:latin typeface="Consolas" panose="020B0609020204030204" pitchFamily="49" charset="0"/>
            </a:endParaRPr>
          </a:p>
        </p:txBody>
      </p:sp>
      <p:sp>
        <p:nvSpPr>
          <p:cNvPr id="6" name="Prostokąt 5"/>
          <p:cNvSpPr/>
          <p:nvPr/>
        </p:nvSpPr>
        <p:spPr>
          <a:xfrm>
            <a:off x="105104" y="6087521"/>
            <a:ext cx="6096000" cy="646331"/>
          </a:xfrm>
          <a:prstGeom prst="rect">
            <a:avLst/>
          </a:prstGeom>
        </p:spPr>
        <p:txBody>
          <a:bodyPr>
            <a:spAutoFit/>
          </a:bodyPr>
          <a:lstStyle/>
          <a:p>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print</a:t>
            </a:r>
            <a:r>
              <a:rPr lang="pl-PL" i="1" dirty="0">
                <a:solidFill>
                  <a:srgbClr val="586E75"/>
                </a:solidFill>
                <a:latin typeface="Consolas" panose="020B0609020204030204" pitchFamily="49" charset="0"/>
              </a:rPr>
              <a:t>(obiekt2.nazwisko)</a:t>
            </a:r>
            <a:endParaRPr lang="pl-PL" dirty="0">
              <a:solidFill>
                <a:srgbClr val="839496"/>
              </a:solidFill>
              <a:latin typeface="Consolas" panose="020B0609020204030204" pitchFamily="49" charset="0"/>
            </a:endParaRPr>
          </a:p>
          <a:p>
            <a:r>
              <a:rPr lang="pl-PL" i="1" dirty="0">
                <a:solidFill>
                  <a:srgbClr val="586E75"/>
                </a:solidFill>
                <a:latin typeface="Consolas" panose="020B0609020204030204" pitchFamily="49" charset="0"/>
              </a:rPr>
              <a:t># </a:t>
            </a:r>
            <a:r>
              <a:rPr lang="pl-PL" i="1" dirty="0" err="1">
                <a:solidFill>
                  <a:srgbClr val="586E75"/>
                </a:solidFill>
                <a:latin typeface="Consolas" panose="020B0609020204030204" pitchFamily="49" charset="0"/>
              </a:rPr>
              <a:t>print</a:t>
            </a:r>
            <a:r>
              <a:rPr lang="pl-PL" i="1" dirty="0">
                <a:solidFill>
                  <a:srgbClr val="586E75"/>
                </a:solidFill>
                <a:latin typeface="Consolas" panose="020B0609020204030204" pitchFamily="49" charset="0"/>
              </a:rPr>
              <a:t>(obiekt2.wiek)</a:t>
            </a:r>
            <a:endParaRPr lang="pl-PL" b="0" dirty="0">
              <a:solidFill>
                <a:srgbClr val="839496"/>
              </a:solidFill>
              <a:effectLst/>
              <a:latin typeface="Consolas" panose="020B0609020204030204" pitchFamily="49" charset="0"/>
            </a:endParaRPr>
          </a:p>
        </p:txBody>
      </p:sp>
      <p:sp>
        <p:nvSpPr>
          <p:cNvPr id="8" name="Prostokąt 7"/>
          <p:cNvSpPr/>
          <p:nvPr/>
        </p:nvSpPr>
        <p:spPr>
          <a:xfrm>
            <a:off x="5633544" y="3265354"/>
            <a:ext cx="5749159" cy="646331"/>
          </a:xfrm>
          <a:prstGeom prst="rect">
            <a:avLst/>
          </a:prstGeom>
        </p:spPr>
        <p:txBody>
          <a:bodyPr wrap="square">
            <a:spAutoFit/>
          </a:bodyPr>
          <a:lstStyle/>
          <a:p>
            <a:r>
              <a:rPr lang="pl-PL" dirty="0" smtClean="0"/>
              <a:t>Jak będzie wyglądał ten kod jak stworzymy np. </a:t>
            </a:r>
            <a:r>
              <a:rPr lang="pl-PL" dirty="0"/>
              <a:t> </a:t>
            </a:r>
            <a:r>
              <a:rPr lang="pl-PL" dirty="0" smtClean="0"/>
              <a:t>sto osób? Czy da się to zautomatyzować?</a:t>
            </a:r>
            <a:endParaRPr lang="pl-PL" dirty="0"/>
          </a:p>
        </p:txBody>
      </p:sp>
      <p:sp>
        <p:nvSpPr>
          <p:cNvPr id="9" name="Prostokąt 8"/>
          <p:cNvSpPr/>
          <p:nvPr/>
        </p:nvSpPr>
        <p:spPr>
          <a:xfrm>
            <a:off x="4271409" y="1089518"/>
            <a:ext cx="3859390" cy="369332"/>
          </a:xfrm>
          <a:prstGeom prst="rect">
            <a:avLst/>
          </a:prstGeom>
        </p:spPr>
        <p:txBody>
          <a:bodyPr wrap="none">
            <a:spAutoFit/>
          </a:bodyPr>
          <a:lstStyle/>
          <a:p>
            <a:r>
              <a:rPr lang="pl-PL" dirty="0"/>
              <a:t>Atrybuty to inaczej właściwości obiektu</a:t>
            </a:r>
          </a:p>
        </p:txBody>
      </p:sp>
      <p:cxnSp>
        <p:nvCxnSpPr>
          <p:cNvPr id="10" name="Łącznik prosty ze strzałką 9"/>
          <p:cNvCxnSpPr/>
          <p:nvPr/>
        </p:nvCxnSpPr>
        <p:spPr>
          <a:xfrm flipH="1">
            <a:off x="1545023" y="1420355"/>
            <a:ext cx="3237184" cy="587121"/>
          </a:xfrm>
          <a:prstGeom prst="straightConnector1">
            <a:avLst/>
          </a:prstGeom>
          <a:ln w="952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2303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Za pomocą metody specjalnej (magicznej) można utworzyć szablon.</a:t>
            </a:r>
          </a:p>
          <a:p>
            <a:pPr algn="l"/>
            <a:r>
              <a:rPr lang="pl-PL" dirty="0" smtClean="0"/>
              <a:t>Metoda __</a:t>
            </a:r>
            <a:r>
              <a:rPr lang="pl-PL" dirty="0" err="1" smtClean="0"/>
              <a:t>init</a:t>
            </a:r>
            <a:r>
              <a:rPr lang="pl-PL" dirty="0" smtClean="0"/>
              <a:t>__ to jest konstruktor, który tworzy nowy obiekt i jego atrybuty.</a:t>
            </a:r>
          </a:p>
        </p:txBody>
      </p:sp>
      <p:sp>
        <p:nvSpPr>
          <p:cNvPr id="4" name="Prostokąt 3"/>
          <p:cNvSpPr/>
          <p:nvPr/>
        </p:nvSpPr>
        <p:spPr>
          <a:xfrm>
            <a:off x="536028" y="1966940"/>
            <a:ext cx="9911256" cy="2308324"/>
          </a:xfrm>
          <a:prstGeom prst="rect">
            <a:avLst/>
          </a:prstGeom>
        </p:spPr>
        <p:txBody>
          <a:bodyPr wrap="square">
            <a:spAutoFit/>
          </a:bodyPr>
          <a:lstStyle/>
          <a:p>
            <a:r>
              <a:rPr lang="pl-PL" b="1" dirty="0">
                <a:solidFill>
                  <a:srgbClr val="93A1A1"/>
                </a:solidFill>
                <a:latin typeface="Consolas" panose="020B0609020204030204" pitchFamily="49" charset="0"/>
              </a:rPr>
              <a:t>class</a:t>
            </a:r>
            <a:r>
              <a:rPr lang="pl-PL" dirty="0">
                <a:solidFill>
                  <a:srgbClr val="839496"/>
                </a:solidFill>
                <a:latin typeface="Consolas" panose="020B0609020204030204" pitchFamily="49" charset="0"/>
              </a:rPr>
              <a:t> </a:t>
            </a:r>
            <a:r>
              <a:rPr lang="pl-PL" dirty="0">
                <a:solidFill>
                  <a:srgbClr val="CB4B16"/>
                </a:solidFill>
                <a:latin typeface="Consolas" panose="020B0609020204030204" pitchFamily="49" charset="0"/>
              </a:rPr>
              <a:t>Człowiek</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b="1" dirty="0">
                <a:solidFill>
                  <a:srgbClr val="93A1A1"/>
                </a:solidFill>
                <a:latin typeface="Consolas" panose="020B0609020204030204" pitchFamily="49" charset="0"/>
              </a:rPr>
              <a:t>def</a:t>
            </a:r>
            <a:r>
              <a:rPr lang="pl-PL" dirty="0">
                <a:solidFill>
                  <a:srgbClr val="839496"/>
                </a:solidFill>
                <a:latin typeface="Consolas" panose="020B0609020204030204" pitchFamily="49" charset="0"/>
              </a:rPr>
              <a:t> </a:t>
            </a:r>
            <a:r>
              <a:rPr lang="pl-PL" dirty="0">
                <a:solidFill>
                  <a:srgbClr val="268BD2"/>
                </a:solidFill>
                <a:latin typeface="Consolas" panose="020B0609020204030204" pitchFamily="49" charset="0"/>
              </a:rPr>
              <a:t>__</a:t>
            </a:r>
            <a:r>
              <a:rPr lang="pl-PL" dirty="0" err="1">
                <a:solidFill>
                  <a:srgbClr val="268BD2"/>
                </a:solidFill>
                <a:latin typeface="Consolas" panose="020B0609020204030204" pitchFamily="49" charset="0"/>
              </a:rPr>
              <a:t>init</a:t>
            </a:r>
            <a:r>
              <a:rPr lang="pl-PL" dirty="0">
                <a:solidFill>
                  <a:srgbClr val="268BD2"/>
                </a:solidFill>
                <a:latin typeface="Consolas" panose="020B0609020204030204" pitchFamily="49" charset="0"/>
              </a:rPr>
              <a:t>__</a:t>
            </a:r>
            <a:r>
              <a:rPr lang="pl-PL" dirty="0">
                <a:solidFill>
                  <a:srgbClr val="839496"/>
                </a:solidFill>
                <a:latin typeface="Consolas" panose="020B0609020204030204" pitchFamily="49" charset="0"/>
              </a:rPr>
              <a:t>(</a:t>
            </a:r>
            <a:r>
              <a:rPr lang="pl-PL" dirty="0" err="1">
                <a:solidFill>
                  <a:srgbClr val="839496"/>
                </a:solidFill>
                <a:latin typeface="Consolas" panose="020B0609020204030204" pitchFamily="49" charset="0"/>
              </a:rPr>
              <a:t>self,</a:t>
            </a:r>
            <a:r>
              <a:rPr lang="pl-PL" dirty="0" err="1">
                <a:solidFill>
                  <a:srgbClr val="FF0000"/>
                </a:solidFill>
                <a:latin typeface="Consolas" panose="020B0609020204030204" pitchFamily="49" charset="0"/>
              </a:rPr>
              <a:t>imię</a:t>
            </a:r>
            <a:r>
              <a:rPr lang="pl-PL" dirty="0" err="1">
                <a:solidFill>
                  <a:srgbClr val="839496"/>
                </a:solidFill>
                <a:latin typeface="Consolas" panose="020B0609020204030204" pitchFamily="49" charset="0"/>
              </a:rPr>
              <a:t>,</a:t>
            </a:r>
            <a:r>
              <a:rPr lang="pl-PL" dirty="0" err="1">
                <a:solidFill>
                  <a:srgbClr val="00B0F0"/>
                </a:solidFill>
                <a:latin typeface="Consolas" panose="020B0609020204030204" pitchFamily="49" charset="0"/>
              </a:rPr>
              <a:t>nazwisko</a:t>
            </a:r>
            <a:r>
              <a:rPr lang="pl-PL" dirty="0" err="1">
                <a:solidFill>
                  <a:srgbClr val="839496"/>
                </a:solidFill>
                <a:latin typeface="Consolas" panose="020B0609020204030204" pitchFamily="49" charset="0"/>
              </a:rPr>
              <a:t>,</a:t>
            </a:r>
            <a:r>
              <a:rPr lang="pl-PL" dirty="0" err="1">
                <a:solidFill>
                  <a:srgbClr val="7030A0"/>
                </a:solidFill>
                <a:latin typeface="Consolas" panose="020B0609020204030204" pitchFamily="49" charset="0"/>
              </a:rPr>
              <a:t>wiek</a:t>
            </a:r>
            <a:r>
              <a:rPr lang="pl-PL" dirty="0" err="1">
                <a:solidFill>
                  <a:srgbClr val="839496"/>
                </a:solidFill>
                <a:latin typeface="Consolas" panose="020B0609020204030204" pitchFamily="49" charset="0"/>
              </a:rPr>
              <a:t>,wzrost,pesel,nrUbezpieczenia</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chemeClr val="tx1">
                    <a:lumMod val="95000"/>
                    <a:lumOff val="5000"/>
                  </a:schemeClr>
                </a:solidFill>
                <a:latin typeface="Consolas" panose="020B0609020204030204" pitchFamily="49" charset="0"/>
              </a:rPr>
              <a:t>imię</a:t>
            </a:r>
            <a:r>
              <a:rPr lang="pl-PL" dirty="0">
                <a:solidFill>
                  <a:srgbClr val="859900"/>
                </a:solidFill>
                <a:latin typeface="Consolas" panose="020B0609020204030204" pitchFamily="49" charset="0"/>
              </a:rPr>
              <a:t>=</a:t>
            </a:r>
            <a:r>
              <a:rPr lang="pl-PL" dirty="0">
                <a:solidFill>
                  <a:srgbClr val="FF0000"/>
                </a:solidFill>
                <a:latin typeface="Consolas" panose="020B0609020204030204" pitchFamily="49" charset="0"/>
              </a:rPr>
              <a:t>imię</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latin typeface="Consolas" panose="020B0609020204030204" pitchFamily="49" charset="0"/>
              </a:rPr>
              <a:t>nazwisko</a:t>
            </a:r>
            <a:r>
              <a:rPr lang="pl-PL" dirty="0">
                <a:solidFill>
                  <a:srgbClr val="859900"/>
                </a:solidFill>
                <a:latin typeface="Consolas" panose="020B0609020204030204" pitchFamily="49" charset="0"/>
              </a:rPr>
              <a:t>=</a:t>
            </a:r>
            <a:r>
              <a:rPr lang="pl-PL" dirty="0">
                <a:solidFill>
                  <a:srgbClr val="00B0F0"/>
                </a:solidFill>
                <a:latin typeface="Consolas" panose="020B0609020204030204" pitchFamily="49" charset="0"/>
              </a:rPr>
              <a:t>nazwisko</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wiek</a:t>
            </a:r>
            <a:r>
              <a:rPr lang="pl-PL" dirty="0">
                <a:solidFill>
                  <a:srgbClr val="859900"/>
                </a:solidFill>
                <a:latin typeface="Consolas" panose="020B0609020204030204" pitchFamily="49" charset="0"/>
              </a:rPr>
              <a:t>=</a:t>
            </a:r>
            <a:r>
              <a:rPr lang="pl-PL" dirty="0">
                <a:solidFill>
                  <a:srgbClr val="7030A0"/>
                </a:solidFill>
                <a:latin typeface="Consolas" panose="020B0609020204030204" pitchFamily="49" charset="0"/>
              </a:rPr>
              <a:t>wiek</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wzrost</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wzrost</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pesel</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pesel</a:t>
            </a:r>
          </a:p>
          <a:p>
            <a:r>
              <a:rPr lang="pl-PL" dirty="0">
                <a:solidFill>
                  <a:srgbClr val="839496"/>
                </a:solidFill>
                <a:latin typeface="Consolas" panose="020B0609020204030204" pitchFamily="49" charset="0"/>
              </a:rPr>
              <a:t>        </a:t>
            </a:r>
            <a:r>
              <a:rPr lang="pl-PL" dirty="0" err="1">
                <a:solidFill>
                  <a:srgbClr val="268BD2"/>
                </a:solidFill>
                <a:latin typeface="Consolas" panose="020B0609020204030204" pitchFamily="49" charset="0"/>
              </a:rPr>
              <a:t>self</a:t>
            </a:r>
            <a:r>
              <a:rPr lang="pl-PL" dirty="0" err="1">
                <a:solidFill>
                  <a:srgbClr val="839496"/>
                </a:solidFill>
                <a:latin typeface="Consolas" panose="020B0609020204030204" pitchFamily="49" charset="0"/>
              </a:rPr>
              <a:t>.</a:t>
            </a:r>
            <a:r>
              <a:rPr lang="pl-PL" dirty="0" err="1">
                <a:solidFill>
                  <a:srgbClr val="268BD2"/>
                </a:solidFill>
                <a:latin typeface="Consolas" panose="020B0609020204030204" pitchFamily="49" charset="0"/>
              </a:rPr>
              <a:t>nrUbezpieczenia</a:t>
            </a:r>
            <a:r>
              <a:rPr lang="pl-PL" dirty="0">
                <a:solidFill>
                  <a:srgbClr val="859900"/>
                </a:solidFill>
                <a:latin typeface="Consolas" panose="020B0609020204030204" pitchFamily="49" charset="0"/>
              </a:rPr>
              <a:t>=</a:t>
            </a:r>
            <a:r>
              <a:rPr lang="pl-PL" dirty="0" err="1">
                <a:solidFill>
                  <a:srgbClr val="839496"/>
                </a:solidFill>
                <a:latin typeface="Consolas" panose="020B0609020204030204" pitchFamily="49" charset="0"/>
              </a:rPr>
              <a:t>nrUbezpieczenia</a:t>
            </a:r>
            <a:endParaRPr lang="pl-PL" b="0" dirty="0">
              <a:solidFill>
                <a:srgbClr val="839496"/>
              </a:solidFill>
              <a:effectLst/>
              <a:latin typeface="Consolas" panose="020B0609020204030204" pitchFamily="49" charset="0"/>
            </a:endParaRPr>
          </a:p>
        </p:txBody>
      </p:sp>
      <p:sp>
        <p:nvSpPr>
          <p:cNvPr id="5" name="Prostokąt 4"/>
          <p:cNvSpPr/>
          <p:nvPr/>
        </p:nvSpPr>
        <p:spPr>
          <a:xfrm>
            <a:off x="525517" y="4605958"/>
            <a:ext cx="11130455" cy="2031325"/>
          </a:xfrm>
          <a:prstGeom prst="rect">
            <a:avLst/>
          </a:prstGeom>
        </p:spPr>
        <p:txBody>
          <a:bodyPr wrap="square">
            <a:spAutoFit/>
          </a:bodyPr>
          <a:lstStyle/>
          <a:p>
            <a:r>
              <a:rPr lang="pl-PL" i="1" dirty="0">
                <a:solidFill>
                  <a:srgbClr val="586E75"/>
                </a:solidFill>
                <a:latin typeface="Consolas" panose="020B0609020204030204" pitchFamily="49" charset="0"/>
              </a:rPr>
              <a:t># Tworzenie obiektów po utworzeniu instancji klasy</a:t>
            </a:r>
            <a:endParaRPr lang="pl-PL" dirty="0">
              <a:solidFill>
                <a:srgbClr val="839496"/>
              </a:solidFill>
              <a:latin typeface="Consolas" panose="020B0609020204030204" pitchFamily="49" charset="0"/>
            </a:endParaRPr>
          </a:p>
          <a:p>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Czlowiek</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"Tomasz"</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"Kowalski"</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23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176</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92323134543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44444</a:t>
            </a:r>
            <a:r>
              <a:rPr lang="pl-PL" dirty="0">
                <a:solidFill>
                  <a:srgbClr val="839496"/>
                </a:solidFill>
                <a:latin typeface="Consolas" panose="020B0609020204030204" pitchFamily="49" charset="0"/>
              </a:rPr>
              <a:t>)</a:t>
            </a:r>
          </a:p>
          <a:p>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 </a:t>
            </a:r>
            <a:r>
              <a:rPr lang="pl-PL" dirty="0">
                <a:solidFill>
                  <a:srgbClr val="859900"/>
                </a:solidFill>
                <a:latin typeface="Consolas" panose="020B0609020204030204" pitchFamily="49" charset="0"/>
              </a:rPr>
              <a:t>=</a:t>
            </a:r>
            <a:r>
              <a:rPr lang="pl-PL" dirty="0">
                <a:solidFill>
                  <a:srgbClr val="839496"/>
                </a:solidFill>
                <a:latin typeface="Consolas" panose="020B0609020204030204" pitchFamily="49" charset="0"/>
              </a:rPr>
              <a:t> </a:t>
            </a:r>
            <a:r>
              <a:rPr lang="pl-PL" dirty="0" err="1">
                <a:solidFill>
                  <a:srgbClr val="CB4B16"/>
                </a:solidFill>
                <a:latin typeface="Consolas" panose="020B0609020204030204" pitchFamily="49" charset="0"/>
              </a:rPr>
              <a:t>Czlowiek</a:t>
            </a:r>
            <a:r>
              <a:rPr lang="pl-PL" dirty="0">
                <a:solidFill>
                  <a:srgbClr val="839496"/>
                </a:solidFill>
                <a:latin typeface="Consolas" panose="020B0609020204030204" pitchFamily="49" charset="0"/>
              </a:rPr>
              <a:t>(</a:t>
            </a:r>
            <a:r>
              <a:rPr lang="pl-PL" dirty="0">
                <a:solidFill>
                  <a:srgbClr val="2AA198"/>
                </a:solidFill>
                <a:latin typeface="Consolas" panose="020B0609020204030204" pitchFamily="49" charset="0"/>
              </a:rPr>
              <a:t>"Romek"</a:t>
            </a:r>
            <a:r>
              <a:rPr lang="pl-PL" dirty="0">
                <a:solidFill>
                  <a:srgbClr val="839496"/>
                </a:solidFill>
                <a:latin typeface="Consolas" panose="020B0609020204030204" pitchFamily="49" charset="0"/>
              </a:rPr>
              <a:t>, </a:t>
            </a:r>
            <a:r>
              <a:rPr lang="pl-PL" dirty="0">
                <a:solidFill>
                  <a:srgbClr val="2AA198"/>
                </a:solidFill>
                <a:latin typeface="Consolas" panose="020B0609020204030204" pitchFamily="49" charset="0"/>
              </a:rPr>
              <a:t>"Nowak"</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33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192</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87121487463</a:t>
            </a:r>
            <a:r>
              <a:rPr lang="pl-PL" dirty="0">
                <a:solidFill>
                  <a:srgbClr val="839496"/>
                </a:solidFill>
                <a:latin typeface="Consolas" panose="020B0609020204030204" pitchFamily="49" charset="0"/>
              </a:rPr>
              <a:t>, </a:t>
            </a:r>
            <a:r>
              <a:rPr lang="pl-PL" dirty="0">
                <a:solidFill>
                  <a:srgbClr val="D33682"/>
                </a:solidFill>
                <a:latin typeface="Consolas" panose="020B0609020204030204" pitchFamily="49" charset="0"/>
              </a:rPr>
              <a:t>555555</a:t>
            </a:r>
            <a:r>
              <a:rPr lang="pl-PL" dirty="0">
                <a:solidFill>
                  <a:srgbClr val="839496"/>
                </a:solidFill>
                <a:latin typeface="Consolas" panose="020B0609020204030204" pitchFamily="49" charset="0"/>
              </a:rPr>
              <a:t>)</a:t>
            </a:r>
          </a:p>
          <a:p>
            <a:r>
              <a:rPr lang="pl-PL" dirty="0">
                <a:solidFill>
                  <a:srgbClr val="839496"/>
                </a:solidFill>
                <a:latin typeface="Consolas" panose="020B0609020204030204" pitchFamily="49" charset="0"/>
              </a:rPr>
              <a:t/>
            </a:r>
            <a:br>
              <a:rPr lang="pl-PL" dirty="0">
                <a:solidFill>
                  <a:srgbClr val="839496"/>
                </a:solidFill>
                <a:latin typeface="Consolas" panose="020B0609020204030204" pitchFamily="49" charset="0"/>
              </a:rPr>
            </a:br>
            <a:r>
              <a:rPr lang="pl-PL" i="1" dirty="0">
                <a:solidFill>
                  <a:srgbClr val="586E75"/>
                </a:solidFill>
                <a:latin typeface="Consolas" panose="020B0609020204030204" pitchFamily="49" charset="0"/>
              </a:rPr>
              <a:t># </a:t>
            </a:r>
            <a:r>
              <a:rPr lang="pl-PL" i="1" dirty="0" smtClean="0">
                <a:solidFill>
                  <a:srgbClr val="586E75"/>
                </a:solidFill>
                <a:latin typeface="Consolas" panose="020B0609020204030204" pitchFamily="49" charset="0"/>
              </a:rPr>
              <a:t>Teraz można skorzystać </a:t>
            </a:r>
            <a:r>
              <a:rPr lang="pl-PL" i="1" dirty="0">
                <a:solidFill>
                  <a:srgbClr val="586E75"/>
                </a:solidFill>
                <a:latin typeface="Consolas" panose="020B0609020204030204" pitchFamily="49" charset="0"/>
              </a:rPr>
              <a:t>z utworzonych </a:t>
            </a:r>
            <a:r>
              <a:rPr lang="pl-PL" i="1" dirty="0" smtClean="0">
                <a:solidFill>
                  <a:srgbClr val="586E75"/>
                </a:solidFill>
                <a:latin typeface="Consolas" panose="020B0609020204030204" pitchFamily="49" charset="0"/>
              </a:rPr>
              <a:t>obiektów i ich atrybutów</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obiekt1</a:t>
            </a:r>
            <a:r>
              <a:rPr lang="pl-PL" dirty="0">
                <a:solidFill>
                  <a:srgbClr val="839496"/>
                </a:solidFill>
                <a:latin typeface="Consolas" panose="020B0609020204030204" pitchFamily="49" charset="0"/>
              </a:rPr>
              <a:t>.imie)  </a:t>
            </a:r>
            <a:r>
              <a:rPr lang="pl-PL" i="1" dirty="0">
                <a:solidFill>
                  <a:srgbClr val="586E75"/>
                </a:solidFill>
                <a:latin typeface="Consolas" panose="020B0609020204030204" pitchFamily="49" charset="0"/>
              </a:rPr>
              <a:t># Wynik: Tomasz</a:t>
            </a:r>
            <a:endParaRPr lang="pl-PL" dirty="0">
              <a:solidFill>
                <a:srgbClr val="839496"/>
              </a:solidFill>
              <a:latin typeface="Consolas" panose="020B0609020204030204" pitchFamily="49" charset="0"/>
            </a:endParaRPr>
          </a:p>
          <a:p>
            <a:r>
              <a:rPr lang="pl-PL" dirty="0" err="1">
                <a:solidFill>
                  <a:srgbClr val="268BD2"/>
                </a:solidFill>
                <a:latin typeface="Consolas" panose="020B0609020204030204" pitchFamily="49" charset="0"/>
              </a:rPr>
              <a:t>print</a:t>
            </a:r>
            <a:r>
              <a:rPr lang="pl-PL" dirty="0">
                <a:solidFill>
                  <a:srgbClr val="839496"/>
                </a:solidFill>
                <a:latin typeface="Consolas" panose="020B0609020204030204" pitchFamily="49" charset="0"/>
              </a:rPr>
              <a:t>(</a:t>
            </a:r>
            <a:r>
              <a:rPr lang="pl-PL" dirty="0">
                <a:solidFill>
                  <a:srgbClr val="268BD2"/>
                </a:solidFill>
                <a:latin typeface="Consolas" panose="020B0609020204030204" pitchFamily="49" charset="0"/>
              </a:rPr>
              <a:t>obiekt2</a:t>
            </a:r>
            <a:r>
              <a:rPr lang="pl-PL" dirty="0">
                <a:solidFill>
                  <a:srgbClr val="839496"/>
                </a:solidFill>
                <a:latin typeface="Consolas" panose="020B0609020204030204" pitchFamily="49" charset="0"/>
              </a:rPr>
              <a:t>.nazwisko)  </a:t>
            </a:r>
            <a:r>
              <a:rPr lang="pl-PL" i="1" dirty="0">
                <a:solidFill>
                  <a:srgbClr val="586E75"/>
                </a:solidFill>
                <a:latin typeface="Consolas" panose="020B0609020204030204" pitchFamily="49" charset="0"/>
              </a:rPr>
              <a:t># Wynik: Nowak</a:t>
            </a:r>
            <a:endParaRPr lang="pl-PL" b="0" dirty="0">
              <a:solidFill>
                <a:srgbClr val="839496"/>
              </a:solidFill>
              <a:effectLst/>
              <a:latin typeface="Consolas" panose="020B0609020204030204" pitchFamily="49" charset="0"/>
            </a:endParaRPr>
          </a:p>
        </p:txBody>
      </p:sp>
    </p:spTree>
    <p:extLst>
      <p:ext uri="{BB962C8B-B14F-4D97-AF65-F5344CB8AC3E}">
        <p14:creationId xmlns:p14="http://schemas.microsoft.com/office/powerpoint/2010/main" val="27436653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 xmlns:a16="http://schemas.microsoft.com/office/drawing/2014/main" id="{17DC82EE-C06C-499E-95C0-DC26E2306771}"/>
              </a:ext>
            </a:extLst>
          </p:cNvPr>
          <p:cNvSpPr>
            <a:spLocks noGrp="1"/>
          </p:cNvSpPr>
          <p:nvPr>
            <p:ph type="ctrTitle"/>
          </p:nvPr>
        </p:nvSpPr>
        <p:spPr>
          <a:xfrm>
            <a:off x="1019503" y="271025"/>
            <a:ext cx="9144000" cy="477837"/>
          </a:xfrm>
        </p:spPr>
        <p:txBody>
          <a:bodyPr>
            <a:normAutofit/>
          </a:bodyPr>
          <a:lstStyle/>
          <a:p>
            <a:r>
              <a:rPr lang="pl-PL" sz="2800" dirty="0"/>
              <a:t>Programowanie obiektowe</a:t>
            </a:r>
          </a:p>
        </p:txBody>
      </p:sp>
      <p:sp>
        <p:nvSpPr>
          <p:cNvPr id="3" name="Podtytuł 2">
            <a:extLst>
              <a:ext uri="{FF2B5EF4-FFF2-40B4-BE49-F238E27FC236}">
                <a16:creationId xmlns="" xmlns:a16="http://schemas.microsoft.com/office/drawing/2014/main" id="{0B963CE8-44C2-4879-9CAA-AC6C48DB5C20}"/>
              </a:ext>
            </a:extLst>
          </p:cNvPr>
          <p:cNvSpPr>
            <a:spLocks noGrp="1"/>
          </p:cNvSpPr>
          <p:nvPr>
            <p:ph type="subTitle" idx="1"/>
          </p:nvPr>
        </p:nvSpPr>
        <p:spPr>
          <a:xfrm>
            <a:off x="536028" y="1079556"/>
            <a:ext cx="11119944" cy="4953382"/>
          </a:xfrm>
        </p:spPr>
        <p:txBody>
          <a:bodyPr/>
          <a:lstStyle/>
          <a:p>
            <a:pPr algn="l"/>
            <a:r>
              <a:rPr lang="pl-PL" dirty="0" smtClean="0"/>
              <a:t>Co to jest dziedziczenie w </a:t>
            </a:r>
            <a:r>
              <a:rPr lang="pl-PL" dirty="0" err="1" smtClean="0"/>
              <a:t>jezyku</a:t>
            </a:r>
            <a:r>
              <a:rPr lang="pl-PL" dirty="0" smtClean="0"/>
              <a:t> </a:t>
            </a:r>
            <a:r>
              <a:rPr lang="pl-PL" dirty="0" err="1" smtClean="0"/>
              <a:t>Pyhton</a:t>
            </a:r>
            <a:r>
              <a:rPr lang="pl-PL" dirty="0" smtClean="0"/>
              <a:t>?</a:t>
            </a:r>
          </a:p>
          <a:p>
            <a:pPr algn="l"/>
            <a:r>
              <a:rPr lang="pl-PL" dirty="0"/>
              <a:t>Dziedziczenie w </a:t>
            </a:r>
            <a:r>
              <a:rPr lang="pl-PL" dirty="0" err="1"/>
              <a:t>Pythonie</a:t>
            </a:r>
            <a:r>
              <a:rPr lang="pl-PL" dirty="0"/>
              <a:t> odnosi się do mechanizmu, który umożliwia tworzenie nowych klas (klas pochodnych) na podstawie istniejących klas (klas bazowych lub nadrzędnych). Klasa pochodna dziedziczy </a:t>
            </a:r>
            <a:r>
              <a:rPr lang="pl-PL" dirty="0" smtClean="0"/>
              <a:t>pola </a:t>
            </a:r>
            <a:r>
              <a:rPr lang="pl-PL" dirty="0"/>
              <a:t>i metody z klasy nadrzędnej, co umożliwia ponowne wykorzystanie kodu oraz wprowadzanie dodatkowej funkcjonalności w sposób hierarchiczny.</a:t>
            </a:r>
          </a:p>
          <a:p>
            <a:pPr algn="l"/>
            <a:r>
              <a:rPr lang="pl-PL" dirty="0"/>
              <a:t>W przypadku dziedziczenia, klasa pochodna posiada wszystkie atrybuty i metody klasy nadrzędnej i może rozszerzać, modyfikować lub nadpisywać ich działanie. Klasa nadrzędna może być również nazywana klasą bazową lub rodzica, a klasa pochodna jako klasa podrzędna lub potomna.</a:t>
            </a:r>
          </a:p>
          <a:p>
            <a:pPr algn="l"/>
            <a:endParaRPr lang="pl-PL" dirty="0"/>
          </a:p>
        </p:txBody>
      </p:sp>
    </p:spTree>
    <p:extLst>
      <p:ext uri="{BB962C8B-B14F-4D97-AF65-F5344CB8AC3E}">
        <p14:creationId xmlns:p14="http://schemas.microsoft.com/office/powerpoint/2010/main" val="102888990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jekt niestandardowy">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11068</TotalTime>
  <Words>11815</Words>
  <Application>Microsoft Office PowerPoint</Application>
  <PresentationFormat>Panoramiczny</PresentationFormat>
  <Paragraphs>2000</Paragraphs>
  <Slides>177</Slides>
  <Notes>2</Notes>
  <HiddenSlides>1</HiddenSlides>
  <MMClips>0</MMClips>
  <ScaleCrop>false</ScaleCrop>
  <HeadingPairs>
    <vt:vector size="6" baseType="variant">
      <vt:variant>
        <vt:lpstr>Używane czcionki</vt:lpstr>
      </vt:variant>
      <vt:variant>
        <vt:i4>12</vt:i4>
      </vt:variant>
      <vt:variant>
        <vt:lpstr>Motyw</vt:lpstr>
      </vt:variant>
      <vt:variant>
        <vt:i4>2</vt:i4>
      </vt:variant>
      <vt:variant>
        <vt:lpstr>Tytuły slajdów</vt:lpstr>
      </vt:variant>
      <vt:variant>
        <vt:i4>177</vt:i4>
      </vt:variant>
    </vt:vector>
  </HeadingPairs>
  <TitlesOfParts>
    <vt:vector size="191" baseType="lpstr">
      <vt:lpstr>Arial Unicode MS</vt:lpstr>
      <vt:lpstr>SimSun</vt:lpstr>
      <vt:lpstr>Arial</vt:lpstr>
      <vt:lpstr>Calibri</vt:lpstr>
      <vt:lpstr>Calibri Light</vt:lpstr>
      <vt:lpstr>Consolas</vt:lpstr>
      <vt:lpstr>Helvetica</vt:lpstr>
      <vt:lpstr>Lucida Sans</vt:lpstr>
      <vt:lpstr>Segoe UI</vt:lpstr>
      <vt:lpstr>Times New Roman</vt:lpstr>
      <vt:lpstr>Wingdings</vt:lpstr>
      <vt:lpstr>等线</vt:lpstr>
      <vt:lpstr>Motyw pakietu Office</vt:lpstr>
      <vt:lpstr>Projekt niestandardowy</vt:lpstr>
      <vt:lpstr>Prezentacja programu PowerPoint</vt:lpstr>
      <vt:lpstr>TEMATYKA WYKŁADÓW</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Co to jest obiekt?</vt:lpstr>
      <vt:lpstr>Klasy i obiekty w języku Python</vt:lpstr>
      <vt:lpstr>Programowanie obiektowe</vt:lpstr>
      <vt:lpstr>Programowanie obiektowe</vt:lpstr>
      <vt:lpstr>Programowanie obiektowe</vt:lpstr>
      <vt:lpstr>Prezentacja programu PowerPoint</vt:lpstr>
      <vt:lpstr>Co to jest funkcja w językach programowania?</vt:lpstr>
      <vt:lpstr>Dlaczego w programowaniu korzystamy z funkcji?</vt:lpstr>
      <vt:lpstr>Dlaczego w programowaniu korzystamy z funkcji?</vt:lpstr>
      <vt:lpstr>Dlaczego w programowaniu korzystamy z funkcji?</vt:lpstr>
      <vt:lpstr>Funkcje a automatyzacja kodu</vt:lpstr>
      <vt:lpstr>Z jakich elementów składa się funkcja w pythonie?</vt:lpstr>
      <vt:lpstr>Jaka jest różnica pomiędzy deklaracją a definicją funkcji?</vt:lpstr>
      <vt:lpstr>Co to znaczy zdefiniować funkcję?</vt:lpstr>
      <vt:lpstr>Gdzie powinny znajdować się funkcje?</vt:lpstr>
      <vt:lpstr>Gdzie powinny znajdować się funkcje?</vt:lpstr>
      <vt:lpstr>Czy funkcja współpracuje ze zmiennymi w programie?</vt:lpstr>
      <vt:lpstr>Co to są parametry funkcji?</vt:lpstr>
      <vt:lpstr>Co to są argumenty funkcji?</vt:lpstr>
      <vt:lpstr>Argumenty ze słowem kluczowym i argumenty domyślne </vt:lpstr>
      <vt:lpstr>Jak tworzyć zmienną wewnątrz funkcji?</vt:lpstr>
      <vt:lpstr>Czy można tworzyć takie same nazwy zmiennych w różnych funkcjach?</vt:lpstr>
      <vt:lpstr>Zakres lokalny zmiennej w funkcji</vt:lpstr>
      <vt:lpstr>Do czego służy słowo kluczowe global?</vt:lpstr>
      <vt:lpstr>Dostęp do zmiennych globalnych i lokalnych</vt:lpstr>
      <vt:lpstr>Dostępność zmiennych a klasy</vt:lpstr>
      <vt:lpstr>Jak podawać wynik- poprzez print() czy return?</vt:lpstr>
      <vt:lpstr>print() vs.return()</vt:lpstr>
      <vt:lpstr>Prezentacja programu PowerPoint</vt:lpstr>
      <vt:lpstr>Lambda</vt:lpstr>
      <vt:lpstr>Funkcja lambda- praktyczne zastosowanie:</vt:lpstr>
      <vt:lpstr>Co to jest rozpakowanie funkcji?</vt:lpstr>
      <vt:lpstr>Rozpakowanie słownika</vt:lpstr>
      <vt:lpstr>Zagadka</vt:lpstr>
      <vt:lpstr>Miejsce na notatki…</vt:lpstr>
      <vt:lpstr>Prezentacja programu PowerPoint</vt:lpstr>
      <vt:lpstr>Co to są i do czego służą Dekoratory?</vt:lpstr>
      <vt:lpstr>Dekoratory to też funkcje? Tak!</vt:lpstr>
      <vt:lpstr>Przykład zastosowania dekoratora</vt:lpstr>
      <vt:lpstr>Co zrobić w sytuacji jeśli nie wiadomo ile funkcje mają parametrów? Co zrobić jeśli wiemy, że funkcja ma wczytać funkcję ale mają one inną liczbę parametrów? Korzystamy z parametrów *args oraz **kwargs.</vt:lpstr>
      <vt:lpstr>Co to jest *args</vt:lpstr>
      <vt:lpstr>Co to jest *kwargs</vt:lpstr>
      <vt:lpstr>Czy można używać *args i **kwargs razem czy osobno?</vt:lpstr>
      <vt:lpstr>Programowanie obiektowe</vt:lpstr>
      <vt:lpstr>Programowanie obiektowe</vt:lpstr>
      <vt:lpstr>Programowanie obiektowe</vt:lpstr>
      <vt:lpstr>Programowanie obiektowe</vt:lpstr>
      <vt:lpstr>Co to są funkcje magiczne?</vt:lpstr>
      <vt:lpstr>Przykłady funkcji magicznych czyli metod specjalnych.</vt:lpstr>
      <vt:lpstr>Funkcje w programowaniu obiektowym</vt:lpstr>
      <vt:lpstr>Do czego służy funkcja _ _init_ _?</vt:lpstr>
      <vt:lpstr>Co to jest argument self?</vt:lpstr>
      <vt:lpstr>Do czego służy self i jak działa wewnątrz klasy? </vt:lpstr>
      <vt:lpstr>__init__</vt:lpstr>
      <vt:lpstr>Łączenie metod specjalnych</vt:lpstr>
      <vt:lpstr>W jaki sposób działa metoda specjalna _ _len_ _?</vt:lpstr>
      <vt:lpstr>Czy można modyfikować metody specjalne?</vt:lpstr>
      <vt:lpstr>Do czego służy _ _getitem_ _?</vt:lpstr>
      <vt:lpstr>Do czego służy _ _setitem_ _?</vt:lpstr>
      <vt:lpstr>Co to jest i do czego służy zmienna _ _name_ _?</vt:lpstr>
      <vt:lpstr>Piszemy kod w bibliotece i pliku głównym programu.</vt:lpstr>
      <vt:lpstr>Piszemy kod w bibliotece i pliku głównym programu.</vt:lpstr>
      <vt:lpstr>Import funkcji z modułu zewnętrznego</vt:lpstr>
      <vt:lpstr>Programowanie obiektowe</vt:lpstr>
      <vt:lpstr>Programowanie obiektowe</vt:lpstr>
      <vt:lpstr>Prezentacja programu PowerPoint</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Prezentacja programu PowerPoint</vt:lpstr>
      <vt:lpstr>Programowanie obiektowe</vt:lpstr>
      <vt:lpstr>Programowanie obiektowe</vt:lpstr>
      <vt:lpstr>Programowanie obiektowe</vt:lpstr>
      <vt:lpstr>Programowanie obiektowe</vt:lpstr>
      <vt:lpstr>Programowanie obiektowe</vt:lpstr>
      <vt:lpstr>Programowanie obiektowe</vt:lpstr>
      <vt:lpstr>Programowanie obiektowe</vt:lpstr>
      <vt:lpstr>Praca z plikami czyli praca w projekcie</vt:lpstr>
      <vt:lpstr>Jak wyglądają konstrukcje pracy z plikami?</vt:lpstr>
      <vt:lpstr>Przykład wykorzystania konstrukcji „with open()”</vt:lpstr>
      <vt:lpstr>Tryby otwierania plików (8 trybów)</vt:lpstr>
      <vt:lpstr>Tryby otwierania plików (8 trybów)</vt:lpstr>
      <vt:lpstr>Dodatkowe tryby pracy z plikami</vt:lpstr>
      <vt:lpstr># Otwieranie pliku w trybie do odczytu  with open('plik.txt', 'r') as file:       data = file.read()      # Otwieranie pliku w trybie do zapisu  with open('plik.txt', 'w') as file:       file.write('Nowa zawartość pliku')</vt:lpstr>
      <vt:lpstr>#Otwieramy plik do odczytu  with open('plik.txt', 'r') as plik:     linia = plik.readline()  # Odczytujemy pierwszą linię i zapisujemy do zmiennej linia  while linia:         # Przykładowa operacja na linii         print(linia.strip())  # Usuwamy białe znaki z końca i początku linii i wyświetlamy          linia = plik.readline()  # Odczytujemy kolejną linię  # Po zakończeniu pętli while, plik zostanie automatycznie zamknięty</vt:lpstr>
      <vt:lpstr>Metody wykonywane na aliasie pliku</vt:lpstr>
      <vt:lpstr>Prezentacja programu PowerPoint</vt:lpstr>
      <vt:lpstr>Co to jest GUI?</vt:lpstr>
      <vt:lpstr>Do czego służy biblioteka tkinter?</vt:lpstr>
      <vt:lpstr>Jak wygląda schemat (szkielet okna)?</vt:lpstr>
      <vt:lpstr>Podstawowe pojęcia</vt:lpstr>
      <vt:lpstr>Podstawowe pojęcia</vt:lpstr>
      <vt:lpstr>Podstawowe pojęcia- co to jest konstruktor?</vt:lpstr>
      <vt:lpstr>Programowanie obiektowe</vt:lpstr>
      <vt:lpstr>Konfiguracja roota – rozmiary okna</vt:lpstr>
      <vt:lpstr>Prezentacja programu PowerPoint</vt:lpstr>
      <vt:lpstr>Prezentacja programu PowerPoint</vt:lpstr>
      <vt:lpstr>Blokowanie skalowania okna</vt:lpstr>
      <vt:lpstr>Co to jest kontrolka?</vt:lpstr>
      <vt:lpstr>Jakie kontrolki zawarte są w bibliotece tkinter?</vt:lpstr>
      <vt:lpstr>Do czego służy biblioteka tkinter?</vt:lpstr>
      <vt:lpstr>Zastosowanie kontrolki Label</vt:lpstr>
      <vt:lpstr>Zastosowanie kontrolki Label</vt:lpstr>
      <vt:lpstr>Zastosowanie kontrolki Button</vt:lpstr>
      <vt:lpstr>Button jako trigger licznika</vt:lpstr>
      <vt:lpstr>Button jako trigger licznika</vt:lpstr>
      <vt:lpstr>Button – obsługa zdarzeń</vt:lpstr>
      <vt:lpstr>Zastosowanie kontrolki Entry</vt:lpstr>
      <vt:lpstr>Zastosowanie kontrolki Entry</vt:lpstr>
      <vt:lpstr>Zastosowanie kontrolki Text</vt:lpstr>
      <vt:lpstr>Prezentacja programu PowerPoint</vt:lpstr>
      <vt:lpstr>Zastosowanie kontrolki Checkbutton</vt:lpstr>
      <vt:lpstr>Zastosowanie kontrolki Checkbutton</vt:lpstr>
      <vt:lpstr>Zastosowanie kontrolki Radiobutton</vt:lpstr>
      <vt:lpstr>Zastosowanie kontrolki Radiobutton</vt:lpstr>
      <vt:lpstr>Zastosowanie kontrolki ListBox</vt:lpstr>
      <vt:lpstr>Zastosowanie kontrolki ListBox</vt:lpstr>
      <vt:lpstr>Zastosowanie kontrolki Combobox</vt:lpstr>
      <vt:lpstr>Zastosowanie kontrolki Combobox</vt:lpstr>
      <vt:lpstr>Zastosowanie kontrolki Scrollbar</vt:lpstr>
      <vt:lpstr>Zastosowanie kontrolki Scale</vt:lpstr>
      <vt:lpstr>Zastosowanie kontrolki Scale</vt:lpstr>
      <vt:lpstr>Zastosowanie kontrolki Canvas (płótno)</vt:lpstr>
      <vt:lpstr>Zastosowanie kontrolki Canvas (płótno)</vt:lpstr>
      <vt:lpstr>Zastosowanie kontrolki Canvas (płótno)</vt:lpstr>
      <vt:lpstr>Co to są menedzery rozmieszczenia?</vt:lpstr>
      <vt:lpstr>Pack Manager</vt:lpstr>
      <vt:lpstr>Grid Manager</vt:lpstr>
      <vt:lpstr>Place Manager</vt:lpstr>
      <vt:lpstr>Place Manager</vt:lpstr>
      <vt:lpstr>Jak stworzyć menu górne?</vt:lpstr>
      <vt:lpstr>Jak stworzyć menu górne?</vt:lpstr>
      <vt:lpstr>Jak stworzyć menu górne?</vt:lpstr>
      <vt:lpstr>Jak stworzyć menu górne?</vt:lpstr>
      <vt:lpstr>Do czego służy biblioteka TkinterWeb?</vt:lpstr>
      <vt:lpstr>Prezentacja programu PowerPoint</vt:lpstr>
      <vt:lpstr>Sprawdź czy potrafisz odpowiedzieć na pytania</vt:lpstr>
      <vt:lpstr>Sprawdź czy potrafisz odpowiedzieć na pytania</vt:lpstr>
      <vt:lpstr>Sprawdź czy potrafisz odpowiedzieć na pytania</vt:lpstr>
      <vt:lpstr>Miejsce na notatki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Sylwester Korga</dc:creator>
  <cp:lastModifiedBy>Konto Microsoft</cp:lastModifiedBy>
  <cp:revision>668</cp:revision>
  <dcterms:created xsi:type="dcterms:W3CDTF">2022-11-15T11:52:15Z</dcterms:created>
  <dcterms:modified xsi:type="dcterms:W3CDTF">2024-03-27T09:51:53Z</dcterms:modified>
</cp:coreProperties>
</file>