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305" r:id="rId2"/>
    <p:sldId id="308" r:id="rId3"/>
    <p:sldId id="309" r:id="rId4"/>
    <p:sldId id="316" r:id="rId5"/>
    <p:sldId id="327" r:id="rId6"/>
    <p:sldId id="323" r:id="rId7"/>
    <p:sldId id="311" r:id="rId8"/>
    <p:sldId id="322" r:id="rId9"/>
    <p:sldId id="317" r:id="rId10"/>
    <p:sldId id="325" r:id="rId11"/>
    <p:sldId id="326" r:id="rId12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User" initials="P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>
        <p:scale>
          <a:sx n="106" d="100"/>
          <a:sy n="106" d="100"/>
        </p:scale>
        <p:origin x="-1680" y="-108"/>
      </p:cViewPr>
      <p:guideLst>
        <p:guide orient="horz" pos="832"/>
        <p:guide orient="horz" pos="436"/>
        <p:guide orient="horz" pos="3728"/>
        <p:guide orient="horz" pos="4110"/>
        <p:guide orient="horz" pos="897"/>
        <p:guide orient="horz" pos="1162"/>
        <p:guide orient="horz" pos="2362"/>
        <p:guide pos="5602"/>
        <p:guide pos="1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0F3B3-67D3-4935-8227-21D7D3BB4C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707ECA-97D2-4310-823D-32EF10945227}">
      <dgm:prSet phldrT="[Text]"/>
      <dgm:spPr/>
      <dgm:t>
        <a:bodyPr/>
        <a:lstStyle/>
        <a:p>
          <a:r>
            <a:rPr lang="en-GB" dirty="0" smtClean="0"/>
            <a:t>2002</a:t>
          </a:r>
        </a:p>
        <a:p>
          <a:r>
            <a:rPr lang="en-GB" dirty="0" err="1" smtClean="0"/>
            <a:t>Demetra</a:t>
          </a:r>
          <a:endParaRPr lang="en-GB" dirty="0" smtClean="0"/>
        </a:p>
      </dgm:t>
    </dgm:pt>
    <dgm:pt modelId="{F10CC039-31A9-492A-91C2-94DE4B45B2A7}" type="parTrans" cxnId="{D40C131B-9D3A-4D09-99A2-E37048533D8B}">
      <dgm:prSet/>
      <dgm:spPr/>
      <dgm:t>
        <a:bodyPr/>
        <a:lstStyle/>
        <a:p>
          <a:endParaRPr lang="en-GB"/>
        </a:p>
      </dgm:t>
    </dgm:pt>
    <dgm:pt modelId="{A2471C70-B936-423D-B895-D00F962B8A73}" type="sibTrans" cxnId="{D40C131B-9D3A-4D09-99A2-E37048533D8B}">
      <dgm:prSet/>
      <dgm:spPr/>
      <dgm:t>
        <a:bodyPr/>
        <a:lstStyle/>
        <a:p>
          <a:endParaRPr lang="en-GB"/>
        </a:p>
      </dgm:t>
    </dgm:pt>
    <dgm:pt modelId="{E485CB72-1FC7-47C6-9181-A0F969CB3648}">
      <dgm:prSet phldrT="[Text]"/>
      <dgm:spPr/>
      <dgm:t>
        <a:bodyPr/>
        <a:lstStyle/>
        <a:p>
          <a:r>
            <a:rPr lang="en-GB" dirty="0" smtClean="0"/>
            <a:t> Program to compare X-12-ARIMA and TRAMO/SEATS (1997/98)</a:t>
          </a:r>
          <a:endParaRPr lang="en-GB" dirty="0"/>
        </a:p>
      </dgm:t>
    </dgm:pt>
    <dgm:pt modelId="{D3E6D510-77C2-4CDF-83C3-7E3B929C6A4F}" type="parTrans" cxnId="{6CE2BCB7-2313-4077-9F38-E4A06C421E86}">
      <dgm:prSet/>
      <dgm:spPr/>
      <dgm:t>
        <a:bodyPr/>
        <a:lstStyle/>
        <a:p>
          <a:endParaRPr lang="en-GB"/>
        </a:p>
      </dgm:t>
    </dgm:pt>
    <dgm:pt modelId="{3394FCFD-83BB-4681-837A-871AB6350D42}" type="sibTrans" cxnId="{6CE2BCB7-2313-4077-9F38-E4A06C421E86}">
      <dgm:prSet/>
      <dgm:spPr/>
      <dgm:t>
        <a:bodyPr/>
        <a:lstStyle/>
        <a:p>
          <a:endParaRPr lang="en-GB"/>
        </a:p>
      </dgm:t>
    </dgm:pt>
    <dgm:pt modelId="{AE54C5C1-4D44-4225-9029-BD11E250EAA8}">
      <dgm:prSet phldrT="[Text]"/>
      <dgm:spPr/>
      <dgm:t>
        <a:bodyPr/>
        <a:lstStyle/>
        <a:p>
          <a:r>
            <a:rPr lang="en-GB" dirty="0" smtClean="0"/>
            <a:t>2010</a:t>
          </a:r>
        </a:p>
        <a:p>
          <a:r>
            <a:rPr lang="en-GB" dirty="0" err="1" smtClean="0"/>
            <a:t>Demetra</a:t>
          </a:r>
          <a:r>
            <a:rPr lang="en-GB" dirty="0" smtClean="0"/>
            <a:t>+</a:t>
          </a:r>
        </a:p>
      </dgm:t>
    </dgm:pt>
    <dgm:pt modelId="{674E74F7-04FA-4C48-B00E-3D170DA1F97F}" type="parTrans" cxnId="{1E364EDF-319D-4CE9-B9E5-069E4093972D}">
      <dgm:prSet/>
      <dgm:spPr/>
      <dgm:t>
        <a:bodyPr/>
        <a:lstStyle/>
        <a:p>
          <a:endParaRPr lang="en-GB"/>
        </a:p>
      </dgm:t>
    </dgm:pt>
    <dgm:pt modelId="{05DBA1AC-C5CA-497F-B170-A314EDE2895C}" type="sibTrans" cxnId="{1E364EDF-319D-4CE9-B9E5-069E4093972D}">
      <dgm:prSet/>
      <dgm:spPr/>
      <dgm:t>
        <a:bodyPr/>
        <a:lstStyle/>
        <a:p>
          <a:endParaRPr lang="en-GB"/>
        </a:p>
      </dgm:t>
    </dgm:pt>
    <dgm:pt modelId="{5FFBA38A-5A3F-4D96-A242-E2D387564BE2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dirty="0" smtClean="0"/>
            <a:t> Developed in cooperation between Eurostat and the National Bank of Belgium</a:t>
          </a:r>
          <a:endParaRPr lang="en-GB" dirty="0"/>
        </a:p>
      </dgm:t>
    </dgm:pt>
    <dgm:pt modelId="{6BACF957-7B2D-4289-A4B3-2B5F7A12F144}" type="parTrans" cxnId="{A5CD1EEA-C47A-404D-8886-35DE05F4AADA}">
      <dgm:prSet/>
      <dgm:spPr/>
      <dgm:t>
        <a:bodyPr/>
        <a:lstStyle/>
        <a:p>
          <a:endParaRPr lang="en-GB"/>
        </a:p>
      </dgm:t>
    </dgm:pt>
    <dgm:pt modelId="{88261059-3A19-4DA3-A0DC-0D7537271505}" type="sibTrans" cxnId="{A5CD1EEA-C47A-404D-8886-35DE05F4AADA}">
      <dgm:prSet/>
      <dgm:spPr/>
      <dgm:t>
        <a:bodyPr/>
        <a:lstStyle/>
        <a:p>
          <a:endParaRPr lang="en-GB"/>
        </a:p>
      </dgm:t>
    </dgm:pt>
    <dgm:pt modelId="{1370DABC-98F0-4BEA-8AC4-327209779CFA}">
      <dgm:prSet phldrT="[Text]"/>
      <dgm:spPr/>
      <dgm:t>
        <a:bodyPr/>
        <a:lstStyle/>
        <a:p>
          <a:r>
            <a:rPr lang="en-GB" dirty="0" smtClean="0"/>
            <a:t>2015</a:t>
          </a:r>
        </a:p>
        <a:p>
          <a:r>
            <a:rPr lang="en-GB" dirty="0" err="1" smtClean="0"/>
            <a:t>JDemetra</a:t>
          </a:r>
          <a:r>
            <a:rPr lang="en-GB" dirty="0" smtClean="0"/>
            <a:t>+</a:t>
          </a:r>
          <a:endParaRPr lang="en-GB" dirty="0"/>
        </a:p>
      </dgm:t>
    </dgm:pt>
    <dgm:pt modelId="{015E05FA-E372-442E-9F6A-15F365A9F6B9}" type="parTrans" cxnId="{E17C97D5-C853-4C73-A501-97221C55E057}">
      <dgm:prSet/>
      <dgm:spPr/>
      <dgm:t>
        <a:bodyPr/>
        <a:lstStyle/>
        <a:p>
          <a:endParaRPr lang="en-GB"/>
        </a:p>
      </dgm:t>
    </dgm:pt>
    <dgm:pt modelId="{46ACA11B-CC1C-46E2-812C-409A31895620}" type="sibTrans" cxnId="{E17C97D5-C853-4C73-A501-97221C55E057}">
      <dgm:prSet/>
      <dgm:spPr/>
      <dgm:t>
        <a:bodyPr/>
        <a:lstStyle/>
        <a:p>
          <a:endParaRPr lang="en-GB"/>
        </a:p>
      </dgm:t>
    </dgm:pt>
    <dgm:pt modelId="{AD2A1B22-AA79-4752-8571-6AB455AF7E3F}">
      <dgm:prSet phldrT="[Text]" custT="1"/>
      <dgm:spPr/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 Fortran codes re-written in JAVA</a:t>
          </a:r>
          <a:endParaRPr lang="en-GB" sz="1100" dirty="0"/>
        </a:p>
      </dgm:t>
    </dgm:pt>
    <dgm:pt modelId="{E2AFF467-999B-4D29-AFEA-94CC5A0B0F85}" type="parTrans" cxnId="{7D6ACCD4-C9C3-4335-B815-200FDD5304CD}">
      <dgm:prSet/>
      <dgm:spPr/>
      <dgm:t>
        <a:bodyPr/>
        <a:lstStyle/>
        <a:p>
          <a:endParaRPr lang="en-GB"/>
        </a:p>
      </dgm:t>
    </dgm:pt>
    <dgm:pt modelId="{42ED76A7-AA08-4CDB-85CD-1A6F4FDDD459}" type="sibTrans" cxnId="{7D6ACCD4-C9C3-4335-B815-200FDD5304CD}">
      <dgm:prSet/>
      <dgm:spPr/>
      <dgm:t>
        <a:bodyPr/>
        <a:lstStyle/>
        <a:p>
          <a:endParaRPr lang="en-GB"/>
        </a:p>
      </dgm:t>
    </dgm:pt>
    <dgm:pt modelId="{2C8E1668-9998-4CA2-B73F-0EA56BD02767}">
      <dgm:prSet/>
      <dgm:spPr/>
      <dgm:t>
        <a:bodyPr/>
        <a:lstStyle/>
        <a:p>
          <a:r>
            <a:rPr lang="en-US" dirty="0" smtClean="0"/>
            <a:t> Lack of sufficient product development and handling of errors as a result of a loss of technical knowledge about software</a:t>
          </a:r>
        </a:p>
      </dgm:t>
    </dgm:pt>
    <dgm:pt modelId="{ED7B28B4-48DE-4FCB-92EE-1B64F5CE4D39}" type="parTrans" cxnId="{F5676374-D031-4E7C-9EF8-AB8C4B37C5BA}">
      <dgm:prSet/>
      <dgm:spPr/>
      <dgm:t>
        <a:bodyPr/>
        <a:lstStyle/>
        <a:p>
          <a:endParaRPr lang="en-GB"/>
        </a:p>
      </dgm:t>
    </dgm:pt>
    <dgm:pt modelId="{C5DE3FCC-F71E-474D-A82A-78DA7A945E06}" type="sibTrans" cxnId="{F5676374-D031-4E7C-9EF8-AB8C4B37C5BA}">
      <dgm:prSet/>
      <dgm:spPr/>
      <dgm:t>
        <a:bodyPr/>
        <a:lstStyle/>
        <a:p>
          <a:endParaRPr lang="en-GB"/>
        </a:p>
      </dgm:t>
    </dgm:pt>
    <dgm:pt modelId="{0248F41E-BB2C-4F0B-AB02-868D99BDCBDB}">
      <dgm:prSet phldrT="[Text]"/>
      <dgm:spPr/>
      <dgm:t>
        <a:bodyPr/>
        <a:lstStyle/>
        <a:p>
          <a:r>
            <a:rPr lang="en-GB" dirty="0" smtClean="0"/>
            <a:t> Integration of original software in a user-friendly application</a:t>
          </a:r>
          <a:endParaRPr lang="en-GB" dirty="0"/>
        </a:p>
      </dgm:t>
    </dgm:pt>
    <dgm:pt modelId="{5F713815-9976-4477-BD54-DB9E479F18BF}" type="parTrans" cxnId="{79273B95-978B-460A-AB77-CC7FC691A1AD}">
      <dgm:prSet/>
      <dgm:spPr/>
      <dgm:t>
        <a:bodyPr/>
        <a:lstStyle/>
        <a:p>
          <a:endParaRPr lang="en-GB"/>
        </a:p>
      </dgm:t>
    </dgm:pt>
    <dgm:pt modelId="{A1FE093D-34EB-45D9-9FB8-133DF59BE511}" type="sibTrans" cxnId="{79273B95-978B-460A-AB77-CC7FC691A1AD}">
      <dgm:prSet/>
      <dgm:spPr/>
      <dgm:t>
        <a:bodyPr/>
        <a:lstStyle/>
        <a:p>
          <a:endParaRPr lang="en-GB"/>
        </a:p>
      </dgm:t>
    </dgm:pt>
    <dgm:pt modelId="{D5148088-3DF6-413A-81A4-EEBE1F497F0A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 Enables the implementation of the ESS Guidelines on SA</a:t>
          </a:r>
          <a:endParaRPr lang="en-GB" dirty="0"/>
        </a:p>
      </dgm:t>
    </dgm:pt>
    <dgm:pt modelId="{0D9B4D3B-0B79-47F4-BE34-68074DFD2835}" type="parTrans" cxnId="{FB5E2ACA-221D-4970-BABC-EF2CB446C171}">
      <dgm:prSet/>
      <dgm:spPr/>
      <dgm:t>
        <a:bodyPr/>
        <a:lstStyle/>
        <a:p>
          <a:endParaRPr lang="en-GB"/>
        </a:p>
      </dgm:t>
    </dgm:pt>
    <dgm:pt modelId="{CB7C2A14-D0B4-400A-BE28-BC4F9CC4C2EB}" type="sibTrans" cxnId="{FB5E2ACA-221D-4970-BABC-EF2CB446C171}">
      <dgm:prSet/>
      <dgm:spPr/>
      <dgm:t>
        <a:bodyPr/>
        <a:lstStyle/>
        <a:p>
          <a:endParaRPr lang="en-GB"/>
        </a:p>
      </dgm:t>
    </dgm:pt>
    <dgm:pt modelId="{7D2FA5B3-1B0A-407F-987E-2EC43F510D84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 Provides graphical interface and common input/output diagnostics for TRAMO/SEATS and X-12-ARIMA</a:t>
          </a:r>
          <a:endParaRPr lang="en-GB" dirty="0"/>
        </a:p>
      </dgm:t>
    </dgm:pt>
    <dgm:pt modelId="{AE2258B1-9688-44FE-861F-9BAA25DC9D8D}" type="parTrans" cxnId="{28B9B04A-B523-4EC0-B30A-929624E253FC}">
      <dgm:prSet/>
      <dgm:spPr/>
      <dgm:t>
        <a:bodyPr/>
        <a:lstStyle/>
        <a:p>
          <a:endParaRPr lang="en-GB"/>
        </a:p>
      </dgm:t>
    </dgm:pt>
    <dgm:pt modelId="{7CA37F7A-5FDC-44AA-93C9-B9A15D977DFE}" type="sibTrans" cxnId="{28B9B04A-B523-4EC0-B30A-929624E253FC}">
      <dgm:prSet/>
      <dgm:spPr/>
      <dgm:t>
        <a:bodyPr/>
        <a:lstStyle/>
        <a:p>
          <a:endParaRPr lang="en-GB"/>
        </a:p>
      </dgm:t>
    </dgm:pt>
    <dgm:pt modelId="{0B91B1D3-5634-4285-A018-37A4D5C364CC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 Includes complex technical solutions. Uses .NET technology and can be used only under Windows</a:t>
          </a:r>
        </a:p>
      </dgm:t>
    </dgm:pt>
    <dgm:pt modelId="{79E1FB6F-CA95-43F0-BE4E-ADDAA8ACA185}" type="parTrans" cxnId="{BB30B5CD-C897-43C8-9A78-A7D08F51A5F1}">
      <dgm:prSet/>
      <dgm:spPr/>
      <dgm:t>
        <a:bodyPr/>
        <a:lstStyle/>
        <a:p>
          <a:endParaRPr lang="en-GB"/>
        </a:p>
      </dgm:t>
    </dgm:pt>
    <dgm:pt modelId="{738B157C-0952-4AA7-AA69-2DE326E7B5DF}" type="sibTrans" cxnId="{BB30B5CD-C897-43C8-9A78-A7D08F51A5F1}">
      <dgm:prSet/>
      <dgm:spPr/>
      <dgm:t>
        <a:bodyPr/>
        <a:lstStyle/>
        <a:p>
          <a:endParaRPr lang="en-GB"/>
        </a:p>
      </dgm:t>
    </dgm:pt>
    <dgm:pt modelId="{97F818E3-B257-4409-A525-F38AC0392C4E}">
      <dgm:prSet custT="1"/>
      <dgm:spPr/>
      <dgm:t>
        <a:bodyPr/>
        <a:lstStyle/>
        <a:p>
          <a:r>
            <a:rPr lang="en-GB" sz="1100" dirty="0" smtClean="0"/>
            <a:t> Open source, platform independent</a:t>
          </a:r>
          <a:endParaRPr lang="en-GB" sz="1100" dirty="0"/>
        </a:p>
      </dgm:t>
    </dgm:pt>
    <dgm:pt modelId="{3F561AB8-CD0A-4F5D-83D4-C0AFB0459EBF}" type="parTrans" cxnId="{C24E1B74-6B1E-4627-A60F-26F6A6A123D9}">
      <dgm:prSet/>
      <dgm:spPr/>
      <dgm:t>
        <a:bodyPr/>
        <a:lstStyle/>
        <a:p>
          <a:endParaRPr lang="en-GB"/>
        </a:p>
      </dgm:t>
    </dgm:pt>
    <dgm:pt modelId="{D4BCEE5C-7A95-45CA-95F1-F07F4D8A9254}" type="sibTrans" cxnId="{C24E1B74-6B1E-4627-A60F-26F6A6A123D9}">
      <dgm:prSet/>
      <dgm:spPr/>
      <dgm:t>
        <a:bodyPr/>
        <a:lstStyle/>
        <a:p>
          <a:endParaRPr lang="en-GB"/>
        </a:p>
      </dgm:t>
    </dgm:pt>
    <dgm:pt modelId="{4A61CF2D-BFF4-4C10-8E75-6FD74139DFBE}">
      <dgm:prSet custT="1"/>
      <dgm:spPr/>
      <dgm:t>
        <a:bodyPr/>
        <a:lstStyle/>
        <a:p>
          <a:r>
            <a:rPr lang="en-GB" sz="1100" dirty="0" smtClean="0"/>
            <a:t> Developed by the National Bank of Belgium, supported by the Deutsche Bundesbank for the X-11 part</a:t>
          </a:r>
          <a:endParaRPr lang="en-GB" sz="1100" dirty="0"/>
        </a:p>
      </dgm:t>
    </dgm:pt>
    <dgm:pt modelId="{176448E5-8219-4656-A955-B0E7DD78483E}" type="parTrans" cxnId="{72813DAC-8FAB-45F0-B64E-C8DB1317E5A8}">
      <dgm:prSet/>
      <dgm:spPr/>
      <dgm:t>
        <a:bodyPr/>
        <a:lstStyle/>
        <a:p>
          <a:endParaRPr lang="en-GB"/>
        </a:p>
      </dgm:t>
    </dgm:pt>
    <dgm:pt modelId="{6EF2B89B-707E-45A7-9931-30C03AF7744E}" type="sibTrans" cxnId="{72813DAC-8FAB-45F0-B64E-C8DB1317E5A8}">
      <dgm:prSet/>
      <dgm:spPr/>
      <dgm:t>
        <a:bodyPr/>
        <a:lstStyle/>
        <a:p>
          <a:endParaRPr lang="en-GB"/>
        </a:p>
      </dgm:t>
    </dgm:pt>
    <dgm:pt modelId="{D715E130-9451-4D54-A13D-C355C1FC4F05}">
      <dgm:prSet custT="1"/>
      <dgm:spPr/>
      <dgm:t>
        <a:bodyPr/>
        <a:lstStyle/>
        <a:p>
          <a:r>
            <a:rPr lang="en-GB" sz="1100" dirty="0" smtClean="0"/>
            <a:t> Extensible graphical interface, based on the NetBeans platform (plugins)</a:t>
          </a:r>
          <a:endParaRPr lang="en-GB" sz="1100" dirty="0"/>
        </a:p>
      </dgm:t>
    </dgm:pt>
    <dgm:pt modelId="{585745BD-AFC5-4F26-B59B-29F128A5EE41}" type="parTrans" cxnId="{6009C6F6-1174-43A5-9B37-4031FFCC3D89}">
      <dgm:prSet/>
      <dgm:spPr/>
      <dgm:t>
        <a:bodyPr/>
        <a:lstStyle/>
        <a:p>
          <a:endParaRPr lang="en-US"/>
        </a:p>
      </dgm:t>
    </dgm:pt>
    <dgm:pt modelId="{2361AC8C-9E3E-40F3-AA49-256A793932B9}" type="sibTrans" cxnId="{6009C6F6-1174-43A5-9B37-4031FFCC3D89}">
      <dgm:prSet/>
      <dgm:spPr/>
      <dgm:t>
        <a:bodyPr/>
        <a:lstStyle/>
        <a:p>
          <a:endParaRPr lang="en-US"/>
        </a:p>
      </dgm:t>
    </dgm:pt>
    <dgm:pt modelId="{F5610FF1-B735-43EC-8180-66FABD95004F}">
      <dgm:prSet custT="1"/>
      <dgm:spPr/>
      <dgm:t>
        <a:bodyPr/>
        <a:lstStyle/>
        <a:p>
          <a:r>
            <a:rPr lang="en-GB" sz="1100" dirty="0" smtClean="0"/>
            <a:t> Tested and promoted by the Seasonal Adjustment Centre of Excellence (SACE), launched by Eurostat</a:t>
          </a:r>
          <a:endParaRPr lang="en-GB" sz="1100" dirty="0"/>
        </a:p>
      </dgm:t>
    </dgm:pt>
    <dgm:pt modelId="{43F11F60-F275-42AF-AD8A-3F835193566C}" type="parTrans" cxnId="{9A11735C-A2BF-43FF-9E08-50F0454B4669}">
      <dgm:prSet/>
      <dgm:spPr/>
      <dgm:t>
        <a:bodyPr/>
        <a:lstStyle/>
        <a:p>
          <a:endParaRPr lang="en-GB"/>
        </a:p>
      </dgm:t>
    </dgm:pt>
    <dgm:pt modelId="{2C73DA62-DA80-4280-A206-7470DFDC74B6}" type="sibTrans" cxnId="{9A11735C-A2BF-43FF-9E08-50F0454B4669}">
      <dgm:prSet/>
      <dgm:spPr/>
      <dgm:t>
        <a:bodyPr/>
        <a:lstStyle/>
        <a:p>
          <a:endParaRPr lang="en-GB"/>
        </a:p>
      </dgm:t>
    </dgm:pt>
    <dgm:pt modelId="{ADB3D70C-BB43-4EB4-A94F-622358C3A12E}">
      <dgm:prSet custT="1"/>
      <dgm:spPr/>
      <dgm:t>
        <a:bodyPr/>
        <a:lstStyle/>
        <a:p>
          <a:r>
            <a:rPr lang="en-GB" sz="1100" dirty="0" smtClean="0"/>
            <a:t> As of </a:t>
          </a:r>
          <a:r>
            <a:rPr lang="en-US" altLang="en-US" sz="1100" dirty="0" smtClean="0"/>
            <a:t>as of February 2015, recommended by the Seasonal Adjustment Expert Group as software for conducting seasonal adjustment of official statistics in the European Union</a:t>
          </a:r>
          <a:endParaRPr lang="en-GB" sz="1100" dirty="0"/>
        </a:p>
      </dgm:t>
    </dgm:pt>
    <dgm:pt modelId="{4135F270-FA8F-4DCE-9C48-AE7FA8DC01EA}" type="parTrans" cxnId="{988A5FA9-8465-4CD1-9D2C-549CB64F35F6}">
      <dgm:prSet/>
      <dgm:spPr/>
      <dgm:t>
        <a:bodyPr/>
        <a:lstStyle/>
        <a:p>
          <a:endParaRPr lang="en-GB"/>
        </a:p>
      </dgm:t>
    </dgm:pt>
    <dgm:pt modelId="{1DD3917F-FA48-47AB-8F26-A478F851EEA7}" type="sibTrans" cxnId="{988A5FA9-8465-4CD1-9D2C-549CB64F35F6}">
      <dgm:prSet/>
      <dgm:spPr/>
      <dgm:t>
        <a:bodyPr/>
        <a:lstStyle/>
        <a:p>
          <a:endParaRPr lang="en-GB"/>
        </a:p>
      </dgm:t>
    </dgm:pt>
    <dgm:pt modelId="{D7402C06-5D55-4AC6-9B80-BE2FE0D40866}" type="pres">
      <dgm:prSet presAssocID="{3340F3B3-67D3-4935-8227-21D7D3BB4C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F620E2D-E55E-46A5-A370-DFCCE5CC5DE1}" type="pres">
      <dgm:prSet presAssocID="{C4707ECA-97D2-4310-823D-32EF10945227}" presName="composite" presStyleCnt="0"/>
      <dgm:spPr/>
    </dgm:pt>
    <dgm:pt modelId="{D8CF79F0-E3D6-45A1-B4D3-CFDB8A76A519}" type="pres">
      <dgm:prSet presAssocID="{C4707ECA-97D2-4310-823D-32EF1094522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4B5262-BC51-4D44-AB78-B182CF7E2BD1}" type="pres">
      <dgm:prSet presAssocID="{C4707ECA-97D2-4310-823D-32EF1094522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C91D17-A0FF-42D9-962F-F862F81257A4}" type="pres">
      <dgm:prSet presAssocID="{A2471C70-B936-423D-B895-D00F962B8A73}" presName="sp" presStyleCnt="0"/>
      <dgm:spPr/>
    </dgm:pt>
    <dgm:pt modelId="{4CD335FC-7411-4BA8-9F35-046A33419875}" type="pres">
      <dgm:prSet presAssocID="{AE54C5C1-4D44-4225-9029-BD11E250EAA8}" presName="composite" presStyleCnt="0"/>
      <dgm:spPr/>
    </dgm:pt>
    <dgm:pt modelId="{1CE41198-6FDB-4CFF-BD68-B39DA92C9C66}" type="pres">
      <dgm:prSet presAssocID="{AE54C5C1-4D44-4225-9029-BD11E250EAA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37C980-C0A8-4C1A-A1D6-4B488A763A5D}" type="pres">
      <dgm:prSet presAssocID="{AE54C5C1-4D44-4225-9029-BD11E250EAA8}" presName="descendantText" presStyleLbl="alignAcc1" presStyleIdx="1" presStyleCnt="3" custScaleY="104527" custLinFactNeighborX="43" custLinFactNeighborY="214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897C45-7A42-4078-97B9-057E8FF4FF7E}" type="pres">
      <dgm:prSet presAssocID="{05DBA1AC-C5CA-497F-B170-A314EDE2895C}" presName="sp" presStyleCnt="0"/>
      <dgm:spPr/>
    </dgm:pt>
    <dgm:pt modelId="{D7468B59-BC11-4D4A-9A10-7852BDA27A26}" type="pres">
      <dgm:prSet presAssocID="{1370DABC-98F0-4BEA-8AC4-327209779CFA}" presName="composite" presStyleCnt="0"/>
      <dgm:spPr/>
    </dgm:pt>
    <dgm:pt modelId="{8B5176E2-A757-4A1F-88CF-7F2773072B52}" type="pres">
      <dgm:prSet presAssocID="{1370DABC-98F0-4BEA-8AC4-327209779CFA}" presName="parentText" presStyleLbl="alignNode1" presStyleIdx="2" presStyleCnt="3" custScaleY="12685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B993C1-5ACE-459E-9ECC-0AB68EC7086D}" type="pres">
      <dgm:prSet presAssocID="{1370DABC-98F0-4BEA-8AC4-327209779CFA}" presName="descendantText" presStyleLbl="alignAcc1" presStyleIdx="2" presStyleCnt="3" custScaleY="1434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E364EDF-319D-4CE9-B9E5-069E4093972D}" srcId="{3340F3B3-67D3-4935-8227-21D7D3BB4C19}" destId="{AE54C5C1-4D44-4225-9029-BD11E250EAA8}" srcOrd="1" destOrd="0" parTransId="{674E74F7-04FA-4C48-B00E-3D170DA1F97F}" sibTransId="{05DBA1AC-C5CA-497F-B170-A314EDE2895C}"/>
    <dgm:cxn modelId="{BB30B5CD-C897-43C8-9A78-A7D08F51A5F1}" srcId="{AE54C5C1-4D44-4225-9029-BD11E250EAA8}" destId="{0B91B1D3-5634-4285-A018-37A4D5C364CC}" srcOrd="3" destOrd="0" parTransId="{79E1FB6F-CA95-43F0-BE4E-ADDAA8ACA185}" sibTransId="{738B157C-0952-4AA7-AA69-2DE326E7B5DF}"/>
    <dgm:cxn modelId="{CE814293-2066-43E2-ADC1-D1D16586A26D}" type="presOf" srcId="{5FFBA38A-5A3F-4D96-A242-E2D387564BE2}" destId="{1A37C980-C0A8-4C1A-A1D6-4B488A763A5D}" srcOrd="0" destOrd="0" presId="urn:microsoft.com/office/officeart/2005/8/layout/chevron2"/>
    <dgm:cxn modelId="{7D6ACCD4-C9C3-4335-B815-200FDD5304CD}" srcId="{1370DABC-98F0-4BEA-8AC4-327209779CFA}" destId="{AD2A1B22-AA79-4752-8571-6AB455AF7E3F}" srcOrd="0" destOrd="0" parTransId="{E2AFF467-999B-4D29-AFEA-94CC5A0B0F85}" sibTransId="{42ED76A7-AA08-4CDB-85CD-1A6F4FDDD459}"/>
    <dgm:cxn modelId="{988A5FA9-8465-4CD1-9D2C-549CB64F35F6}" srcId="{1370DABC-98F0-4BEA-8AC4-327209779CFA}" destId="{ADB3D70C-BB43-4EB4-A94F-622358C3A12E}" srcOrd="5" destOrd="0" parTransId="{4135F270-FA8F-4DCE-9C48-AE7FA8DC01EA}" sibTransId="{1DD3917F-FA48-47AB-8F26-A478F851EEA7}"/>
    <dgm:cxn modelId="{F5676374-D031-4E7C-9EF8-AB8C4B37C5BA}" srcId="{C4707ECA-97D2-4310-823D-32EF10945227}" destId="{2C8E1668-9998-4CA2-B73F-0EA56BD02767}" srcOrd="2" destOrd="0" parTransId="{ED7B28B4-48DE-4FCB-92EE-1B64F5CE4D39}" sibTransId="{C5DE3FCC-F71E-474D-A82A-78DA7A945E06}"/>
    <dgm:cxn modelId="{36387F7F-022F-44F2-A3CC-ECB7A9305FF8}" type="presOf" srcId="{D715E130-9451-4D54-A13D-C355C1FC4F05}" destId="{AFB993C1-5ACE-459E-9ECC-0AB68EC7086D}" srcOrd="0" destOrd="2" presId="urn:microsoft.com/office/officeart/2005/8/layout/chevron2"/>
    <dgm:cxn modelId="{28B9B04A-B523-4EC0-B30A-929624E253FC}" srcId="{AE54C5C1-4D44-4225-9029-BD11E250EAA8}" destId="{7D2FA5B3-1B0A-407F-987E-2EC43F510D84}" srcOrd="2" destOrd="0" parTransId="{AE2258B1-9688-44FE-861F-9BAA25DC9D8D}" sibTransId="{7CA37F7A-5FDC-44AA-93C9-B9A15D977DFE}"/>
    <dgm:cxn modelId="{1A615FC3-FF18-4981-9A1C-929E78CBCBE7}" type="presOf" srcId="{4A61CF2D-BFF4-4C10-8E75-6FD74139DFBE}" destId="{AFB993C1-5ACE-459E-9ECC-0AB68EC7086D}" srcOrd="0" destOrd="3" presId="urn:microsoft.com/office/officeart/2005/8/layout/chevron2"/>
    <dgm:cxn modelId="{FF6D26C0-E32F-44BC-A2D6-640DDB693DBC}" type="presOf" srcId="{D5148088-3DF6-413A-81A4-EEBE1F497F0A}" destId="{1A37C980-C0A8-4C1A-A1D6-4B488A763A5D}" srcOrd="0" destOrd="1" presId="urn:microsoft.com/office/officeart/2005/8/layout/chevron2"/>
    <dgm:cxn modelId="{D40C131B-9D3A-4D09-99A2-E37048533D8B}" srcId="{3340F3B3-67D3-4935-8227-21D7D3BB4C19}" destId="{C4707ECA-97D2-4310-823D-32EF10945227}" srcOrd="0" destOrd="0" parTransId="{F10CC039-31A9-492A-91C2-94DE4B45B2A7}" sibTransId="{A2471C70-B936-423D-B895-D00F962B8A73}"/>
    <dgm:cxn modelId="{550328CF-90AA-41FE-857A-E33BE349F25D}" type="presOf" srcId="{0248F41E-BB2C-4F0B-AB02-868D99BDCBDB}" destId="{494B5262-BC51-4D44-AB78-B182CF7E2BD1}" srcOrd="0" destOrd="1" presId="urn:microsoft.com/office/officeart/2005/8/layout/chevron2"/>
    <dgm:cxn modelId="{A5CD1EEA-C47A-404D-8886-35DE05F4AADA}" srcId="{AE54C5C1-4D44-4225-9029-BD11E250EAA8}" destId="{5FFBA38A-5A3F-4D96-A242-E2D387564BE2}" srcOrd="0" destOrd="0" parTransId="{6BACF957-7B2D-4289-A4B3-2B5F7A12F144}" sibTransId="{88261059-3A19-4DA3-A0DC-0D7537271505}"/>
    <dgm:cxn modelId="{6D4BC5D3-D360-45F1-A04F-2752B8F68276}" type="presOf" srcId="{F5610FF1-B735-43EC-8180-66FABD95004F}" destId="{AFB993C1-5ACE-459E-9ECC-0AB68EC7086D}" srcOrd="0" destOrd="4" presId="urn:microsoft.com/office/officeart/2005/8/layout/chevron2"/>
    <dgm:cxn modelId="{6CE2BCB7-2313-4077-9F38-E4A06C421E86}" srcId="{C4707ECA-97D2-4310-823D-32EF10945227}" destId="{E485CB72-1FC7-47C6-9181-A0F969CB3648}" srcOrd="0" destOrd="0" parTransId="{D3E6D510-77C2-4CDF-83C3-7E3B929C6A4F}" sibTransId="{3394FCFD-83BB-4681-837A-871AB6350D42}"/>
    <dgm:cxn modelId="{08EB277D-3A38-4E8C-9813-3128B05B547E}" type="presOf" srcId="{ADB3D70C-BB43-4EB4-A94F-622358C3A12E}" destId="{AFB993C1-5ACE-459E-9ECC-0AB68EC7086D}" srcOrd="0" destOrd="5" presId="urn:microsoft.com/office/officeart/2005/8/layout/chevron2"/>
    <dgm:cxn modelId="{96F736A9-F300-4903-BCB5-E700B97C3124}" type="presOf" srcId="{0B91B1D3-5634-4285-A018-37A4D5C364CC}" destId="{1A37C980-C0A8-4C1A-A1D6-4B488A763A5D}" srcOrd="0" destOrd="3" presId="urn:microsoft.com/office/officeart/2005/8/layout/chevron2"/>
    <dgm:cxn modelId="{6009C6F6-1174-43A5-9B37-4031FFCC3D89}" srcId="{1370DABC-98F0-4BEA-8AC4-327209779CFA}" destId="{D715E130-9451-4D54-A13D-C355C1FC4F05}" srcOrd="2" destOrd="0" parTransId="{585745BD-AFC5-4F26-B59B-29F128A5EE41}" sibTransId="{2361AC8C-9E3E-40F3-AA49-256A793932B9}"/>
    <dgm:cxn modelId="{E7727086-B3E0-4E0F-BDD2-B831D9DEFEEE}" type="presOf" srcId="{97F818E3-B257-4409-A525-F38AC0392C4E}" destId="{AFB993C1-5ACE-459E-9ECC-0AB68EC7086D}" srcOrd="0" destOrd="1" presId="urn:microsoft.com/office/officeart/2005/8/layout/chevron2"/>
    <dgm:cxn modelId="{E17C97D5-C853-4C73-A501-97221C55E057}" srcId="{3340F3B3-67D3-4935-8227-21D7D3BB4C19}" destId="{1370DABC-98F0-4BEA-8AC4-327209779CFA}" srcOrd="2" destOrd="0" parTransId="{015E05FA-E372-442E-9F6A-15F365A9F6B9}" sibTransId="{46ACA11B-CC1C-46E2-812C-409A31895620}"/>
    <dgm:cxn modelId="{C24E1B74-6B1E-4627-A60F-26F6A6A123D9}" srcId="{1370DABC-98F0-4BEA-8AC4-327209779CFA}" destId="{97F818E3-B257-4409-A525-F38AC0392C4E}" srcOrd="1" destOrd="0" parTransId="{3F561AB8-CD0A-4F5D-83D4-C0AFB0459EBF}" sibTransId="{D4BCEE5C-7A95-45CA-95F1-F07F4D8A9254}"/>
    <dgm:cxn modelId="{DEEE6698-37A4-4CDA-8858-34B1B353B331}" type="presOf" srcId="{AD2A1B22-AA79-4752-8571-6AB455AF7E3F}" destId="{AFB993C1-5ACE-459E-9ECC-0AB68EC7086D}" srcOrd="0" destOrd="0" presId="urn:microsoft.com/office/officeart/2005/8/layout/chevron2"/>
    <dgm:cxn modelId="{1CA69B72-C2EF-4ADA-A8F0-00C7486D94B2}" type="presOf" srcId="{3340F3B3-67D3-4935-8227-21D7D3BB4C19}" destId="{D7402C06-5D55-4AC6-9B80-BE2FE0D40866}" srcOrd="0" destOrd="0" presId="urn:microsoft.com/office/officeart/2005/8/layout/chevron2"/>
    <dgm:cxn modelId="{756E2657-5296-4982-96AE-FB5E4B82490C}" type="presOf" srcId="{7D2FA5B3-1B0A-407F-987E-2EC43F510D84}" destId="{1A37C980-C0A8-4C1A-A1D6-4B488A763A5D}" srcOrd="0" destOrd="2" presId="urn:microsoft.com/office/officeart/2005/8/layout/chevron2"/>
    <dgm:cxn modelId="{9A11735C-A2BF-43FF-9E08-50F0454B4669}" srcId="{1370DABC-98F0-4BEA-8AC4-327209779CFA}" destId="{F5610FF1-B735-43EC-8180-66FABD95004F}" srcOrd="4" destOrd="0" parTransId="{43F11F60-F275-42AF-AD8A-3F835193566C}" sibTransId="{2C73DA62-DA80-4280-A206-7470DFDC74B6}"/>
    <dgm:cxn modelId="{CACE1C6A-67BF-48EE-BE64-A8EE88C4A36E}" type="presOf" srcId="{2C8E1668-9998-4CA2-B73F-0EA56BD02767}" destId="{494B5262-BC51-4D44-AB78-B182CF7E2BD1}" srcOrd="0" destOrd="2" presId="urn:microsoft.com/office/officeart/2005/8/layout/chevron2"/>
    <dgm:cxn modelId="{9CB3EB84-45C5-4CEB-82D8-7D724632E24D}" type="presOf" srcId="{AE54C5C1-4D44-4225-9029-BD11E250EAA8}" destId="{1CE41198-6FDB-4CFF-BD68-B39DA92C9C66}" srcOrd="0" destOrd="0" presId="urn:microsoft.com/office/officeart/2005/8/layout/chevron2"/>
    <dgm:cxn modelId="{FB5E2ACA-221D-4970-BABC-EF2CB446C171}" srcId="{AE54C5C1-4D44-4225-9029-BD11E250EAA8}" destId="{D5148088-3DF6-413A-81A4-EEBE1F497F0A}" srcOrd="1" destOrd="0" parTransId="{0D9B4D3B-0B79-47F4-BE34-68074DFD2835}" sibTransId="{CB7C2A14-D0B4-400A-BE28-BC4F9CC4C2EB}"/>
    <dgm:cxn modelId="{79273B95-978B-460A-AB77-CC7FC691A1AD}" srcId="{C4707ECA-97D2-4310-823D-32EF10945227}" destId="{0248F41E-BB2C-4F0B-AB02-868D99BDCBDB}" srcOrd="1" destOrd="0" parTransId="{5F713815-9976-4477-BD54-DB9E479F18BF}" sibTransId="{A1FE093D-34EB-45D9-9FB8-133DF59BE511}"/>
    <dgm:cxn modelId="{CEBD8D06-9AD8-452B-A5E7-23C415B8F911}" type="presOf" srcId="{1370DABC-98F0-4BEA-8AC4-327209779CFA}" destId="{8B5176E2-A757-4A1F-88CF-7F2773072B52}" srcOrd="0" destOrd="0" presId="urn:microsoft.com/office/officeart/2005/8/layout/chevron2"/>
    <dgm:cxn modelId="{70137030-5242-4ADB-A572-19141A2D1E8C}" type="presOf" srcId="{C4707ECA-97D2-4310-823D-32EF10945227}" destId="{D8CF79F0-E3D6-45A1-B4D3-CFDB8A76A519}" srcOrd="0" destOrd="0" presId="urn:microsoft.com/office/officeart/2005/8/layout/chevron2"/>
    <dgm:cxn modelId="{72813DAC-8FAB-45F0-B64E-C8DB1317E5A8}" srcId="{1370DABC-98F0-4BEA-8AC4-327209779CFA}" destId="{4A61CF2D-BFF4-4C10-8E75-6FD74139DFBE}" srcOrd="3" destOrd="0" parTransId="{176448E5-8219-4656-A955-B0E7DD78483E}" sibTransId="{6EF2B89B-707E-45A7-9931-30C03AF7744E}"/>
    <dgm:cxn modelId="{067605BA-30CA-405C-BCF4-40072D5AC40E}" type="presOf" srcId="{E485CB72-1FC7-47C6-9181-A0F969CB3648}" destId="{494B5262-BC51-4D44-AB78-B182CF7E2BD1}" srcOrd="0" destOrd="0" presId="urn:microsoft.com/office/officeart/2005/8/layout/chevron2"/>
    <dgm:cxn modelId="{E6A97F25-8D6A-4E4D-BDDF-81CD00527626}" type="presParOf" srcId="{D7402C06-5D55-4AC6-9B80-BE2FE0D40866}" destId="{3F620E2D-E55E-46A5-A370-DFCCE5CC5DE1}" srcOrd="0" destOrd="0" presId="urn:microsoft.com/office/officeart/2005/8/layout/chevron2"/>
    <dgm:cxn modelId="{D6EB393B-6520-4B45-A231-22CC403A1875}" type="presParOf" srcId="{3F620E2D-E55E-46A5-A370-DFCCE5CC5DE1}" destId="{D8CF79F0-E3D6-45A1-B4D3-CFDB8A76A519}" srcOrd="0" destOrd="0" presId="urn:microsoft.com/office/officeart/2005/8/layout/chevron2"/>
    <dgm:cxn modelId="{72B730EE-FFA9-4751-8CCB-0DAA59A98F17}" type="presParOf" srcId="{3F620E2D-E55E-46A5-A370-DFCCE5CC5DE1}" destId="{494B5262-BC51-4D44-AB78-B182CF7E2BD1}" srcOrd="1" destOrd="0" presId="urn:microsoft.com/office/officeart/2005/8/layout/chevron2"/>
    <dgm:cxn modelId="{D03AC89A-2A87-4D03-BBE4-1D1B455B72E4}" type="presParOf" srcId="{D7402C06-5D55-4AC6-9B80-BE2FE0D40866}" destId="{57C91D17-A0FF-42D9-962F-F862F81257A4}" srcOrd="1" destOrd="0" presId="urn:microsoft.com/office/officeart/2005/8/layout/chevron2"/>
    <dgm:cxn modelId="{86D69158-E88E-4323-85A1-B9013304CDA4}" type="presParOf" srcId="{D7402C06-5D55-4AC6-9B80-BE2FE0D40866}" destId="{4CD335FC-7411-4BA8-9F35-046A33419875}" srcOrd="2" destOrd="0" presId="urn:microsoft.com/office/officeart/2005/8/layout/chevron2"/>
    <dgm:cxn modelId="{404572AA-B25B-4722-A389-C98EED95E797}" type="presParOf" srcId="{4CD335FC-7411-4BA8-9F35-046A33419875}" destId="{1CE41198-6FDB-4CFF-BD68-B39DA92C9C66}" srcOrd="0" destOrd="0" presId="urn:microsoft.com/office/officeart/2005/8/layout/chevron2"/>
    <dgm:cxn modelId="{A1064C2D-450F-4DC7-8A89-E29012467209}" type="presParOf" srcId="{4CD335FC-7411-4BA8-9F35-046A33419875}" destId="{1A37C980-C0A8-4C1A-A1D6-4B488A763A5D}" srcOrd="1" destOrd="0" presId="urn:microsoft.com/office/officeart/2005/8/layout/chevron2"/>
    <dgm:cxn modelId="{B64B9DCC-61F3-4064-8D40-23C7E01D64EA}" type="presParOf" srcId="{D7402C06-5D55-4AC6-9B80-BE2FE0D40866}" destId="{4A897C45-7A42-4078-97B9-057E8FF4FF7E}" srcOrd="3" destOrd="0" presId="urn:microsoft.com/office/officeart/2005/8/layout/chevron2"/>
    <dgm:cxn modelId="{DBA0BA53-5D94-416E-A9C6-32191EDE2E1B}" type="presParOf" srcId="{D7402C06-5D55-4AC6-9B80-BE2FE0D40866}" destId="{D7468B59-BC11-4D4A-9A10-7852BDA27A26}" srcOrd="4" destOrd="0" presId="urn:microsoft.com/office/officeart/2005/8/layout/chevron2"/>
    <dgm:cxn modelId="{12711E5A-89DD-4122-9E33-1E1C3DD81181}" type="presParOf" srcId="{D7468B59-BC11-4D4A-9A10-7852BDA27A26}" destId="{8B5176E2-A757-4A1F-88CF-7F2773072B52}" srcOrd="0" destOrd="0" presId="urn:microsoft.com/office/officeart/2005/8/layout/chevron2"/>
    <dgm:cxn modelId="{03C43E31-12CB-485C-B07C-C32A6F4F723F}" type="presParOf" srcId="{D7468B59-BC11-4D4A-9A10-7852BDA27A26}" destId="{AFB993C1-5ACE-459E-9ECC-0AB68EC708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79F0-E3D6-45A1-B4D3-CFDB8A76A519}">
      <dsp:nvSpPr>
        <dsp:cNvPr id="0" name=""/>
        <dsp:cNvSpPr/>
      </dsp:nvSpPr>
      <dsp:spPr>
        <a:xfrm rot="5400000">
          <a:off x="-237838" y="243654"/>
          <a:ext cx="1585588" cy="11099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2002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Demetra</a:t>
          </a:r>
          <a:endParaRPr lang="en-GB" sz="1400" kern="1200" dirty="0" smtClean="0"/>
        </a:p>
      </dsp:txBody>
      <dsp:txXfrm rot="-5400000">
        <a:off x="1" y="560772"/>
        <a:ext cx="1109911" cy="475677"/>
      </dsp:txXfrm>
    </dsp:sp>
    <dsp:sp modelId="{494B5262-BC51-4D44-AB78-B182CF7E2BD1}">
      <dsp:nvSpPr>
        <dsp:cNvPr id="0" name=""/>
        <dsp:cNvSpPr/>
      </dsp:nvSpPr>
      <dsp:spPr>
        <a:xfrm rot="5400000">
          <a:off x="4337002" y="-3221274"/>
          <a:ext cx="1030632" cy="7484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 Program to compare X-12-ARIMA and TRAMO/SEATS (1997/98)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 Integration of original software in a user-friendly application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Lack of sufficient product development and handling of errors as a result of a loss of technical knowledge about software</a:t>
          </a:r>
        </a:p>
      </dsp:txBody>
      <dsp:txXfrm rot="-5400000">
        <a:off x="1109912" y="56127"/>
        <a:ext cx="7434502" cy="930010"/>
      </dsp:txXfrm>
    </dsp:sp>
    <dsp:sp modelId="{1CE41198-6FDB-4CFF-BD68-B39DA92C9C66}">
      <dsp:nvSpPr>
        <dsp:cNvPr id="0" name=""/>
        <dsp:cNvSpPr/>
      </dsp:nvSpPr>
      <dsp:spPr>
        <a:xfrm rot="5400000">
          <a:off x="-237838" y="1678540"/>
          <a:ext cx="1585588" cy="11099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2010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Demetra</a:t>
          </a:r>
          <a:r>
            <a:rPr lang="en-GB" sz="1400" kern="1200" dirty="0" smtClean="0"/>
            <a:t>+</a:t>
          </a:r>
        </a:p>
      </dsp:txBody>
      <dsp:txXfrm rot="-5400000">
        <a:off x="1" y="1995658"/>
        <a:ext cx="1109911" cy="475677"/>
      </dsp:txXfrm>
    </dsp:sp>
    <dsp:sp modelId="{1A37C980-C0A8-4C1A-A1D6-4B488A763A5D}">
      <dsp:nvSpPr>
        <dsp:cNvPr id="0" name=""/>
        <dsp:cNvSpPr/>
      </dsp:nvSpPr>
      <dsp:spPr>
        <a:xfrm rot="5400000">
          <a:off x="4313673" y="-1764260"/>
          <a:ext cx="1077289" cy="7484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GB" sz="1200" kern="1200" dirty="0" smtClean="0"/>
            <a:t> Developed in cooperation between Eurostat and the National Bank of Belgium</a:t>
          </a:r>
          <a:endParaRPr lang="en-GB" sz="12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200" kern="1200" dirty="0" smtClean="0"/>
            <a:t> Enables the implementation of the ESS Guidelines on SA</a:t>
          </a:r>
          <a:endParaRPr lang="en-GB" sz="12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200" kern="1200" dirty="0" smtClean="0"/>
            <a:t> Provides graphical interface and common input/output diagnostics for TRAMO/SEATS and X-12-ARIMA</a:t>
          </a:r>
          <a:endParaRPr lang="en-GB" sz="12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1200" kern="1200" dirty="0" smtClean="0"/>
            <a:t> Includes complex technical solutions. Uses .NET technology and can be used only under Windows</a:t>
          </a:r>
        </a:p>
      </dsp:txBody>
      <dsp:txXfrm rot="-5400000">
        <a:off x="1109912" y="1492090"/>
        <a:ext cx="7432224" cy="972111"/>
      </dsp:txXfrm>
    </dsp:sp>
    <dsp:sp modelId="{8B5176E2-A757-4A1F-88CF-7F2773072B52}">
      <dsp:nvSpPr>
        <dsp:cNvPr id="0" name=""/>
        <dsp:cNvSpPr/>
      </dsp:nvSpPr>
      <dsp:spPr>
        <a:xfrm rot="5400000">
          <a:off x="-450735" y="3314106"/>
          <a:ext cx="2011382" cy="11099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2015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JDemetra</a:t>
          </a:r>
          <a:r>
            <a:rPr lang="en-GB" sz="1400" kern="1200" dirty="0" smtClean="0"/>
            <a:t>+</a:t>
          </a:r>
          <a:endParaRPr lang="en-GB" sz="1400" kern="1200" dirty="0"/>
        </a:p>
      </dsp:txBody>
      <dsp:txXfrm rot="-5400000">
        <a:off x="1" y="3418327"/>
        <a:ext cx="1109911" cy="901471"/>
      </dsp:txXfrm>
    </dsp:sp>
    <dsp:sp modelId="{AFB993C1-5ACE-459E-9ECC-0AB68EC7086D}">
      <dsp:nvSpPr>
        <dsp:cNvPr id="0" name=""/>
        <dsp:cNvSpPr/>
      </dsp:nvSpPr>
      <dsp:spPr>
        <a:xfrm rot="5400000">
          <a:off x="4112994" y="-150821"/>
          <a:ext cx="1478648" cy="7484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Fortran codes re-written in JAVA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 Open source, platform independent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 Extensible graphical interface, based on the NetBeans platform (plugins)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 Developed by the National Bank of Belgium, supported by the Deutsche Bundesbank for the X-11 part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 Tested and promoted by the Seasonal Adjustment Centre of Excellence (SACE), launched by Eurostat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 As of </a:t>
          </a:r>
          <a:r>
            <a:rPr lang="en-US" altLang="en-US" sz="1100" kern="1200" dirty="0" smtClean="0"/>
            <a:t>as of February 2015, recommended by the Seasonal Adjustment Expert Group as software for conducting seasonal adjustment of official statistics in the European Union</a:t>
          </a:r>
          <a:endParaRPr lang="en-GB" sz="1100" kern="1200" dirty="0"/>
        </a:p>
      </dsp:txBody>
      <dsp:txXfrm rot="-5400000">
        <a:off x="1109912" y="2924443"/>
        <a:ext cx="7412631" cy="1334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BCCCF67-3D75-46B2-BEE8-4ADC505EC8C8}" type="datetimeFigureOut">
              <a:rPr lang="en-GB"/>
              <a:pPr>
                <a:defRPr/>
              </a:pPr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1CC4F2-E13F-422C-8385-532647604B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1B7-5DF5-46F8-A39D-2A2C5807C0A0}" type="datetimeFigureOut">
              <a:rPr lang="en-GB"/>
              <a:pPr>
                <a:defRPr/>
              </a:pPr>
              <a:t>19/10/2016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A1BBD9-1116-4E9C-9C33-DFC569237D0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242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01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11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97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78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91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3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26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9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72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1BBD9-1116-4E9C-9C33-DFC569237D0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6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ander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7963"/>
            <a:ext cx="1993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bandero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7963"/>
            <a:ext cx="1993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41838" y="2181225"/>
            <a:ext cx="4176712" cy="2914650"/>
          </a:xfrm>
        </p:spPr>
        <p:txBody>
          <a:bodyPr/>
          <a:lstStyle>
            <a:lvl1pPr>
              <a:lnSpc>
                <a:spcPts val="3600"/>
              </a:lnSpc>
              <a:defRPr sz="32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2267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48188" y="5522913"/>
            <a:ext cx="4176712" cy="909637"/>
          </a:xfrm>
        </p:spPr>
        <p:txBody>
          <a:bodyPr anchor="b"/>
          <a:lstStyle>
            <a:lvl1pPr marL="0" indent="0">
              <a:lnSpc>
                <a:spcPts val="2400"/>
              </a:lnSpc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0825" y="2205038"/>
            <a:ext cx="3889375" cy="32400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8487" indent="0">
              <a:buFontTx/>
              <a:buNone/>
              <a:defRPr lang="en-US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15987" indent="0">
              <a:buFontTx/>
              <a:buNone/>
              <a:defRPr lang="en-US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20787" indent="0">
              <a:buFontTx/>
              <a:buNone/>
              <a:defRPr lang="en-US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69875" y="6181725"/>
            <a:ext cx="3817938" cy="419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600">
                <a:solidFill>
                  <a:srgbClr val="BEBEBE"/>
                </a:solidFill>
                <a:latin typeface="+mn-lt"/>
                <a:ea typeface="ヒラギノ角ゴ Pro W3" pitchFamily="-6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8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3438" y="1844824"/>
            <a:ext cx="4224337" cy="19049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79400" y="1844725"/>
            <a:ext cx="4222800" cy="19049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9400" y="1423989"/>
            <a:ext cx="4221163" cy="348828"/>
          </a:xfrm>
          <a:solidFill>
            <a:schemeClr val="tx2"/>
          </a:solidFill>
        </p:spPr>
        <p:txBody>
          <a:bodyPr/>
          <a:lstStyle>
            <a:lvl1pPr marL="0" indent="0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43438" y="1419126"/>
            <a:ext cx="4221163" cy="348828"/>
          </a:xfrm>
          <a:solidFill>
            <a:schemeClr val="tx2"/>
          </a:solidFill>
        </p:spPr>
        <p:txBody>
          <a:bodyPr/>
          <a:lstStyle>
            <a:lvl1pPr marL="0" indent="0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43438" y="4293096"/>
            <a:ext cx="4224337" cy="19049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79400" y="4292997"/>
            <a:ext cx="4222800" cy="19049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9400" y="3872261"/>
            <a:ext cx="4221163" cy="348828"/>
          </a:xfrm>
          <a:solidFill>
            <a:schemeClr val="tx2"/>
          </a:solidFill>
        </p:spPr>
        <p:txBody>
          <a:bodyPr/>
          <a:lstStyle>
            <a:lvl1pPr marL="0" indent="0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643438" y="3867398"/>
            <a:ext cx="4221163" cy="348828"/>
          </a:xfrm>
          <a:solidFill>
            <a:schemeClr val="tx2"/>
          </a:solidFill>
        </p:spPr>
        <p:txBody>
          <a:bodyPr/>
          <a:lstStyle>
            <a:lvl1pPr marL="0" indent="0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88E99FE-84D4-4FA9-A3F6-DAB3BE216E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5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424" y="1425302"/>
            <a:ext cx="4154560" cy="639762"/>
          </a:xfrm>
        </p:spPr>
        <p:txBody>
          <a:bodyPr anchor="b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24" y="2065064"/>
            <a:ext cx="4154560" cy="385313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7" y="1423988"/>
            <a:ext cx="4173984" cy="639762"/>
          </a:xfrm>
        </p:spPr>
        <p:txBody>
          <a:bodyPr anchor="b"/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7" y="2063750"/>
            <a:ext cx="4173984" cy="38544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CDFB78A-92C4-437B-9F7B-44C8D6F97B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4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69875" y="660400"/>
            <a:ext cx="8594725" cy="62865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9875" y="1428750"/>
            <a:ext cx="4221163" cy="2157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428750"/>
            <a:ext cx="4221162" cy="21574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69875" y="3738563"/>
            <a:ext cx="4221163" cy="2159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738563"/>
            <a:ext cx="4221162" cy="2159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4357688" y="6488113"/>
            <a:ext cx="414337" cy="23971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9C36F74-69BA-4908-9A46-BB3327589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4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906E774-FE8A-4DBC-936B-FBB333DF64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2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ander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7963"/>
            <a:ext cx="1993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bandero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7963"/>
            <a:ext cx="1993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41838" y="2181225"/>
            <a:ext cx="4176712" cy="2914650"/>
          </a:xfrm>
        </p:spPr>
        <p:txBody>
          <a:bodyPr/>
          <a:lstStyle>
            <a:lvl1pPr>
              <a:lnSpc>
                <a:spcPts val="3600"/>
              </a:lnSpc>
              <a:defRPr sz="3200" b="1" baseline="0">
                <a:solidFill>
                  <a:schemeClr val="tx2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2267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48188" y="5522913"/>
            <a:ext cx="4176712" cy="909637"/>
          </a:xfrm>
        </p:spPr>
        <p:txBody>
          <a:bodyPr anchor="b"/>
          <a:lstStyle>
            <a:lvl1pPr marL="0" indent="0">
              <a:lnSpc>
                <a:spcPts val="2400"/>
              </a:lnSpc>
              <a:buFontTx/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0825" y="2181225"/>
            <a:ext cx="3816350" cy="3240087"/>
          </a:xfrm>
        </p:spPr>
        <p:txBody>
          <a:bodyPr/>
          <a:lstStyle>
            <a:lvl1pPr marL="0" indent="0">
              <a:buFontTx/>
              <a:buNone/>
              <a:defRPr lang="en-US" sz="16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98487" indent="0">
              <a:buFontTx/>
              <a:buNone/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5987" indent="0">
              <a:buFontTx/>
              <a:buNone/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20787" indent="0">
              <a:buFontTx/>
              <a:buNone/>
              <a:defRPr lang="en-GB" sz="1600" b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69875" y="6181725"/>
            <a:ext cx="3817938" cy="419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600" baseline="0">
                <a:solidFill>
                  <a:schemeClr val="tx2"/>
                </a:solidFill>
                <a:latin typeface="+mn-lt"/>
                <a:ea typeface="ヒラギノ角ゴ Pro W3" pitchFamily="-6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ri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0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762"/>
          <a:stretch/>
        </p:blipFill>
        <p:spPr>
          <a:xfrm>
            <a:off x="0" y="5015928"/>
            <a:ext cx="10107334" cy="198998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534150" y="6477000"/>
            <a:ext cx="229076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smtClean="0">
                <a:solidFill>
                  <a:srgbClr val="004B95"/>
                </a:solidFill>
              </a:rPr>
              <a:t>www.ecb.europa.eu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9FAC24D-C5F0-44EA-B33A-EDF39839B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673100"/>
            <a:ext cx="8607425" cy="6477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69875" y="1435100"/>
            <a:ext cx="8607425" cy="44831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4357688" y="6488113"/>
            <a:ext cx="414337" cy="23971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891484D-5560-4B0D-81FA-6684CE1967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278121" y="1426523"/>
            <a:ext cx="4211992" cy="446405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9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660490" y="1413222"/>
            <a:ext cx="4211992" cy="446405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3799" y="5949950"/>
            <a:ext cx="4032250" cy="431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0032" y="5949950"/>
            <a:ext cx="4032250" cy="431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EDA950B-D91E-4E91-81D9-9F04800868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6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278121" y="1426523"/>
            <a:ext cx="4211992" cy="2087786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9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660490" y="1413222"/>
            <a:ext cx="4211992" cy="2087786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3799" y="3573016"/>
            <a:ext cx="4032250" cy="288032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0032" y="3573016"/>
            <a:ext cx="4032250" cy="288032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6"/>
          </p:nvPr>
        </p:nvSpPr>
        <p:spPr>
          <a:xfrm>
            <a:off x="284540" y="3947051"/>
            <a:ext cx="4211992" cy="2087786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2" name="Chart Placeholder 7"/>
          <p:cNvSpPr>
            <a:spLocks noGrp="1"/>
          </p:cNvSpPr>
          <p:nvPr>
            <p:ph type="chart" sz="quarter" idx="17"/>
          </p:nvPr>
        </p:nvSpPr>
        <p:spPr>
          <a:xfrm>
            <a:off x="4666909" y="3933750"/>
            <a:ext cx="4211992" cy="2087786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60218" y="6093544"/>
            <a:ext cx="4032250" cy="288032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866451" y="6093544"/>
            <a:ext cx="4032250" cy="288032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92B388A-545D-423D-81D6-2E6A83F36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3438" y="1412875"/>
            <a:ext cx="4224337" cy="4486275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8751" y="1428576"/>
            <a:ext cx="4224338" cy="44608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0A0E1F4-236F-480D-B3ED-D4B9C39313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5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660400"/>
            <a:ext cx="8594725" cy="62865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9400" y="5918200"/>
            <a:ext cx="8610600" cy="46355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9400" y="1844674"/>
            <a:ext cx="8613775" cy="4073525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9400" y="1423989"/>
            <a:ext cx="8613775" cy="348828"/>
          </a:xfrm>
          <a:solidFill>
            <a:schemeClr val="tx2"/>
          </a:solidFill>
        </p:spPr>
        <p:txBody>
          <a:bodyPr/>
          <a:lstStyle>
            <a:lvl1pPr marL="0" indent="0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4357688" y="6488113"/>
            <a:ext cx="414337" cy="23971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11A8672-7EA1-44FA-A991-77B82167CC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59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3438" y="1844824"/>
            <a:ext cx="4224337" cy="4054326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79400" y="1844725"/>
            <a:ext cx="4222800" cy="4054326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9400" y="1423989"/>
            <a:ext cx="4221163" cy="348828"/>
          </a:xfrm>
          <a:solidFill>
            <a:schemeClr val="tx2"/>
          </a:solidFill>
        </p:spPr>
        <p:txBody>
          <a:bodyPr/>
          <a:lstStyle>
            <a:lvl1pPr marL="0" indent="0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43438" y="1419126"/>
            <a:ext cx="4221163" cy="348828"/>
          </a:xfrm>
          <a:solidFill>
            <a:schemeClr val="tx2"/>
          </a:solidFill>
        </p:spPr>
        <p:txBody>
          <a:bodyPr/>
          <a:lstStyle>
            <a:lvl1pPr marL="0" indent="0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73424" y="116632"/>
            <a:ext cx="8547048" cy="360040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1pPr>
            <a:lvl2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2pPr>
            <a:lvl3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3pPr>
            <a:lvl4pPr>
              <a:defRPr lang="en-US" sz="1800" kern="1200" dirty="0" smtClean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4pPr>
            <a:lvl5pPr>
              <a:defRPr lang="en-GB" sz="1800" kern="1200" dirty="0">
                <a:solidFill>
                  <a:srgbClr val="FFFFFF"/>
                </a:solidFill>
                <a:latin typeface="+mn-lt"/>
                <a:ea typeface="ヒラギノ角ゴ Pro W3" pitchFamily="-64" charset="-128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1" fontAlgn="auto" hangingPunct="1"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77AB488D-EA1A-434A-9E6A-6911E24075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7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71463" y="104775"/>
            <a:ext cx="6502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mtClean="0">
                <a:solidFill>
                  <a:srgbClr val="FFFFFF"/>
                </a:solidFill>
                <a:ea typeface="ヒラギノ角ゴ Pro W3"/>
                <a:cs typeface="ヒラギノ角ゴ Pro W3"/>
              </a:rPr>
              <a:t>Rubric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428750"/>
            <a:ext cx="859472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660400"/>
            <a:ext cx="8594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225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9875" y="6477000"/>
            <a:ext cx="32131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ts val="1200"/>
              </a:lnSpc>
              <a:spcBef>
                <a:spcPct val="0"/>
              </a:spcBef>
              <a:defRPr sz="900">
                <a:solidFill>
                  <a:srgbClr val="004B95"/>
                </a:solidFill>
                <a:latin typeface="+mn-lt"/>
                <a:ea typeface="ヒラギノ角ゴ Pro W3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Enter presentation title by changing the footer.</a:t>
            </a:r>
          </a:p>
        </p:txBody>
      </p:sp>
      <p:sp>
        <p:nvSpPr>
          <p:cNvPr id="1225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7688" y="6477000"/>
            <a:ext cx="414337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585858"/>
                </a:solidFill>
                <a:latin typeface="+mn-lt"/>
                <a:ea typeface="ヒラギノ角ゴ Pro W3" pitchFamily="-64" charset="-128"/>
                <a:cs typeface="+mn-cs"/>
              </a:defRPr>
            </a:lvl1pPr>
          </a:lstStyle>
          <a:p>
            <a:pPr>
              <a:defRPr/>
            </a:pPr>
            <a:fld id="{4462EBFE-DF52-48CA-B85B-1527D5753E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6534150" y="6477000"/>
            <a:ext cx="229076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smtClean="0">
                <a:solidFill>
                  <a:srgbClr val="004B95"/>
                </a:solidFill>
              </a:rPr>
              <a:t>www.ecb.europa.eu © </a:t>
            </a: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-26988"/>
            <a:ext cx="9144000" cy="47783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298450" indent="-2984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96900" indent="-296863" algn="l" rtl="0" eaLnBrk="0" fontAlgn="base" hangingPunct="0">
        <a:spcBef>
          <a:spcPct val="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914400" indent="-315913" algn="l" rtl="0" eaLnBrk="0" fontAlgn="base" hangingPunct="0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219200" indent="-303213" algn="l" rtl="0" eaLnBrk="0" fontAlgn="base" hangingPunct="0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524000" indent="-303213" algn="l" rtl="0" eaLnBrk="0" fontAlgn="base" hangingPunct="0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5pPr>
      <a:lvl6pPr marL="19812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6pPr>
      <a:lvl7pPr marL="24384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7pPr>
      <a:lvl8pPr marL="28956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8pPr>
      <a:lvl9pPr marL="33528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ylwia.grudkowska@ecb.europa.e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ec.europa.eu/eurostat/cros/content/seasonal-adjustment_en" TargetMode="External"/><Relationship Id="rId4" Type="http://schemas.openxmlformats.org/officeDocument/2006/relationships/hyperlink" Target="https://github.com/SylwiaGrudkowska/JDemetr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</a:rPr>
              <a:t>JDemetra+ as an innovative tool for seasonal </a:t>
            </a:r>
            <a:r>
              <a:rPr lang="en-US" altLang="en-US" dirty="0" smtClean="0">
                <a:latin typeface="Arial" pitchFamily="34" charset="0"/>
              </a:rPr>
              <a:t>adjustment</a:t>
            </a: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Conference </a:t>
            </a:r>
            <a:r>
              <a:rPr lang="en-US" i="1" dirty="0"/>
              <a:t>of European Statistics </a:t>
            </a:r>
            <a:r>
              <a:rPr lang="en-US" i="1" dirty="0" smtClean="0"/>
              <a:t>Stakeholders </a:t>
            </a:r>
          </a:p>
          <a:p>
            <a:r>
              <a:rPr lang="en-US" i="1" dirty="0" smtClean="0"/>
              <a:t>Budapest, 2016</a:t>
            </a:r>
            <a:endParaRPr lang="en-US" dirty="0"/>
          </a:p>
        </p:txBody>
      </p:sp>
      <p:sp>
        <p:nvSpPr>
          <p:cNvPr id="15364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l-PL" altLang="en-US" dirty="0">
                <a:solidFill>
                  <a:srgbClr val="FFFFFF"/>
                </a:solidFill>
              </a:rPr>
              <a:t>Sylwia </a:t>
            </a:r>
            <a:r>
              <a:rPr lang="pl-PL" altLang="en-US" dirty="0" smtClean="0">
                <a:solidFill>
                  <a:srgbClr val="FFFFFF"/>
                </a:solidFill>
              </a:rPr>
              <a:t>Grudkowska</a:t>
            </a:r>
            <a:endParaRPr lang="en-GB" altLang="en-US" dirty="0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dirty="0" smtClean="0">
                <a:solidFill>
                  <a:srgbClr val="FFFFFF"/>
                </a:solidFill>
                <a:hlinkClick r:id="rId3"/>
              </a:rPr>
              <a:t>sylwia.grudkowska@ecb.europa.eu</a:t>
            </a:r>
            <a:endParaRPr lang="en-GB" altLang="en-US" dirty="0" smtClean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b="0" dirty="0" smtClean="0">
                <a:solidFill>
                  <a:srgbClr val="FFFFFF"/>
                </a:solidFill>
              </a:rPr>
              <a:t>ECB/Macroeconomic </a:t>
            </a:r>
            <a:r>
              <a:rPr lang="en-GB" altLang="en-US" b="0" dirty="0">
                <a:solidFill>
                  <a:srgbClr val="FFFFFF"/>
                </a:solidFill>
              </a:rPr>
              <a:t>Statistic Division</a:t>
            </a:r>
          </a:p>
          <a:p>
            <a:pPr eaLnBrk="1" hangingPunct="1">
              <a:lnSpc>
                <a:spcPts val="2000"/>
              </a:lnSpc>
              <a:spcBef>
                <a:spcPct val="0"/>
              </a:spcBef>
            </a:pPr>
            <a:endParaRPr lang="en-GB" altLang="en-US" b="0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GB" altLang="en-US" b="0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Product development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Plugins </a:t>
            </a:r>
            <a:r>
              <a:rPr lang="en-GB" altLang="en-US" sz="1200" dirty="0" smtClean="0"/>
              <a:t>(* indicates planned plugins)</a:t>
            </a:r>
          </a:p>
          <a:p>
            <a:pPr lvl="1"/>
            <a:r>
              <a:rPr lang="en-GB" altLang="en-US" dirty="0" smtClean="0"/>
              <a:t>Other statistical topics</a:t>
            </a:r>
          </a:p>
          <a:p>
            <a:pPr lvl="2"/>
            <a:r>
              <a:rPr lang="en-GB" altLang="en-US" dirty="0" smtClean="0"/>
              <a:t>Structural models and other advanced model-based seasonal adjustment methods</a:t>
            </a:r>
          </a:p>
          <a:p>
            <a:pPr lvl="2"/>
            <a:r>
              <a:rPr lang="en-US" altLang="en-US" dirty="0" smtClean="0"/>
              <a:t>Chain-Linked Indices Aggregation and Disaggregation</a:t>
            </a:r>
          </a:p>
          <a:p>
            <a:pPr lvl="2"/>
            <a:r>
              <a:rPr lang="en-GB" altLang="en-US" dirty="0" smtClean="0"/>
              <a:t>Benchmarking, temporal disaggregation</a:t>
            </a:r>
          </a:p>
          <a:p>
            <a:pPr lvl="2"/>
            <a:r>
              <a:rPr lang="en-GB" altLang="en-US" dirty="0" smtClean="0"/>
              <a:t>Dynamic factor models (</a:t>
            </a:r>
            <a:r>
              <a:rPr lang="en-GB" altLang="en-US" dirty="0" err="1" smtClean="0"/>
              <a:t>nowcasting</a:t>
            </a:r>
            <a:r>
              <a:rPr lang="en-GB" altLang="en-US" dirty="0" smtClean="0"/>
              <a:t>)</a:t>
            </a:r>
          </a:p>
          <a:p>
            <a:pPr lvl="2"/>
            <a:r>
              <a:rPr lang="en-GB" altLang="en-US" dirty="0" smtClean="0"/>
              <a:t>Business cycle analysis*</a:t>
            </a:r>
          </a:p>
          <a:p>
            <a:pPr lvl="2"/>
            <a:r>
              <a:rPr lang="en-GB" altLang="en-US" dirty="0" smtClean="0"/>
              <a:t>Bayesian VAR*</a:t>
            </a:r>
          </a:p>
          <a:p>
            <a:pPr lvl="2"/>
            <a:r>
              <a:rPr lang="en-GB" altLang="en-US" dirty="0" smtClean="0"/>
              <a:t>Revision analysis</a:t>
            </a:r>
          </a:p>
          <a:p>
            <a:pPr lvl="1"/>
            <a:r>
              <a:rPr lang="fr-BE" altLang="en-US" dirty="0" err="1" smtClean="0"/>
              <a:t>Seasonal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adjustment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tools</a:t>
            </a:r>
            <a:endParaRPr lang="en-US" altLang="en-US" dirty="0" smtClean="0"/>
          </a:p>
          <a:p>
            <a:pPr lvl="2"/>
            <a:r>
              <a:rPr lang="fr-BE" altLang="en-US" dirty="0" err="1" smtClean="0"/>
              <a:t>Enriched</a:t>
            </a:r>
            <a:r>
              <a:rPr lang="fr-BE" altLang="en-US" dirty="0" smtClean="0"/>
              <a:t> output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Parsers for translating X-12 spec files to JDemetra+</a:t>
            </a:r>
          </a:p>
          <a:p>
            <a:pPr lvl="2"/>
            <a:r>
              <a:rPr lang="en-US" altLang="en-US" dirty="0" smtClean="0"/>
              <a:t>Enhanced direct/indirect SA and balancing tool*</a:t>
            </a:r>
          </a:p>
          <a:p>
            <a:pPr lvl="1"/>
            <a:r>
              <a:rPr lang="fr-BE" altLang="en-US" dirty="0" err="1" smtClean="0"/>
              <a:t>Others</a:t>
            </a:r>
            <a:endParaRPr lang="fr-BE" altLang="en-US" dirty="0" smtClean="0"/>
          </a:p>
          <a:p>
            <a:pPr lvl="2"/>
            <a:r>
              <a:rPr lang="fr-BE" altLang="en-US" dirty="0" smtClean="0"/>
              <a:t>Data providers for SDMX WEB services</a:t>
            </a:r>
          </a:p>
          <a:p>
            <a:pPr lvl="2"/>
            <a:r>
              <a:rPr lang="fr-BE" altLang="en-US" dirty="0" smtClean="0"/>
              <a:t>Light </a:t>
            </a:r>
            <a:r>
              <a:rPr lang="fr-BE" altLang="en-US" dirty="0" err="1" smtClean="0"/>
              <a:t>scripting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language</a:t>
            </a:r>
            <a:r>
              <a:rPr lang="fr-BE" altLang="en-US" dirty="0" smtClean="0"/>
              <a:t> (for batch </a:t>
            </a:r>
            <a:r>
              <a:rPr lang="fr-BE" altLang="en-US" dirty="0" err="1" smtClean="0"/>
              <a:t>processing</a:t>
            </a:r>
            <a:r>
              <a:rPr lang="fr-BE" altLang="en-US" dirty="0" smtClean="0"/>
              <a:t>)*</a:t>
            </a:r>
          </a:p>
          <a:p>
            <a:r>
              <a:rPr lang="fr-BE" altLang="en-US" dirty="0" smtClean="0"/>
              <a:t>A </a:t>
            </a:r>
            <a:r>
              <a:rPr lang="fr-BE" altLang="en-US" dirty="0" err="1" smtClean="0"/>
              <a:t>common</a:t>
            </a:r>
            <a:r>
              <a:rPr lang="fr-BE" altLang="en-US" dirty="0" smtClean="0"/>
              <a:t> </a:t>
            </a:r>
            <a:r>
              <a:rPr lang="fr-BE" altLang="en-US" dirty="0" err="1" smtClean="0"/>
              <a:t>pre-processing</a:t>
            </a:r>
            <a:r>
              <a:rPr lang="fr-BE" altLang="en-US" dirty="0" smtClean="0"/>
              <a:t> module</a:t>
            </a:r>
            <a:endParaRPr lang="en-GB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E529DE2-E99F-4B75-B90F-B1830E6CAADB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Links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JDemetra+ repository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github.com/jdemetra</a:t>
            </a:r>
            <a:endParaRPr 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 smtClean="0"/>
              <a:t>This presentation is available on: </a:t>
            </a:r>
            <a:r>
              <a:rPr lang="en-GB" altLang="en-US" dirty="0" smtClean="0">
                <a:hlinkClick r:id="rId4"/>
              </a:rPr>
              <a:t>https</a:t>
            </a:r>
            <a:r>
              <a:rPr lang="en-GB" altLang="en-US" dirty="0">
                <a:hlinkClick r:id="rId4"/>
              </a:rPr>
              <a:t>://github.com/SylwiaGrudkowska/JDemetra</a:t>
            </a:r>
            <a:r>
              <a:rPr lang="en-GB" altLang="en-US" dirty="0" smtClean="0">
                <a:hlinkClick r:id="rId4"/>
              </a:rPr>
              <a:t>/</a:t>
            </a: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Support, documentation and more:</a:t>
            </a:r>
          </a:p>
          <a:p>
            <a:pPr marL="0" indent="0">
              <a:buNone/>
            </a:pPr>
            <a:r>
              <a:rPr lang="en-GB" altLang="en-US" dirty="0">
                <a:hlinkClick r:id="rId5"/>
              </a:rPr>
              <a:t>https://</a:t>
            </a:r>
            <a:r>
              <a:rPr lang="en-GB" altLang="en-US" dirty="0" smtClean="0">
                <a:hlinkClick r:id="rId5"/>
              </a:rPr>
              <a:t>ec.europa.eu/eurostat/cros/content/seasonal-adjustment_en</a:t>
            </a: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E529DE2-E99F-4B75-B90F-B1830E6CAADB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Content</a:t>
            </a:r>
          </a:p>
        </p:txBody>
      </p:sp>
      <p:sp>
        <p:nvSpPr>
          <p:cNvPr id="1638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Seasonal adjustment methods and software</a:t>
            </a:r>
          </a:p>
          <a:p>
            <a:r>
              <a:rPr lang="en-US" altLang="en-US" dirty="0" smtClean="0"/>
              <a:t>Software development</a:t>
            </a:r>
          </a:p>
          <a:p>
            <a:r>
              <a:rPr lang="en-US" altLang="en-US" dirty="0" smtClean="0"/>
              <a:t>JDemetra+</a:t>
            </a:r>
          </a:p>
          <a:p>
            <a:pPr lvl="1"/>
            <a:r>
              <a:rPr lang="en-US" altLang="en-US" dirty="0"/>
              <a:t>Structure</a:t>
            </a:r>
          </a:p>
          <a:p>
            <a:pPr lvl="1"/>
            <a:r>
              <a:rPr lang="en-US" altLang="en-US" dirty="0" smtClean="0"/>
              <a:t>Characteristics</a:t>
            </a:r>
          </a:p>
          <a:p>
            <a:pPr lvl="1"/>
            <a:r>
              <a:rPr lang="en-US" altLang="en-US" dirty="0" smtClean="0"/>
              <a:t>Differences to the original programs</a:t>
            </a:r>
          </a:p>
          <a:p>
            <a:pPr lvl="1"/>
            <a:r>
              <a:rPr lang="en-US" altLang="en-US" dirty="0" smtClean="0"/>
              <a:t>Future product development</a:t>
            </a:r>
          </a:p>
          <a:p>
            <a:endParaRPr lang="en-GB" altLang="en-US" b="1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8AC9B49-74A1-41FB-B719-7E2A83F00F8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Leading seasonal adjustment methods</a:t>
            </a:r>
            <a:endParaRPr lang="en-GB" alt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main seasonal adjustment (SA) programs are:</a:t>
            </a:r>
          </a:p>
          <a:p>
            <a:pPr lvl="1">
              <a:defRPr/>
            </a:pPr>
            <a:r>
              <a:rPr lang="en-US" dirty="0" smtClean="0"/>
              <a:t>TSW – the Windows application, developed by </a:t>
            </a:r>
            <a:r>
              <a:rPr lang="en-GB" dirty="0"/>
              <a:t>the Banco de </a:t>
            </a:r>
            <a:r>
              <a:rPr lang="en-GB" dirty="0" err="1"/>
              <a:t>España</a:t>
            </a:r>
            <a:r>
              <a:rPr lang="en-US" dirty="0" smtClean="0"/>
              <a:t>, that integrates the TRAMO and the SEATS programs;</a:t>
            </a:r>
          </a:p>
          <a:p>
            <a:pPr lvl="1">
              <a:defRPr/>
            </a:pPr>
            <a:r>
              <a:rPr lang="en-US" dirty="0" smtClean="0"/>
              <a:t>X-13ARIMA-SEATS – produced by the U.S. Census Bureau, include enhanced X-12-ARIMA method and is capable to generate ARIMA model-based SA. </a:t>
            </a:r>
          </a:p>
          <a:p>
            <a:pPr>
              <a:defRPr/>
            </a:pPr>
            <a:r>
              <a:rPr lang="en-US" dirty="0" smtClean="0"/>
              <a:t>Both algorithms are written in FORTRAN; they are not designed for reusability</a:t>
            </a:r>
          </a:p>
          <a:p>
            <a:pPr>
              <a:defRPr/>
            </a:pPr>
            <a:r>
              <a:rPr lang="en-US" dirty="0" smtClean="0"/>
              <a:t>In case of introduction of the new functionality, the actual programs are modified</a:t>
            </a:r>
          </a:p>
          <a:p>
            <a:pPr>
              <a:defRPr/>
            </a:pPr>
            <a:r>
              <a:rPr lang="en-US" dirty="0" smtClean="0"/>
              <a:t>Uncertain future of the FORTRAN language</a:t>
            </a:r>
          </a:p>
          <a:p>
            <a:pPr lvl="1">
              <a:defRPr/>
            </a:pPr>
            <a:r>
              <a:rPr lang="en-US" dirty="0" smtClean="0"/>
              <a:t>Lack of developers</a:t>
            </a:r>
          </a:p>
          <a:p>
            <a:pPr lvl="1">
              <a:defRPr/>
            </a:pPr>
            <a:r>
              <a:rPr lang="en-US" dirty="0" smtClean="0"/>
              <a:t>Not an object-oriented language</a:t>
            </a:r>
          </a:p>
          <a:p>
            <a:pPr marL="0" indent="0">
              <a:buFontTx/>
              <a:buNone/>
              <a:defRPr/>
            </a:pPr>
            <a:endParaRPr lang="en-GB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29D74AB-F16F-42D9-BF4E-EA78CFD8656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development of software for seasonal adjustment in the European Union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840217"/>
              </p:ext>
            </p:extLst>
          </p:nvPr>
        </p:nvGraphicFramePr>
        <p:xfrm>
          <a:off x="269875" y="1428750"/>
          <a:ext cx="8594725" cy="488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1520" y="116632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6C6911E-2B11-4FE0-A5BD-5DCEC685FEA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JDemetra+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65CCDF-E0E7-43D2-8000-BF9F10B5424D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30" name="Picture 6" descr="\\Gimecb01\homedir-eh$\grudkow\Seasonal adjustment\Budapest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" y="1340768"/>
            <a:ext cx="8958511" cy="46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JDemetra+ structure</a:t>
            </a:r>
            <a:endParaRPr lang="en-GB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sz="1200" dirty="0"/>
          </a:p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354513" y="6524625"/>
            <a:ext cx="414337" cy="239713"/>
          </a:xfrm>
        </p:spPr>
        <p:txBody>
          <a:bodyPr/>
          <a:lstStyle/>
          <a:p>
            <a:pPr>
              <a:defRPr/>
            </a:pPr>
            <a:fld id="{DEF9ED11-C874-47A6-872F-B8F09723872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Prostokąt zaokrąglony 3"/>
          <p:cNvSpPr/>
          <p:nvPr/>
        </p:nvSpPr>
        <p:spPr>
          <a:xfrm>
            <a:off x="6707188" y="1441450"/>
            <a:ext cx="2160587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>
                <a:solidFill>
                  <a:schemeClr val="bg1"/>
                </a:solidFill>
              </a:rPr>
              <a:t>In house developments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Prostokąt zaokrąglony 9"/>
          <p:cNvSpPr/>
          <p:nvPr/>
        </p:nvSpPr>
        <p:spPr>
          <a:xfrm>
            <a:off x="6710363" y="4976813"/>
            <a:ext cx="2160587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External plug-ins</a:t>
            </a:r>
          </a:p>
        </p:txBody>
      </p:sp>
      <p:sp>
        <p:nvSpPr>
          <p:cNvPr id="9" name="Prostokąt zaokrąglony 11"/>
          <p:cNvSpPr/>
          <p:nvPr/>
        </p:nvSpPr>
        <p:spPr>
          <a:xfrm>
            <a:off x="4002088" y="3214688"/>
            <a:ext cx="21590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/>
              <a:t>Peripheral modules</a:t>
            </a:r>
            <a:endParaRPr lang="en-GB" dirty="0"/>
          </a:p>
        </p:txBody>
      </p:sp>
      <p:sp>
        <p:nvSpPr>
          <p:cNvPr id="10" name="Prostokąt zaokrąglony 12"/>
          <p:cNvSpPr/>
          <p:nvPr/>
        </p:nvSpPr>
        <p:spPr>
          <a:xfrm>
            <a:off x="4002088" y="1441450"/>
            <a:ext cx="21590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/>
              <a:t>JTsToolkit</a:t>
            </a:r>
          </a:p>
          <a:p>
            <a:pPr algn="ctr">
              <a:defRPr/>
            </a:pPr>
            <a:r>
              <a:rPr lang="fr-BE" dirty="0"/>
              <a:t>Core algorithms</a:t>
            </a:r>
            <a:endParaRPr lang="en-GB" dirty="0"/>
          </a:p>
        </p:txBody>
      </p:sp>
      <p:sp>
        <p:nvSpPr>
          <p:cNvPr id="11" name="Prostokąt zaokrąglony 13"/>
          <p:cNvSpPr/>
          <p:nvPr/>
        </p:nvSpPr>
        <p:spPr>
          <a:xfrm>
            <a:off x="4002088" y="4983163"/>
            <a:ext cx="21590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/>
              <a:t>JDemetra+ plug-ins</a:t>
            </a:r>
            <a:endParaRPr lang="en-GB" dirty="0"/>
          </a:p>
        </p:txBody>
      </p:sp>
      <p:sp>
        <p:nvSpPr>
          <p:cNvPr id="12" name="Prostokąt zaokrąglony 14"/>
          <p:cNvSpPr/>
          <p:nvPr/>
        </p:nvSpPr>
        <p:spPr>
          <a:xfrm>
            <a:off x="1331913" y="4983163"/>
            <a:ext cx="216058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>
                <a:solidFill>
                  <a:schemeClr val="bg1"/>
                </a:solidFill>
              </a:rPr>
              <a:t>NetBeans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Prostokąt zaokrąglony 15"/>
          <p:cNvSpPr/>
          <p:nvPr/>
        </p:nvSpPr>
        <p:spPr>
          <a:xfrm>
            <a:off x="1373188" y="3214688"/>
            <a:ext cx="2159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BE" dirty="0">
                <a:solidFill>
                  <a:schemeClr val="bg1"/>
                </a:solidFill>
              </a:rPr>
              <a:t>External</a:t>
            </a:r>
          </a:p>
          <a:p>
            <a:pPr algn="ctr">
              <a:defRPr/>
            </a:pPr>
            <a:r>
              <a:rPr lang="fr-BE" dirty="0">
                <a:solidFill>
                  <a:schemeClr val="bg1"/>
                </a:solidFill>
              </a:rPr>
              <a:t>packages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2" name="Łącznik prostoliniowy 41"/>
          <p:cNvCxnSpPr/>
          <p:nvPr/>
        </p:nvCxnSpPr>
        <p:spPr>
          <a:xfrm>
            <a:off x="261938" y="4292600"/>
            <a:ext cx="864076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18" name="pole tekstowe 45"/>
          <p:cNvSpPr txBox="1">
            <a:spLocks noChangeArrowheads="1"/>
          </p:cNvSpPr>
          <p:nvPr/>
        </p:nvSpPr>
        <p:spPr bwMode="auto">
          <a:xfrm>
            <a:off x="289400" y="1071562"/>
            <a:ext cx="2065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Java language</a:t>
            </a:r>
          </a:p>
        </p:txBody>
      </p:sp>
      <p:sp>
        <p:nvSpPr>
          <p:cNvPr id="21519" name="pole tekstowe 47"/>
          <p:cNvSpPr txBox="1">
            <a:spLocks noChangeArrowheads="1"/>
          </p:cNvSpPr>
          <p:nvPr/>
        </p:nvSpPr>
        <p:spPr bwMode="auto">
          <a:xfrm>
            <a:off x="311294" y="4371181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NetBeans technology</a:t>
            </a:r>
          </a:p>
        </p:txBody>
      </p:sp>
      <p:cxnSp>
        <p:nvCxnSpPr>
          <p:cNvPr id="21520" name="Straight Arrow Connector 2"/>
          <p:cNvCxnSpPr>
            <a:cxnSpLocks noChangeShapeType="1"/>
            <a:stCxn id="8" idx="1"/>
            <a:endCxn id="11" idx="3"/>
          </p:cNvCxnSpPr>
          <p:nvPr/>
        </p:nvCxnSpPr>
        <p:spPr bwMode="auto">
          <a:xfrm flipH="1">
            <a:off x="6161088" y="5434013"/>
            <a:ext cx="549275" cy="6350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1" name="Straight Arrow Connector 28672"/>
          <p:cNvCxnSpPr>
            <a:cxnSpLocks noChangeShapeType="1"/>
            <a:stCxn id="11" idx="1"/>
            <a:endCxn id="12" idx="3"/>
          </p:cNvCxnSpPr>
          <p:nvPr/>
        </p:nvCxnSpPr>
        <p:spPr bwMode="auto">
          <a:xfrm flipH="1">
            <a:off x="3492500" y="5440363"/>
            <a:ext cx="509588" cy="0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2" name="Straight Arrow Connector 28676"/>
          <p:cNvCxnSpPr>
            <a:cxnSpLocks noChangeShapeType="1"/>
            <a:stCxn id="9" idx="1"/>
            <a:endCxn id="13" idx="3"/>
          </p:cNvCxnSpPr>
          <p:nvPr/>
        </p:nvCxnSpPr>
        <p:spPr bwMode="auto">
          <a:xfrm flipH="1">
            <a:off x="3532188" y="3671888"/>
            <a:ext cx="469900" cy="0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3" name="Straight Arrow Connector 28679"/>
          <p:cNvCxnSpPr>
            <a:cxnSpLocks noChangeShapeType="1"/>
            <a:stCxn id="7" idx="1"/>
            <a:endCxn id="10" idx="3"/>
          </p:cNvCxnSpPr>
          <p:nvPr/>
        </p:nvCxnSpPr>
        <p:spPr bwMode="auto">
          <a:xfrm flipH="1">
            <a:off x="6161088" y="1898650"/>
            <a:ext cx="546100" cy="0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4" name="Straight Arrow Connector 28681"/>
          <p:cNvCxnSpPr>
            <a:cxnSpLocks noChangeShapeType="1"/>
            <a:stCxn id="11" idx="0"/>
            <a:endCxn id="9" idx="2"/>
          </p:cNvCxnSpPr>
          <p:nvPr/>
        </p:nvCxnSpPr>
        <p:spPr bwMode="auto">
          <a:xfrm flipV="1">
            <a:off x="5081588" y="4129088"/>
            <a:ext cx="0" cy="854075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5" name="Straight Arrow Connector 28683"/>
          <p:cNvCxnSpPr>
            <a:cxnSpLocks noChangeShapeType="1"/>
            <a:stCxn id="9" idx="0"/>
            <a:endCxn id="10" idx="2"/>
          </p:cNvCxnSpPr>
          <p:nvPr/>
        </p:nvCxnSpPr>
        <p:spPr bwMode="auto">
          <a:xfrm flipV="1">
            <a:off x="5081588" y="2355850"/>
            <a:ext cx="0" cy="858838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6" name="Straight Arrow Connector 28691"/>
          <p:cNvCxnSpPr>
            <a:cxnSpLocks noChangeShapeType="1"/>
          </p:cNvCxnSpPr>
          <p:nvPr/>
        </p:nvCxnSpPr>
        <p:spPr bwMode="auto">
          <a:xfrm flipV="1">
            <a:off x="3767138" y="1905000"/>
            <a:ext cx="0" cy="3535363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7" name="Straight Arrow Connector 28693"/>
          <p:cNvCxnSpPr>
            <a:cxnSpLocks noChangeShapeType="1"/>
            <a:endCxn id="10" idx="1"/>
          </p:cNvCxnSpPr>
          <p:nvPr/>
        </p:nvCxnSpPr>
        <p:spPr bwMode="auto">
          <a:xfrm>
            <a:off x="3767138" y="1898650"/>
            <a:ext cx="234950" cy="0"/>
          </a:xfrm>
          <a:prstGeom prst="straightConnector1">
            <a:avLst/>
          </a:prstGeom>
          <a:noFill/>
          <a:ln w="15875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75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JDemetra+ distinctive features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69875" y="1428750"/>
            <a:ext cx="8594725" cy="4808562"/>
          </a:xfrm>
        </p:spPr>
        <p:txBody>
          <a:bodyPr/>
          <a:lstStyle/>
          <a:p>
            <a:pPr lvl="1"/>
            <a:r>
              <a:rPr lang="en-US" altLang="en-US" sz="1600" b="1" dirty="0" smtClean="0"/>
              <a:t>Flexibility</a:t>
            </a:r>
          </a:p>
          <a:p>
            <a:pPr lvl="2"/>
            <a:r>
              <a:rPr lang="en-US" altLang="en-US" sz="1400" dirty="0" smtClean="0"/>
              <a:t>Encompasses the leading SA algorithms</a:t>
            </a:r>
          </a:p>
          <a:p>
            <a:pPr lvl="2"/>
            <a:r>
              <a:rPr lang="en-US" altLang="en-US" sz="1400" dirty="0" smtClean="0"/>
              <a:t>Could evolve independently when improvements or alternative methods appear</a:t>
            </a:r>
          </a:p>
          <a:p>
            <a:pPr lvl="1"/>
            <a:r>
              <a:rPr lang="en-GB" altLang="en-US" sz="1600" b="1" dirty="0" smtClean="0"/>
              <a:t>Versatility</a:t>
            </a:r>
            <a:endParaRPr lang="en-US" altLang="en-US" sz="1600" b="1" dirty="0" smtClean="0"/>
          </a:p>
          <a:p>
            <a:pPr lvl="2"/>
            <a:r>
              <a:rPr lang="en-US" altLang="en-US" sz="1400" dirty="0" smtClean="0"/>
              <a:t>Can be used in a rich graphical interface (JDemetra+ itself)</a:t>
            </a:r>
          </a:p>
          <a:p>
            <a:pPr lvl="2"/>
            <a:r>
              <a:rPr lang="en-US" altLang="en-US" sz="1400" dirty="0" smtClean="0"/>
              <a:t>Can be integrated in other (in-house) developments </a:t>
            </a:r>
          </a:p>
          <a:p>
            <a:pPr lvl="1"/>
            <a:r>
              <a:rPr lang="en-US" altLang="en-US" sz="1600" b="1" dirty="0" smtClean="0"/>
              <a:t>Reusability of modules </a:t>
            </a:r>
            <a:endParaRPr lang="en-US" altLang="en-US" sz="1600" b="1" dirty="0" smtClean="0"/>
          </a:p>
          <a:p>
            <a:pPr lvl="2"/>
            <a:r>
              <a:rPr lang="en-US" altLang="en-US" sz="1400" dirty="0" err="1"/>
              <a:t>JEcotrim</a:t>
            </a:r>
            <a:r>
              <a:rPr lang="en-US" altLang="en-US" sz="1400" dirty="0"/>
              <a:t> (for temporal disaggregation)</a:t>
            </a:r>
          </a:p>
          <a:p>
            <a:pPr lvl="2"/>
            <a:r>
              <a:rPr lang="en-US" altLang="en-US" sz="1400" dirty="0" smtClean="0"/>
              <a:t>Usage of the libraries of JDemetra+ for outlier’s detection</a:t>
            </a:r>
          </a:p>
          <a:p>
            <a:pPr lvl="2"/>
            <a:r>
              <a:rPr lang="en-US" altLang="en-US" sz="1400" dirty="0" smtClean="0"/>
              <a:t>Estimation of missing values, forecasts, </a:t>
            </a:r>
            <a:r>
              <a:rPr lang="en-US" altLang="en-US" sz="1400" dirty="0" err="1" smtClean="0"/>
              <a:t>calendarization</a:t>
            </a:r>
            <a:endParaRPr lang="en-US" altLang="en-US" sz="1400" dirty="0" smtClean="0"/>
          </a:p>
          <a:p>
            <a:pPr lvl="1"/>
            <a:r>
              <a:rPr lang="en-US" altLang="en-US" sz="1600" b="1" dirty="0" smtClean="0"/>
              <a:t>Extensibility</a:t>
            </a:r>
            <a:r>
              <a:rPr lang="en-US" altLang="en-US" sz="1600" dirty="0" smtClean="0"/>
              <a:t> </a:t>
            </a:r>
          </a:p>
          <a:p>
            <a:pPr lvl="2"/>
            <a:r>
              <a:rPr lang="en-US" altLang="en-US" sz="1400" dirty="0" smtClean="0"/>
              <a:t>Additional </a:t>
            </a:r>
            <a:r>
              <a:rPr lang="pl-PL" altLang="en-US" sz="1400" dirty="0" smtClean="0"/>
              <a:t>p</a:t>
            </a:r>
            <a:r>
              <a:rPr lang="en-US" altLang="en-US" sz="1400" dirty="0" smtClean="0"/>
              <a:t>lug-ins and modules do not change the core engines</a:t>
            </a:r>
            <a:endParaRPr lang="en-GB" altLang="en-US" sz="1400" dirty="0" smtClean="0"/>
          </a:p>
          <a:p>
            <a:pPr lvl="1"/>
            <a:r>
              <a:rPr lang="en-US" altLang="en-US" sz="1600" b="1" dirty="0" smtClean="0"/>
              <a:t>Efficient </a:t>
            </a:r>
            <a:r>
              <a:rPr lang="en-US" altLang="en-US" sz="1600" b="1" dirty="0" smtClean="0"/>
              <a:t>processing </a:t>
            </a:r>
            <a:r>
              <a:rPr lang="en-US" altLang="en-US" sz="1600" b="1" dirty="0" smtClean="0"/>
              <a:t>of large datasets </a:t>
            </a:r>
          </a:p>
          <a:p>
            <a:pPr lvl="2"/>
            <a:r>
              <a:rPr lang="en-US" altLang="en-US" sz="1400" dirty="0" err="1"/>
              <a:t>JWSAcruncher</a:t>
            </a:r>
            <a:r>
              <a:rPr lang="en-US" altLang="en-US" sz="1400" dirty="0"/>
              <a:t>, command line application that allows calling JDemetra+ from other </a:t>
            </a:r>
            <a:r>
              <a:rPr lang="en-US" altLang="en-US" sz="1400" dirty="0" smtClean="0"/>
              <a:t>applications</a:t>
            </a:r>
            <a:endParaRPr lang="en-US" altLang="en-US" sz="1400" dirty="0"/>
          </a:p>
          <a:p>
            <a:pPr lvl="2"/>
            <a:r>
              <a:rPr lang="en-US" altLang="en-US" sz="1400" dirty="0" smtClean="0"/>
              <a:t>Web services </a:t>
            </a:r>
          </a:p>
          <a:p>
            <a:pPr lvl="2"/>
            <a:r>
              <a:rPr lang="en-US" altLang="en-US" sz="1400" dirty="0" smtClean="0"/>
              <a:t>Direct call to Java libraries</a:t>
            </a:r>
          </a:p>
          <a:p>
            <a:pPr lvl="1"/>
            <a:r>
              <a:rPr lang="en-US" altLang="en-US" sz="1600" b="1" dirty="0"/>
              <a:t>Open </a:t>
            </a:r>
            <a:r>
              <a:rPr lang="en-US" altLang="en-US" sz="1600" b="1" dirty="0" smtClean="0"/>
              <a:t>source</a:t>
            </a:r>
          </a:p>
          <a:p>
            <a:pPr lvl="2"/>
            <a:r>
              <a:rPr lang="en-US" altLang="en-US" sz="1400" dirty="0"/>
              <a:t>Contribute to </a:t>
            </a:r>
            <a:r>
              <a:rPr lang="en-US" altLang="en-US" sz="1400" dirty="0" smtClean="0"/>
              <a:t>increase </a:t>
            </a:r>
            <a:r>
              <a:rPr lang="en-US" altLang="en-US" sz="1400" dirty="0"/>
              <a:t>the transparency of statistical computation and a better sharing of the statistical </a:t>
            </a:r>
            <a:r>
              <a:rPr lang="en-US" altLang="en-US" sz="1400" dirty="0" smtClean="0"/>
              <a:t>knowledge</a:t>
            </a:r>
            <a:endParaRPr lang="en-US" altLang="en-US" sz="1400" dirty="0"/>
          </a:p>
          <a:p>
            <a:pPr lvl="2"/>
            <a:r>
              <a:rPr lang="en-US" altLang="en-US" sz="1400" dirty="0" smtClean="0"/>
              <a:t>Possibility for different teams to progressively take over the software or to contribute to its evolution</a:t>
            </a:r>
          </a:p>
          <a:p>
            <a:pPr lvl="2"/>
            <a:r>
              <a:rPr lang="en-US" altLang="en-US" sz="1400" dirty="0" smtClean="0"/>
              <a:t>Plug-ins developed by SA experts can be shared with the community members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65CCDF-E0E7-43D2-8000-BF9F10B5424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implementation of the original programs in </a:t>
            </a:r>
            <a:r>
              <a:rPr lang="en-GB" altLang="en-US" dirty="0" err="1" smtClean="0"/>
              <a:t>JDemetra</a:t>
            </a:r>
            <a:r>
              <a:rPr lang="en-GB" altLang="en-US" dirty="0" smtClean="0"/>
              <a:t>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structure of the Java code differs profoundly </a:t>
            </a:r>
            <a:r>
              <a:rPr lang="en-GB" dirty="0"/>
              <a:t>from the original </a:t>
            </a:r>
            <a:r>
              <a:rPr lang="en-GB" dirty="0" smtClean="0"/>
              <a:t>codes </a:t>
            </a:r>
          </a:p>
          <a:p>
            <a:pPr>
              <a:defRPr/>
            </a:pPr>
            <a:r>
              <a:rPr lang="en-GB" dirty="0" smtClean="0"/>
              <a:t>JDemetra+ uses a common skeleton for the pre-processing steps of X12/X13 and for </a:t>
            </a:r>
            <a:r>
              <a:rPr lang="en-GB" dirty="0" err="1" smtClean="0"/>
              <a:t>Tramo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For performances and/or design reasons, the used algorithms (estimation of </a:t>
            </a:r>
            <a:r>
              <a:rPr lang="en-GB" dirty="0" err="1" smtClean="0"/>
              <a:t>Reg-Arima</a:t>
            </a:r>
            <a:r>
              <a:rPr lang="en-GB" dirty="0" smtClean="0"/>
              <a:t> models, maximization of the likelihood…) will not always follow the original solutions</a:t>
            </a:r>
          </a:p>
          <a:p>
            <a:pPr lvl="1">
              <a:defRPr/>
            </a:pPr>
            <a:r>
              <a:rPr lang="en-GB" dirty="0" smtClean="0"/>
              <a:t>From a theoretical point of view, no impact on the results, from a practical point of view, impact usually marginal (due to different local solutions in optimization problems…)</a:t>
            </a:r>
          </a:p>
          <a:p>
            <a:pPr>
              <a:defRPr/>
            </a:pPr>
            <a:r>
              <a:rPr lang="en-GB" dirty="0" smtClean="0"/>
              <a:t>Perfect comparability for X11, punctual differences in SEATS</a:t>
            </a:r>
          </a:p>
          <a:p>
            <a:pPr marL="298450" lvl="1" indent="-298450">
              <a:spcBef>
                <a:spcPct val="3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CA" altLang="en-US" sz="2200" dirty="0">
                <a:ea typeface="+mn-ea"/>
              </a:rPr>
              <a:t>JDemetra+ is faster and more robust to invalid adjustments than </a:t>
            </a:r>
            <a:r>
              <a:rPr lang="en-CA" altLang="en-US" sz="2200" dirty="0" smtClean="0">
                <a:ea typeface="+mn-ea"/>
              </a:rPr>
              <a:t>X12/X13</a:t>
            </a:r>
            <a:endParaRPr lang="en-GB" altLang="en-US" sz="2200" dirty="0">
              <a:ea typeface="+mn-ea"/>
            </a:endParaRP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Enter presentation title by changing the footer.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154B2D5-FC69-4C1E-9E6C-BE7D7D55CD9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Migration to JDemetra+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Migration is relatively easy when seasonal adjustment software is used as a stand-alone application</a:t>
            </a:r>
          </a:p>
          <a:p>
            <a:r>
              <a:rPr lang="en-GB" altLang="en-US" dirty="0" smtClean="0"/>
              <a:t>In case of an integrated data production environment:</a:t>
            </a:r>
          </a:p>
          <a:p>
            <a:pPr lvl="1"/>
            <a:r>
              <a:rPr lang="en-GB" altLang="en-US" dirty="0" smtClean="0"/>
              <a:t>Changes in the production scheme</a:t>
            </a:r>
          </a:p>
          <a:p>
            <a:pPr lvl="1"/>
            <a:r>
              <a:rPr lang="en-GB" altLang="en-US" dirty="0" smtClean="0"/>
              <a:t>Analysis of the JDemetra+ code</a:t>
            </a:r>
          </a:p>
          <a:p>
            <a:pPr lvl="1"/>
            <a:r>
              <a:rPr lang="en-GB" altLang="en-US" dirty="0" smtClean="0"/>
              <a:t>Need for additional functionalities (data providers, tailor-made reporting, check-in/check out facilities…)</a:t>
            </a:r>
          </a:p>
          <a:p>
            <a:pPr lvl="1"/>
            <a:r>
              <a:rPr lang="en-GB" altLang="en-US" dirty="0" smtClean="0"/>
              <a:t>Extensive tests</a:t>
            </a:r>
          </a:p>
          <a:p>
            <a:pPr lvl="1"/>
            <a:r>
              <a:rPr lang="en-GB" altLang="en-US" dirty="0" smtClean="0"/>
              <a:t>Documentation</a:t>
            </a:r>
          </a:p>
          <a:p>
            <a:pPr lvl="1"/>
            <a:r>
              <a:rPr lang="en-GB" altLang="en-US" dirty="0" smtClean="0"/>
              <a:t>Maintenance</a:t>
            </a:r>
          </a:p>
          <a:p>
            <a:pPr marL="300037" lvl="1" indent="0">
              <a:buNone/>
            </a:pPr>
            <a:endParaRPr lang="en-GB" altLang="en-US" dirty="0" smtClean="0"/>
          </a:p>
          <a:p>
            <a:r>
              <a:rPr lang="en-GB" altLang="en-US" dirty="0" smtClean="0"/>
              <a:t>Support offered by the SACE</a:t>
            </a:r>
          </a:p>
          <a:p>
            <a:r>
              <a:rPr lang="en-GB" altLang="en-US" dirty="0" smtClean="0"/>
              <a:t>Migration of specification files        differences in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050" y="115888"/>
            <a:ext cx="8547100" cy="360362"/>
          </a:xfrm>
        </p:spPr>
        <p:txBody>
          <a:bodyPr/>
          <a:lstStyle/>
          <a:p>
            <a:pPr>
              <a:defRPr/>
            </a:pPr>
            <a:r>
              <a:rPr lang="en-US" altLang="en-US" sz="1200" dirty="0">
                <a:latin typeface="Arial" pitchFamily="34" charset="0"/>
              </a:rPr>
              <a:t>JDemetra+ as an innovative tool for seasonal adjustment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E529DE2-E99F-4B75-B90F-B1830E6CAADB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374051" y="5445224"/>
            <a:ext cx="360040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B Default">
  <a:themeElements>
    <a:clrScheme name="ECB default presentation">
      <a:dk1>
        <a:srgbClr val="585858"/>
      </a:dk1>
      <a:lt1>
        <a:srgbClr val="FFFFFF"/>
      </a:lt1>
      <a:dk2>
        <a:srgbClr val="003399"/>
      </a:dk2>
      <a:lt2>
        <a:srgbClr val="BEBEBE"/>
      </a:lt2>
      <a:accent1>
        <a:srgbClr val="003399"/>
      </a:accent1>
      <a:accent2>
        <a:srgbClr val="4078B8"/>
      </a:accent2>
      <a:accent3>
        <a:srgbClr val="000066"/>
      </a:accent3>
      <a:accent4>
        <a:srgbClr val="008080"/>
      </a:accent4>
      <a:accent5>
        <a:srgbClr val="A50021"/>
      </a:accent5>
      <a:accent6>
        <a:srgbClr val="00005C"/>
      </a:accent6>
      <a:hlink>
        <a:srgbClr val="008080"/>
      </a:hlink>
      <a:folHlink>
        <a:srgbClr val="A50021"/>
      </a:folHlink>
    </a:clrScheme>
    <a:fontScheme name="5_Leere Präsentatio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64" charset="-128"/>
          </a:defRPr>
        </a:defPPr>
      </a:lstStyle>
    </a:lnDef>
  </a:objectDefaults>
  <a:extraClrSchemeLst>
    <a:extraClrScheme>
      <a:clrScheme name="5_Leere Präsentation 1">
        <a:dk1>
          <a:srgbClr val="585858"/>
        </a:dk1>
        <a:lt1>
          <a:srgbClr val="FFFFFF"/>
        </a:lt1>
        <a:dk2>
          <a:srgbClr val="003399"/>
        </a:dk2>
        <a:lt2>
          <a:srgbClr val="BEBEBE"/>
        </a:lt2>
        <a:accent1>
          <a:srgbClr val="4078B8"/>
        </a:accent1>
        <a:accent2>
          <a:srgbClr val="000066"/>
        </a:accent2>
        <a:accent3>
          <a:srgbClr val="FFFFFF"/>
        </a:accent3>
        <a:accent4>
          <a:srgbClr val="4A4A4A"/>
        </a:accent4>
        <a:accent5>
          <a:srgbClr val="AFBED8"/>
        </a:accent5>
        <a:accent6>
          <a:srgbClr val="00005C"/>
        </a:accent6>
        <a:hlink>
          <a:srgbClr val="00808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</TotalTime>
  <Words>804</Words>
  <Application>Microsoft Office PowerPoint</Application>
  <PresentationFormat>On-screen Show (4:3)</PresentationFormat>
  <Paragraphs>157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ECB Default</vt:lpstr>
      <vt:lpstr>JDemetra+ as an innovative tool for seasonal adjustment</vt:lpstr>
      <vt:lpstr>Content</vt:lpstr>
      <vt:lpstr>Leading seasonal adjustment methods</vt:lpstr>
      <vt:lpstr>The development of software for seasonal adjustment in the European Union </vt:lpstr>
      <vt:lpstr>JDemetra+ interface</vt:lpstr>
      <vt:lpstr>JDemetra+ structure</vt:lpstr>
      <vt:lpstr>JDemetra+ distinctive features</vt:lpstr>
      <vt:lpstr>The implementation of the original programs in JDemetra+</vt:lpstr>
      <vt:lpstr>Migration to JDemetra+</vt:lpstr>
      <vt:lpstr>Product development</vt:lpstr>
      <vt:lpstr>Links</vt:lpstr>
    </vt:vector>
  </TitlesOfParts>
  <Company>European Central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Bertram, Britta</dc:creator>
  <cp:lastModifiedBy>Grudkowska, Sylwia</cp:lastModifiedBy>
  <cp:revision>107</cp:revision>
  <cp:lastPrinted>2016-10-19T08:49:52Z</cp:lastPrinted>
  <dcterms:created xsi:type="dcterms:W3CDTF">2013-04-23T12:27:02Z</dcterms:created>
  <dcterms:modified xsi:type="dcterms:W3CDTF">2016-10-19T11:12:03Z</dcterms:modified>
</cp:coreProperties>
</file>