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1" r:id="rId2"/>
    <p:sldId id="282" r:id="rId3"/>
    <p:sldId id="283" r:id="rId4"/>
    <p:sldId id="284" r:id="rId5"/>
    <p:sldId id="257" r:id="rId6"/>
    <p:sldId id="258" r:id="rId7"/>
    <p:sldId id="265" r:id="rId8"/>
    <p:sldId id="272" r:id="rId9"/>
    <p:sldId id="278" r:id="rId10"/>
    <p:sldId id="274" r:id="rId11"/>
    <p:sldId id="276" r:id="rId12"/>
    <p:sldId id="294" r:id="rId13"/>
    <p:sldId id="286" r:id="rId14"/>
    <p:sldId id="290" r:id="rId15"/>
    <p:sldId id="293" r:id="rId16"/>
    <p:sldId id="288" r:id="rId17"/>
    <p:sldId id="292" r:id="rId18"/>
    <p:sldId id="297" r:id="rId19"/>
    <p:sldId id="289" r:id="rId20"/>
    <p:sldId id="295" r:id="rId21"/>
    <p:sldId id="291" r:id="rId22"/>
    <p:sldId id="263" r:id="rId23"/>
    <p:sldId id="264" r:id="rId24"/>
    <p:sldId id="268" r:id="rId25"/>
    <p:sldId id="296" r:id="rId26"/>
    <p:sldId id="269" r:id="rId27"/>
    <p:sldId id="270" r:id="rId28"/>
    <p:sldId id="266" r:id="rId29"/>
    <p:sldId id="27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hetang\Desktop\pyc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hetang\Desktop\pyc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PythonVersions!$J$5</c:f>
              <c:strCache>
                <c:ptCount val="1"/>
                <c:pt idx="0">
                  <c:v>Execution Time</c:v>
                </c:pt>
              </c:strCache>
            </c:strRef>
          </c:tx>
          <c:cat>
            <c:strRef>
              <c:f>PythonVersions!$I$6:$I$7</c:f>
              <c:strCache>
                <c:ptCount val="2"/>
                <c:pt idx="0">
                  <c:v>Single Core</c:v>
                </c:pt>
                <c:pt idx="1">
                  <c:v>Dual Core</c:v>
                </c:pt>
              </c:strCache>
            </c:strRef>
          </c:cat>
          <c:val>
            <c:numRef>
              <c:f>PythonVersions!$J$6:$J$7</c:f>
              <c:numCache>
                <c:formatCode>General</c:formatCode>
                <c:ptCount val="2"/>
                <c:pt idx="0">
                  <c:v>17.337318000000035</c:v>
                </c:pt>
                <c:pt idx="1">
                  <c:v>27.015505999999988</c:v>
                </c:pt>
              </c:numCache>
            </c:numRef>
          </c:val>
        </c:ser>
        <c:shape val="box"/>
        <c:axId val="69061248"/>
        <c:axId val="69251456"/>
        <c:axId val="0"/>
      </c:bar3DChart>
      <c:catAx>
        <c:axId val="69061248"/>
        <c:scaling>
          <c:orientation val="minMax"/>
        </c:scaling>
        <c:axPos val="b"/>
        <c:tickLblPos val="nextTo"/>
        <c:crossAx val="69251456"/>
        <c:crosses val="autoZero"/>
        <c:auto val="1"/>
        <c:lblAlgn val="ctr"/>
        <c:lblOffset val="100"/>
      </c:catAx>
      <c:valAx>
        <c:axId val="69251456"/>
        <c:scaling>
          <c:orientation val="minMax"/>
        </c:scaling>
        <c:axPos val="l"/>
        <c:majorGridlines/>
        <c:numFmt formatCode="General" sourceLinked="1"/>
        <c:tickLblPos val="nextTo"/>
        <c:crossAx val="690612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PythonVersions!$L$5</c:f>
              <c:strCache>
                <c:ptCount val="1"/>
                <c:pt idx="0">
                  <c:v>CPU Time</c:v>
                </c:pt>
              </c:strCache>
            </c:strRef>
          </c:tx>
          <c:cat>
            <c:strRef>
              <c:f>PythonVersions!$I$6:$I$7</c:f>
              <c:strCache>
                <c:ptCount val="2"/>
                <c:pt idx="0">
                  <c:v>Single Core</c:v>
                </c:pt>
                <c:pt idx="1">
                  <c:v>Dual Core</c:v>
                </c:pt>
              </c:strCache>
            </c:strRef>
          </c:cat>
          <c:val>
            <c:numRef>
              <c:f>PythonVersions!$L$6:$L$7</c:f>
              <c:numCache>
                <c:formatCode>General</c:formatCode>
                <c:ptCount val="2"/>
                <c:pt idx="0">
                  <c:v>0.40480300000000002</c:v>
                </c:pt>
                <c:pt idx="1">
                  <c:v>9.3446260000000017</c:v>
                </c:pt>
              </c:numCache>
            </c:numRef>
          </c:val>
        </c:ser>
        <c:shape val="box"/>
        <c:axId val="69267840"/>
        <c:axId val="69269376"/>
        <c:axId val="0"/>
      </c:bar3DChart>
      <c:catAx>
        <c:axId val="69267840"/>
        <c:scaling>
          <c:orientation val="minMax"/>
        </c:scaling>
        <c:axPos val="b"/>
        <c:tickLblPos val="nextTo"/>
        <c:crossAx val="69269376"/>
        <c:crosses val="autoZero"/>
        <c:auto val="1"/>
        <c:lblAlgn val="ctr"/>
        <c:lblOffset val="100"/>
      </c:catAx>
      <c:valAx>
        <c:axId val="69269376"/>
        <c:scaling>
          <c:orientation val="minMax"/>
        </c:scaling>
        <c:axPos val="l"/>
        <c:majorGridlines/>
        <c:numFmt formatCode="General" sourceLinked="1"/>
        <c:tickLblPos val="nextTo"/>
        <c:crossAx val="6926784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C4E1-6F26-45C5-A51A-D57C8B5A3D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5483-796C-4689-8FB7-9E544065BF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0E02-2159-4AEF-8D67-C9FDC4669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0E02-2159-4AEF-8D67-C9FDC4669F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0E02-2159-4AEF-8D67-C9FDC4669F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C0E02-2159-4AEF-8D67-C9FDC4669F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5483-796C-4689-8FB7-9E544065BF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CB98-34DD-437F-AACB-23E809E1884D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BD9F-0884-4B64-B794-96305288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GlobalInterpreterLoc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python.org/" TargetMode="External"/><Relationship Id="rId4" Type="http://schemas.openxmlformats.org/officeDocument/2006/relationships/hyperlink" Target="http://docs.python.org/c-api/init.html#thread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c-api/init.html#Py_Initializ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threads: Dive into GIL!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PyCon 2011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Pune Sept 16-18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Vishal Kanaujia and Chetan Giridhar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Details and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GIL is a conditional variable.</a:t>
            </a:r>
          </a:p>
          <a:p>
            <a:r>
              <a:rPr lang="en-US" dirty="0" smtClean="0"/>
              <a:t>What goes behind the scene?</a:t>
            </a:r>
          </a:p>
          <a:p>
            <a:pPr lvl="1"/>
            <a:r>
              <a:rPr lang="en-US" dirty="0" smtClean="0"/>
              <a:t>If GIL is unavailable, a thread goes to sleep and wait.</a:t>
            </a:r>
          </a:p>
          <a:p>
            <a:pPr lvl="1"/>
            <a:r>
              <a:rPr lang="en-US" dirty="0" smtClean="0"/>
              <a:t>At every ‘check’, a thread release the GIL, and tries to re-acquire</a:t>
            </a:r>
          </a:p>
          <a:p>
            <a:r>
              <a:rPr lang="en-US" dirty="0" smtClean="0"/>
              <a:t>GIL release is accompanied with a request to host OS to signal all waiting threads</a:t>
            </a:r>
          </a:p>
          <a:p>
            <a:r>
              <a:rPr lang="en-US" dirty="0" smtClean="0"/>
              <a:t>Regular GIL unlock, thread signaling, wake-up, and GIL relock are an expensive series of operations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Threads effectively run in the serial order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Battle in multi-cores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single core, multiple cores allows the host OS to schedule many threads concurrently</a:t>
            </a:r>
          </a:p>
          <a:p>
            <a:r>
              <a:rPr lang="en-US" dirty="0" smtClean="0"/>
              <a:t>A thread that had just released the GIL, will send a signal to waiting threads (through host OS) and is ready to acquire the GIL again!</a:t>
            </a:r>
          </a:p>
          <a:p>
            <a:r>
              <a:rPr lang="en-US" dirty="0" smtClean="0"/>
              <a:t>This is a GIL contention among all threads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Battle continues…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is considerable time lag of 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Signal-handling</a:t>
            </a:r>
          </a:p>
          <a:p>
            <a:pPr lvl="1"/>
            <a:r>
              <a:rPr lang="en-US" dirty="0" smtClean="0"/>
              <a:t>Thread wake-up</a:t>
            </a:r>
          </a:p>
          <a:p>
            <a:pPr lvl="1"/>
            <a:r>
              <a:rPr lang="en-US" dirty="0" smtClean="0"/>
              <a:t>and acquire GIL</a:t>
            </a:r>
          </a:p>
          <a:p>
            <a:r>
              <a:rPr lang="en-US" dirty="0" smtClean="0"/>
              <a:t>These factors along with cache-hotness of influence new GIL owner which is usually the recent owner!</a:t>
            </a:r>
          </a:p>
          <a:p>
            <a:r>
              <a:rPr lang="en-US" dirty="0" smtClean="0"/>
              <a:t>In a [CPU,I/O]-bound mixed application, if the previous owner happens to be a CPU-bound thread, I/O bound thread starves!</a:t>
            </a:r>
          </a:p>
          <a:p>
            <a:pPr lvl="1"/>
            <a:r>
              <a:rPr lang="en-US" dirty="0" smtClean="0"/>
              <a:t>Since I/O bound threads are preferred by OS over CPU-bound thread; Python presents a priority inversion on multi-core systems.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GIL: Python 3.2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Tries to avoid GIL battle. How?</a:t>
            </a:r>
          </a:p>
          <a:p>
            <a:r>
              <a:rPr lang="en-US" dirty="0" smtClean="0"/>
              <a:t>Regular “check” are discontinued and replaced with a time-out.</a:t>
            </a:r>
          </a:p>
          <a:p>
            <a:pPr lvl="2"/>
            <a:r>
              <a:rPr lang="en-US" dirty="0" smtClean="0"/>
              <a:t>Default time-out= 5ms</a:t>
            </a:r>
          </a:p>
          <a:p>
            <a:pPr lvl="2"/>
            <a:r>
              <a:rPr lang="en-US" dirty="0" smtClean="0"/>
              <a:t>Configurable through </a:t>
            </a:r>
            <a:r>
              <a:rPr lang="en-US" dirty="0" err="1" smtClean="0"/>
              <a:t>sys.setswitchinterval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every time-out, current GIL holder, is forced to release it, signals the waiting threads and,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waits for a signal from the new owner of GIL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thread does not compete for GIL in succession</a:t>
            </a:r>
          </a:p>
          <a:p>
            <a:r>
              <a:rPr lang="en-US" dirty="0" smtClean="0"/>
              <a:t>A sleeping thread wakes up, acquires the GIL, and signals the last owner.</a:t>
            </a:r>
          </a:p>
          <a:p>
            <a:r>
              <a:rPr lang="en-US" dirty="0" smtClean="0"/>
              <a:t>New GIL ensures that every thread gets a chance to run (on a multi-core system)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 Thread 1, core0</a:t>
            </a:r>
          </a:p>
          <a:p>
            <a:pPr>
              <a:buNone/>
            </a:pPr>
            <a:r>
              <a:rPr lang="en-US" dirty="0" smtClean="0"/>
              <a:t>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1600" b="1" dirty="0" smtClean="0"/>
              <a:t>Thread 2, core1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400" b="1" dirty="0" smtClean="0"/>
              <a:t>                             </a:t>
            </a:r>
          </a:p>
          <a:p>
            <a:pPr>
              <a:buNone/>
            </a:pPr>
            <a:r>
              <a:rPr lang="en-US" sz="1400" b="1" dirty="0" smtClean="0"/>
              <a:t>           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Flowchart: Alternate Process 5"/>
          <p:cNvSpPr/>
          <p:nvPr/>
        </p:nvSpPr>
        <p:spPr>
          <a:xfrm>
            <a:off x="990600" y="1600200"/>
            <a:ext cx="25908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581400" y="1600200"/>
            <a:ext cx="1752600" cy="9906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334000" y="1600200"/>
            <a:ext cx="2590800" cy="9906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990600" y="4191000"/>
            <a:ext cx="2590800" cy="9906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3581400" y="4191000"/>
            <a:ext cx="1752600" cy="9906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5334000" y="4191000"/>
            <a:ext cx="25908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0076717">
            <a:off x="3609379" y="2698208"/>
            <a:ext cx="437365" cy="1295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521046">
            <a:off x="4752281" y="2657289"/>
            <a:ext cx="381580" cy="13374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1752600" y="3505200"/>
            <a:ext cx="16002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GIL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38600" y="30480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Signals thread2</a:t>
            </a:r>
            <a:endParaRPr lang="en-US" sz="1000" b="1" dirty="0"/>
          </a:p>
        </p:txBody>
      </p:sp>
      <p:sp>
        <p:nvSpPr>
          <p:cNvPr id="17" name="Oval Callout 16"/>
          <p:cNvSpPr/>
          <p:nvPr/>
        </p:nvSpPr>
        <p:spPr>
          <a:xfrm>
            <a:off x="2971800" y="838200"/>
            <a:ext cx="18288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GIL released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5943600" y="914400"/>
            <a:ext cx="17526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GIL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0" y="30480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Signals thread1</a:t>
            </a:r>
            <a:endParaRPr lang="en-US" sz="1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90600" y="5638800"/>
            <a:ext cx="708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Callout 21"/>
          <p:cNvSpPr/>
          <p:nvPr/>
        </p:nvSpPr>
        <p:spPr>
          <a:xfrm>
            <a:off x="5181600" y="3429000"/>
            <a:ext cx="17526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GIL acquired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v3.2: What’s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responsive threads</a:t>
            </a:r>
          </a:p>
          <a:p>
            <a:r>
              <a:rPr lang="en-US" dirty="0" smtClean="0"/>
              <a:t>Less overhead, lower lock contention</a:t>
            </a:r>
          </a:p>
          <a:p>
            <a:r>
              <a:rPr lang="en-US" dirty="0" smtClean="0"/>
              <a:t>No GIL battle</a:t>
            </a:r>
          </a:p>
          <a:p>
            <a:r>
              <a:rPr lang="en-US" dirty="0" smtClean="0">
                <a:sym typeface="Wingdings" pitchFamily="2" charset="2"/>
              </a:rPr>
              <a:t>All </a:t>
            </a:r>
            <a:r>
              <a:rPr lang="en-US" dirty="0" err="1" smtClean="0">
                <a:sym typeface="Wingdings" pitchFamily="2" charset="2"/>
              </a:rPr>
              <a:t>iz</a:t>
            </a:r>
            <a:r>
              <a:rPr lang="en-US" dirty="0" smtClean="0">
                <a:sym typeface="Wingdings" pitchFamily="2" charset="2"/>
              </a:rPr>
              <a:t> well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GIL: All is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Convoy effect</a:t>
            </a:r>
            <a:r>
              <a:rPr lang="en-US" dirty="0" smtClean="0"/>
              <a:t>- observed in an application comprising I/O-bound  and CPU-bound threads</a:t>
            </a:r>
          </a:p>
          <a:p>
            <a:r>
              <a:rPr lang="en-US" dirty="0" smtClean="0"/>
              <a:t>A side-effect of an optimization in Python interpreter</a:t>
            </a:r>
          </a:p>
          <a:p>
            <a:pPr lvl="1"/>
            <a:r>
              <a:rPr lang="en-US" dirty="0" smtClean="0"/>
              <a:t>Release the GIL before executing an I/O service (read, write, send, </a:t>
            </a:r>
            <a:r>
              <a:rPr lang="en-US" dirty="0" err="1" smtClean="0"/>
              <a:t>recv</a:t>
            </a:r>
            <a:r>
              <a:rPr lang="en-US" dirty="0" smtClean="0"/>
              <a:t> calls)</a:t>
            </a:r>
          </a:p>
          <a:p>
            <a:r>
              <a:rPr lang="en-US" dirty="0" smtClean="0"/>
              <a:t>When an I/O thread releases the GIL, another ‘</a:t>
            </a:r>
            <a:r>
              <a:rPr lang="en-US" dirty="0" err="1" smtClean="0"/>
              <a:t>runnable</a:t>
            </a:r>
            <a:r>
              <a:rPr lang="en-US" dirty="0" smtClean="0"/>
              <a:t>’ CPU bound thread can acquire it (remember we are on multiple cores).</a:t>
            </a:r>
          </a:p>
          <a:p>
            <a:r>
              <a:rPr lang="en-US" dirty="0" smtClean="0"/>
              <a:t>It leaves the I/O thread waiting for another time-out (5ms)!</a:t>
            </a:r>
          </a:p>
          <a:p>
            <a:r>
              <a:rPr lang="en-US" dirty="0" smtClean="0"/>
              <a:t>Once CPU thread releases GIL, I/O thread acquires and release it again</a:t>
            </a:r>
          </a:p>
          <a:p>
            <a:r>
              <a:rPr lang="en-US" dirty="0" smtClean="0"/>
              <a:t>This cycle goes on =&gt; performance suffers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 Thread1, core0 (I/O)</a:t>
            </a:r>
          </a:p>
          <a:p>
            <a:pPr>
              <a:buNone/>
            </a:pPr>
            <a:r>
              <a:rPr lang="en-US" b="1" dirty="0" smtClean="0"/>
              <a:t>                         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1600" b="1" dirty="0" smtClean="0"/>
              <a:t>Thread2, core1 (CPU)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b="1" dirty="0" smtClean="0"/>
          </a:p>
        </p:txBody>
      </p:sp>
      <p:sp>
        <p:nvSpPr>
          <p:cNvPr id="6" name="Flowchart: Alternate Process 5"/>
          <p:cNvSpPr/>
          <p:nvPr/>
        </p:nvSpPr>
        <p:spPr>
          <a:xfrm>
            <a:off x="990600" y="1600200"/>
            <a:ext cx="11430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133600" y="1600200"/>
            <a:ext cx="1600200" cy="9906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3733800" y="1600200"/>
            <a:ext cx="2667000" cy="9906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20076717">
            <a:off x="2390180" y="2698208"/>
            <a:ext cx="437365" cy="1295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1521046">
            <a:off x="3163549" y="2608093"/>
            <a:ext cx="381580" cy="13374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838200" y="3505200"/>
            <a:ext cx="16002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GIL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26670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Signals thread2</a:t>
            </a:r>
            <a:endParaRPr lang="en-US" sz="1000" b="1" dirty="0"/>
          </a:p>
        </p:txBody>
      </p:sp>
      <p:sp>
        <p:nvSpPr>
          <p:cNvPr id="17" name="Oval Callout 16"/>
          <p:cNvSpPr/>
          <p:nvPr/>
        </p:nvSpPr>
        <p:spPr>
          <a:xfrm>
            <a:off x="1524000" y="914400"/>
            <a:ext cx="18288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GIL released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5943600" y="914400"/>
            <a:ext cx="1752600" cy="6096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GIL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30480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Signals thread1</a:t>
            </a:r>
            <a:endParaRPr lang="en-US" sz="10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90600" y="5715000"/>
            <a:ext cx="708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990600" y="4191000"/>
            <a:ext cx="1600200" cy="9906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2590800" y="4191000"/>
            <a:ext cx="33528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24" name="Flowchart: Alternate Process 23"/>
          <p:cNvSpPr/>
          <p:nvPr/>
        </p:nvSpPr>
        <p:spPr>
          <a:xfrm>
            <a:off x="5943600" y="4191000"/>
            <a:ext cx="1219200" cy="9906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7162800" y="4191000"/>
            <a:ext cx="1524000" cy="9906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Suspended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9695379">
            <a:off x="5287928" y="2773923"/>
            <a:ext cx="437365" cy="13054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1950205">
            <a:off x="6059149" y="2760492"/>
            <a:ext cx="381580" cy="13374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6400800" y="1600200"/>
            <a:ext cx="1143000" cy="990600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7543800" y="1600200"/>
            <a:ext cx="1219200" cy="99060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Convoy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Adversely impacts an I/O thread, if application has a CPU thread(s)</a:t>
            </a:r>
          </a:p>
          <a:p>
            <a:r>
              <a:rPr lang="en-US" sz="2400" dirty="0" smtClean="0"/>
              <a:t>Voluntary relinquish of GIL proves fatal for I/O thread’s performance</a:t>
            </a:r>
          </a:p>
          <a:p>
            <a:r>
              <a:rPr lang="en-US" sz="2400" dirty="0" smtClean="0"/>
              <a:t>We performed following tests with Python3.2:</a:t>
            </a:r>
          </a:p>
          <a:p>
            <a:pPr lvl="2"/>
            <a:r>
              <a:rPr lang="en-US" dirty="0" smtClean="0"/>
              <a:t>CPU thread spends less than few seconds (&lt;10s)!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4572000"/>
          <a:ext cx="5943600" cy="108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688572">
                <a:tc>
                  <a:txBody>
                    <a:bodyPr/>
                    <a:lstStyle/>
                    <a:p>
                      <a:r>
                        <a:rPr lang="en-US" dirty="0" smtClean="0"/>
                        <a:t>I/O thread with CPU 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thread</a:t>
                      </a:r>
                      <a:r>
                        <a:rPr lang="en-US" baseline="0" dirty="0" smtClean="0"/>
                        <a:t> without CPU thread</a:t>
                      </a:r>
                      <a:endParaRPr lang="en-US" dirty="0"/>
                    </a:p>
                  </a:txBody>
                  <a:tcPr/>
                </a:tc>
              </a:tr>
              <a:tr h="393469">
                <a:tc>
                  <a:txBody>
                    <a:bodyPr/>
                    <a:lstStyle/>
                    <a:p>
                      <a:r>
                        <a:rPr lang="en-US" dirty="0" smtClean="0"/>
                        <a:t>97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Convoy </a:t>
            </a:r>
            <a:r>
              <a:rPr lang="en-US" dirty="0" smtClean="0"/>
              <a:t>effect: </a:t>
            </a:r>
            <a:r>
              <a:rPr lang="en-US" dirty="0" smtClean="0"/>
              <a:t>Python v2?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Convoy effect holds true for Python v2 also</a:t>
            </a:r>
          </a:p>
          <a:p>
            <a:r>
              <a:rPr lang="en-US" dirty="0" smtClean="0"/>
              <a:t>The smaller interval of ‘check’ saves the day!</a:t>
            </a:r>
          </a:p>
          <a:p>
            <a:pPr lvl="1"/>
            <a:r>
              <a:rPr lang="en-US" dirty="0" smtClean="0"/>
              <a:t>I/O threads don’t have to wait for a longer time (5 </a:t>
            </a:r>
            <a:r>
              <a:rPr lang="en-US" dirty="0" smtClean="0"/>
              <a:t>m) </a:t>
            </a:r>
            <a:r>
              <a:rPr lang="en-US" dirty="0" smtClean="0"/>
              <a:t>for CPU threads to </a:t>
            </a:r>
            <a:r>
              <a:rPr lang="en-US" dirty="0" smtClean="0"/>
              <a:t>finish</a:t>
            </a:r>
          </a:p>
          <a:p>
            <a:pPr lvl="1"/>
            <a:r>
              <a:rPr lang="en-US" dirty="0" smtClean="0"/>
              <a:t>Should choose the </a:t>
            </a:r>
            <a:r>
              <a:rPr lang="en-US" dirty="0" err="1" smtClean="0"/>
              <a:t>setswitchtime</a:t>
            </a:r>
            <a:r>
              <a:rPr lang="en-US" dirty="0" smtClean="0"/>
              <a:t>() interval wisely</a:t>
            </a:r>
            <a:endParaRPr lang="en-US" dirty="0" smtClean="0"/>
          </a:p>
          <a:p>
            <a:r>
              <a:rPr lang="en-US" dirty="0" smtClean="0"/>
              <a:t>The effect is not so visible in Python </a:t>
            </a:r>
            <a:r>
              <a:rPr lang="en-US" dirty="0" smtClean="0"/>
              <a:t>v2.0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Benefit of multi-threaded application grows with ubiquity of multi-core architecture that potentially can simultaneously run multiple threads of execution.</a:t>
            </a:r>
          </a:p>
          <a:p>
            <a:r>
              <a:rPr lang="en-US" dirty="0" smtClean="0"/>
              <a:t>Python supports multi-threaded applications and developers are flocking to realize the assured gain of multiple cores with threaded applications.</a:t>
            </a:r>
          </a:p>
          <a:p>
            <a:r>
              <a:rPr lang="en-US" dirty="0" smtClean="0"/>
              <a:t>Unfortunately, Python has significant bottleneck for multi-threading.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: Python2.7 and Python3.2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1204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GIL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Thought #1: reduce the waiting time interval between threads. </a:t>
            </a:r>
          </a:p>
          <a:p>
            <a:pPr lvl="1"/>
            <a:r>
              <a:rPr lang="en-US" dirty="0" smtClean="0"/>
              <a:t>Caveat: increases the overhead of context switching between threads</a:t>
            </a:r>
          </a:p>
          <a:p>
            <a:r>
              <a:rPr lang="en-US" dirty="0" smtClean="0"/>
              <a:t>Thought #2: implement GIL with C API extensions</a:t>
            </a:r>
          </a:p>
          <a:p>
            <a:pPr lvl="1"/>
            <a:r>
              <a:rPr lang="en-US" dirty="0" smtClean="0"/>
              <a:t>Caveat: Lot of rework involved</a:t>
            </a:r>
          </a:p>
          <a:p>
            <a:r>
              <a:rPr lang="en-US" dirty="0" smtClean="0"/>
              <a:t>Thought #3: allow running of I/O threads with GIL if they are not blocking other threads.</a:t>
            </a:r>
          </a:p>
          <a:p>
            <a:pPr lvl="1"/>
            <a:r>
              <a:rPr lang="en-US" dirty="0" smtClean="0"/>
              <a:t>Caveat: to be analyzed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Jython</a:t>
            </a:r>
            <a:r>
              <a:rPr lang="en-US" dirty="0" smtClean="0"/>
              <a:t>: 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Jython</a:t>
            </a:r>
            <a:r>
              <a:rPr lang="en-US" dirty="0" smtClean="0"/>
              <a:t> is free of GIL</a:t>
            </a:r>
          </a:p>
          <a:p>
            <a:r>
              <a:rPr lang="en-US" dirty="0" smtClean="0"/>
              <a:t>It can fully exploit multiple cores, </a:t>
            </a:r>
            <a:r>
              <a:rPr lang="en-US" dirty="0" smtClean="0"/>
              <a:t>as per our experiments</a:t>
            </a:r>
          </a:p>
          <a:p>
            <a:r>
              <a:rPr lang="en-US" dirty="0" smtClean="0"/>
              <a:t>Experiments with Jython2.5</a:t>
            </a:r>
          </a:p>
          <a:p>
            <a:pPr lvl="1"/>
            <a:r>
              <a:rPr lang="en-US" dirty="0" smtClean="0"/>
              <a:t>Run with two CPU thread in tandem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Experiment shows positive performance improvement on multi-core system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038600"/>
          <a:ext cx="5715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Jython2.5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time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0.652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Dual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Multi-core systems are becoming ubiquitous</a:t>
            </a:r>
          </a:p>
          <a:p>
            <a:r>
              <a:rPr lang="en-US" dirty="0" smtClean="0"/>
              <a:t>Python application should exploit this </a:t>
            </a:r>
            <a:r>
              <a:rPr lang="en-US" dirty="0" smtClean="0"/>
              <a:t>abundant power</a:t>
            </a:r>
          </a:p>
          <a:p>
            <a:r>
              <a:rPr lang="en-US" dirty="0" smtClean="0"/>
              <a:t>Python inherently suffers the GIL </a:t>
            </a:r>
            <a:r>
              <a:rPr lang="en-US" dirty="0" smtClean="0"/>
              <a:t>limitation</a:t>
            </a:r>
          </a:p>
          <a:p>
            <a:r>
              <a:rPr lang="en-US" dirty="0" smtClean="0"/>
              <a:t>An intelligent awareness of Python interpreter behavior is helpful in developing multi-threaded applications</a:t>
            </a:r>
          </a:p>
          <a:p>
            <a:r>
              <a:rPr lang="en-US" dirty="0" smtClean="0"/>
              <a:t>Understand and use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http://wiki.python.org/moin/GlobalInterpreterLock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http://docs.python.org/c-api/init.html#threads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http://docs.python.org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Python: GIL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thread needs GIL before updating Python objects, calling C/Python API functions</a:t>
            </a:r>
          </a:p>
          <a:p>
            <a:r>
              <a:rPr lang="en-US" dirty="0" smtClean="0"/>
              <a:t>Concurrency is emulated with regular ‘checks’ to switch threads</a:t>
            </a:r>
          </a:p>
          <a:p>
            <a:r>
              <a:rPr lang="en-US" dirty="0" smtClean="0"/>
              <a:t>Applicable to only CPU bound thread</a:t>
            </a:r>
          </a:p>
          <a:p>
            <a:r>
              <a:rPr lang="en-US" dirty="0" smtClean="0"/>
              <a:t>A blocking I/O operation implies relinquishing the GIL</a:t>
            </a:r>
          </a:p>
          <a:p>
            <a:pPr lvl="1"/>
            <a:r>
              <a:rPr lang="en-US" sz="2200" dirty="0" smtClean="0"/>
              <a:t>./Python2.7.5/Include/</a:t>
            </a:r>
            <a:r>
              <a:rPr lang="en-US" sz="2200" dirty="0" err="1" smtClean="0"/>
              <a:t>ceval.h</a:t>
            </a:r>
            <a:endParaRPr lang="en-US" sz="2200" dirty="0" smtClean="0"/>
          </a:p>
          <a:p>
            <a:pPr lvl="2">
              <a:buNone/>
            </a:pPr>
            <a:r>
              <a:rPr lang="en-US" sz="2200" i="1" dirty="0" err="1" smtClean="0">
                <a:solidFill>
                  <a:schemeClr val="accent6">
                    <a:lumMod val="75000"/>
                  </a:schemeClr>
                </a:solidFill>
              </a:rPr>
              <a:t>Py_BEGIN_ALLOW_THREADS</a:t>
            </a: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2">
              <a:buNone/>
            </a:pPr>
            <a:r>
              <a:rPr lang="en-US" sz="2200" i="1" dirty="0" smtClean="0">
                <a:solidFill>
                  <a:schemeClr val="accent6">
                    <a:lumMod val="75000"/>
                  </a:schemeClr>
                </a:solidFill>
              </a:rPr>
              <a:t>         Do some blocking I/O operation ...</a:t>
            </a:r>
          </a:p>
          <a:p>
            <a:pPr lvl="2">
              <a:buNone/>
            </a:pPr>
            <a:r>
              <a:rPr lang="en-US" sz="2200" i="1" dirty="0" err="1" smtClean="0">
                <a:solidFill>
                  <a:schemeClr val="accent6">
                    <a:lumMod val="75000"/>
                  </a:schemeClr>
                </a:solidFill>
              </a:rPr>
              <a:t>Py_END_ALLOW_THREADS</a:t>
            </a:r>
            <a:endParaRPr lang="en-US" sz="22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Python file I/O extensively exercise this optimization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function </a:t>
            </a:r>
            <a:r>
              <a:rPr lang="en-US" dirty="0" err="1" smtClean="0">
                <a:hlinkClick r:id="rId3" tooltip="Py_Initialize"/>
              </a:rPr>
              <a:t>Py_Initialize</a:t>
            </a:r>
            <a:r>
              <a:rPr lang="en-US" dirty="0" smtClean="0"/>
              <a:t>() creates the GIL</a:t>
            </a:r>
          </a:p>
          <a:p>
            <a:r>
              <a:rPr lang="en-US" dirty="0" smtClean="0"/>
              <a:t>A thread create request in Python is just a </a:t>
            </a:r>
            <a:r>
              <a:rPr lang="en-US" dirty="0" err="1" smtClean="0"/>
              <a:t>pthread_create</a:t>
            </a:r>
            <a:r>
              <a:rPr lang="en-US" dirty="0" smtClean="0"/>
              <a:t>() call</a:t>
            </a:r>
          </a:p>
          <a:p>
            <a:r>
              <a:rPr lang="en-US" dirty="0" smtClean="0"/>
              <a:t>../Python/</a:t>
            </a:r>
            <a:r>
              <a:rPr lang="en-US" dirty="0" err="1" smtClean="0"/>
              <a:t>ceval.c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err="1" smtClean="0"/>
              <a:t>PyThread_type_lock</a:t>
            </a:r>
            <a:r>
              <a:rPr lang="en-US" dirty="0" smtClean="0"/>
              <a:t> </a:t>
            </a:r>
            <a:r>
              <a:rPr lang="en-US" dirty="0" err="1" smtClean="0"/>
              <a:t>interpreter_lock</a:t>
            </a:r>
            <a:r>
              <a:rPr lang="en-US" dirty="0" smtClean="0"/>
              <a:t> = 0; /* This is the GIL */</a:t>
            </a:r>
          </a:p>
          <a:p>
            <a:r>
              <a:rPr lang="en-US" dirty="0" smtClean="0"/>
              <a:t>o) </a:t>
            </a:r>
            <a:r>
              <a:rPr lang="en-US" dirty="0" err="1" smtClean="0"/>
              <a:t>thread_PyThread_start_new_thread</a:t>
            </a:r>
            <a:r>
              <a:rPr lang="en-US" dirty="0" smtClean="0"/>
              <a:t>: we call it for "each" user defined thread.</a:t>
            </a:r>
          </a:p>
          <a:p>
            <a:r>
              <a:rPr lang="en-US" dirty="0" smtClean="0"/>
              <a:t>   calls </a:t>
            </a:r>
            <a:r>
              <a:rPr lang="en-US" dirty="0" err="1" smtClean="0"/>
              <a:t>PyEval_InitThreads</a:t>
            </a:r>
            <a:r>
              <a:rPr lang="en-US" dirty="0" smtClean="0"/>
              <a:t>() -&gt; </a:t>
            </a:r>
            <a:r>
              <a:rPr lang="en-US" dirty="0" err="1" smtClean="0"/>
              <a:t>PyThread_acquire_lock</a:t>
            </a:r>
            <a:r>
              <a:rPr lang="en-US" dirty="0" smtClean="0"/>
              <a:t>() {}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Each CPU bound thread requires GIL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‘ticks count’ determine duration of GIL hold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new_threadstate</a:t>
            </a:r>
            <a:r>
              <a:rPr lang="en-US" dirty="0" smtClean="0"/>
              <a:t>() -&gt; </a:t>
            </a:r>
            <a:r>
              <a:rPr lang="en-US" dirty="0" err="1" smtClean="0"/>
              <a:t>tick_counter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We keep a list of Python threads and each thread-state has its </a:t>
            </a:r>
            <a:r>
              <a:rPr lang="en-US" dirty="0" err="1" smtClean="0"/>
              <a:t>tick_counter</a:t>
            </a:r>
            <a:r>
              <a:rPr lang="en-US" dirty="0" smtClean="0"/>
              <a:t> value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As soon as tick decrements to zero, the thread release the GIL.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GIL: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thread_PyThread_start_new_thread</a:t>
            </a:r>
            <a:r>
              <a:rPr lang="en-US" dirty="0" smtClean="0"/>
              <a:t>() -&gt;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PyEval_InitThreads</a:t>
            </a:r>
            <a:r>
              <a:rPr lang="en-US" dirty="0" smtClean="0"/>
              <a:t>(void)</a:t>
            </a:r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interpreter_lock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return;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interpreter_lock</a:t>
            </a:r>
            <a:r>
              <a:rPr lang="en-US" dirty="0" smtClean="0"/>
              <a:t> = </a:t>
            </a:r>
            <a:r>
              <a:rPr lang="en-US" dirty="0" err="1" smtClean="0"/>
              <a:t>PyThread_allocate_lock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PyThread_acquire_lock</a:t>
            </a:r>
            <a:r>
              <a:rPr lang="en-US" dirty="0" smtClean="0"/>
              <a:t>(</a:t>
            </a:r>
            <a:r>
              <a:rPr lang="en-US" dirty="0" err="1" smtClean="0"/>
              <a:t>interpreter_lock</a:t>
            </a:r>
            <a:r>
              <a:rPr lang="en-US" dirty="0" smtClean="0"/>
              <a:t>, 1);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main_thread</a:t>
            </a:r>
            <a:r>
              <a:rPr lang="en-US" dirty="0" smtClean="0"/>
              <a:t> = </a:t>
            </a:r>
            <a:r>
              <a:rPr lang="en-US" dirty="0" err="1" smtClean="0"/>
              <a:t>PyThread_get_thread_ident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Any thread in </a:t>
            </a:r>
            <a:r>
              <a:rPr lang="en-US" dirty="0" err="1" smtClean="0"/>
              <a:t>CPython</a:t>
            </a:r>
            <a:r>
              <a:rPr lang="en-US" dirty="0" smtClean="0"/>
              <a:t> interpreter requires a special lock (GIL) which results in serial, rather than parallel execution of multi-threaded applications, irrespective of cores availability and design techniques.</a:t>
            </a:r>
          </a:p>
          <a:p>
            <a:r>
              <a:rPr lang="en-US" dirty="0" smtClean="0"/>
              <a:t>This talk focuses on the problem, dissects the root cause and its implications.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 jaw dropping 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 dirty="0" smtClean="0"/>
              <a:t>A simple python program – two functions()</a:t>
            </a:r>
          </a:p>
          <a:p>
            <a:pPr lvl="1"/>
            <a:r>
              <a:rPr lang="en-US" dirty="0" smtClean="0"/>
              <a:t>Count(n) -&gt; iterates from n to 0.</a:t>
            </a:r>
          </a:p>
          <a:p>
            <a:pPr lvl="1"/>
            <a:r>
              <a:rPr lang="en-US" dirty="0" smtClean="0"/>
              <a:t>Add(n) -&gt; adds n, n-1, n-2,..,1 </a:t>
            </a:r>
          </a:p>
          <a:p>
            <a:r>
              <a:rPr lang="en-US" dirty="0" smtClean="0"/>
              <a:t>Call them as two different threads on:</a:t>
            </a:r>
          </a:p>
          <a:p>
            <a:pPr lvl="1"/>
            <a:r>
              <a:rPr lang="en-US" dirty="0" smtClean="0"/>
              <a:t>Single Core </a:t>
            </a:r>
          </a:p>
          <a:p>
            <a:pPr lvl="1"/>
            <a:r>
              <a:rPr lang="en-US" dirty="0" smtClean="0"/>
              <a:t>Dual Core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57600"/>
            <a:ext cx="426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hart 5"/>
          <p:cNvGraphicFramePr/>
          <p:nvPr/>
        </p:nvGraphicFramePr>
        <p:xfrm>
          <a:off x="533400" y="4800600"/>
          <a:ext cx="3200399" cy="176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00600" y="4800600"/>
          <a:ext cx="2971800" cy="1476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0" y="6096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37% performance dip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60960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Increase in CPU Time by ~9 secs.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Fundamental to a multi-tasking application</a:t>
            </a:r>
          </a:p>
          <a:p>
            <a:r>
              <a:rPr lang="en-US" dirty="0" smtClean="0"/>
              <a:t>Smallest possible, independent unit of execution</a:t>
            </a:r>
          </a:p>
          <a:p>
            <a:r>
              <a:rPr lang="en-US" dirty="0" smtClean="0"/>
              <a:t>Light weight processes (resource sharing </a:t>
            </a:r>
            <a:r>
              <a:rPr lang="en-US" dirty="0" err="1" smtClean="0"/>
              <a:t>inclusing</a:t>
            </a:r>
            <a:r>
              <a:rPr lang="en-US" dirty="0" smtClean="0"/>
              <a:t> address space)</a:t>
            </a:r>
          </a:p>
          <a:p>
            <a:r>
              <a:rPr lang="en-US" dirty="0" smtClean="0"/>
              <a:t>Concurrent execution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Uni</a:t>
            </a:r>
            <a:r>
              <a:rPr lang="en-US" dirty="0" smtClean="0"/>
              <a:t>-core processor: Single thread at a time; Time division multiplexing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Multi-core processor: Threads run at the same time</a:t>
            </a:r>
          </a:p>
          <a:p>
            <a:r>
              <a:rPr lang="en-US" dirty="0" smtClean="0"/>
              <a:t>CPU bound and I/O bound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 system threads (POSIX/ Windows threads)</a:t>
            </a:r>
          </a:p>
          <a:p>
            <a:r>
              <a:rPr lang="en-US" dirty="0" smtClean="0"/>
              <a:t>Python VM has no intelligence of thread management (priorities, pre-emption, and so on)</a:t>
            </a:r>
          </a:p>
          <a:p>
            <a:r>
              <a:rPr lang="en-US" dirty="0" smtClean="0"/>
              <a:t>Native operative system supervises thread scheduling</a:t>
            </a:r>
          </a:p>
          <a:p>
            <a:r>
              <a:rPr lang="en-US" dirty="0" smtClean="0"/>
              <a:t>Python interpreter just does the per-thread bookkeeping.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threads: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Only one thread can be active in Python interpreter</a:t>
            </a:r>
          </a:p>
          <a:p>
            <a:r>
              <a:rPr lang="en-US" dirty="0" smtClean="0"/>
              <a:t>Each ‘running’ thread requires exclusive access to data structures in Python interpreter</a:t>
            </a:r>
          </a:p>
          <a:p>
            <a:r>
              <a:rPr lang="en-US" dirty="0" smtClean="0"/>
              <a:t>Global interpreter lock (GIL) provides this exclusive synchronization</a:t>
            </a:r>
          </a:p>
          <a:p>
            <a:r>
              <a:rPr lang="en-US" dirty="0" smtClean="0"/>
              <a:t>This lock is necessary mainly because CPython's </a:t>
            </a:r>
            <a:r>
              <a:rPr lang="en-US" dirty="0" smtClean="0">
                <a:solidFill>
                  <a:srgbClr val="FF0000"/>
                </a:solidFill>
              </a:rPr>
              <a:t>memory management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thread-safe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Result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thread waits if another thread is holding the GIL, even on a multi-core processor! So, threads run sequentially, instead of parallel!</a:t>
            </a:r>
          </a:p>
          <a:p>
            <a:pPr lvl="1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How do Python manages GIL?</a:t>
            </a:r>
          </a:p>
          <a:p>
            <a:pPr lvl="1"/>
            <a:r>
              <a:rPr lang="en-US" sz="2000" dirty="0" smtClean="0"/>
              <a:t>Python interpreter </a:t>
            </a:r>
            <a:r>
              <a:rPr lang="en-US" sz="2000" i="1" dirty="0" smtClean="0"/>
              <a:t>regularly</a:t>
            </a:r>
            <a:r>
              <a:rPr lang="en-US" sz="2000" dirty="0" smtClean="0"/>
              <a:t> performs a check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 check is done after ‘n’ ticks.</a:t>
            </a:r>
          </a:p>
          <a:p>
            <a:pPr lvl="1"/>
            <a:r>
              <a:rPr lang="en-US" sz="2000" dirty="0" smtClean="0"/>
              <a:t>It maps to ‘n’ number of Python VM’s byte-code instructions</a:t>
            </a:r>
          </a:p>
          <a:p>
            <a:pPr lvl="1"/>
            <a:r>
              <a:rPr lang="en-US" sz="1600" dirty="0" smtClean="0"/>
              <a:t>A global counter; Ticks decrement as a thread executes</a:t>
            </a:r>
          </a:p>
          <a:p>
            <a:r>
              <a:rPr lang="en-US" sz="2000" dirty="0" smtClean="0"/>
              <a:t>As soon as ticks reach zero:</a:t>
            </a:r>
          </a:p>
          <a:p>
            <a:pPr lvl="1"/>
            <a:r>
              <a:rPr lang="en-US" sz="2000" dirty="0" smtClean="0"/>
              <a:t>the active thread </a:t>
            </a:r>
            <a:r>
              <a:rPr lang="en-US" sz="2000" b="1" i="1" dirty="0" smtClean="0"/>
              <a:t>release</a:t>
            </a:r>
            <a:r>
              <a:rPr lang="en-US" sz="2000" i="1" dirty="0" smtClean="0"/>
              <a:t>s</a:t>
            </a:r>
            <a:r>
              <a:rPr lang="en-US" sz="2000" b="1" i="1" dirty="0" smtClean="0"/>
              <a:t> and reacquire</a:t>
            </a:r>
            <a:r>
              <a:rPr lang="en-US" sz="2000" i="1" dirty="0" smtClean="0"/>
              <a:t>s</a:t>
            </a:r>
            <a:r>
              <a:rPr lang="en-US" sz="2000" dirty="0" smtClean="0"/>
              <a:t> the GIL</a:t>
            </a:r>
          </a:p>
          <a:p>
            <a:pPr lvl="1"/>
            <a:r>
              <a:rPr lang="en-US" sz="2000" dirty="0" smtClean="0"/>
              <a:t>Signal handling (only in the main thread)</a:t>
            </a:r>
          </a:p>
          <a:p>
            <a:r>
              <a:rPr lang="en-US" sz="2000" dirty="0" smtClean="0"/>
              <a:t>Effectively, ticks dictate allowed CPU time-slice available to a thread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Is independent of host/native OS scheduling</a:t>
            </a:r>
          </a:p>
          <a:p>
            <a:r>
              <a:rPr lang="en-US" sz="2000" dirty="0" smtClean="0"/>
              <a:t>Can be set with </a:t>
            </a:r>
            <a:r>
              <a:rPr lang="en-US" sz="2000" dirty="0" err="1" smtClean="0"/>
              <a:t>sys.setcheckinterval</a:t>
            </a:r>
            <a:r>
              <a:rPr lang="en-US" sz="2000" dirty="0" smtClean="0"/>
              <a:t>(</a:t>
            </a:r>
            <a:r>
              <a:rPr lang="en-US" sz="2000" i="1" dirty="0" smtClean="0"/>
              <a:t>interval</a:t>
            </a:r>
            <a:r>
              <a:rPr lang="en-US" sz="2000" dirty="0" smtClean="0"/>
              <a:t>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1447800" y="2133600"/>
            <a:ext cx="914400" cy="7620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xplosion 2 4"/>
          <p:cNvSpPr/>
          <p:nvPr/>
        </p:nvSpPr>
        <p:spPr>
          <a:xfrm>
            <a:off x="4800600" y="2133600"/>
            <a:ext cx="1828800" cy="838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2895600" y="2209800"/>
            <a:ext cx="1600200" cy="762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Ticks &gt;0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Python thread: internals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9812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operation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19812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operation</a:t>
            </a:r>
            <a:endParaRPr lang="en-US" dirty="0"/>
          </a:p>
        </p:txBody>
      </p:sp>
      <p:sp>
        <p:nvSpPr>
          <p:cNvPr id="6" name="Double Bracket 5"/>
          <p:cNvSpPr/>
          <p:nvPr/>
        </p:nvSpPr>
        <p:spPr>
          <a:xfrm>
            <a:off x="990600" y="3048000"/>
            <a:ext cx="838200" cy="304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Acquire GIL</a:t>
            </a:r>
            <a:endParaRPr lang="en-US" sz="10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90600" y="2819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2895600" y="3048000"/>
            <a:ext cx="838200" cy="304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Release GIL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896394" y="2818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76800" y="1981200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operation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4725194" y="2818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uble Bracket 16"/>
          <p:cNvSpPr/>
          <p:nvPr/>
        </p:nvSpPr>
        <p:spPr>
          <a:xfrm>
            <a:off x="4648200" y="3048000"/>
            <a:ext cx="914400" cy="304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Acquire GIL</a:t>
            </a:r>
            <a:endParaRPr lang="en-US" sz="1000" dirty="0"/>
          </a:p>
        </p:txBody>
      </p:sp>
      <p:sp>
        <p:nvSpPr>
          <p:cNvPr id="18" name="Down Arrow Callout 17"/>
          <p:cNvSpPr/>
          <p:nvPr/>
        </p:nvSpPr>
        <p:spPr>
          <a:xfrm>
            <a:off x="1219200" y="3810000"/>
            <a:ext cx="1828800" cy="609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CPU bound thread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43000" y="4800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7400" y="4800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1800" y="4800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0" y="4800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1905000" y="48006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2819400" y="48006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33800" y="48006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e 27"/>
          <p:cNvSpPr/>
          <p:nvPr/>
        </p:nvSpPr>
        <p:spPr>
          <a:xfrm>
            <a:off x="1676400" y="5410200"/>
            <a:ext cx="609600" cy="152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29" name="Double Brace 28"/>
          <p:cNvSpPr/>
          <p:nvPr/>
        </p:nvSpPr>
        <p:spPr>
          <a:xfrm>
            <a:off x="3276600" y="5410200"/>
            <a:ext cx="609600" cy="152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</a:t>
            </a:r>
            <a:endParaRPr lang="en-US" sz="1000" dirty="0"/>
          </a:p>
        </p:txBody>
      </p:sp>
      <p:sp>
        <p:nvSpPr>
          <p:cNvPr id="30" name="Double Brace 29"/>
          <p:cNvSpPr/>
          <p:nvPr/>
        </p:nvSpPr>
        <p:spPr>
          <a:xfrm>
            <a:off x="2514600" y="5410200"/>
            <a:ext cx="609600" cy="152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" y="2286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05600" y="2286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1509</Words>
  <Application>Microsoft Office PowerPoint</Application>
  <PresentationFormat>On-screen Show (4:3)</PresentationFormat>
  <Paragraphs>280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Python threads: Dive into GIL!</vt:lpstr>
      <vt:lpstr>Summary</vt:lpstr>
      <vt:lpstr>Summary…</vt:lpstr>
      <vt:lpstr>A jaw dropping example!</vt:lpstr>
      <vt:lpstr>Threads: Fundamentals</vt:lpstr>
      <vt:lpstr>Python Threads</vt:lpstr>
      <vt:lpstr>Python threads: internals</vt:lpstr>
      <vt:lpstr>Python threads</vt:lpstr>
      <vt:lpstr>Python thread: internals</vt:lpstr>
      <vt:lpstr>GIL: Details and Bottleneck</vt:lpstr>
      <vt:lpstr>GIL: Battle in multi-cores</vt:lpstr>
      <vt:lpstr>GIL: Battle continues…</vt:lpstr>
      <vt:lpstr>New GIL: Python 3.2</vt:lpstr>
      <vt:lpstr> </vt:lpstr>
      <vt:lpstr>Python v3.2: What’s good?</vt:lpstr>
      <vt:lpstr>New GIL: All is not well</vt:lpstr>
      <vt:lpstr> </vt:lpstr>
      <vt:lpstr>Convoy effect</vt:lpstr>
      <vt:lpstr>Convoy effect: Python v2?</vt:lpstr>
      <vt:lpstr>Comparing : Python2.7 and Python3.2</vt:lpstr>
      <vt:lpstr>Solving GIL problems</vt:lpstr>
      <vt:lpstr>Jython: GIL</vt:lpstr>
      <vt:lpstr>Conclusion</vt:lpstr>
      <vt:lpstr>References</vt:lpstr>
      <vt:lpstr>Backup slides</vt:lpstr>
      <vt:lpstr>Python: GIL</vt:lpstr>
      <vt:lpstr>GIL: Internals</vt:lpstr>
      <vt:lpstr>GIL: in action</vt:lpstr>
      <vt:lpstr>GIL: Details</vt:lpstr>
    </vt:vector>
  </TitlesOfParts>
  <Company>NetApp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threads: Dive into GIL!</dc:title>
  <dc:creator>Lenovo User</dc:creator>
  <cp:lastModifiedBy>Lenovo User</cp:lastModifiedBy>
  <cp:revision>220</cp:revision>
  <dcterms:created xsi:type="dcterms:W3CDTF">2011-08-04T07:16:40Z</dcterms:created>
  <dcterms:modified xsi:type="dcterms:W3CDTF">2011-09-05T18:27:39Z</dcterms:modified>
</cp:coreProperties>
</file>