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58" r:id="rId3"/>
    <p:sldId id="2790" r:id="rId4"/>
    <p:sldId id="2796" r:id="rId5"/>
    <p:sldId id="2791" r:id="rId6"/>
    <p:sldId id="2793" r:id="rId7"/>
    <p:sldId id="2795" r:id="rId8"/>
    <p:sldId id="2789" r:id="rId9"/>
    <p:sldId id="2797" r:id="rId10"/>
    <p:sldId id="279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334"/>
    <a:srgbClr val="C00000"/>
    <a:srgbClr val="FFB6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E0483-793B-4401-865A-8307974159DB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40AE3-311D-48C8-81FC-C1EF8DFC05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016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BC7F6-8795-41B3-BFE1-6177D44CC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C4982E-FFAD-46E6-AFB3-30582E563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402079-772A-41C1-B1F9-0A4ABB72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EF62D7-68D4-4E93-B5B8-B0032F51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F925EB-6037-455A-A0AC-F6CDFEC1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30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961A0B-5125-4C3D-A140-95DA22C50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57085F-FC73-45F1-A2D5-A7BCAC86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D231AD-D5D8-495F-A536-15EC8873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341187-6950-44F1-9FD4-7031A612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9A4927-2D0F-4408-8945-A1CA3BAD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84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8A94C2-0E21-482C-81ED-28C12E01B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EB1C34-22D2-4AA3-B2D3-B76B4B8C6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209C77-1BE9-4D02-9FB1-9981410D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151D31-7168-47A5-AEB6-E1394CB0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17F8DD-B76F-4CF8-B541-B0A6948F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3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B5F6D-C0E6-47F4-8F3D-3A0A3F7B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190986-10BF-4618-8435-EB1034842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7D632B-E621-46E4-84E1-C75BFF872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B4D0D8-4427-457B-A0EA-D162A49D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8C7F25-91C9-4C39-8E7F-63635845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7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46C36-D875-418B-8581-D49729AD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4D5738-604F-46FE-A13E-045D47E6C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1BD515-18D3-42FD-9ABE-771F45CC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F83DD5-7A5A-4305-8D6C-FEE242A7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CF7D11-A3F6-4A42-80F6-77D12ECE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39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52114-C2ED-4EA2-808F-F7AC9F203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4895FC-3304-4421-8B5F-AC8AFF7BF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B73E55-D392-4579-8CA9-66E7A7900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2B8821-973A-407D-A6A9-39757D271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92CC07-BC72-46B4-A5C5-409A8560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C54706-C2BB-482E-B69F-4F5CE507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93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D0126-37D9-495C-9B45-242E7E50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70E1F1-0E6D-44AB-9FDC-565CCFA56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8D54A0-DFE2-4087-8BD3-1439984FD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3D770A-6327-4070-B0BD-5E5EC4F02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B64E74A-2AFB-4472-86F2-4282D2184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E74FFB-CCC6-4098-9102-029C03A6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4BA8E9-A857-4EFC-9789-CD22894F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8E3819E-A3F1-40FC-B260-E4F324C3E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58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403E6-1439-4B37-AF64-790F5258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28FD9A-76BE-4F02-9BEE-447FF0EA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0C383E-DC04-4961-80EA-BC8EED32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9B7487-30F2-465D-BDDE-11D8905E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69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6A319B-0710-4C2E-893F-D933B50A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38F2CEC-5345-490C-853B-AE258700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B4EBD2-3B9C-4D51-966D-CE3063B4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01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8BCD5-5918-4E00-9506-E0CF429AC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7B247E-10DA-4983-9D37-2259512EA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E7225F-5BF7-4131-B1DA-8A5CB4AA2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A2BBFC-E089-425C-B9B1-F9845C2F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C74B6F-D154-4E44-BFA0-1F3C0185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11870B-D35C-4E4B-A095-663552DF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55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D6740-D547-4B60-8B27-EC50D55A8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12BB6C-1F7C-4DC9-BA78-90CC425BA7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44AC5D-D765-4307-A09E-92CA9CC13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D575D8-8CD4-4126-9AA4-2B817170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FCB9A-AB07-414D-B5B4-770EA6F6361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D1F053-1423-429D-AFEB-C15E2951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FBBDBE-F1E1-4558-8DA3-10A421AA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89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4B6D7-2A00-4389-A22B-930769459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912C7C-1F68-4494-B577-554E7C743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3E6970-23FC-4034-8FD3-F8573CB54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FCB9A-AB07-414D-B5B4-770EA6F63619}" type="datetimeFigureOut">
              <a:rPr lang="ru-RU" smtClean="0"/>
              <a:t>26.12.2024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3072D0-114C-492D-B198-F47A63265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F52637-ADDB-4561-9705-71B175B1F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F9A7-C7A4-4EC0-9887-AD1A62F8C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71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scoco.org/dataset/#overview" TargetMode="External"/><Relationship Id="rId2" Type="http://schemas.openxmlformats.org/officeDocument/2006/relationships/hyperlink" Target="https://huggingface.co/nlpconnect/vit-gpt2-image-captio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ankur3107.github.io/blogs/the-illustrated-image-captioning-using-transformer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ymbo1-of-Piece/streamlit_ml_model_app" TargetMode="External"/><Relationship Id="rId2" Type="http://schemas.openxmlformats.org/officeDocument/2006/relationships/hyperlink" Target="https://huggingface.co/nlpconnect/vit-gpt2-image-captio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mbo1-of-Piece/streamlit_ml_model_ap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Symbo1-of-Pie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28122" y="2736899"/>
            <a:ext cx="8165538" cy="69210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36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</a:t>
            </a:r>
            <a:r>
              <a:rPr lang="en-US" altLang="ru-RU" sz="36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altLang="ru-RU" sz="3600" b="1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3D7F4B3-1F19-4201-9557-DDF12DBEDF75}"/>
              </a:ext>
            </a:extLst>
          </p:cNvPr>
          <p:cNvSpPr/>
          <p:nvPr/>
        </p:nvSpPr>
        <p:spPr>
          <a:xfrm>
            <a:off x="647535" y="4559631"/>
            <a:ext cx="1116999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Итоговая аттестационная работа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по программе профессиональной переподготовки 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«Разработка приложений искусственного интеллекта»</a:t>
            </a:r>
          </a:p>
          <a:p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Слушатель: Якушев Тимур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Ильгизарович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Группа: ИВТм-1-24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Руководитель: к.т.н., доцент Хамитов Ренат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Минзашарифович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90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6353C-3F97-0E09-954A-3B6B50C5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4A033-D833-B2E7-8FA0-3E778831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17F3C0-5EB0-6695-4C2F-437C3D2C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06" y="563413"/>
            <a:ext cx="6106686" cy="573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2054831" y="162795"/>
            <a:ext cx="9414357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ОПИСАНИЕ ЗАДАЧИ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B893850-79F8-4257-9B38-1693348B6313}"/>
              </a:ext>
            </a:extLst>
          </p:cNvPr>
          <p:cNvSpPr/>
          <p:nvPr/>
        </p:nvSpPr>
        <p:spPr>
          <a:xfrm>
            <a:off x="421906" y="1260525"/>
            <a:ext cx="55608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Формулировка задачи</a:t>
            </a:r>
            <a:endParaRPr 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lvl="1" algn="just" fontAlgn="base">
              <a:lnSpc>
                <a:spcPct val="90000"/>
              </a:lnSpc>
            </a:pPr>
            <a:endParaRPr lang="en-US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lvl="1" algn="just" fontAlgn="base">
              <a:lnSpc>
                <a:spcPct val="90000"/>
              </a:lnSpc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Разработать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Web-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приложение и разместить его на сервере </a:t>
            </a:r>
            <a:r>
              <a:rPr lang="en-US" sz="2000" dirty="0" err="1">
                <a:ea typeface="Verdana" panose="020B0604030504040204" pitchFamily="34" charset="0"/>
                <a:cs typeface="Verdana" panose="020B0604030504040204" pitchFamily="34" charset="0"/>
              </a:rPr>
              <a:t>Streamlit</a:t>
            </a: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7FA5C6F5-1EFF-42A3-80C5-C8DCFA9B66A7}"/>
              </a:ext>
            </a:extLst>
          </p:cNvPr>
          <p:cNvSpPr/>
          <p:nvPr/>
        </p:nvSpPr>
        <p:spPr>
          <a:xfrm>
            <a:off x="6631117" y="1252701"/>
            <a:ext cx="556088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Цель работы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Разработка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Web-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приложения</a:t>
            </a: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lvl="1" algn="just" fontAlgn="base">
              <a:lnSpc>
                <a:spcPct val="90000"/>
              </a:lnSpc>
            </a:pPr>
            <a:endParaRPr lang="ru-RU" sz="20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Задачи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Выбрать подходящую предварительно обученную модель машинного обучения</a:t>
            </a:r>
          </a:p>
          <a:p>
            <a:pPr marL="355600" lvl="1" indent="-342900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Реализовать </a:t>
            </a:r>
            <a:r>
              <a:rPr lang="en-US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Web </a:t>
            </a: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приложение на фреймворке </a:t>
            </a:r>
            <a:r>
              <a:rPr lang="en-US" sz="2000" dirty="0" err="1"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2000" dirty="0" err="1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treamlit</a:t>
            </a:r>
            <a:r>
              <a:rPr lang="en-US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на основе этой модели</a:t>
            </a:r>
          </a:p>
          <a:p>
            <a:pPr marL="355600" lvl="1" indent="-342900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Разместить код приложения в репозитории на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</a:p>
          <a:p>
            <a:pPr marL="355600" lvl="1" indent="-342900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Разработать тесты для приложения</a:t>
            </a:r>
            <a:endParaRPr lang="ru-RU" sz="2000" i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Настроить непрерывную интеграцию на </a:t>
            </a:r>
            <a:r>
              <a:rPr lang="en-US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GitHub</a:t>
            </a: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Развернуть приложение в облачной платформе</a:t>
            </a:r>
            <a:r>
              <a:rPr lang="en-US" sz="1800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dirty="0" err="1">
                <a:ea typeface="Verdana" panose="020B0604030504040204" pitchFamily="34" charset="0"/>
                <a:cs typeface="Verdana" panose="020B0604030504040204" pitchFamily="34" charset="0"/>
              </a:rPr>
              <a:t>S</a:t>
            </a:r>
            <a:r>
              <a:rPr lang="en-US" sz="1800" dirty="0" err="1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treamlit</a:t>
            </a:r>
            <a:r>
              <a:rPr lang="en-US" sz="18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cloud</a:t>
            </a:r>
            <a:endParaRPr lang="ru-RU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2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2065106" y="162795"/>
            <a:ext cx="9924835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ОПИСАНИЕ ПРЕДВАРИТЕЛЬНО ОБУЧЕННОЙ МОДЕЛИ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41B485-D7CD-49CD-A4E6-BA79C5E7DDC0}"/>
              </a:ext>
            </a:extLst>
          </p:cNvPr>
          <p:cNvSpPr/>
          <p:nvPr/>
        </p:nvSpPr>
        <p:spPr>
          <a:xfrm>
            <a:off x="421906" y="1260525"/>
            <a:ext cx="116281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Характеристики модели</a:t>
            </a:r>
          </a:p>
          <a:p>
            <a:pPr marL="12700" lvl="1" algn="just" fontAlgn="base">
              <a:lnSpc>
                <a:spcPct val="90000"/>
              </a:lnSpc>
              <a:spcBef>
                <a:spcPts val="0"/>
              </a:spcBef>
            </a:pP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Для приложения была выбрана </a:t>
            </a: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модель</a:t>
            </a: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с сервиса </a:t>
            </a:r>
            <a:r>
              <a:rPr lang="en-US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Hugging Face</a:t>
            </a: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На входе модель получает файл формата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jpeg, jpg, </a:t>
            </a:r>
            <a:r>
              <a:rPr lang="en-US" sz="2000" dirty="0" err="1">
                <a:ea typeface="Verdana" panose="020B0604030504040204" pitchFamily="34" charset="0"/>
                <a:cs typeface="Verdana" panose="020B0604030504040204" pitchFamily="34" charset="0"/>
              </a:rPr>
              <a:t>png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На выходе модель возвращает текстовое описание содержимого медиафайла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Модель обучалась на </a:t>
            </a: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коллекции</a:t>
            </a: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из 120к+ описанных изображений 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Ссылка на публикацию, в которой описана модель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тут</a:t>
            </a: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5885C61-598A-99DD-2BA8-0876839EA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" t="15249" r="525" b="13417"/>
          <a:stretch/>
        </p:blipFill>
        <p:spPr bwMode="auto">
          <a:xfrm>
            <a:off x="1384126" y="3866387"/>
            <a:ext cx="9125211" cy="2329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FAD6DC-DC0A-AF8B-A7F4-C3ABC23FDC22}"/>
              </a:ext>
            </a:extLst>
          </p:cNvPr>
          <p:cNvSpPr txBox="1"/>
          <p:nvPr/>
        </p:nvSpPr>
        <p:spPr>
          <a:xfrm>
            <a:off x="5121578" y="3543697"/>
            <a:ext cx="6097044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  <a:spcBef>
                <a:spcPts val="0"/>
              </a:spcBef>
            </a:pPr>
            <a:r>
              <a:rPr lang="ru-RU" sz="1600" dirty="0">
                <a:ea typeface="Verdana" panose="020B0604030504040204" pitchFamily="34" charset="0"/>
                <a:cs typeface="Verdana" panose="020B0604030504040204" pitchFamily="34" charset="0"/>
              </a:rPr>
              <a:t>Схема модели</a:t>
            </a:r>
          </a:p>
        </p:txBody>
      </p:sp>
    </p:spTree>
    <p:extLst>
      <p:ext uri="{BB962C8B-B14F-4D97-AF65-F5344CB8AC3E}">
        <p14:creationId xmlns:p14="http://schemas.microsoft.com/office/powerpoint/2010/main" val="336937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1982913" y="162795"/>
            <a:ext cx="9486276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АРХИТЕКТУРА ПРИЛОЖЕНИЯ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441B485-D7CD-49CD-A4E6-BA79C5E7DDC0}"/>
              </a:ext>
            </a:extLst>
          </p:cNvPr>
          <p:cNvSpPr/>
          <p:nvPr/>
        </p:nvSpPr>
        <p:spPr>
          <a:xfrm>
            <a:off x="421905" y="1260525"/>
            <a:ext cx="9404764" cy="3505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9525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Схема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основных компонентов приложения и их взаимодействия: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Модель машинного обучения: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nlpconnect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vit-gpt2-image-captioning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Используемы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инструменты для создания приложения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3.12,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css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Код приложения размещен на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GitHub: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https://github.com/Symbo1-of-Piece/streamlit_ml_model_app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Пользовательский клиент: браузер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 контроля версий: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git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Размещение приложения: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cloud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Структура проекта: представлена на слайде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C5EAD9-1D40-6FC7-0365-BD5CE267C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669" y="1260525"/>
            <a:ext cx="1491676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1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1982913" y="162795"/>
            <a:ext cx="9486276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ДЕМОНСТРАЦИЯ ПРИЛОЖЕНИЯ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44A65F-E188-4968-B07C-25421CD26538}"/>
              </a:ext>
            </a:extLst>
          </p:cNvPr>
          <p:cNvSpPr/>
          <p:nvPr/>
        </p:nvSpPr>
        <p:spPr>
          <a:xfrm>
            <a:off x="421906" y="1260525"/>
            <a:ext cx="112906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Скриншоты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Web 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приложения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или примеры вызова </a:t>
            </a:r>
            <a:r>
              <a:rPr lang="en-US" sz="2000" dirty="0">
                <a:ea typeface="Verdana" panose="020B0604030504040204" pitchFamily="34" charset="0"/>
                <a:cs typeface="Verdana" panose="020B0604030504040204" pitchFamily="34" charset="0"/>
              </a:rPr>
              <a:t>API</a:t>
            </a: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1C4A73-7B71-8629-63BE-9E944540C1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01"/>
          <a:stretch/>
        </p:blipFill>
        <p:spPr>
          <a:xfrm>
            <a:off x="240875" y="1128300"/>
            <a:ext cx="7935237" cy="329455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5942E5-6D5C-EE01-AFAA-972262E71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340" y="1053143"/>
            <a:ext cx="3789230" cy="431607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229DA58-6AC8-107C-493C-46AE9F353032}"/>
              </a:ext>
            </a:extLst>
          </p:cNvPr>
          <p:cNvSpPr/>
          <p:nvPr/>
        </p:nvSpPr>
        <p:spPr>
          <a:xfrm>
            <a:off x="1537524" y="4722887"/>
            <a:ext cx="163156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INPUT</a:t>
            </a:r>
            <a:endParaRPr lang="ru-RU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6919C3D-C814-506D-CF89-7BA9A8F6D6ED}"/>
              </a:ext>
            </a:extLst>
          </p:cNvPr>
          <p:cNvSpPr/>
          <p:nvPr/>
        </p:nvSpPr>
        <p:spPr>
          <a:xfrm>
            <a:off x="6096000" y="4777346"/>
            <a:ext cx="189384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OUTPUT</a:t>
            </a:r>
            <a:endParaRPr lang="ru-RU" sz="36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608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1982913" y="162795"/>
            <a:ext cx="9486276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ТЕСТЫ/</a:t>
            </a:r>
            <a:r>
              <a:rPr lang="en-US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CI/</a:t>
            </a: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развертывание в облаке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D44A65F-E188-4968-B07C-25421CD26538}"/>
              </a:ext>
            </a:extLst>
          </p:cNvPr>
          <p:cNvSpPr/>
          <p:nvPr/>
        </p:nvSpPr>
        <p:spPr>
          <a:xfrm>
            <a:off x="500283" y="1230294"/>
            <a:ext cx="109689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Описываются тесты/</a:t>
            </a:r>
            <a:r>
              <a:rPr lang="en-US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CI/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процесс развертывания в облаке (</a:t>
            </a:r>
            <a:r>
              <a:rPr lang="ru-RU" sz="2000" i="1" dirty="0">
                <a:ea typeface="Verdana" panose="020B0604030504040204" pitchFamily="34" charset="0"/>
                <a:cs typeface="Verdana" panose="020B0604030504040204" pitchFamily="34" charset="0"/>
              </a:rPr>
              <a:t>не обязательно все, а только то, что реально сделано</a:t>
            </a: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19A0E8-D1C2-AD08-458D-D52F2FFC2BD0}"/>
              </a:ext>
            </a:extLst>
          </p:cNvPr>
          <p:cNvSpPr txBox="1"/>
          <p:nvPr/>
        </p:nvSpPr>
        <p:spPr>
          <a:xfrm>
            <a:off x="569933" y="2079321"/>
            <a:ext cx="9707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Тесты:</a:t>
            </a:r>
          </a:p>
          <a:p>
            <a:pPr algn="just"/>
            <a:r>
              <a:rPr lang="ru-RU" dirty="0"/>
              <a:t>1. </a:t>
            </a:r>
            <a:r>
              <a:rPr lang="ru-RU" dirty="0">
                <a:effectLst/>
              </a:rPr>
              <a:t>проверка, что модель загружается корректно</a:t>
            </a:r>
          </a:p>
          <a:p>
            <a:pPr algn="just"/>
            <a:r>
              <a:rPr lang="ru-RU" dirty="0"/>
              <a:t>2. </a:t>
            </a:r>
            <a:r>
              <a:rPr lang="ru-RU" dirty="0">
                <a:effectLst/>
              </a:rPr>
              <a:t>проверка работы предсказания для изображения</a:t>
            </a:r>
          </a:p>
          <a:p>
            <a:pPr algn="just"/>
            <a:r>
              <a:rPr lang="ru-RU" dirty="0"/>
              <a:t>3. </a:t>
            </a:r>
            <a:r>
              <a:rPr lang="ru-RU" dirty="0">
                <a:effectLst/>
              </a:rPr>
              <a:t>проверка, что модель использует правильное устройство (GPU или CPU)</a:t>
            </a:r>
          </a:p>
          <a:p>
            <a:pPr algn="just"/>
            <a:r>
              <a:rPr lang="ru-RU" dirty="0"/>
              <a:t>4. </a:t>
            </a:r>
            <a:r>
              <a:rPr lang="ru-RU" dirty="0">
                <a:effectLst/>
              </a:rPr>
              <a:t>проверка, что преобразование изображения выполняется корректно</a:t>
            </a:r>
          </a:p>
          <a:p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2437BA-7C1A-31D6-81F3-D9829053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33" y="3582370"/>
            <a:ext cx="10452970" cy="10565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82A6CC-BED7-16AD-3A8F-D9F39D50B258}"/>
              </a:ext>
            </a:extLst>
          </p:cNvPr>
          <p:cNvSpPr txBox="1"/>
          <p:nvPr/>
        </p:nvSpPr>
        <p:spPr>
          <a:xfrm>
            <a:off x="500283" y="4782878"/>
            <a:ext cx="970767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Интеграция:</a:t>
            </a:r>
          </a:p>
          <a:p>
            <a:pPr marL="342900" indent="-342900" algn="just">
              <a:buAutoNum type="arabicPeriod"/>
            </a:pPr>
            <a:r>
              <a:rPr lang="en-US" sz="1600" dirty="0" err="1"/>
              <a:t>Streamlit</a:t>
            </a:r>
            <a:r>
              <a:rPr lang="en-US" sz="1600" dirty="0"/>
              <a:t> Cloud</a:t>
            </a:r>
            <a:r>
              <a:rPr lang="ru-RU" sz="1600" dirty="0"/>
              <a:t> - Платформа для развертывания приложений </a:t>
            </a:r>
            <a:r>
              <a:rPr lang="ru-RU" sz="1600" dirty="0" err="1"/>
              <a:t>Streamlit</a:t>
            </a:r>
            <a:r>
              <a:rPr lang="ru-RU" sz="1600" dirty="0"/>
              <a:t>. Автоматически синхронизируется с репозиторием </a:t>
            </a:r>
            <a:r>
              <a:rPr lang="ru-RU" sz="1600" dirty="0" err="1"/>
              <a:t>GitHub</a:t>
            </a:r>
            <a:r>
              <a:rPr lang="ru-RU" sz="1600" dirty="0"/>
              <a:t>, чтобы разворачивать обновления при каждом коммите.</a:t>
            </a:r>
          </a:p>
          <a:p>
            <a:pPr marL="342900" indent="-342900" algn="just">
              <a:buAutoNum type="arabicPeriod"/>
            </a:pPr>
            <a:r>
              <a:rPr lang="en-US" sz="1600" dirty="0"/>
              <a:t>GitHub</a:t>
            </a:r>
            <a:r>
              <a:rPr lang="ru-RU" sz="1600" dirty="0"/>
              <a:t> - Используется для хранения кода, файлов конфигурации. </a:t>
            </a:r>
            <a:endParaRPr lang="ru-RU" sz="1600" dirty="0">
              <a:effectLst/>
            </a:endParaRPr>
          </a:p>
          <a:p>
            <a:pPr algn="just"/>
            <a:r>
              <a:rPr lang="ru-RU" sz="1600" dirty="0"/>
              <a:t>3.    </a:t>
            </a:r>
            <a:r>
              <a:rPr lang="en-US" sz="1600" dirty="0"/>
              <a:t>VS Code</a:t>
            </a:r>
            <a:r>
              <a:rPr lang="ru-RU" sz="1600" dirty="0"/>
              <a:t> - Прямая интеграция с </a:t>
            </a:r>
            <a:r>
              <a:rPr lang="ru-RU" sz="1600" dirty="0" err="1"/>
              <a:t>GitHub</a:t>
            </a:r>
            <a:r>
              <a:rPr lang="ru-RU" sz="1600" dirty="0"/>
              <a:t> для управления версиями кода, а также возможность тестировать приложение локально перед отправкой изменений.</a:t>
            </a:r>
            <a:endParaRPr lang="ru-RU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260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1982913" y="162795"/>
            <a:ext cx="9486276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ИТОГИ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859100C-1BEA-48D9-9758-3D655F102C29}"/>
              </a:ext>
            </a:extLst>
          </p:cNvPr>
          <p:cNvSpPr/>
          <p:nvPr/>
        </p:nvSpPr>
        <p:spPr>
          <a:xfrm>
            <a:off x="421906" y="1260525"/>
            <a:ext cx="5560883" cy="3228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Краткое описание полученных результатов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Выбрана и развернута модель предсказания содержимого медиафайла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Разработано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web-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на фреймворке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Написаны тесты, файлы конфигурации</a:t>
            </a:r>
          </a:p>
          <a:p>
            <a:pPr marL="342900" lvl="0" indent="-342900">
              <a:lnSpc>
                <a:spcPct val="150000"/>
              </a:lnSpc>
              <a:buFont typeface="Symbol" pitchFamily="2" charset="2"/>
              <a:buChar char=""/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связано с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GitHub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развернуто на серверах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cloud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5322A68-87C4-417D-8E3D-5B22DB5CACA8}"/>
              </a:ext>
            </a:extLst>
          </p:cNvPr>
          <p:cNvSpPr/>
          <p:nvPr/>
        </p:nvSpPr>
        <p:spPr>
          <a:xfrm>
            <a:off x="6209211" y="1260525"/>
            <a:ext cx="5560883" cy="2613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Ссылка на репозиторий с кодом</a:t>
            </a: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https://github.com/Symbo1-of Piece/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streamlit_ml_model_app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700" lvl="1" algn="just" fontAlgn="base">
              <a:lnSpc>
                <a:spcPct val="90000"/>
              </a:lnSpc>
              <a:spcBef>
                <a:spcPts val="0"/>
              </a:spcBef>
            </a:pPr>
            <a:endParaRPr lang="ru-RU" sz="14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lvl="1" algn="just" fontAlgn="base">
              <a:lnSpc>
                <a:spcPct val="90000"/>
              </a:lnSpc>
              <a:spcBef>
                <a:spcPts val="0"/>
              </a:spcBef>
            </a:pPr>
            <a:endParaRPr lang="en-US" sz="1400" b="1" dirty="0"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2700" lvl="1" algn="just" fontAlgn="base">
              <a:lnSpc>
                <a:spcPct val="90000"/>
              </a:lnSpc>
            </a:pPr>
            <a:r>
              <a:rPr lang="ru-RU" sz="2000" b="1" dirty="0">
                <a:ea typeface="Verdana" panose="020B0604030504040204" pitchFamily="34" charset="0"/>
                <a:cs typeface="Verdana" panose="020B0604030504040204" pitchFamily="34" charset="0"/>
              </a:rPr>
              <a:t>Планируемые дальнейшие действия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Поддержка большего количества форматов изображений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Контейнеризация</a:t>
            </a: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a typeface="Verdana" panose="020B0604030504040204" pitchFamily="34" charset="0"/>
                <a:cs typeface="Verdana" panose="020B0604030504040204" pitchFamily="34" charset="0"/>
              </a:rPr>
              <a:t>Снижение </a:t>
            </a:r>
            <a:r>
              <a:rPr lang="ru-RU" sz="2000" dirty="0" err="1">
                <a:ea typeface="Verdana" panose="020B0604030504040204" pitchFamily="34" charset="0"/>
                <a:cs typeface="Verdana" panose="020B0604030504040204" pitchFamily="34" charset="0"/>
              </a:rPr>
              <a:t>ресурсозатратности</a:t>
            </a:r>
            <a:endParaRPr lang="ru-RU" sz="2000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55600" lvl="1" indent="-342900" algn="just" fontAlgn="base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2000" b="1" dirty="0"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57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3DD0EEB-5277-489A-B9FE-77CECE4C6411}"/>
              </a:ext>
            </a:extLst>
          </p:cNvPr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AEE3EC-AE31-4913-843B-33079C5871A3}"/>
              </a:ext>
            </a:extLst>
          </p:cNvPr>
          <p:cNvSpPr txBox="1">
            <a:spLocks/>
          </p:cNvSpPr>
          <p:nvPr/>
        </p:nvSpPr>
        <p:spPr>
          <a:xfrm>
            <a:off x="518524" y="1221901"/>
            <a:ext cx="10865327" cy="6459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>
              <a:spcAft>
                <a:spcPts val="0"/>
              </a:spcAft>
            </a:pPr>
            <a:r>
              <a:rPr lang="ru-RU" sz="2400" b="1" cap="all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6AA37-D9E8-497C-80E1-BA0A4BC4ADD3}"/>
              </a:ext>
            </a:extLst>
          </p:cNvPr>
          <p:cNvSpPr txBox="1"/>
          <p:nvPr/>
        </p:nvSpPr>
        <p:spPr>
          <a:xfrm>
            <a:off x="743343" y="5122227"/>
            <a:ext cx="597060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Контакты: </a:t>
            </a:r>
            <a:endParaRPr lang="en-US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E-mail: tim.yakushev.01@mail.ru</a:t>
            </a:r>
            <a:endParaRPr lang="ru-RU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GitHub: </a:t>
            </a:r>
            <a:r>
              <a:rPr lang="en-US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2"/>
              </a:rPr>
              <a:t>https://github.com/Symbo1-of-Piece</a:t>
            </a:r>
            <a:endParaRPr lang="en-US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endParaRPr lang="ru-RU" sz="20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D18035-E7AA-72A0-8D0A-BC9DDD0FD5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87" t="7267"/>
          <a:stretch/>
        </p:blipFill>
        <p:spPr>
          <a:xfrm>
            <a:off x="9602107" y="4033380"/>
            <a:ext cx="1846549" cy="1855165"/>
          </a:xfrm>
          <a:prstGeom prst="rect">
            <a:avLst/>
          </a:prstGeom>
        </p:spPr>
      </p:pic>
      <p:pic>
        <p:nvPicPr>
          <p:cNvPr id="1028" name="Picture 4" descr="github - Me using git - devRant">
            <a:extLst>
              <a:ext uri="{FF2B5EF4-FFF2-40B4-BE49-F238E27FC236}">
                <a16:creationId xmlns:a16="http://schemas.microsoft.com/office/drawing/2014/main" id="{05AB2ED5-32A9-F9AD-8807-C690704F9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0" y="2241974"/>
            <a:ext cx="2638102" cy="22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219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618E-4CF0-B31B-B26A-0F08F4B7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133BBC-29FC-C113-08E2-06661B68E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273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450</Words>
  <Application>Microsoft Office PowerPoint</Application>
  <PresentationFormat>Широкоэкранный</PresentationFormat>
  <Paragraphs>72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Symbol</vt:lpstr>
      <vt:lpstr>Times New Roman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Валентина</dc:creator>
  <cp:lastModifiedBy>Символ Мира</cp:lastModifiedBy>
  <cp:revision>54</cp:revision>
  <dcterms:created xsi:type="dcterms:W3CDTF">2020-10-21T08:07:57Z</dcterms:created>
  <dcterms:modified xsi:type="dcterms:W3CDTF">2024-12-26T14:42:38Z</dcterms:modified>
</cp:coreProperties>
</file>