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6" r:id="rId19"/>
    <p:sldId id="277" r:id="rId20"/>
    <p:sldId id="278" r:id="rId21"/>
    <p:sldId id="279" r:id="rId22"/>
    <p:sldId id="281" r:id="rId23"/>
    <p:sldId id="282" r:id="rId24"/>
    <p:sldId id="273" r:id="rId25"/>
    <p:sldId id="280"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10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B8F84-05EF-4B29-89E5-1885A6755792}"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AD837173-7F98-4ECB-B711-08A7B23601CD}">
      <dgm:prSet phldrT="[Text]"/>
      <dgm:spPr/>
      <dgm:t>
        <a:bodyPr/>
        <a:lstStyle/>
        <a:p>
          <a:r>
            <a:rPr lang="en-US" dirty="0" smtClean="0"/>
            <a:t>source</a:t>
          </a:r>
          <a:endParaRPr lang="en-US" dirty="0"/>
        </a:p>
      </dgm:t>
    </dgm:pt>
    <dgm:pt modelId="{43C1A3A3-BB9C-49D8-9C85-8D67C0B8B137}" type="parTrans" cxnId="{ADBD028A-07E4-4B43-A32B-842F7347D9F5}">
      <dgm:prSet/>
      <dgm:spPr/>
      <dgm:t>
        <a:bodyPr/>
        <a:lstStyle/>
        <a:p>
          <a:endParaRPr lang="en-US"/>
        </a:p>
      </dgm:t>
    </dgm:pt>
    <dgm:pt modelId="{1AD2E04E-B3FE-4412-B5C9-009194DBFD77}" type="sibTrans" cxnId="{ADBD028A-07E4-4B43-A32B-842F7347D9F5}">
      <dgm:prSet/>
      <dgm:spPr/>
      <dgm:t>
        <a:bodyPr/>
        <a:lstStyle/>
        <a:p>
          <a:endParaRPr lang="en-US"/>
        </a:p>
      </dgm:t>
    </dgm:pt>
    <dgm:pt modelId="{BCC100F0-276B-4328-9BE1-9A73435766ED}">
      <dgm:prSet phldrT="[Text]"/>
      <dgm:spPr/>
      <dgm:t>
        <a:bodyPr/>
        <a:lstStyle/>
        <a:p>
          <a:r>
            <a:rPr lang="en-US" dirty="0" smtClean="0"/>
            <a:t>source</a:t>
          </a:r>
          <a:endParaRPr lang="en-US" dirty="0"/>
        </a:p>
      </dgm:t>
    </dgm:pt>
    <dgm:pt modelId="{28AE9E17-C245-4C6E-956A-A06ECCEF31CD}" type="parTrans" cxnId="{0CB114FB-BB81-4377-84FE-7F4602B5F039}">
      <dgm:prSet/>
      <dgm:spPr/>
      <dgm:t>
        <a:bodyPr/>
        <a:lstStyle/>
        <a:p>
          <a:endParaRPr lang="en-US"/>
        </a:p>
      </dgm:t>
    </dgm:pt>
    <dgm:pt modelId="{69DDF073-D192-4DA1-9573-132F9DEE29DB}" type="sibTrans" cxnId="{0CB114FB-BB81-4377-84FE-7F4602B5F039}">
      <dgm:prSet/>
      <dgm:spPr/>
      <dgm:t>
        <a:bodyPr/>
        <a:lstStyle/>
        <a:p>
          <a:endParaRPr lang="en-US"/>
        </a:p>
      </dgm:t>
    </dgm:pt>
    <dgm:pt modelId="{4BFB2AA0-EF9A-4204-9071-3557D970CA00}">
      <dgm:prSet phldrT="[Text]"/>
      <dgm:spPr/>
      <dgm:t>
        <a:bodyPr/>
        <a:lstStyle/>
        <a:p>
          <a:r>
            <a:rPr lang="en-US" dirty="0" smtClean="0"/>
            <a:t>source</a:t>
          </a:r>
          <a:endParaRPr lang="en-US" dirty="0"/>
        </a:p>
      </dgm:t>
    </dgm:pt>
    <dgm:pt modelId="{422EC0B3-5C1F-49F7-81D6-918A2239C76B}" type="parTrans" cxnId="{14800C27-0745-4971-8231-C12D46BBAD6E}">
      <dgm:prSet/>
      <dgm:spPr/>
      <dgm:t>
        <a:bodyPr/>
        <a:lstStyle/>
        <a:p>
          <a:endParaRPr lang="en-US"/>
        </a:p>
      </dgm:t>
    </dgm:pt>
    <dgm:pt modelId="{1CD7B193-6128-4E36-9478-10AECDE62E23}" type="sibTrans" cxnId="{14800C27-0745-4971-8231-C12D46BBAD6E}">
      <dgm:prSet/>
      <dgm:spPr/>
      <dgm:t>
        <a:bodyPr/>
        <a:lstStyle/>
        <a:p>
          <a:endParaRPr lang="en-US"/>
        </a:p>
      </dgm:t>
    </dgm:pt>
    <dgm:pt modelId="{68BDCDFC-F0D9-4DF4-BAFB-7D6578FBCDD7}">
      <dgm:prSet phldrT="[Text]" custT="1"/>
      <dgm:spPr/>
      <dgm:t>
        <a:bodyPr/>
        <a:lstStyle/>
        <a:p>
          <a:r>
            <a:rPr lang="en-US" sz="2000" baseline="0" dirty="0" smtClean="0"/>
            <a:t>Compiler front-end</a:t>
          </a:r>
          <a:endParaRPr lang="en-US" sz="2000" baseline="0" dirty="0"/>
        </a:p>
      </dgm:t>
    </dgm:pt>
    <dgm:pt modelId="{A294D24E-3AE5-4D41-A3F0-EC1CC445C14B}" type="parTrans" cxnId="{406142FF-BB63-4374-8F23-D2C2B300EA9E}">
      <dgm:prSet/>
      <dgm:spPr/>
      <dgm:t>
        <a:bodyPr/>
        <a:lstStyle/>
        <a:p>
          <a:endParaRPr lang="en-US"/>
        </a:p>
      </dgm:t>
    </dgm:pt>
    <dgm:pt modelId="{B219B703-0132-4E56-8F45-782D92E282A5}" type="sibTrans" cxnId="{406142FF-BB63-4374-8F23-D2C2B300EA9E}">
      <dgm:prSet/>
      <dgm:spPr/>
      <dgm:t>
        <a:bodyPr/>
        <a:lstStyle/>
        <a:p>
          <a:endParaRPr lang="en-US"/>
        </a:p>
      </dgm:t>
    </dgm:pt>
    <dgm:pt modelId="{F4D8F148-9D2C-4D62-9BE4-5C8E1BADB89B}" type="pres">
      <dgm:prSet presAssocID="{297B8F84-05EF-4B29-89E5-1885A6755792}" presName="Name0" presStyleCnt="0">
        <dgm:presLayoutVars>
          <dgm:chMax val="4"/>
          <dgm:resizeHandles val="exact"/>
        </dgm:presLayoutVars>
      </dgm:prSet>
      <dgm:spPr/>
      <dgm:t>
        <a:bodyPr/>
        <a:lstStyle/>
        <a:p>
          <a:endParaRPr lang="en-US"/>
        </a:p>
      </dgm:t>
    </dgm:pt>
    <dgm:pt modelId="{F3B6BB97-1442-4996-A4B5-A520381E7DCB}" type="pres">
      <dgm:prSet presAssocID="{297B8F84-05EF-4B29-89E5-1885A6755792}" presName="ellipse" presStyleLbl="trBgShp" presStyleIdx="0" presStyleCnt="1"/>
      <dgm:spPr/>
    </dgm:pt>
    <dgm:pt modelId="{5B465D3A-D39B-417A-90B0-14E20532D2AB}" type="pres">
      <dgm:prSet presAssocID="{297B8F84-05EF-4B29-89E5-1885A6755792}" presName="arrow1" presStyleLbl="fgShp" presStyleIdx="0" presStyleCnt="1"/>
      <dgm:spPr/>
      <dgm:t>
        <a:bodyPr/>
        <a:lstStyle/>
        <a:p>
          <a:endParaRPr lang="en-US"/>
        </a:p>
      </dgm:t>
    </dgm:pt>
    <dgm:pt modelId="{F6CC5332-ACB3-4454-B3FB-91C643512247}" type="pres">
      <dgm:prSet presAssocID="{297B8F84-05EF-4B29-89E5-1885A6755792}" presName="rectangle" presStyleLbl="revTx" presStyleIdx="0" presStyleCnt="1" custScaleX="179487">
        <dgm:presLayoutVars>
          <dgm:bulletEnabled val="1"/>
        </dgm:presLayoutVars>
      </dgm:prSet>
      <dgm:spPr/>
      <dgm:t>
        <a:bodyPr/>
        <a:lstStyle/>
        <a:p>
          <a:endParaRPr lang="en-US"/>
        </a:p>
      </dgm:t>
    </dgm:pt>
    <dgm:pt modelId="{CD01EC1C-CBF6-4C71-85AC-627AD3E8BDE0}" type="pres">
      <dgm:prSet presAssocID="{BCC100F0-276B-4328-9BE1-9A73435766ED}" presName="item1" presStyleLbl="node1" presStyleIdx="0" presStyleCnt="3">
        <dgm:presLayoutVars>
          <dgm:bulletEnabled val="1"/>
        </dgm:presLayoutVars>
      </dgm:prSet>
      <dgm:spPr/>
      <dgm:t>
        <a:bodyPr/>
        <a:lstStyle/>
        <a:p>
          <a:endParaRPr lang="en-US"/>
        </a:p>
      </dgm:t>
    </dgm:pt>
    <dgm:pt modelId="{E1FBE9D1-9AD3-48BE-8B57-76781B8D97C3}" type="pres">
      <dgm:prSet presAssocID="{4BFB2AA0-EF9A-4204-9071-3557D970CA00}" presName="item2" presStyleLbl="node1" presStyleIdx="1" presStyleCnt="3">
        <dgm:presLayoutVars>
          <dgm:bulletEnabled val="1"/>
        </dgm:presLayoutVars>
      </dgm:prSet>
      <dgm:spPr/>
      <dgm:t>
        <a:bodyPr/>
        <a:lstStyle/>
        <a:p>
          <a:endParaRPr lang="en-US"/>
        </a:p>
      </dgm:t>
    </dgm:pt>
    <dgm:pt modelId="{66BBE054-C853-47DC-AA93-3F1508276D0B}" type="pres">
      <dgm:prSet presAssocID="{68BDCDFC-F0D9-4DF4-BAFB-7D6578FBCDD7}" presName="item3" presStyleLbl="node1" presStyleIdx="2" presStyleCnt="3">
        <dgm:presLayoutVars>
          <dgm:bulletEnabled val="1"/>
        </dgm:presLayoutVars>
      </dgm:prSet>
      <dgm:spPr/>
      <dgm:t>
        <a:bodyPr/>
        <a:lstStyle/>
        <a:p>
          <a:endParaRPr lang="en-US"/>
        </a:p>
      </dgm:t>
    </dgm:pt>
    <dgm:pt modelId="{C67756A7-3361-41B2-8EB3-1F5E24AE140D}" type="pres">
      <dgm:prSet presAssocID="{297B8F84-05EF-4B29-89E5-1885A6755792}" presName="funnel" presStyleLbl="trAlignAcc1" presStyleIdx="0" presStyleCnt="1"/>
      <dgm:spPr/>
    </dgm:pt>
  </dgm:ptLst>
  <dgm:cxnLst>
    <dgm:cxn modelId="{ADBD028A-07E4-4B43-A32B-842F7347D9F5}" srcId="{297B8F84-05EF-4B29-89E5-1885A6755792}" destId="{AD837173-7F98-4ECB-B711-08A7B23601CD}" srcOrd="0" destOrd="0" parTransId="{43C1A3A3-BB9C-49D8-9C85-8D67C0B8B137}" sibTransId="{1AD2E04E-B3FE-4412-B5C9-009194DBFD77}"/>
    <dgm:cxn modelId="{4F8CE8DD-09B1-45F9-9F76-3BAC3EAA1803}" type="presOf" srcId="{68BDCDFC-F0D9-4DF4-BAFB-7D6578FBCDD7}" destId="{F6CC5332-ACB3-4454-B3FB-91C643512247}" srcOrd="0" destOrd="0" presId="urn:microsoft.com/office/officeart/2005/8/layout/funnel1"/>
    <dgm:cxn modelId="{32305ECC-6B2C-4F76-A13C-F7D412307EFD}" type="presOf" srcId="{BCC100F0-276B-4328-9BE1-9A73435766ED}" destId="{E1FBE9D1-9AD3-48BE-8B57-76781B8D97C3}" srcOrd="0" destOrd="0" presId="urn:microsoft.com/office/officeart/2005/8/layout/funnel1"/>
    <dgm:cxn modelId="{74AF21C7-3043-4F1B-90F9-0182938EF595}" type="presOf" srcId="{297B8F84-05EF-4B29-89E5-1885A6755792}" destId="{F4D8F148-9D2C-4D62-9BE4-5C8E1BADB89B}" srcOrd="0" destOrd="0" presId="urn:microsoft.com/office/officeart/2005/8/layout/funnel1"/>
    <dgm:cxn modelId="{406142FF-BB63-4374-8F23-D2C2B300EA9E}" srcId="{297B8F84-05EF-4B29-89E5-1885A6755792}" destId="{68BDCDFC-F0D9-4DF4-BAFB-7D6578FBCDD7}" srcOrd="3" destOrd="0" parTransId="{A294D24E-3AE5-4D41-A3F0-EC1CC445C14B}" sibTransId="{B219B703-0132-4E56-8F45-782D92E282A5}"/>
    <dgm:cxn modelId="{DB4320BF-6FD1-44D8-9FB8-744B5A9F5F2F}" type="presOf" srcId="{AD837173-7F98-4ECB-B711-08A7B23601CD}" destId="{66BBE054-C853-47DC-AA93-3F1508276D0B}" srcOrd="0" destOrd="0" presId="urn:microsoft.com/office/officeart/2005/8/layout/funnel1"/>
    <dgm:cxn modelId="{14800C27-0745-4971-8231-C12D46BBAD6E}" srcId="{297B8F84-05EF-4B29-89E5-1885A6755792}" destId="{4BFB2AA0-EF9A-4204-9071-3557D970CA00}" srcOrd="2" destOrd="0" parTransId="{422EC0B3-5C1F-49F7-81D6-918A2239C76B}" sibTransId="{1CD7B193-6128-4E36-9478-10AECDE62E23}"/>
    <dgm:cxn modelId="{0CB114FB-BB81-4377-84FE-7F4602B5F039}" srcId="{297B8F84-05EF-4B29-89E5-1885A6755792}" destId="{BCC100F0-276B-4328-9BE1-9A73435766ED}" srcOrd="1" destOrd="0" parTransId="{28AE9E17-C245-4C6E-956A-A06ECCEF31CD}" sibTransId="{69DDF073-D192-4DA1-9573-132F9DEE29DB}"/>
    <dgm:cxn modelId="{98ECC971-BC09-4B0C-9F2D-D4E3F5BC2126}" type="presOf" srcId="{4BFB2AA0-EF9A-4204-9071-3557D970CA00}" destId="{CD01EC1C-CBF6-4C71-85AC-627AD3E8BDE0}" srcOrd="0" destOrd="0" presId="urn:microsoft.com/office/officeart/2005/8/layout/funnel1"/>
    <dgm:cxn modelId="{D5E0F78E-653D-451C-A9EA-EA3F30F55171}" type="presParOf" srcId="{F4D8F148-9D2C-4D62-9BE4-5C8E1BADB89B}" destId="{F3B6BB97-1442-4996-A4B5-A520381E7DCB}" srcOrd="0" destOrd="0" presId="urn:microsoft.com/office/officeart/2005/8/layout/funnel1"/>
    <dgm:cxn modelId="{B2937DFD-934F-4DCF-B0AF-2B1BD63D7D2A}" type="presParOf" srcId="{F4D8F148-9D2C-4D62-9BE4-5C8E1BADB89B}" destId="{5B465D3A-D39B-417A-90B0-14E20532D2AB}" srcOrd="1" destOrd="0" presId="urn:microsoft.com/office/officeart/2005/8/layout/funnel1"/>
    <dgm:cxn modelId="{3C41A244-F643-4A3D-A251-CF9D769A45A3}" type="presParOf" srcId="{F4D8F148-9D2C-4D62-9BE4-5C8E1BADB89B}" destId="{F6CC5332-ACB3-4454-B3FB-91C643512247}" srcOrd="2" destOrd="0" presId="urn:microsoft.com/office/officeart/2005/8/layout/funnel1"/>
    <dgm:cxn modelId="{F994D09D-80FE-44B2-A81B-05E9F585D1BF}" type="presParOf" srcId="{F4D8F148-9D2C-4D62-9BE4-5C8E1BADB89B}" destId="{CD01EC1C-CBF6-4C71-85AC-627AD3E8BDE0}" srcOrd="3" destOrd="0" presId="urn:microsoft.com/office/officeart/2005/8/layout/funnel1"/>
    <dgm:cxn modelId="{5C31C66E-883A-4E31-9550-7A9CA51DC479}" type="presParOf" srcId="{F4D8F148-9D2C-4D62-9BE4-5C8E1BADB89B}" destId="{E1FBE9D1-9AD3-48BE-8B57-76781B8D97C3}" srcOrd="4" destOrd="0" presId="urn:microsoft.com/office/officeart/2005/8/layout/funnel1"/>
    <dgm:cxn modelId="{4215B4C3-E2B9-4D14-AA9D-01917C8F34BF}" type="presParOf" srcId="{F4D8F148-9D2C-4D62-9BE4-5C8E1BADB89B}" destId="{66BBE054-C853-47DC-AA93-3F1508276D0B}" srcOrd="5" destOrd="0" presId="urn:microsoft.com/office/officeart/2005/8/layout/funnel1"/>
    <dgm:cxn modelId="{18FDB5DD-9E65-4F83-9FF9-C043C022EC60}" type="presParOf" srcId="{F4D8F148-9D2C-4D62-9BE4-5C8E1BADB89B}" destId="{C67756A7-3361-41B2-8EB3-1F5E24AE140D}" srcOrd="6" destOrd="0" presId="urn:microsoft.com/office/officeart/2005/8/layout/funnel1"/>
  </dgm:cxnLst>
  <dgm:bg/>
  <dgm:whole/>
</dgm:dataModel>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79BEF74-28B6-4DF6-BDDC-18EB5D1C7323}" type="datetimeFigureOut">
              <a:rPr lang="en-US" smtClean="0"/>
              <a:pPr/>
              <a:t>4/15/2009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DEFD654-328B-4B3E-B8F4-071A2F91F03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9BEF74-28B6-4DF6-BDDC-18EB5D1C7323}" type="datetimeFigureOut">
              <a:rPr lang="en-US" smtClean="0"/>
              <a:pPr/>
              <a:t>4/15/2009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FD654-328B-4B3E-B8F4-071A2F91F0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DEFD654-328B-4B3E-B8F4-071A2F91F03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9BEF74-28B6-4DF6-BDDC-18EB5D1C7323}" type="datetimeFigureOut">
              <a:rPr lang="en-US" smtClean="0"/>
              <a:pPr/>
              <a:t>4/15/2009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9BEF74-28B6-4DF6-BDDC-18EB5D1C7323}" type="datetimeFigureOut">
              <a:rPr lang="en-US" smtClean="0"/>
              <a:pPr/>
              <a:t>4/15/2009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DEFD654-328B-4B3E-B8F4-071A2F91F03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79BEF74-28B6-4DF6-BDDC-18EB5D1C7323}" type="datetimeFigureOut">
              <a:rPr lang="en-US" smtClean="0"/>
              <a:pPr/>
              <a:t>4/15/2009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DEFD654-328B-4B3E-B8F4-071A2F91F03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79BEF74-28B6-4DF6-BDDC-18EB5D1C7323}" type="datetimeFigureOut">
              <a:rPr lang="en-US" smtClean="0"/>
              <a:pPr/>
              <a:t>4/15/2009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FD654-328B-4B3E-B8F4-071A2F91F03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9BEF74-28B6-4DF6-BDDC-18EB5D1C7323}" type="datetimeFigureOut">
              <a:rPr lang="en-US" smtClean="0"/>
              <a:pPr/>
              <a:t>4/15/2009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DEFD654-328B-4B3E-B8F4-071A2F91F03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9BEF74-28B6-4DF6-BDDC-18EB5D1C7323}" type="datetimeFigureOut">
              <a:rPr lang="en-US" smtClean="0"/>
              <a:pPr/>
              <a:t>4/15/2009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DEFD654-328B-4B3E-B8F4-071A2F91F0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79BEF74-28B6-4DF6-BDDC-18EB5D1C7323}" type="datetimeFigureOut">
              <a:rPr lang="en-US" smtClean="0"/>
              <a:pPr/>
              <a:t>4/15/2009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DEFD654-328B-4B3E-B8F4-071A2F91F0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DEFD654-328B-4B3E-B8F4-071A2F91F03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79BEF74-28B6-4DF6-BDDC-18EB5D1C7323}" type="datetimeFigureOut">
              <a:rPr lang="en-US" smtClean="0"/>
              <a:pPr/>
              <a:t>4/15/2009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DEFD654-328B-4B3E-B8F4-071A2F91F03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79BEF74-28B6-4DF6-BDDC-18EB5D1C7323}" type="datetimeFigureOut">
              <a:rPr lang="en-US" smtClean="0"/>
              <a:pPr/>
              <a:t>4/15/2009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79BEF74-28B6-4DF6-BDDC-18EB5D1C7323}" type="datetimeFigureOut">
              <a:rPr lang="en-US" smtClean="0"/>
              <a:pPr/>
              <a:t>4/15/2009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DEFD654-328B-4B3E-B8F4-071A2F91F03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png"/><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4876800"/>
          </a:xfrm>
        </p:spPr>
        <p:txBody>
          <a:bodyPr>
            <a:normAutofit/>
          </a:bodyPr>
          <a:lstStyle/>
          <a:p>
            <a:r>
              <a:rPr lang="en-US" dirty="0" smtClean="0"/>
              <a:t>A Common</a:t>
            </a:r>
            <a:br>
              <a:rPr lang="en-US" dirty="0" smtClean="0"/>
            </a:br>
            <a:r>
              <a:rPr lang="en-US" dirty="0" smtClean="0"/>
              <a:t>Compiler Infrastructure</a:t>
            </a:r>
            <a:br>
              <a:rPr lang="en-US" dirty="0" smtClean="0"/>
            </a:br>
            <a:r>
              <a:rPr lang="en-US" dirty="0" smtClean="0"/>
              <a:t/>
            </a:r>
            <a:br>
              <a:rPr lang="en-US" dirty="0" smtClean="0"/>
            </a:br>
            <a:r>
              <a:rPr lang="en-US" dirty="0" smtClean="0"/>
              <a:t>   </a:t>
            </a:r>
            <a:br>
              <a:rPr lang="en-US" dirty="0" smtClean="0"/>
            </a:br>
            <a:r>
              <a:rPr lang="en-US" dirty="0" smtClean="0"/>
              <a:t>for</a:t>
            </a:r>
            <a:br>
              <a:rPr lang="en-US" dirty="0" smtClean="0"/>
            </a:br>
            <a:r>
              <a:rPr lang="en-US" dirty="0" smtClean="0"/>
              <a:t>the Common</a:t>
            </a:r>
            <a:br>
              <a:rPr lang="en-US" dirty="0" smtClean="0"/>
            </a:br>
            <a:r>
              <a:rPr lang="en-US" dirty="0" smtClean="0"/>
              <a:t>Language Infrastructure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System.Reflection.Emit</a:t>
            </a:r>
            <a:endParaRPr lang="en-US" dirty="0"/>
          </a:p>
        </p:txBody>
      </p:sp>
      <p:sp>
        <p:nvSpPr>
          <p:cNvPr id="5" name="TextBox 4"/>
          <p:cNvSpPr txBox="1"/>
          <p:nvPr/>
        </p:nvSpPr>
        <p:spPr>
          <a:xfrm>
            <a:off x="304800" y="1600200"/>
            <a:ext cx="1981200" cy="4555093"/>
          </a:xfrm>
          <a:prstGeom prst="rect">
            <a:avLst/>
          </a:prstGeom>
          <a:noFill/>
        </p:spPr>
        <p:txBody>
          <a:bodyPr wrap="square" rtlCol="0">
            <a:spAutoFit/>
          </a:bodyPr>
          <a:lstStyle/>
          <a:p>
            <a:r>
              <a:rPr lang="en-US" sz="500" dirty="0">
                <a:latin typeface="MS Reference Sans Serif" pitchFamily="34" charset="0"/>
              </a:rPr>
              <a:t>public sealed class </a:t>
            </a:r>
            <a:r>
              <a:rPr lang="en-US" sz="500" dirty="0" err="1">
                <a:latin typeface="MS Reference Sans Serif" pitchFamily="34" charset="0"/>
              </a:rPr>
              <a:t>AssemblyBuilder</a:t>
            </a:r>
            <a:r>
              <a:rPr lang="en-US" sz="500" dirty="0">
                <a:latin typeface="MS Reference Sans Serif" pitchFamily="34" charset="0"/>
              </a:rPr>
              <a:t> : Assembly, _</a:t>
            </a:r>
            <a:r>
              <a:rPr lang="en-US" sz="500" dirty="0" err="1">
                <a:latin typeface="MS Reference Sans Serif" pitchFamily="34" charset="0"/>
              </a:rPr>
              <a:t>AssemblyBuilder</a:t>
            </a:r>
            <a:r>
              <a:rPr lang="en-US" sz="500" dirty="0">
                <a:latin typeface="MS Reference Sans Serif" pitchFamily="34" charset="0"/>
              </a:rPr>
              <a:t> {</a:t>
            </a:r>
          </a:p>
          <a:p>
            <a:r>
              <a:rPr lang="en-US" sz="500" dirty="0">
                <a:latin typeface="MS Reference Sans Serif" pitchFamily="34" charset="0"/>
              </a:rPr>
              <a:t>  public override string </a:t>
            </a:r>
            <a:r>
              <a:rPr lang="en-US" sz="500" dirty="0" err="1">
                <a:latin typeface="MS Reference Sans Serif" pitchFamily="34" charset="0"/>
              </a:rPr>
              <a:t>CodeBase</a:t>
            </a:r>
            <a:r>
              <a:rPr lang="en-US" sz="500" dirty="0">
                <a:latin typeface="MS Reference Sans Serif" pitchFamily="34" charset="0"/>
              </a:rPr>
              <a:t> { get; }</a:t>
            </a:r>
          </a:p>
          <a:p>
            <a:r>
              <a:rPr lang="en-US" sz="500" dirty="0">
                <a:latin typeface="MS Reference Sans Serif" pitchFamily="34" charset="0"/>
              </a:rPr>
              <a:t>  public override </a:t>
            </a:r>
            <a:r>
              <a:rPr lang="en-US" sz="500" dirty="0" err="1">
                <a:latin typeface="MS Reference Sans Serif" pitchFamily="34" charset="0"/>
              </a:rPr>
              <a:t>MethodInfo</a:t>
            </a:r>
            <a:r>
              <a:rPr lang="en-US" sz="500" dirty="0">
                <a:latin typeface="MS Reference Sans Serif" pitchFamily="34" charset="0"/>
              </a:rPr>
              <a:t> </a:t>
            </a:r>
            <a:r>
              <a:rPr lang="en-US" sz="500" dirty="0" err="1">
                <a:latin typeface="MS Reference Sans Serif" pitchFamily="34" charset="0"/>
              </a:rPr>
              <a:t>EntryPoint</a:t>
            </a:r>
            <a:r>
              <a:rPr lang="en-US" sz="500" dirty="0">
                <a:latin typeface="MS Reference Sans Serif" pitchFamily="34" charset="0"/>
              </a:rPr>
              <a:t> { get; }</a:t>
            </a:r>
          </a:p>
          <a:p>
            <a:r>
              <a:rPr lang="en-US" sz="500" dirty="0">
                <a:latin typeface="MS Reference Sans Serif" pitchFamily="34" charset="0"/>
              </a:rPr>
              <a:t>  public override string </a:t>
            </a:r>
            <a:r>
              <a:rPr lang="en-US" sz="500" dirty="0" err="1">
                <a:latin typeface="MS Reference Sans Serif" pitchFamily="34" charset="0"/>
              </a:rPr>
              <a:t>ImageRuntimeVersion</a:t>
            </a:r>
            <a:r>
              <a:rPr lang="en-US" sz="500" dirty="0">
                <a:latin typeface="MS Reference Sans Serif" pitchFamily="34" charset="0"/>
              </a:rPr>
              <a:t> { get; }</a:t>
            </a:r>
          </a:p>
          <a:p>
            <a:r>
              <a:rPr lang="en-US" sz="500" dirty="0">
                <a:latin typeface="MS Reference Sans Serif" pitchFamily="34" charset="0"/>
              </a:rPr>
              <a:t>  public override string Location { get; }</a:t>
            </a:r>
          </a:p>
          <a:p>
            <a:endParaRPr lang="en-US" sz="500" dirty="0">
              <a:latin typeface="MS Reference Sans Serif" pitchFamily="34" charset="0"/>
            </a:endParaRPr>
          </a:p>
          <a:p>
            <a:r>
              <a:rPr lang="en-US" sz="500" dirty="0">
                <a:latin typeface="MS Reference Sans Serif" pitchFamily="34" charset="0"/>
              </a:rPr>
              <a:t>  public void </a:t>
            </a:r>
            <a:r>
              <a:rPr lang="en-US" sz="500" dirty="0" err="1">
                <a:latin typeface="MS Reference Sans Serif" pitchFamily="34" charset="0"/>
              </a:rPr>
              <a:t>AddResourceFile</a:t>
            </a:r>
            <a:r>
              <a:rPr lang="en-US" sz="500" dirty="0">
                <a:latin typeface="MS Reference Sans Serif" pitchFamily="34" charset="0"/>
              </a:rPr>
              <a:t>(string name, string </a:t>
            </a:r>
            <a:r>
              <a:rPr lang="en-US" sz="500" dirty="0" err="1">
                <a:latin typeface="MS Reference Sans Serif" pitchFamily="34" charset="0"/>
              </a:rPr>
              <a:t>fileName</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AddResourceFile</a:t>
            </a:r>
            <a:r>
              <a:rPr lang="en-US" sz="500" dirty="0">
                <a:latin typeface="MS Reference Sans Serif" pitchFamily="34" charset="0"/>
              </a:rPr>
              <a:t>(string name, string </a:t>
            </a:r>
            <a:r>
              <a:rPr lang="en-US" sz="500" dirty="0" err="1">
                <a:latin typeface="MS Reference Sans Serif" pitchFamily="34" charset="0"/>
              </a:rPr>
              <a:t>fileName</a:t>
            </a:r>
            <a:r>
              <a:rPr lang="en-US" sz="500" dirty="0">
                <a:latin typeface="MS Reference Sans Serif" pitchFamily="34" charset="0"/>
              </a:rPr>
              <a:t>, </a:t>
            </a:r>
            <a:r>
              <a:rPr lang="en-US" sz="500" dirty="0" err="1">
                <a:latin typeface="MS Reference Sans Serif" pitchFamily="34" charset="0"/>
              </a:rPr>
              <a:t>ResourceAttributes</a:t>
            </a:r>
            <a:r>
              <a:rPr lang="en-US" sz="500" dirty="0">
                <a:latin typeface="MS Reference Sans Serif" pitchFamily="34" charset="0"/>
              </a:rPr>
              <a:t> attribute);</a:t>
            </a:r>
          </a:p>
          <a:p>
            <a:r>
              <a:rPr lang="en-US" sz="500" dirty="0">
                <a:latin typeface="MS Reference Sans Serif" pitchFamily="34" charset="0"/>
              </a:rPr>
              <a:t>  public </a:t>
            </a:r>
            <a:r>
              <a:rPr lang="en-US" sz="500" dirty="0" err="1">
                <a:latin typeface="MS Reference Sans Serif" pitchFamily="34" charset="0"/>
              </a:rPr>
              <a:t>ModuleBuilder</a:t>
            </a:r>
            <a:r>
              <a:rPr lang="en-US" sz="500" dirty="0">
                <a:latin typeface="MS Reference Sans Serif" pitchFamily="34" charset="0"/>
              </a:rPr>
              <a:t> </a:t>
            </a:r>
            <a:r>
              <a:rPr lang="en-US" sz="500" dirty="0" err="1">
                <a:latin typeface="MS Reference Sans Serif" pitchFamily="34" charset="0"/>
              </a:rPr>
              <a:t>DefineDynamicModule</a:t>
            </a:r>
            <a:r>
              <a:rPr lang="en-US" sz="500" dirty="0">
                <a:latin typeface="MS Reference Sans Serif" pitchFamily="34" charset="0"/>
              </a:rPr>
              <a:t>(string name);</a:t>
            </a:r>
          </a:p>
          <a:p>
            <a:r>
              <a:rPr lang="en-US" sz="500" dirty="0">
                <a:latin typeface="MS Reference Sans Serif" pitchFamily="34" charset="0"/>
              </a:rPr>
              <a:t>  public </a:t>
            </a:r>
            <a:r>
              <a:rPr lang="en-US" sz="500" dirty="0" err="1">
                <a:latin typeface="MS Reference Sans Serif" pitchFamily="34" charset="0"/>
              </a:rPr>
              <a:t>ModuleBuilder</a:t>
            </a:r>
            <a:r>
              <a:rPr lang="en-US" sz="500" dirty="0">
                <a:latin typeface="MS Reference Sans Serif" pitchFamily="34" charset="0"/>
              </a:rPr>
              <a:t> </a:t>
            </a:r>
            <a:r>
              <a:rPr lang="en-US" sz="500" dirty="0" err="1">
                <a:latin typeface="MS Reference Sans Serif" pitchFamily="34" charset="0"/>
              </a:rPr>
              <a:t>DefineDynamicModule</a:t>
            </a:r>
            <a:r>
              <a:rPr lang="en-US" sz="500" dirty="0">
                <a:latin typeface="MS Reference Sans Serif" pitchFamily="34" charset="0"/>
              </a:rPr>
              <a:t>(string name, </a:t>
            </a:r>
            <a:r>
              <a:rPr lang="en-US" sz="500" dirty="0" err="1">
                <a:latin typeface="MS Reference Sans Serif" pitchFamily="34" charset="0"/>
              </a:rPr>
              <a:t>bool</a:t>
            </a:r>
            <a:r>
              <a:rPr lang="en-US" sz="500" dirty="0">
                <a:latin typeface="MS Reference Sans Serif" pitchFamily="34" charset="0"/>
              </a:rPr>
              <a:t> </a:t>
            </a:r>
            <a:r>
              <a:rPr lang="en-US" sz="500" dirty="0" err="1">
                <a:latin typeface="MS Reference Sans Serif" pitchFamily="34" charset="0"/>
              </a:rPr>
              <a:t>emitSymbolInfo</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ModuleBuilder</a:t>
            </a:r>
            <a:r>
              <a:rPr lang="en-US" sz="500" dirty="0">
                <a:latin typeface="MS Reference Sans Serif" pitchFamily="34" charset="0"/>
              </a:rPr>
              <a:t> </a:t>
            </a:r>
            <a:r>
              <a:rPr lang="en-US" sz="500" dirty="0" err="1">
                <a:latin typeface="MS Reference Sans Serif" pitchFamily="34" charset="0"/>
              </a:rPr>
              <a:t>DefineDynamicModule</a:t>
            </a:r>
            <a:r>
              <a:rPr lang="en-US" sz="500" dirty="0">
                <a:latin typeface="MS Reference Sans Serif" pitchFamily="34" charset="0"/>
              </a:rPr>
              <a:t>(string name, string </a:t>
            </a:r>
            <a:r>
              <a:rPr lang="en-US" sz="500" dirty="0" err="1">
                <a:latin typeface="MS Reference Sans Serif" pitchFamily="34" charset="0"/>
              </a:rPr>
              <a:t>fileName</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ModuleBuilder</a:t>
            </a:r>
            <a:r>
              <a:rPr lang="en-US" sz="500" dirty="0">
                <a:latin typeface="MS Reference Sans Serif" pitchFamily="34" charset="0"/>
              </a:rPr>
              <a:t> </a:t>
            </a:r>
            <a:r>
              <a:rPr lang="en-US" sz="500" dirty="0" err="1">
                <a:latin typeface="MS Reference Sans Serif" pitchFamily="34" charset="0"/>
              </a:rPr>
              <a:t>DefineDynamicModule</a:t>
            </a:r>
            <a:r>
              <a:rPr lang="en-US" sz="500" dirty="0">
                <a:latin typeface="MS Reference Sans Serif" pitchFamily="34" charset="0"/>
              </a:rPr>
              <a:t>(string name, string </a:t>
            </a:r>
            <a:r>
              <a:rPr lang="en-US" sz="500" dirty="0" err="1">
                <a:latin typeface="MS Reference Sans Serif" pitchFamily="34" charset="0"/>
              </a:rPr>
              <a:t>fileName</a:t>
            </a:r>
            <a:r>
              <a:rPr lang="en-US" sz="500" dirty="0">
                <a:latin typeface="MS Reference Sans Serif" pitchFamily="34" charset="0"/>
              </a:rPr>
              <a:t>, </a:t>
            </a:r>
            <a:r>
              <a:rPr lang="en-US" sz="500" dirty="0" err="1">
                <a:latin typeface="MS Reference Sans Serif" pitchFamily="34" charset="0"/>
              </a:rPr>
              <a:t>bool</a:t>
            </a:r>
            <a:r>
              <a:rPr lang="en-US" sz="500" dirty="0">
                <a:latin typeface="MS Reference Sans Serif" pitchFamily="34" charset="0"/>
              </a:rPr>
              <a:t> </a:t>
            </a:r>
            <a:r>
              <a:rPr lang="en-US" sz="500" dirty="0" err="1">
                <a:latin typeface="MS Reference Sans Serif" pitchFamily="34" charset="0"/>
              </a:rPr>
              <a:t>emitSymbolInfo</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IResourceWriter</a:t>
            </a:r>
            <a:r>
              <a:rPr lang="en-US" sz="500" dirty="0">
                <a:latin typeface="MS Reference Sans Serif" pitchFamily="34" charset="0"/>
              </a:rPr>
              <a:t> </a:t>
            </a:r>
            <a:r>
              <a:rPr lang="en-US" sz="500" dirty="0" err="1">
                <a:latin typeface="MS Reference Sans Serif" pitchFamily="34" charset="0"/>
              </a:rPr>
              <a:t>DefineResource</a:t>
            </a:r>
            <a:r>
              <a:rPr lang="en-US" sz="500" dirty="0">
                <a:latin typeface="MS Reference Sans Serif" pitchFamily="34" charset="0"/>
              </a:rPr>
              <a:t>(string name, string description, string </a:t>
            </a:r>
            <a:r>
              <a:rPr lang="en-US" sz="500" dirty="0" err="1">
                <a:latin typeface="MS Reference Sans Serif" pitchFamily="34" charset="0"/>
              </a:rPr>
              <a:t>fileName</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IResourceWriter</a:t>
            </a:r>
            <a:r>
              <a:rPr lang="en-US" sz="500" dirty="0">
                <a:latin typeface="MS Reference Sans Serif" pitchFamily="34" charset="0"/>
              </a:rPr>
              <a:t> </a:t>
            </a:r>
            <a:r>
              <a:rPr lang="en-US" sz="500" dirty="0" err="1">
                <a:latin typeface="MS Reference Sans Serif" pitchFamily="34" charset="0"/>
              </a:rPr>
              <a:t>DefineResource</a:t>
            </a:r>
            <a:r>
              <a:rPr lang="en-US" sz="500" dirty="0">
                <a:latin typeface="MS Reference Sans Serif" pitchFamily="34" charset="0"/>
              </a:rPr>
              <a:t>(string name, string description, string </a:t>
            </a:r>
            <a:r>
              <a:rPr lang="en-US" sz="500" dirty="0" err="1">
                <a:latin typeface="MS Reference Sans Serif" pitchFamily="34" charset="0"/>
              </a:rPr>
              <a:t>fileName</a:t>
            </a:r>
            <a:r>
              <a:rPr lang="en-US" sz="500" dirty="0">
                <a:latin typeface="MS Reference Sans Serif" pitchFamily="34" charset="0"/>
              </a:rPr>
              <a:t>, </a:t>
            </a:r>
            <a:r>
              <a:rPr lang="en-US" sz="500" dirty="0" err="1">
                <a:latin typeface="MS Reference Sans Serif" pitchFamily="34" charset="0"/>
              </a:rPr>
              <a:t>ResourceAttributes</a:t>
            </a:r>
            <a:r>
              <a:rPr lang="en-US" sz="500" dirty="0">
                <a:latin typeface="MS Reference Sans Serif" pitchFamily="34" charset="0"/>
              </a:rPr>
              <a:t> attribute);</a:t>
            </a:r>
          </a:p>
          <a:p>
            <a:r>
              <a:rPr lang="en-US" sz="500" dirty="0">
                <a:latin typeface="MS Reference Sans Serif" pitchFamily="34" charset="0"/>
              </a:rPr>
              <a:t>  public void </a:t>
            </a:r>
            <a:r>
              <a:rPr lang="en-US" sz="500" dirty="0" err="1">
                <a:latin typeface="MS Reference Sans Serif" pitchFamily="34" charset="0"/>
              </a:rPr>
              <a:t>DefineUnmanagedResource</a:t>
            </a:r>
            <a:r>
              <a:rPr lang="en-US" sz="500" dirty="0">
                <a:latin typeface="MS Reference Sans Serif" pitchFamily="34" charset="0"/>
              </a:rPr>
              <a:t>(byte[] resource);</a:t>
            </a:r>
          </a:p>
          <a:p>
            <a:r>
              <a:rPr lang="en-US" sz="500" dirty="0">
                <a:latin typeface="MS Reference Sans Serif" pitchFamily="34" charset="0"/>
              </a:rPr>
              <a:t>  public void </a:t>
            </a:r>
            <a:r>
              <a:rPr lang="en-US" sz="500" dirty="0" err="1">
                <a:latin typeface="MS Reference Sans Serif" pitchFamily="34" charset="0"/>
              </a:rPr>
              <a:t>DefineUnmanagedResource</a:t>
            </a:r>
            <a:r>
              <a:rPr lang="en-US" sz="500" dirty="0">
                <a:latin typeface="MS Reference Sans Serif" pitchFamily="34" charset="0"/>
              </a:rPr>
              <a:t>(string </a:t>
            </a:r>
            <a:r>
              <a:rPr lang="en-US" sz="500" dirty="0" err="1">
                <a:latin typeface="MS Reference Sans Serif" pitchFamily="34" charset="0"/>
              </a:rPr>
              <a:t>resourceFileName</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DefineVersionInfoResource</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DefineVersionInfoResource</a:t>
            </a:r>
            <a:r>
              <a:rPr lang="en-US" sz="500" dirty="0">
                <a:latin typeface="MS Reference Sans Serif" pitchFamily="34" charset="0"/>
              </a:rPr>
              <a:t>(string product, string </a:t>
            </a:r>
            <a:r>
              <a:rPr lang="en-US" sz="500" dirty="0" err="1">
                <a:latin typeface="MS Reference Sans Serif" pitchFamily="34" charset="0"/>
              </a:rPr>
              <a:t>productVersion</a:t>
            </a:r>
            <a:r>
              <a:rPr lang="en-US" sz="500" dirty="0">
                <a:latin typeface="MS Reference Sans Serif" pitchFamily="34" charset="0"/>
              </a:rPr>
              <a:t>, string company, string copyright, string trademark);</a:t>
            </a:r>
          </a:p>
          <a:p>
            <a:r>
              <a:rPr lang="en-US" sz="500" dirty="0">
                <a:latin typeface="MS Reference Sans Serif" pitchFamily="34" charset="0"/>
              </a:rPr>
              <a:t>  public </a:t>
            </a:r>
            <a:r>
              <a:rPr lang="en-US" sz="500" dirty="0" err="1">
                <a:latin typeface="MS Reference Sans Serif" pitchFamily="34" charset="0"/>
              </a:rPr>
              <a:t>ModuleBuilder</a:t>
            </a:r>
            <a:r>
              <a:rPr lang="en-US" sz="500" dirty="0">
                <a:latin typeface="MS Reference Sans Serif" pitchFamily="34" charset="0"/>
              </a:rPr>
              <a:t> </a:t>
            </a:r>
            <a:r>
              <a:rPr lang="en-US" sz="500" dirty="0" err="1">
                <a:latin typeface="MS Reference Sans Serif" pitchFamily="34" charset="0"/>
              </a:rPr>
              <a:t>GetDynamicModule</a:t>
            </a:r>
            <a:r>
              <a:rPr lang="en-US" sz="500" dirty="0">
                <a:latin typeface="MS Reference Sans Serif" pitchFamily="34" charset="0"/>
              </a:rPr>
              <a:t>(string name);</a:t>
            </a:r>
          </a:p>
          <a:p>
            <a:r>
              <a:rPr lang="en-US" sz="500" dirty="0">
                <a:latin typeface="MS Reference Sans Serif" pitchFamily="34" charset="0"/>
              </a:rPr>
              <a:t>  public override Type[] </a:t>
            </a:r>
            <a:r>
              <a:rPr lang="en-US" sz="500" dirty="0" err="1">
                <a:latin typeface="MS Reference Sans Serif" pitchFamily="34" charset="0"/>
              </a:rPr>
              <a:t>GetExportedTypes</a:t>
            </a:r>
            <a:r>
              <a:rPr lang="en-US" sz="500" dirty="0">
                <a:latin typeface="MS Reference Sans Serif" pitchFamily="34" charset="0"/>
              </a:rPr>
              <a:t>();</a:t>
            </a:r>
          </a:p>
          <a:p>
            <a:r>
              <a:rPr lang="en-US" sz="500" dirty="0">
                <a:latin typeface="MS Reference Sans Serif" pitchFamily="34" charset="0"/>
              </a:rPr>
              <a:t>  public override </a:t>
            </a:r>
            <a:r>
              <a:rPr lang="en-US" sz="500" dirty="0" err="1">
                <a:latin typeface="MS Reference Sans Serif" pitchFamily="34" charset="0"/>
              </a:rPr>
              <a:t>FileStream</a:t>
            </a:r>
            <a:r>
              <a:rPr lang="en-US" sz="500" dirty="0">
                <a:latin typeface="MS Reference Sans Serif" pitchFamily="34" charset="0"/>
              </a:rPr>
              <a:t> </a:t>
            </a:r>
            <a:r>
              <a:rPr lang="en-US" sz="500" dirty="0" err="1">
                <a:latin typeface="MS Reference Sans Serif" pitchFamily="34" charset="0"/>
              </a:rPr>
              <a:t>GetFile</a:t>
            </a:r>
            <a:r>
              <a:rPr lang="en-US" sz="500" dirty="0">
                <a:latin typeface="MS Reference Sans Serif" pitchFamily="34" charset="0"/>
              </a:rPr>
              <a:t>(string name);</a:t>
            </a:r>
          </a:p>
          <a:p>
            <a:r>
              <a:rPr lang="en-US" sz="500" dirty="0">
                <a:latin typeface="MS Reference Sans Serif" pitchFamily="34" charset="0"/>
              </a:rPr>
              <a:t>  public override </a:t>
            </a:r>
            <a:r>
              <a:rPr lang="en-US" sz="500" dirty="0" err="1">
                <a:latin typeface="MS Reference Sans Serif" pitchFamily="34" charset="0"/>
              </a:rPr>
              <a:t>FileStream</a:t>
            </a:r>
            <a:r>
              <a:rPr lang="en-US" sz="500" dirty="0">
                <a:latin typeface="MS Reference Sans Serif" pitchFamily="34" charset="0"/>
              </a:rPr>
              <a:t>[] </a:t>
            </a:r>
            <a:r>
              <a:rPr lang="en-US" sz="500" dirty="0" err="1">
                <a:latin typeface="MS Reference Sans Serif" pitchFamily="34" charset="0"/>
              </a:rPr>
              <a:t>GetFiles</a:t>
            </a:r>
            <a:r>
              <a:rPr lang="en-US" sz="500" dirty="0">
                <a:latin typeface="MS Reference Sans Serif" pitchFamily="34" charset="0"/>
              </a:rPr>
              <a:t>(</a:t>
            </a:r>
            <a:r>
              <a:rPr lang="en-US" sz="500" dirty="0" err="1">
                <a:latin typeface="MS Reference Sans Serif" pitchFamily="34" charset="0"/>
              </a:rPr>
              <a:t>bool</a:t>
            </a:r>
            <a:r>
              <a:rPr lang="en-US" sz="500" dirty="0">
                <a:latin typeface="MS Reference Sans Serif" pitchFamily="34" charset="0"/>
              </a:rPr>
              <a:t> </a:t>
            </a:r>
            <a:r>
              <a:rPr lang="en-US" sz="500" dirty="0" err="1">
                <a:latin typeface="MS Reference Sans Serif" pitchFamily="34" charset="0"/>
              </a:rPr>
              <a:t>getResourceModules</a:t>
            </a:r>
            <a:r>
              <a:rPr lang="en-US" sz="500" dirty="0">
                <a:latin typeface="MS Reference Sans Serif" pitchFamily="34" charset="0"/>
              </a:rPr>
              <a:t>);</a:t>
            </a:r>
          </a:p>
          <a:p>
            <a:r>
              <a:rPr lang="en-US" sz="500" dirty="0">
                <a:latin typeface="MS Reference Sans Serif" pitchFamily="34" charset="0"/>
              </a:rPr>
              <a:t>  public override </a:t>
            </a:r>
            <a:r>
              <a:rPr lang="en-US" sz="500" dirty="0" err="1">
                <a:latin typeface="MS Reference Sans Serif" pitchFamily="34" charset="0"/>
              </a:rPr>
              <a:t>ManifestResourceInfo</a:t>
            </a:r>
            <a:r>
              <a:rPr lang="en-US" sz="500" dirty="0">
                <a:latin typeface="MS Reference Sans Serif" pitchFamily="34" charset="0"/>
              </a:rPr>
              <a:t> </a:t>
            </a:r>
            <a:r>
              <a:rPr lang="en-US" sz="500" dirty="0" err="1">
                <a:latin typeface="MS Reference Sans Serif" pitchFamily="34" charset="0"/>
              </a:rPr>
              <a:t>GetManifestResourceInfo</a:t>
            </a:r>
            <a:r>
              <a:rPr lang="en-US" sz="500" dirty="0">
                <a:latin typeface="MS Reference Sans Serif" pitchFamily="34" charset="0"/>
              </a:rPr>
              <a:t>(string </a:t>
            </a:r>
            <a:r>
              <a:rPr lang="en-US" sz="500" dirty="0" err="1">
                <a:latin typeface="MS Reference Sans Serif" pitchFamily="34" charset="0"/>
              </a:rPr>
              <a:t>resourceName</a:t>
            </a:r>
            <a:r>
              <a:rPr lang="en-US" sz="500" dirty="0">
                <a:latin typeface="MS Reference Sans Serif" pitchFamily="34" charset="0"/>
              </a:rPr>
              <a:t>);</a:t>
            </a:r>
          </a:p>
          <a:p>
            <a:r>
              <a:rPr lang="en-US" sz="500" dirty="0">
                <a:latin typeface="MS Reference Sans Serif" pitchFamily="34" charset="0"/>
              </a:rPr>
              <a:t>  public override string[] </a:t>
            </a:r>
            <a:r>
              <a:rPr lang="en-US" sz="500" dirty="0" err="1">
                <a:latin typeface="MS Reference Sans Serif" pitchFamily="34" charset="0"/>
              </a:rPr>
              <a:t>GetManifestResourceNames</a:t>
            </a:r>
            <a:r>
              <a:rPr lang="en-US" sz="500" dirty="0">
                <a:latin typeface="MS Reference Sans Serif" pitchFamily="34" charset="0"/>
              </a:rPr>
              <a:t>();</a:t>
            </a:r>
          </a:p>
          <a:p>
            <a:r>
              <a:rPr lang="en-US" sz="500" dirty="0">
                <a:latin typeface="MS Reference Sans Serif" pitchFamily="34" charset="0"/>
              </a:rPr>
              <a:t>  public override Stream </a:t>
            </a:r>
            <a:r>
              <a:rPr lang="en-US" sz="500" dirty="0" err="1">
                <a:latin typeface="MS Reference Sans Serif" pitchFamily="34" charset="0"/>
              </a:rPr>
              <a:t>GetManifestResourceStream</a:t>
            </a:r>
            <a:r>
              <a:rPr lang="en-US" sz="500" dirty="0">
                <a:latin typeface="MS Reference Sans Serif" pitchFamily="34" charset="0"/>
              </a:rPr>
              <a:t>(string name);</a:t>
            </a:r>
          </a:p>
          <a:p>
            <a:r>
              <a:rPr lang="en-US" sz="500" dirty="0">
                <a:latin typeface="MS Reference Sans Serif" pitchFamily="34" charset="0"/>
              </a:rPr>
              <a:t>  public override Stream </a:t>
            </a:r>
            <a:r>
              <a:rPr lang="en-US" sz="500" dirty="0" err="1">
                <a:latin typeface="MS Reference Sans Serif" pitchFamily="34" charset="0"/>
              </a:rPr>
              <a:t>GetManifestResourceStream</a:t>
            </a:r>
            <a:r>
              <a:rPr lang="en-US" sz="500" dirty="0">
                <a:latin typeface="MS Reference Sans Serif" pitchFamily="34" charset="0"/>
              </a:rPr>
              <a:t>(Type </a:t>
            </a:r>
            <a:r>
              <a:rPr lang="en-US" sz="500" dirty="0" err="1">
                <a:latin typeface="MS Reference Sans Serif" pitchFamily="34" charset="0"/>
              </a:rPr>
              <a:t>type</a:t>
            </a:r>
            <a:r>
              <a:rPr lang="en-US" sz="500" dirty="0">
                <a:latin typeface="MS Reference Sans Serif" pitchFamily="34" charset="0"/>
              </a:rPr>
              <a:t>, string name);</a:t>
            </a:r>
          </a:p>
          <a:p>
            <a:r>
              <a:rPr lang="en-US" sz="500" dirty="0">
                <a:latin typeface="MS Reference Sans Serif" pitchFamily="34" charset="0"/>
              </a:rPr>
              <a:t>  public void Save(string </a:t>
            </a:r>
            <a:r>
              <a:rPr lang="en-US" sz="500" dirty="0" err="1">
                <a:latin typeface="MS Reference Sans Serif" pitchFamily="34" charset="0"/>
              </a:rPr>
              <a:t>assemblyFileName</a:t>
            </a:r>
            <a:r>
              <a:rPr lang="en-US" sz="500" dirty="0">
                <a:latin typeface="MS Reference Sans Serif" pitchFamily="34" charset="0"/>
              </a:rPr>
              <a:t>);</a:t>
            </a:r>
          </a:p>
          <a:p>
            <a:r>
              <a:rPr lang="en-US" sz="500" dirty="0">
                <a:latin typeface="MS Reference Sans Serif" pitchFamily="34" charset="0"/>
              </a:rPr>
              <a:t>  public void Save(string </a:t>
            </a:r>
            <a:r>
              <a:rPr lang="en-US" sz="500" dirty="0" err="1">
                <a:latin typeface="MS Reference Sans Serif" pitchFamily="34" charset="0"/>
              </a:rPr>
              <a:t>assemblyFileName</a:t>
            </a:r>
            <a:r>
              <a:rPr lang="en-US" sz="500" dirty="0">
                <a:latin typeface="MS Reference Sans Serif" pitchFamily="34" charset="0"/>
              </a:rPr>
              <a:t>, </a:t>
            </a:r>
            <a:r>
              <a:rPr lang="en-US" sz="500" dirty="0" err="1">
                <a:latin typeface="MS Reference Sans Serif" pitchFamily="34" charset="0"/>
              </a:rPr>
              <a:t>PortableExecutableKinds</a:t>
            </a:r>
            <a:r>
              <a:rPr lang="en-US" sz="500" dirty="0">
                <a:latin typeface="MS Reference Sans Serif" pitchFamily="34" charset="0"/>
              </a:rPr>
              <a:t> </a:t>
            </a:r>
            <a:r>
              <a:rPr lang="en-US" sz="500" dirty="0" err="1">
                <a:latin typeface="MS Reference Sans Serif" pitchFamily="34" charset="0"/>
              </a:rPr>
              <a:t>portableExecutableKind</a:t>
            </a:r>
            <a:r>
              <a:rPr lang="en-US" sz="500" dirty="0">
                <a:latin typeface="MS Reference Sans Serif" pitchFamily="34" charset="0"/>
              </a:rPr>
              <a:t>, </a:t>
            </a:r>
            <a:r>
              <a:rPr lang="en-US" sz="500" dirty="0" err="1">
                <a:latin typeface="MS Reference Sans Serif" pitchFamily="34" charset="0"/>
              </a:rPr>
              <a:t>ImageFileMachine</a:t>
            </a:r>
            <a:r>
              <a:rPr lang="en-US" sz="500" dirty="0">
                <a:latin typeface="MS Reference Sans Serif" pitchFamily="34" charset="0"/>
              </a:rPr>
              <a:t> </a:t>
            </a:r>
            <a:r>
              <a:rPr lang="en-US" sz="500" dirty="0" err="1">
                <a:latin typeface="MS Reference Sans Serif" pitchFamily="34" charset="0"/>
              </a:rPr>
              <a:t>imageFileMachine</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SetCustomAttribute</a:t>
            </a:r>
            <a:r>
              <a:rPr lang="en-US" sz="500" dirty="0">
                <a:latin typeface="MS Reference Sans Serif" pitchFamily="34" charset="0"/>
              </a:rPr>
              <a:t>(</a:t>
            </a:r>
            <a:r>
              <a:rPr lang="en-US" sz="500" dirty="0" err="1">
                <a:latin typeface="MS Reference Sans Serif" pitchFamily="34" charset="0"/>
              </a:rPr>
              <a:t>CustomAttributeBuilder</a:t>
            </a:r>
            <a:r>
              <a:rPr lang="en-US" sz="500" dirty="0">
                <a:latin typeface="MS Reference Sans Serif" pitchFamily="34" charset="0"/>
              </a:rPr>
              <a:t> </a:t>
            </a:r>
            <a:r>
              <a:rPr lang="en-US" sz="500" dirty="0" err="1">
                <a:latin typeface="MS Reference Sans Serif" pitchFamily="34" charset="0"/>
              </a:rPr>
              <a:t>customBuilder</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SetCustomAttribute</a:t>
            </a:r>
            <a:r>
              <a:rPr lang="en-US" sz="500" dirty="0">
                <a:latin typeface="MS Reference Sans Serif" pitchFamily="34" charset="0"/>
              </a:rPr>
              <a:t>(</a:t>
            </a:r>
            <a:r>
              <a:rPr lang="en-US" sz="500" dirty="0" err="1">
                <a:latin typeface="MS Reference Sans Serif" pitchFamily="34" charset="0"/>
              </a:rPr>
              <a:t>ConstructorInfo</a:t>
            </a:r>
            <a:r>
              <a:rPr lang="en-US" sz="500" dirty="0">
                <a:latin typeface="MS Reference Sans Serif" pitchFamily="34" charset="0"/>
              </a:rPr>
              <a:t> con, byte[] </a:t>
            </a:r>
            <a:r>
              <a:rPr lang="en-US" sz="500" dirty="0" err="1">
                <a:latin typeface="MS Reference Sans Serif" pitchFamily="34" charset="0"/>
              </a:rPr>
              <a:t>binaryAttribute</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SetEntryPoint</a:t>
            </a:r>
            <a:r>
              <a:rPr lang="en-US" sz="500" dirty="0">
                <a:latin typeface="MS Reference Sans Serif" pitchFamily="34" charset="0"/>
              </a:rPr>
              <a:t>(</a:t>
            </a:r>
            <a:r>
              <a:rPr lang="en-US" sz="500" dirty="0" err="1">
                <a:latin typeface="MS Reference Sans Serif" pitchFamily="34" charset="0"/>
              </a:rPr>
              <a:t>MethodInfo</a:t>
            </a:r>
            <a:r>
              <a:rPr lang="en-US" sz="500" dirty="0">
                <a:latin typeface="MS Reference Sans Serif" pitchFamily="34" charset="0"/>
              </a:rPr>
              <a:t> </a:t>
            </a:r>
            <a:r>
              <a:rPr lang="en-US" sz="500" dirty="0" err="1">
                <a:latin typeface="MS Reference Sans Serif" pitchFamily="34" charset="0"/>
              </a:rPr>
              <a:t>entryMethod</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SetEntryPoint</a:t>
            </a:r>
            <a:r>
              <a:rPr lang="en-US" sz="500" dirty="0">
                <a:latin typeface="MS Reference Sans Serif" pitchFamily="34" charset="0"/>
              </a:rPr>
              <a:t>(</a:t>
            </a:r>
            <a:r>
              <a:rPr lang="en-US" sz="500" dirty="0" err="1">
                <a:latin typeface="MS Reference Sans Serif" pitchFamily="34" charset="0"/>
              </a:rPr>
              <a:t>MethodInfo</a:t>
            </a:r>
            <a:r>
              <a:rPr lang="en-US" sz="500" dirty="0">
                <a:latin typeface="MS Reference Sans Serif" pitchFamily="34" charset="0"/>
              </a:rPr>
              <a:t> </a:t>
            </a:r>
            <a:r>
              <a:rPr lang="en-US" sz="500" dirty="0" err="1">
                <a:latin typeface="MS Reference Sans Serif" pitchFamily="34" charset="0"/>
              </a:rPr>
              <a:t>entryMethod</a:t>
            </a:r>
            <a:r>
              <a:rPr lang="en-US" sz="500" dirty="0">
                <a:latin typeface="MS Reference Sans Serif" pitchFamily="34" charset="0"/>
              </a:rPr>
              <a:t>, </a:t>
            </a:r>
            <a:r>
              <a:rPr lang="en-US" sz="500" dirty="0" err="1">
                <a:latin typeface="MS Reference Sans Serif" pitchFamily="34" charset="0"/>
              </a:rPr>
              <a:t>PEFileKinds</a:t>
            </a:r>
            <a:r>
              <a:rPr lang="en-US" sz="500" dirty="0">
                <a:latin typeface="MS Reference Sans Serif" pitchFamily="34" charset="0"/>
              </a:rPr>
              <a:t> </a:t>
            </a:r>
            <a:r>
              <a:rPr lang="en-US" sz="500" dirty="0" err="1">
                <a:latin typeface="MS Reference Sans Serif" pitchFamily="34" charset="0"/>
              </a:rPr>
              <a:t>fileKind</a:t>
            </a:r>
            <a:r>
              <a:rPr lang="en-US" sz="500" dirty="0">
                <a:latin typeface="MS Reference Sans Serif" pitchFamily="34" charset="0"/>
              </a:rPr>
              <a:t>);</a:t>
            </a:r>
          </a:p>
          <a:p>
            <a:r>
              <a:rPr lang="en-US" sz="500" dirty="0">
                <a:latin typeface="MS Reference Sans Serif" pitchFamily="34" charset="0"/>
              </a:rPr>
              <a:t>}</a:t>
            </a:r>
            <a:endParaRPr lang="en-US" sz="800" dirty="0">
              <a:latin typeface="MS Reference Sans Serif" pitchFamily="34" charset="0"/>
            </a:endParaRPr>
          </a:p>
        </p:txBody>
      </p:sp>
      <p:sp>
        <p:nvSpPr>
          <p:cNvPr id="7" name="TextBox 6"/>
          <p:cNvSpPr txBox="1"/>
          <p:nvPr/>
        </p:nvSpPr>
        <p:spPr>
          <a:xfrm>
            <a:off x="2514600" y="1600200"/>
            <a:ext cx="1905000" cy="4724370"/>
          </a:xfrm>
          <a:prstGeom prst="rect">
            <a:avLst/>
          </a:prstGeom>
          <a:noFill/>
        </p:spPr>
        <p:txBody>
          <a:bodyPr wrap="square" rtlCol="0">
            <a:spAutoFit/>
          </a:bodyPr>
          <a:lstStyle/>
          <a:p>
            <a:r>
              <a:rPr lang="en-US" sz="500" dirty="0" smtClean="0">
                <a:latin typeface="MS Reference Sans Serif" pitchFamily="34" charset="0"/>
              </a:rPr>
              <a:t>public </a:t>
            </a:r>
            <a:r>
              <a:rPr lang="en-US" sz="500" dirty="0" err="1" smtClean="0">
                <a:latin typeface="MS Reference Sans Serif" pitchFamily="34" charset="0"/>
              </a:rPr>
              <a:t>enum</a:t>
            </a:r>
            <a:r>
              <a:rPr lang="en-US" sz="500" dirty="0" smtClean="0">
                <a:latin typeface="MS Reference Sans Serif" pitchFamily="34" charset="0"/>
              </a:rPr>
              <a:t> </a:t>
            </a:r>
            <a:r>
              <a:rPr lang="en-US" sz="500" dirty="0" err="1" smtClean="0">
                <a:latin typeface="MS Reference Sans Serif" pitchFamily="34" charset="0"/>
              </a:rPr>
              <a:t>AssemblyBuilderAccess</a:t>
            </a:r>
            <a:r>
              <a:rPr lang="en-US" sz="500" dirty="0" smtClean="0">
                <a:latin typeface="MS Reference Sans Serif" pitchFamily="34" charset="0"/>
              </a:rPr>
              <a:t> {</a:t>
            </a:r>
          </a:p>
          <a:p>
            <a:r>
              <a:rPr lang="en-US" sz="500" dirty="0" smtClean="0">
                <a:latin typeface="MS Reference Sans Serif" pitchFamily="34" charset="0"/>
              </a:rPr>
              <a:t>  Run=1,</a:t>
            </a:r>
          </a:p>
          <a:p>
            <a:r>
              <a:rPr lang="en-US" sz="500" dirty="0" smtClean="0">
                <a:latin typeface="MS Reference Sans Serif" pitchFamily="34" charset="0"/>
              </a:rPr>
              <a:t>  Save=2,</a:t>
            </a:r>
          </a:p>
          <a:p>
            <a:r>
              <a:rPr lang="en-US" sz="500" dirty="0" smtClean="0">
                <a:latin typeface="MS Reference Sans Serif" pitchFamily="34" charset="0"/>
              </a:rPr>
              <a:t>  </a:t>
            </a:r>
            <a:r>
              <a:rPr lang="en-US" sz="500" dirty="0" err="1" smtClean="0">
                <a:latin typeface="MS Reference Sans Serif" pitchFamily="34" charset="0"/>
              </a:rPr>
              <a:t>RunAndSave</a:t>
            </a:r>
            <a:r>
              <a:rPr lang="en-US" sz="500" dirty="0" smtClean="0">
                <a:latin typeface="MS Reference Sans Serif" pitchFamily="34" charset="0"/>
              </a:rPr>
              <a:t>=3,</a:t>
            </a:r>
          </a:p>
          <a:p>
            <a:r>
              <a:rPr lang="en-US" sz="500" dirty="0" smtClean="0">
                <a:latin typeface="MS Reference Sans Serif" pitchFamily="34" charset="0"/>
              </a:rPr>
              <a:t>  </a:t>
            </a:r>
            <a:r>
              <a:rPr lang="en-US" sz="500" dirty="0" err="1" smtClean="0">
                <a:latin typeface="MS Reference Sans Serif" pitchFamily="34" charset="0"/>
              </a:rPr>
              <a:t>ReflectionOnly</a:t>
            </a:r>
            <a:r>
              <a:rPr lang="en-US" sz="500" dirty="0" smtClean="0">
                <a:latin typeface="MS Reference Sans Serif" pitchFamily="34" charset="0"/>
              </a:rPr>
              <a:t>=6,</a:t>
            </a:r>
          </a:p>
          <a:p>
            <a:r>
              <a:rPr lang="en-US" sz="500" dirty="0" smtClean="0">
                <a:latin typeface="MS Reference Sans Serif" pitchFamily="34" charset="0"/>
              </a:rPr>
              <a:t>}</a:t>
            </a:r>
          </a:p>
          <a:p>
            <a:endParaRPr lang="en-US" sz="500" dirty="0">
              <a:latin typeface="MS Reference Sans Serif" pitchFamily="34" charset="0"/>
            </a:endParaRPr>
          </a:p>
          <a:p>
            <a:r>
              <a:rPr lang="en-US" sz="500" dirty="0">
                <a:latin typeface="MS Reference Sans Serif" pitchFamily="34" charset="0"/>
              </a:rPr>
              <a:t>public sealed class </a:t>
            </a:r>
            <a:r>
              <a:rPr lang="en-US" sz="500" dirty="0" err="1">
                <a:latin typeface="MS Reference Sans Serif" pitchFamily="34" charset="0"/>
              </a:rPr>
              <a:t>ConstructorBuilder</a:t>
            </a:r>
            <a:r>
              <a:rPr lang="en-US" sz="500" dirty="0">
                <a:latin typeface="MS Reference Sans Serif" pitchFamily="34" charset="0"/>
              </a:rPr>
              <a:t> : </a:t>
            </a:r>
            <a:r>
              <a:rPr lang="en-US" sz="500" dirty="0" err="1">
                <a:latin typeface="MS Reference Sans Serif" pitchFamily="34" charset="0"/>
              </a:rPr>
              <a:t>ConstructorInfo</a:t>
            </a:r>
            <a:r>
              <a:rPr lang="en-US" sz="500" dirty="0">
                <a:latin typeface="MS Reference Sans Serif" pitchFamily="34" charset="0"/>
              </a:rPr>
              <a:t>, _</a:t>
            </a:r>
            <a:r>
              <a:rPr lang="en-US" sz="500" dirty="0" err="1">
                <a:latin typeface="MS Reference Sans Serif" pitchFamily="34" charset="0"/>
              </a:rPr>
              <a:t>ConstructorBuilder</a:t>
            </a:r>
            <a:r>
              <a:rPr lang="en-US" sz="500" dirty="0">
                <a:latin typeface="MS Reference Sans Serif" pitchFamily="34" charset="0"/>
              </a:rPr>
              <a:t> {</a:t>
            </a:r>
          </a:p>
          <a:p>
            <a:r>
              <a:rPr lang="en-US" sz="500" dirty="0">
                <a:latin typeface="MS Reference Sans Serif" pitchFamily="34" charset="0"/>
              </a:rPr>
              <a:t>  public override </a:t>
            </a:r>
            <a:r>
              <a:rPr lang="en-US" sz="500" dirty="0" err="1">
                <a:latin typeface="MS Reference Sans Serif" pitchFamily="34" charset="0"/>
              </a:rPr>
              <a:t>MethodAttributes</a:t>
            </a:r>
            <a:r>
              <a:rPr lang="en-US" sz="500" dirty="0">
                <a:latin typeface="MS Reference Sans Serif" pitchFamily="34" charset="0"/>
              </a:rPr>
              <a:t> Attributes { get; }</a:t>
            </a:r>
          </a:p>
          <a:p>
            <a:r>
              <a:rPr lang="en-US" sz="500" dirty="0">
                <a:latin typeface="MS Reference Sans Serif" pitchFamily="34" charset="0"/>
              </a:rPr>
              <a:t>  public override </a:t>
            </a:r>
            <a:r>
              <a:rPr lang="en-US" sz="500" dirty="0" err="1">
                <a:latin typeface="MS Reference Sans Serif" pitchFamily="34" charset="0"/>
              </a:rPr>
              <a:t>CallingConventions</a:t>
            </a:r>
            <a:r>
              <a:rPr lang="en-US" sz="500" dirty="0">
                <a:latin typeface="MS Reference Sans Serif" pitchFamily="34" charset="0"/>
              </a:rPr>
              <a:t> </a:t>
            </a:r>
            <a:r>
              <a:rPr lang="en-US" sz="500" dirty="0" err="1">
                <a:latin typeface="MS Reference Sans Serif" pitchFamily="34" charset="0"/>
              </a:rPr>
              <a:t>CallingConvention</a:t>
            </a:r>
            <a:r>
              <a:rPr lang="en-US" sz="500" dirty="0">
                <a:latin typeface="MS Reference Sans Serif" pitchFamily="34" charset="0"/>
              </a:rPr>
              <a:t> { get; }</a:t>
            </a:r>
          </a:p>
          <a:p>
            <a:r>
              <a:rPr lang="en-US" sz="500" dirty="0">
                <a:latin typeface="MS Reference Sans Serif" pitchFamily="34" charset="0"/>
              </a:rPr>
              <a:t>  public override Type </a:t>
            </a:r>
            <a:r>
              <a:rPr lang="en-US" sz="500" dirty="0" err="1">
                <a:latin typeface="MS Reference Sans Serif" pitchFamily="34" charset="0"/>
              </a:rPr>
              <a:t>DeclaringType</a:t>
            </a:r>
            <a:r>
              <a:rPr lang="en-US" sz="500" dirty="0">
                <a:latin typeface="MS Reference Sans Serif" pitchFamily="34" charset="0"/>
              </a:rPr>
              <a:t> { get; }</a:t>
            </a:r>
          </a:p>
          <a:p>
            <a:r>
              <a:rPr lang="en-US" sz="500" dirty="0">
                <a:latin typeface="MS Reference Sans Serif" pitchFamily="34" charset="0"/>
              </a:rPr>
              <a:t>  public </a:t>
            </a:r>
            <a:r>
              <a:rPr lang="en-US" sz="500" dirty="0" err="1">
                <a:latin typeface="MS Reference Sans Serif" pitchFamily="34" charset="0"/>
              </a:rPr>
              <a:t>bool</a:t>
            </a:r>
            <a:r>
              <a:rPr lang="en-US" sz="500" dirty="0">
                <a:latin typeface="MS Reference Sans Serif" pitchFamily="34" charset="0"/>
              </a:rPr>
              <a:t> </a:t>
            </a:r>
            <a:r>
              <a:rPr lang="en-US" sz="500" dirty="0" err="1">
                <a:latin typeface="MS Reference Sans Serif" pitchFamily="34" charset="0"/>
              </a:rPr>
              <a:t>InitLocals</a:t>
            </a:r>
            <a:r>
              <a:rPr lang="en-US" sz="500" dirty="0">
                <a:latin typeface="MS Reference Sans Serif" pitchFamily="34" charset="0"/>
              </a:rPr>
              <a:t> { get; set; }</a:t>
            </a:r>
          </a:p>
          <a:p>
            <a:r>
              <a:rPr lang="en-US" sz="500" dirty="0">
                <a:latin typeface="MS Reference Sans Serif" pitchFamily="34" charset="0"/>
              </a:rPr>
              <a:t>  public override </a:t>
            </a:r>
            <a:r>
              <a:rPr lang="en-US" sz="500" dirty="0" err="1">
                <a:latin typeface="MS Reference Sans Serif" pitchFamily="34" charset="0"/>
              </a:rPr>
              <a:t>RuntimeMethodHandle</a:t>
            </a:r>
            <a:r>
              <a:rPr lang="en-US" sz="500" dirty="0">
                <a:latin typeface="MS Reference Sans Serif" pitchFamily="34" charset="0"/>
              </a:rPr>
              <a:t> </a:t>
            </a:r>
            <a:r>
              <a:rPr lang="en-US" sz="500" dirty="0" err="1">
                <a:latin typeface="MS Reference Sans Serif" pitchFamily="34" charset="0"/>
              </a:rPr>
              <a:t>MethodHandle</a:t>
            </a:r>
            <a:r>
              <a:rPr lang="en-US" sz="500" dirty="0">
                <a:latin typeface="MS Reference Sans Serif" pitchFamily="34" charset="0"/>
              </a:rPr>
              <a:t> { get; }</a:t>
            </a:r>
          </a:p>
          <a:p>
            <a:r>
              <a:rPr lang="en-US" sz="500" dirty="0">
                <a:latin typeface="MS Reference Sans Serif" pitchFamily="34" charset="0"/>
              </a:rPr>
              <a:t>  public override Module </a:t>
            </a:r>
            <a:r>
              <a:rPr lang="en-US" sz="500" dirty="0" err="1">
                <a:latin typeface="MS Reference Sans Serif" pitchFamily="34" charset="0"/>
              </a:rPr>
              <a:t>Module</a:t>
            </a:r>
            <a:r>
              <a:rPr lang="en-US" sz="500" dirty="0">
                <a:latin typeface="MS Reference Sans Serif" pitchFamily="34" charset="0"/>
              </a:rPr>
              <a:t> { get; }</a:t>
            </a:r>
          </a:p>
          <a:p>
            <a:r>
              <a:rPr lang="en-US" sz="500" dirty="0">
                <a:latin typeface="MS Reference Sans Serif" pitchFamily="34" charset="0"/>
              </a:rPr>
              <a:t>  public override string Name { get; }</a:t>
            </a:r>
          </a:p>
          <a:p>
            <a:r>
              <a:rPr lang="en-US" sz="500" dirty="0">
                <a:latin typeface="MS Reference Sans Serif" pitchFamily="34" charset="0"/>
              </a:rPr>
              <a:t>  public override Type </a:t>
            </a:r>
            <a:r>
              <a:rPr lang="en-US" sz="500" dirty="0" err="1">
                <a:latin typeface="MS Reference Sans Serif" pitchFamily="34" charset="0"/>
              </a:rPr>
              <a:t>ReflectedType</a:t>
            </a:r>
            <a:r>
              <a:rPr lang="en-US" sz="500" dirty="0">
                <a:latin typeface="MS Reference Sans Serif" pitchFamily="34" charset="0"/>
              </a:rPr>
              <a:t> { get; }</a:t>
            </a:r>
          </a:p>
          <a:p>
            <a:r>
              <a:rPr lang="en-US" sz="500" dirty="0">
                <a:latin typeface="MS Reference Sans Serif" pitchFamily="34" charset="0"/>
              </a:rPr>
              <a:t>  public Type </a:t>
            </a:r>
            <a:r>
              <a:rPr lang="en-US" sz="500" dirty="0" err="1">
                <a:latin typeface="MS Reference Sans Serif" pitchFamily="34" charset="0"/>
              </a:rPr>
              <a:t>ReturnType</a:t>
            </a:r>
            <a:r>
              <a:rPr lang="en-US" sz="500" dirty="0">
                <a:latin typeface="MS Reference Sans Serif" pitchFamily="34" charset="0"/>
              </a:rPr>
              <a:t> { get; }</a:t>
            </a:r>
          </a:p>
          <a:p>
            <a:r>
              <a:rPr lang="en-US" sz="500" dirty="0">
                <a:latin typeface="MS Reference Sans Serif" pitchFamily="34" charset="0"/>
              </a:rPr>
              <a:t>  public string Signature { get; }</a:t>
            </a:r>
          </a:p>
          <a:p>
            <a:endParaRPr lang="en-US" sz="500" dirty="0">
              <a:latin typeface="MS Reference Sans Serif" pitchFamily="34" charset="0"/>
            </a:endParaRPr>
          </a:p>
          <a:p>
            <a:r>
              <a:rPr lang="en-US" sz="500" dirty="0">
                <a:latin typeface="MS Reference Sans Serif" pitchFamily="34" charset="0"/>
              </a:rPr>
              <a:t>  public void </a:t>
            </a:r>
            <a:r>
              <a:rPr lang="en-US" sz="500" dirty="0" err="1">
                <a:latin typeface="MS Reference Sans Serif" pitchFamily="34" charset="0"/>
              </a:rPr>
              <a:t>AddDeclarativeSecurity</a:t>
            </a:r>
            <a:r>
              <a:rPr lang="en-US" sz="500" dirty="0">
                <a:latin typeface="MS Reference Sans Serif" pitchFamily="34" charset="0"/>
              </a:rPr>
              <a:t>(</a:t>
            </a:r>
            <a:r>
              <a:rPr lang="en-US" sz="500" dirty="0" err="1">
                <a:latin typeface="MS Reference Sans Serif" pitchFamily="34" charset="0"/>
              </a:rPr>
              <a:t>SecurityAction</a:t>
            </a:r>
            <a:r>
              <a:rPr lang="en-US" sz="500" dirty="0">
                <a:latin typeface="MS Reference Sans Serif" pitchFamily="34" charset="0"/>
              </a:rPr>
              <a:t> action, </a:t>
            </a:r>
            <a:r>
              <a:rPr lang="en-US" sz="500" dirty="0" err="1">
                <a:latin typeface="MS Reference Sans Serif" pitchFamily="34" charset="0"/>
              </a:rPr>
              <a:t>PermissionSet</a:t>
            </a:r>
            <a:r>
              <a:rPr lang="en-US" sz="500" dirty="0">
                <a:latin typeface="MS Reference Sans Serif" pitchFamily="34" charset="0"/>
              </a:rPr>
              <a:t> </a:t>
            </a:r>
            <a:r>
              <a:rPr lang="en-US" sz="500" dirty="0" err="1">
                <a:latin typeface="MS Reference Sans Serif" pitchFamily="34" charset="0"/>
              </a:rPr>
              <a:t>pset</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ParameterBuilder</a:t>
            </a:r>
            <a:r>
              <a:rPr lang="en-US" sz="500" dirty="0">
                <a:latin typeface="MS Reference Sans Serif" pitchFamily="34" charset="0"/>
              </a:rPr>
              <a:t> </a:t>
            </a:r>
            <a:r>
              <a:rPr lang="en-US" sz="500" dirty="0" err="1">
                <a:latin typeface="MS Reference Sans Serif" pitchFamily="34" charset="0"/>
              </a:rPr>
              <a:t>DefineParameter</a:t>
            </a:r>
            <a:r>
              <a:rPr lang="en-US" sz="500" dirty="0">
                <a:latin typeface="MS Reference Sans Serif" pitchFamily="34" charset="0"/>
              </a:rPr>
              <a:t>(</a:t>
            </a:r>
            <a:r>
              <a:rPr lang="en-US" sz="500" dirty="0" err="1">
                <a:latin typeface="MS Reference Sans Serif" pitchFamily="34" charset="0"/>
              </a:rPr>
              <a:t>int</a:t>
            </a:r>
            <a:r>
              <a:rPr lang="en-US" sz="500" dirty="0">
                <a:latin typeface="MS Reference Sans Serif" pitchFamily="34" charset="0"/>
              </a:rPr>
              <a:t> </a:t>
            </a:r>
            <a:r>
              <a:rPr lang="en-US" sz="500" dirty="0" err="1">
                <a:latin typeface="MS Reference Sans Serif" pitchFamily="34" charset="0"/>
              </a:rPr>
              <a:t>iSequence</a:t>
            </a:r>
            <a:r>
              <a:rPr lang="en-US" sz="500" dirty="0">
                <a:latin typeface="MS Reference Sans Serif" pitchFamily="34" charset="0"/>
              </a:rPr>
              <a:t>, </a:t>
            </a:r>
            <a:r>
              <a:rPr lang="en-US" sz="500" dirty="0" err="1">
                <a:latin typeface="MS Reference Sans Serif" pitchFamily="34" charset="0"/>
              </a:rPr>
              <a:t>ParameterAttributes</a:t>
            </a:r>
            <a:r>
              <a:rPr lang="en-US" sz="500" dirty="0">
                <a:latin typeface="MS Reference Sans Serif" pitchFamily="34" charset="0"/>
              </a:rPr>
              <a:t> attributes, string </a:t>
            </a:r>
            <a:r>
              <a:rPr lang="en-US" sz="500" dirty="0" err="1">
                <a:latin typeface="MS Reference Sans Serif" pitchFamily="34" charset="0"/>
              </a:rPr>
              <a:t>strParamName</a:t>
            </a:r>
            <a:r>
              <a:rPr lang="en-US" sz="500" dirty="0">
                <a:latin typeface="MS Reference Sans Serif" pitchFamily="34" charset="0"/>
              </a:rPr>
              <a:t>);</a:t>
            </a:r>
          </a:p>
          <a:p>
            <a:r>
              <a:rPr lang="en-US" sz="500" dirty="0">
                <a:latin typeface="MS Reference Sans Serif" pitchFamily="34" charset="0"/>
              </a:rPr>
              <a:t>  public override object[] </a:t>
            </a:r>
            <a:r>
              <a:rPr lang="en-US" sz="500" dirty="0" err="1">
                <a:latin typeface="MS Reference Sans Serif" pitchFamily="34" charset="0"/>
              </a:rPr>
              <a:t>GetCustomAttributes</a:t>
            </a:r>
            <a:r>
              <a:rPr lang="en-US" sz="500" dirty="0">
                <a:latin typeface="MS Reference Sans Serif" pitchFamily="34" charset="0"/>
              </a:rPr>
              <a:t>(</a:t>
            </a:r>
            <a:r>
              <a:rPr lang="en-US" sz="500" dirty="0" err="1">
                <a:latin typeface="MS Reference Sans Serif" pitchFamily="34" charset="0"/>
              </a:rPr>
              <a:t>bool</a:t>
            </a:r>
            <a:r>
              <a:rPr lang="en-US" sz="500" dirty="0">
                <a:latin typeface="MS Reference Sans Serif" pitchFamily="34" charset="0"/>
              </a:rPr>
              <a:t> inherit);</a:t>
            </a:r>
          </a:p>
          <a:p>
            <a:r>
              <a:rPr lang="en-US" sz="500" dirty="0">
                <a:latin typeface="MS Reference Sans Serif" pitchFamily="34" charset="0"/>
              </a:rPr>
              <a:t>  public override object[] </a:t>
            </a:r>
            <a:r>
              <a:rPr lang="en-US" sz="500" dirty="0" err="1">
                <a:latin typeface="MS Reference Sans Serif" pitchFamily="34" charset="0"/>
              </a:rPr>
              <a:t>GetCustomAttributes</a:t>
            </a:r>
            <a:r>
              <a:rPr lang="en-US" sz="500" dirty="0">
                <a:latin typeface="MS Reference Sans Serif" pitchFamily="34" charset="0"/>
              </a:rPr>
              <a:t>(Type </a:t>
            </a:r>
            <a:r>
              <a:rPr lang="en-US" sz="500" dirty="0" err="1">
                <a:latin typeface="MS Reference Sans Serif" pitchFamily="34" charset="0"/>
              </a:rPr>
              <a:t>attributeType</a:t>
            </a:r>
            <a:r>
              <a:rPr lang="en-US" sz="500" dirty="0">
                <a:latin typeface="MS Reference Sans Serif" pitchFamily="34" charset="0"/>
              </a:rPr>
              <a:t>, </a:t>
            </a:r>
            <a:r>
              <a:rPr lang="en-US" sz="500" dirty="0" err="1">
                <a:latin typeface="MS Reference Sans Serif" pitchFamily="34" charset="0"/>
              </a:rPr>
              <a:t>bool</a:t>
            </a:r>
            <a:r>
              <a:rPr lang="en-US" sz="500" dirty="0">
                <a:latin typeface="MS Reference Sans Serif" pitchFamily="34" charset="0"/>
              </a:rPr>
              <a:t> inherit);</a:t>
            </a:r>
          </a:p>
          <a:p>
            <a:r>
              <a:rPr lang="en-US" sz="500" dirty="0">
                <a:latin typeface="MS Reference Sans Serif" pitchFamily="34" charset="0"/>
              </a:rPr>
              <a:t>  public </a:t>
            </a:r>
            <a:r>
              <a:rPr lang="en-US" sz="500" dirty="0" err="1">
                <a:latin typeface="MS Reference Sans Serif" pitchFamily="34" charset="0"/>
              </a:rPr>
              <a:t>ILGenerator</a:t>
            </a:r>
            <a:r>
              <a:rPr lang="en-US" sz="500" dirty="0">
                <a:latin typeface="MS Reference Sans Serif" pitchFamily="34" charset="0"/>
              </a:rPr>
              <a:t> </a:t>
            </a:r>
            <a:r>
              <a:rPr lang="en-US" sz="500" dirty="0" err="1">
                <a:latin typeface="MS Reference Sans Serif" pitchFamily="34" charset="0"/>
              </a:rPr>
              <a:t>GetILGenerator</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ILGenerator</a:t>
            </a:r>
            <a:r>
              <a:rPr lang="en-US" sz="500" dirty="0">
                <a:latin typeface="MS Reference Sans Serif" pitchFamily="34" charset="0"/>
              </a:rPr>
              <a:t> </a:t>
            </a:r>
            <a:r>
              <a:rPr lang="en-US" sz="500" dirty="0" err="1">
                <a:latin typeface="MS Reference Sans Serif" pitchFamily="34" charset="0"/>
              </a:rPr>
              <a:t>GetILGenerator</a:t>
            </a:r>
            <a:r>
              <a:rPr lang="en-US" sz="500" dirty="0">
                <a:latin typeface="MS Reference Sans Serif" pitchFamily="34" charset="0"/>
              </a:rPr>
              <a:t>(</a:t>
            </a:r>
            <a:r>
              <a:rPr lang="en-US" sz="500" dirty="0" err="1">
                <a:latin typeface="MS Reference Sans Serif" pitchFamily="34" charset="0"/>
              </a:rPr>
              <a:t>int</a:t>
            </a:r>
            <a:r>
              <a:rPr lang="en-US" sz="500" dirty="0">
                <a:latin typeface="MS Reference Sans Serif" pitchFamily="34" charset="0"/>
              </a:rPr>
              <a:t> </a:t>
            </a:r>
            <a:r>
              <a:rPr lang="en-US" sz="500" dirty="0" err="1">
                <a:latin typeface="MS Reference Sans Serif" pitchFamily="34" charset="0"/>
              </a:rPr>
              <a:t>streamSize</a:t>
            </a:r>
            <a:r>
              <a:rPr lang="en-US" sz="500" dirty="0">
                <a:latin typeface="MS Reference Sans Serif" pitchFamily="34" charset="0"/>
              </a:rPr>
              <a:t>);</a:t>
            </a:r>
          </a:p>
          <a:p>
            <a:r>
              <a:rPr lang="en-US" sz="500" dirty="0">
                <a:latin typeface="MS Reference Sans Serif" pitchFamily="34" charset="0"/>
              </a:rPr>
              <a:t>  public override </a:t>
            </a:r>
            <a:r>
              <a:rPr lang="en-US" sz="500" dirty="0" err="1">
                <a:latin typeface="MS Reference Sans Serif" pitchFamily="34" charset="0"/>
              </a:rPr>
              <a:t>MethodImplAttributes</a:t>
            </a:r>
            <a:r>
              <a:rPr lang="en-US" sz="500" dirty="0">
                <a:latin typeface="MS Reference Sans Serif" pitchFamily="34" charset="0"/>
              </a:rPr>
              <a:t> </a:t>
            </a:r>
            <a:r>
              <a:rPr lang="en-US" sz="500" dirty="0" err="1">
                <a:latin typeface="MS Reference Sans Serif" pitchFamily="34" charset="0"/>
              </a:rPr>
              <a:t>GetMethodImplementationFlags</a:t>
            </a:r>
            <a:r>
              <a:rPr lang="en-US" sz="500" dirty="0">
                <a:latin typeface="MS Reference Sans Serif" pitchFamily="34" charset="0"/>
              </a:rPr>
              <a:t>();</a:t>
            </a:r>
          </a:p>
          <a:p>
            <a:r>
              <a:rPr lang="en-US" sz="500" dirty="0">
                <a:latin typeface="MS Reference Sans Serif" pitchFamily="34" charset="0"/>
              </a:rPr>
              <a:t>  public Module </a:t>
            </a:r>
            <a:r>
              <a:rPr lang="en-US" sz="500" dirty="0" err="1">
                <a:latin typeface="MS Reference Sans Serif" pitchFamily="34" charset="0"/>
              </a:rPr>
              <a:t>GetModule</a:t>
            </a:r>
            <a:r>
              <a:rPr lang="en-US" sz="500" dirty="0">
                <a:latin typeface="MS Reference Sans Serif" pitchFamily="34" charset="0"/>
              </a:rPr>
              <a:t>();</a:t>
            </a:r>
          </a:p>
          <a:p>
            <a:r>
              <a:rPr lang="en-US" sz="500" dirty="0">
                <a:latin typeface="MS Reference Sans Serif" pitchFamily="34" charset="0"/>
              </a:rPr>
              <a:t>  public override </a:t>
            </a:r>
            <a:r>
              <a:rPr lang="en-US" sz="500" dirty="0" err="1">
                <a:latin typeface="MS Reference Sans Serif" pitchFamily="34" charset="0"/>
              </a:rPr>
              <a:t>ParameterInfo</a:t>
            </a:r>
            <a:r>
              <a:rPr lang="en-US" sz="500" dirty="0">
                <a:latin typeface="MS Reference Sans Serif" pitchFamily="34" charset="0"/>
              </a:rPr>
              <a:t>[] </a:t>
            </a:r>
            <a:r>
              <a:rPr lang="en-US" sz="500" dirty="0" err="1">
                <a:latin typeface="MS Reference Sans Serif" pitchFamily="34" charset="0"/>
              </a:rPr>
              <a:t>GetParameters</a:t>
            </a:r>
            <a:r>
              <a:rPr lang="en-US" sz="500" dirty="0">
                <a:latin typeface="MS Reference Sans Serif" pitchFamily="34" charset="0"/>
              </a:rPr>
              <a:t>();</a:t>
            </a:r>
          </a:p>
          <a:p>
            <a:r>
              <a:rPr lang="en-US" sz="500" dirty="0">
                <a:latin typeface="MS Reference Sans Serif" pitchFamily="34" charset="0"/>
              </a:rPr>
              <a:t>  public </a:t>
            </a:r>
            <a:r>
              <a:rPr lang="en-US" sz="500" dirty="0" err="1">
                <a:latin typeface="MS Reference Sans Serif" pitchFamily="34" charset="0"/>
              </a:rPr>
              <a:t>MethodToken</a:t>
            </a:r>
            <a:r>
              <a:rPr lang="en-US" sz="500" dirty="0">
                <a:latin typeface="MS Reference Sans Serif" pitchFamily="34" charset="0"/>
              </a:rPr>
              <a:t> </a:t>
            </a:r>
            <a:r>
              <a:rPr lang="en-US" sz="500" dirty="0" err="1">
                <a:latin typeface="MS Reference Sans Serif" pitchFamily="34" charset="0"/>
              </a:rPr>
              <a:t>GetToken</a:t>
            </a:r>
            <a:r>
              <a:rPr lang="en-US" sz="500" dirty="0">
                <a:latin typeface="MS Reference Sans Serif" pitchFamily="34" charset="0"/>
              </a:rPr>
              <a:t>();</a:t>
            </a:r>
          </a:p>
          <a:p>
            <a:r>
              <a:rPr lang="en-US" sz="500" dirty="0">
                <a:latin typeface="MS Reference Sans Serif" pitchFamily="34" charset="0"/>
              </a:rPr>
              <a:t>  public override object Invoke(</a:t>
            </a:r>
            <a:r>
              <a:rPr lang="en-US" sz="500" dirty="0" err="1">
                <a:latin typeface="MS Reference Sans Serif" pitchFamily="34" charset="0"/>
              </a:rPr>
              <a:t>BindingFlags</a:t>
            </a:r>
            <a:r>
              <a:rPr lang="en-US" sz="500" dirty="0">
                <a:latin typeface="MS Reference Sans Serif" pitchFamily="34" charset="0"/>
              </a:rPr>
              <a:t> </a:t>
            </a:r>
            <a:r>
              <a:rPr lang="en-US" sz="500" dirty="0" err="1">
                <a:latin typeface="MS Reference Sans Serif" pitchFamily="34" charset="0"/>
              </a:rPr>
              <a:t>invokeAttr</a:t>
            </a:r>
            <a:r>
              <a:rPr lang="en-US" sz="500" dirty="0">
                <a:latin typeface="MS Reference Sans Serif" pitchFamily="34" charset="0"/>
              </a:rPr>
              <a:t>, Binder </a:t>
            </a:r>
            <a:r>
              <a:rPr lang="en-US" sz="500" dirty="0" err="1">
                <a:latin typeface="MS Reference Sans Serif" pitchFamily="34" charset="0"/>
              </a:rPr>
              <a:t>binder</a:t>
            </a:r>
            <a:r>
              <a:rPr lang="en-US" sz="500" dirty="0">
                <a:latin typeface="MS Reference Sans Serif" pitchFamily="34" charset="0"/>
              </a:rPr>
              <a:t>, object[] parameters, </a:t>
            </a:r>
            <a:r>
              <a:rPr lang="en-US" sz="500" dirty="0" err="1">
                <a:latin typeface="MS Reference Sans Serif" pitchFamily="34" charset="0"/>
              </a:rPr>
              <a:t>CultureInfo</a:t>
            </a:r>
            <a:r>
              <a:rPr lang="en-US" sz="500" dirty="0">
                <a:latin typeface="MS Reference Sans Serif" pitchFamily="34" charset="0"/>
              </a:rPr>
              <a:t> culture);</a:t>
            </a:r>
          </a:p>
          <a:p>
            <a:r>
              <a:rPr lang="en-US" sz="500" dirty="0">
                <a:latin typeface="MS Reference Sans Serif" pitchFamily="34" charset="0"/>
              </a:rPr>
              <a:t>  public override object Invoke(object </a:t>
            </a:r>
            <a:r>
              <a:rPr lang="en-US" sz="500" dirty="0" err="1">
                <a:latin typeface="MS Reference Sans Serif" pitchFamily="34" charset="0"/>
              </a:rPr>
              <a:t>obj</a:t>
            </a:r>
            <a:r>
              <a:rPr lang="en-US" sz="500" dirty="0">
                <a:latin typeface="MS Reference Sans Serif" pitchFamily="34" charset="0"/>
              </a:rPr>
              <a:t>, </a:t>
            </a:r>
            <a:r>
              <a:rPr lang="en-US" sz="500" dirty="0" err="1">
                <a:latin typeface="MS Reference Sans Serif" pitchFamily="34" charset="0"/>
              </a:rPr>
              <a:t>BindingFlags</a:t>
            </a:r>
            <a:r>
              <a:rPr lang="en-US" sz="500" dirty="0">
                <a:latin typeface="MS Reference Sans Serif" pitchFamily="34" charset="0"/>
              </a:rPr>
              <a:t> </a:t>
            </a:r>
            <a:r>
              <a:rPr lang="en-US" sz="500" dirty="0" err="1">
                <a:latin typeface="MS Reference Sans Serif" pitchFamily="34" charset="0"/>
              </a:rPr>
              <a:t>invokeAttr</a:t>
            </a:r>
            <a:r>
              <a:rPr lang="en-US" sz="500" dirty="0">
                <a:latin typeface="MS Reference Sans Serif" pitchFamily="34" charset="0"/>
              </a:rPr>
              <a:t>, Binder </a:t>
            </a:r>
            <a:r>
              <a:rPr lang="en-US" sz="500" dirty="0" err="1">
                <a:latin typeface="MS Reference Sans Serif" pitchFamily="34" charset="0"/>
              </a:rPr>
              <a:t>binder</a:t>
            </a:r>
            <a:r>
              <a:rPr lang="en-US" sz="500" dirty="0">
                <a:latin typeface="MS Reference Sans Serif" pitchFamily="34" charset="0"/>
              </a:rPr>
              <a:t>, object[] parameters, </a:t>
            </a:r>
            <a:r>
              <a:rPr lang="en-US" sz="500" dirty="0" err="1">
                <a:latin typeface="MS Reference Sans Serif" pitchFamily="34" charset="0"/>
              </a:rPr>
              <a:t>CultureInfo</a:t>
            </a:r>
            <a:r>
              <a:rPr lang="en-US" sz="500" dirty="0">
                <a:latin typeface="MS Reference Sans Serif" pitchFamily="34" charset="0"/>
              </a:rPr>
              <a:t> culture);</a:t>
            </a:r>
          </a:p>
          <a:p>
            <a:r>
              <a:rPr lang="en-US" sz="500" dirty="0">
                <a:latin typeface="MS Reference Sans Serif" pitchFamily="34" charset="0"/>
              </a:rPr>
              <a:t>  public override </a:t>
            </a:r>
            <a:r>
              <a:rPr lang="en-US" sz="500" dirty="0" err="1">
                <a:latin typeface="MS Reference Sans Serif" pitchFamily="34" charset="0"/>
              </a:rPr>
              <a:t>bool</a:t>
            </a:r>
            <a:r>
              <a:rPr lang="en-US" sz="500" dirty="0">
                <a:latin typeface="MS Reference Sans Serif" pitchFamily="34" charset="0"/>
              </a:rPr>
              <a:t> </a:t>
            </a:r>
            <a:r>
              <a:rPr lang="en-US" sz="500" dirty="0" err="1">
                <a:latin typeface="MS Reference Sans Serif" pitchFamily="34" charset="0"/>
              </a:rPr>
              <a:t>IsDefined</a:t>
            </a:r>
            <a:r>
              <a:rPr lang="en-US" sz="500" dirty="0">
                <a:latin typeface="MS Reference Sans Serif" pitchFamily="34" charset="0"/>
              </a:rPr>
              <a:t>(Type </a:t>
            </a:r>
            <a:r>
              <a:rPr lang="en-US" sz="500" dirty="0" err="1">
                <a:latin typeface="MS Reference Sans Serif" pitchFamily="34" charset="0"/>
              </a:rPr>
              <a:t>attributeType</a:t>
            </a:r>
            <a:r>
              <a:rPr lang="en-US" sz="500" dirty="0">
                <a:latin typeface="MS Reference Sans Serif" pitchFamily="34" charset="0"/>
              </a:rPr>
              <a:t>, </a:t>
            </a:r>
            <a:r>
              <a:rPr lang="en-US" sz="500" dirty="0" err="1">
                <a:latin typeface="MS Reference Sans Serif" pitchFamily="34" charset="0"/>
              </a:rPr>
              <a:t>bool</a:t>
            </a:r>
            <a:r>
              <a:rPr lang="en-US" sz="500" dirty="0">
                <a:latin typeface="MS Reference Sans Serif" pitchFamily="34" charset="0"/>
              </a:rPr>
              <a:t> inherit);</a:t>
            </a:r>
          </a:p>
          <a:p>
            <a:r>
              <a:rPr lang="en-US" sz="500" dirty="0">
                <a:latin typeface="MS Reference Sans Serif" pitchFamily="34" charset="0"/>
              </a:rPr>
              <a:t>  public void </a:t>
            </a:r>
            <a:r>
              <a:rPr lang="en-US" sz="500" dirty="0" err="1">
                <a:latin typeface="MS Reference Sans Serif" pitchFamily="34" charset="0"/>
              </a:rPr>
              <a:t>SetCustomAttribute</a:t>
            </a:r>
            <a:r>
              <a:rPr lang="en-US" sz="500" dirty="0">
                <a:latin typeface="MS Reference Sans Serif" pitchFamily="34" charset="0"/>
              </a:rPr>
              <a:t>(</a:t>
            </a:r>
            <a:r>
              <a:rPr lang="en-US" sz="500" dirty="0" err="1">
                <a:latin typeface="MS Reference Sans Serif" pitchFamily="34" charset="0"/>
              </a:rPr>
              <a:t>CustomAttributeBuilder</a:t>
            </a:r>
            <a:r>
              <a:rPr lang="en-US" sz="500" dirty="0">
                <a:latin typeface="MS Reference Sans Serif" pitchFamily="34" charset="0"/>
              </a:rPr>
              <a:t> </a:t>
            </a:r>
            <a:r>
              <a:rPr lang="en-US" sz="500" dirty="0" err="1">
                <a:latin typeface="MS Reference Sans Serif" pitchFamily="34" charset="0"/>
              </a:rPr>
              <a:t>customBuilder</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SetCustomAttribute</a:t>
            </a:r>
            <a:r>
              <a:rPr lang="en-US" sz="500" dirty="0">
                <a:latin typeface="MS Reference Sans Serif" pitchFamily="34" charset="0"/>
              </a:rPr>
              <a:t>(</a:t>
            </a:r>
            <a:r>
              <a:rPr lang="en-US" sz="500" dirty="0" err="1">
                <a:latin typeface="MS Reference Sans Serif" pitchFamily="34" charset="0"/>
              </a:rPr>
              <a:t>ConstructorInfo</a:t>
            </a:r>
            <a:r>
              <a:rPr lang="en-US" sz="500" dirty="0">
                <a:latin typeface="MS Reference Sans Serif" pitchFamily="34" charset="0"/>
              </a:rPr>
              <a:t> con, byte[] </a:t>
            </a:r>
            <a:r>
              <a:rPr lang="en-US" sz="500" dirty="0" err="1">
                <a:latin typeface="MS Reference Sans Serif" pitchFamily="34" charset="0"/>
              </a:rPr>
              <a:t>binaryAttribute</a:t>
            </a:r>
            <a:r>
              <a:rPr lang="en-US" sz="500" dirty="0">
                <a:latin typeface="MS Reference Sans Serif" pitchFamily="34" charset="0"/>
              </a:rPr>
              <a:t>);</a:t>
            </a:r>
          </a:p>
          <a:p>
            <a:r>
              <a:rPr lang="en-US" sz="500" dirty="0">
                <a:latin typeface="MS Reference Sans Serif" pitchFamily="34" charset="0"/>
              </a:rPr>
              <a:t>  public void </a:t>
            </a:r>
            <a:r>
              <a:rPr lang="en-US" sz="500" dirty="0" err="1">
                <a:latin typeface="MS Reference Sans Serif" pitchFamily="34" charset="0"/>
              </a:rPr>
              <a:t>SetImplementationFlags</a:t>
            </a:r>
            <a:r>
              <a:rPr lang="en-US" sz="500" dirty="0">
                <a:latin typeface="MS Reference Sans Serif" pitchFamily="34" charset="0"/>
              </a:rPr>
              <a:t>(</a:t>
            </a:r>
            <a:r>
              <a:rPr lang="en-US" sz="500" dirty="0" err="1">
                <a:latin typeface="MS Reference Sans Serif" pitchFamily="34" charset="0"/>
              </a:rPr>
              <a:t>MethodImplAttributes</a:t>
            </a:r>
            <a:r>
              <a:rPr lang="en-US" sz="500" dirty="0">
                <a:latin typeface="MS Reference Sans Serif" pitchFamily="34" charset="0"/>
              </a:rPr>
              <a:t> attributes);</a:t>
            </a:r>
          </a:p>
          <a:p>
            <a:r>
              <a:rPr lang="en-US" sz="500" dirty="0">
                <a:latin typeface="MS Reference Sans Serif" pitchFamily="34" charset="0"/>
              </a:rPr>
              <a:t>  public void </a:t>
            </a:r>
            <a:r>
              <a:rPr lang="en-US" sz="500" dirty="0" err="1">
                <a:latin typeface="MS Reference Sans Serif" pitchFamily="34" charset="0"/>
              </a:rPr>
              <a:t>SetSymCustomAttribute</a:t>
            </a:r>
            <a:r>
              <a:rPr lang="en-US" sz="500" dirty="0">
                <a:latin typeface="MS Reference Sans Serif" pitchFamily="34" charset="0"/>
              </a:rPr>
              <a:t>(string name, byte[] data);</a:t>
            </a:r>
          </a:p>
          <a:p>
            <a:r>
              <a:rPr lang="en-US" sz="500" dirty="0">
                <a:latin typeface="MS Reference Sans Serif" pitchFamily="34" charset="0"/>
              </a:rPr>
              <a:t>  public override string </a:t>
            </a:r>
            <a:r>
              <a:rPr lang="en-US" sz="500" dirty="0" err="1">
                <a:latin typeface="MS Reference Sans Serif" pitchFamily="34" charset="0"/>
              </a:rPr>
              <a:t>ToString</a:t>
            </a:r>
            <a:r>
              <a:rPr lang="en-US" sz="500" dirty="0">
                <a:latin typeface="MS Reference Sans Serif" pitchFamily="34" charset="0"/>
              </a:rPr>
              <a:t>();</a:t>
            </a:r>
          </a:p>
          <a:p>
            <a:r>
              <a:rPr lang="en-US" sz="500" dirty="0">
                <a:latin typeface="MS Reference Sans Serif" pitchFamily="34" charset="0"/>
              </a:rPr>
              <a:t>}</a:t>
            </a:r>
          </a:p>
          <a:p>
            <a:endParaRPr lang="en-US" sz="500" dirty="0">
              <a:latin typeface="MS Reference Sans Serif" pitchFamily="34" charset="0"/>
            </a:endParaRPr>
          </a:p>
        </p:txBody>
      </p:sp>
      <p:sp>
        <p:nvSpPr>
          <p:cNvPr id="8" name="TextBox 7"/>
          <p:cNvSpPr txBox="1"/>
          <p:nvPr/>
        </p:nvSpPr>
        <p:spPr>
          <a:xfrm>
            <a:off x="4648200" y="1524000"/>
            <a:ext cx="1905000" cy="5016758"/>
          </a:xfrm>
          <a:prstGeom prst="rect">
            <a:avLst/>
          </a:prstGeom>
          <a:noFill/>
        </p:spPr>
        <p:txBody>
          <a:bodyPr wrap="square" rtlCol="0">
            <a:spAutoFit/>
          </a:bodyPr>
          <a:lstStyle/>
          <a:p>
            <a:r>
              <a:rPr lang="en-US" sz="500" dirty="0" smtClean="0">
                <a:latin typeface="MS Reference Sans Serif" pitchFamily="34" charset="0"/>
              </a:rPr>
              <a:t> public class </a:t>
            </a:r>
            <a:r>
              <a:rPr lang="en-US" sz="500" dirty="0" err="1" smtClean="0">
                <a:latin typeface="MS Reference Sans Serif" pitchFamily="34" charset="0"/>
              </a:rPr>
              <a:t>CustomAttributeBuilder</a:t>
            </a:r>
            <a:r>
              <a:rPr lang="en-US" sz="500" dirty="0" smtClean="0">
                <a:latin typeface="MS Reference Sans Serif" pitchFamily="34" charset="0"/>
              </a:rPr>
              <a:t> : _</a:t>
            </a:r>
            <a:r>
              <a:rPr lang="en-US" sz="500" dirty="0" err="1" smtClean="0">
                <a:latin typeface="MS Reference Sans Serif" pitchFamily="34" charset="0"/>
              </a:rPr>
              <a:t>CustomAttributeBuilder</a:t>
            </a:r>
            <a:r>
              <a:rPr lang="en-US" sz="500" dirty="0" smtClean="0">
                <a:latin typeface="MS Reference Sans Serif" pitchFamily="34" charset="0"/>
              </a:rPr>
              <a:t> {</a:t>
            </a:r>
          </a:p>
          <a:p>
            <a:r>
              <a:rPr lang="en-US" sz="500" dirty="0" smtClean="0">
                <a:latin typeface="MS Reference Sans Serif" pitchFamily="34" charset="0"/>
              </a:rPr>
              <a:t>  public </a:t>
            </a:r>
            <a:r>
              <a:rPr lang="en-US" sz="500" dirty="0" err="1" smtClean="0">
                <a:latin typeface="MS Reference Sans Serif" pitchFamily="34" charset="0"/>
              </a:rPr>
              <a:t>CustomAttributeBuilder</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object[] </a:t>
            </a:r>
            <a:r>
              <a:rPr lang="en-US" sz="500" dirty="0" err="1" smtClean="0">
                <a:latin typeface="MS Reference Sans Serif" pitchFamily="34" charset="0"/>
              </a:rPr>
              <a:t>constructorArgs</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CustomAttributeBuilder</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object[] </a:t>
            </a:r>
            <a:r>
              <a:rPr lang="en-US" sz="500" dirty="0" err="1" smtClean="0">
                <a:latin typeface="MS Reference Sans Serif" pitchFamily="34" charset="0"/>
              </a:rPr>
              <a:t>constructorArgs</a:t>
            </a:r>
            <a:r>
              <a:rPr lang="en-US" sz="500" dirty="0" smtClean="0">
                <a:latin typeface="MS Reference Sans Serif" pitchFamily="34" charset="0"/>
              </a:rPr>
              <a:t>,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namedFields</a:t>
            </a:r>
            <a:r>
              <a:rPr lang="en-US" sz="500" dirty="0" smtClean="0">
                <a:latin typeface="MS Reference Sans Serif" pitchFamily="34" charset="0"/>
              </a:rPr>
              <a:t>, object[] </a:t>
            </a:r>
            <a:r>
              <a:rPr lang="en-US" sz="500" dirty="0" err="1" smtClean="0">
                <a:latin typeface="MS Reference Sans Serif" pitchFamily="34" charset="0"/>
              </a:rPr>
              <a:t>fieldValues</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CustomAttributeBuilder</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object[] </a:t>
            </a:r>
            <a:r>
              <a:rPr lang="en-US" sz="500" dirty="0" err="1" smtClean="0">
                <a:latin typeface="MS Reference Sans Serif" pitchFamily="34" charset="0"/>
              </a:rPr>
              <a:t>constructorArgs</a:t>
            </a:r>
            <a:r>
              <a:rPr lang="en-US" sz="500" dirty="0" smtClean="0">
                <a:latin typeface="MS Reference Sans Serif" pitchFamily="34" charset="0"/>
              </a:rPr>
              <a:t>, </a:t>
            </a:r>
            <a:r>
              <a:rPr lang="en-US" sz="500" dirty="0" err="1" smtClean="0">
                <a:latin typeface="MS Reference Sans Serif" pitchFamily="34" charset="0"/>
              </a:rPr>
              <a:t>PropertyInfo</a:t>
            </a:r>
            <a:r>
              <a:rPr lang="en-US" sz="500" dirty="0" smtClean="0">
                <a:latin typeface="MS Reference Sans Serif" pitchFamily="34" charset="0"/>
              </a:rPr>
              <a:t>[] </a:t>
            </a:r>
            <a:r>
              <a:rPr lang="en-US" sz="500" dirty="0" err="1" smtClean="0">
                <a:latin typeface="MS Reference Sans Serif" pitchFamily="34" charset="0"/>
              </a:rPr>
              <a:t>namedProperties</a:t>
            </a:r>
            <a:r>
              <a:rPr lang="en-US" sz="500" dirty="0" smtClean="0">
                <a:latin typeface="MS Reference Sans Serif" pitchFamily="34" charset="0"/>
              </a:rPr>
              <a:t>, object[] </a:t>
            </a:r>
            <a:r>
              <a:rPr lang="en-US" sz="500" dirty="0" err="1" smtClean="0">
                <a:latin typeface="MS Reference Sans Serif" pitchFamily="34" charset="0"/>
              </a:rPr>
              <a:t>propertyValues</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CustomAttributeBuilder</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object[] </a:t>
            </a:r>
            <a:r>
              <a:rPr lang="en-US" sz="500" dirty="0" err="1" smtClean="0">
                <a:latin typeface="MS Reference Sans Serif" pitchFamily="34" charset="0"/>
              </a:rPr>
              <a:t>constructorArgs</a:t>
            </a:r>
            <a:r>
              <a:rPr lang="en-US" sz="500" dirty="0" smtClean="0">
                <a:latin typeface="MS Reference Sans Serif" pitchFamily="34" charset="0"/>
              </a:rPr>
              <a:t>, </a:t>
            </a:r>
            <a:r>
              <a:rPr lang="en-US" sz="500" dirty="0" err="1" smtClean="0">
                <a:latin typeface="MS Reference Sans Serif" pitchFamily="34" charset="0"/>
              </a:rPr>
              <a:t>PropertyInfo</a:t>
            </a:r>
            <a:r>
              <a:rPr lang="en-US" sz="500" dirty="0" smtClean="0">
                <a:latin typeface="MS Reference Sans Serif" pitchFamily="34" charset="0"/>
              </a:rPr>
              <a:t>[] </a:t>
            </a:r>
            <a:r>
              <a:rPr lang="en-US" sz="500" dirty="0" err="1" smtClean="0">
                <a:latin typeface="MS Reference Sans Serif" pitchFamily="34" charset="0"/>
              </a:rPr>
              <a:t>namedProperties</a:t>
            </a:r>
            <a:r>
              <a:rPr lang="en-US" sz="500" dirty="0" smtClean="0">
                <a:latin typeface="MS Reference Sans Serif" pitchFamily="34" charset="0"/>
              </a:rPr>
              <a:t>, object[] </a:t>
            </a:r>
            <a:r>
              <a:rPr lang="en-US" sz="500" dirty="0" err="1" smtClean="0">
                <a:latin typeface="MS Reference Sans Serif" pitchFamily="34" charset="0"/>
              </a:rPr>
              <a:t>propertyValues</a:t>
            </a:r>
            <a:r>
              <a:rPr lang="en-US" sz="500" dirty="0" smtClean="0">
                <a:latin typeface="MS Reference Sans Serif" pitchFamily="34" charset="0"/>
              </a:rPr>
              <a:t>,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namedFields</a:t>
            </a:r>
            <a:r>
              <a:rPr lang="en-US" sz="500" dirty="0" smtClean="0">
                <a:latin typeface="MS Reference Sans Serif" pitchFamily="34" charset="0"/>
              </a:rPr>
              <a:t>, object[] </a:t>
            </a:r>
            <a:r>
              <a:rPr lang="en-US" sz="500" dirty="0" err="1" smtClean="0">
                <a:latin typeface="MS Reference Sans Serif" pitchFamily="34" charset="0"/>
              </a:rPr>
              <a:t>fieldValues</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class </a:t>
            </a:r>
            <a:r>
              <a:rPr lang="en-US" sz="500" dirty="0" err="1" smtClean="0">
                <a:latin typeface="MS Reference Sans Serif" pitchFamily="34" charset="0"/>
              </a:rPr>
              <a:t>DynamicILInfo</a:t>
            </a:r>
            <a:r>
              <a:rPr lang="en-US" sz="500" dirty="0" smtClean="0">
                <a:latin typeface="MS Reference Sans Serif" pitchFamily="34" charset="0"/>
              </a:rPr>
              <a:t> {</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 </a:t>
            </a:r>
            <a:r>
              <a:rPr lang="en-US" sz="500" dirty="0" err="1" smtClean="0">
                <a:latin typeface="MS Reference Sans Serif" pitchFamily="34" charset="0"/>
              </a:rPr>
              <a:t>DynamicMethod</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(byte[] signature);</a:t>
            </a: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a:t>
            </a:r>
            <a:r>
              <a:rPr lang="en-US" sz="500" dirty="0" err="1" smtClean="0">
                <a:latin typeface="MS Reference Sans Serif" pitchFamily="34" charset="0"/>
              </a:rPr>
              <a:t>DynamicMethod</a:t>
            </a:r>
            <a:r>
              <a:rPr lang="en-US" sz="500" dirty="0" smtClean="0">
                <a:latin typeface="MS Reference Sans Serif" pitchFamily="34" charset="0"/>
              </a:rPr>
              <a:t> method);</a:t>
            </a: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a:t>
            </a:r>
            <a:r>
              <a:rPr lang="en-US" sz="500" dirty="0" err="1" smtClean="0">
                <a:latin typeface="MS Reference Sans Serif" pitchFamily="34" charset="0"/>
              </a:rPr>
              <a:t>RuntimeFieldHandle</a:t>
            </a:r>
            <a:r>
              <a:rPr lang="en-US" sz="500" dirty="0" smtClean="0">
                <a:latin typeface="MS Reference Sans Serif" pitchFamily="34" charset="0"/>
              </a:rPr>
              <a:t> field);</a:t>
            </a: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a:t>
            </a:r>
            <a:r>
              <a:rPr lang="en-US" sz="500" dirty="0" err="1" smtClean="0">
                <a:latin typeface="MS Reference Sans Serif" pitchFamily="34" charset="0"/>
              </a:rPr>
              <a:t>RuntimeMethodHandle</a:t>
            </a:r>
            <a:r>
              <a:rPr lang="en-US" sz="500" dirty="0" smtClean="0">
                <a:latin typeface="MS Reference Sans Serif" pitchFamily="34" charset="0"/>
              </a:rPr>
              <a:t> method);</a:t>
            </a: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a:t>
            </a:r>
            <a:r>
              <a:rPr lang="en-US" sz="500" dirty="0" err="1" smtClean="0">
                <a:latin typeface="MS Reference Sans Serif" pitchFamily="34" charset="0"/>
              </a:rPr>
              <a:t>RuntimeTypeHandle</a:t>
            </a:r>
            <a:r>
              <a:rPr lang="en-US" sz="500" dirty="0" smtClean="0">
                <a:latin typeface="MS Reference Sans Serif" pitchFamily="34" charset="0"/>
              </a:rPr>
              <a:t> type);</a:t>
            </a: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(string literal);</a:t>
            </a: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GetTokenFor</a:t>
            </a:r>
            <a:r>
              <a:rPr lang="en-US" sz="500" dirty="0" smtClean="0">
                <a:latin typeface="MS Reference Sans Serif" pitchFamily="34" charset="0"/>
              </a:rPr>
              <a:t>(</a:t>
            </a:r>
            <a:r>
              <a:rPr lang="en-US" sz="500" dirty="0" err="1" smtClean="0">
                <a:latin typeface="MS Reference Sans Serif" pitchFamily="34" charset="0"/>
              </a:rPr>
              <a:t>RuntimeMethodHandle</a:t>
            </a:r>
            <a:r>
              <a:rPr lang="en-US" sz="500" dirty="0" smtClean="0">
                <a:latin typeface="MS Reference Sans Serif" pitchFamily="34" charset="0"/>
              </a:rPr>
              <a:t> method, </a:t>
            </a:r>
            <a:r>
              <a:rPr lang="en-US" sz="500" dirty="0" err="1" smtClean="0">
                <a:latin typeface="MS Reference Sans Serif" pitchFamily="34" charset="0"/>
              </a:rPr>
              <a:t>RuntimeTypeHandle</a:t>
            </a:r>
            <a:r>
              <a:rPr lang="en-US" sz="500" dirty="0" smtClean="0">
                <a:latin typeface="MS Reference Sans Serif" pitchFamily="34" charset="0"/>
              </a:rPr>
              <a:t> </a:t>
            </a:r>
            <a:r>
              <a:rPr lang="en-US" sz="500" dirty="0" err="1" smtClean="0">
                <a:latin typeface="MS Reference Sans Serif" pitchFamily="34" charset="0"/>
              </a:rPr>
              <a:t>contextType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SetCode</a:t>
            </a:r>
            <a:r>
              <a:rPr lang="en-US" sz="500" dirty="0" smtClean="0">
                <a:latin typeface="MS Reference Sans Serif" pitchFamily="34" charset="0"/>
              </a:rPr>
              <a:t>(byte[] code,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maxStackSize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SetCode</a:t>
            </a:r>
            <a:r>
              <a:rPr lang="en-US" sz="500" dirty="0" smtClean="0">
                <a:latin typeface="MS Reference Sans Serif" pitchFamily="34" charset="0"/>
              </a:rPr>
              <a:t>(byte* code,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codeSize</a:t>
            </a:r>
            <a:r>
              <a:rPr lang="en-US" sz="500" dirty="0" smtClean="0">
                <a:latin typeface="MS Reference Sans Serif" pitchFamily="34" charset="0"/>
              </a:rPr>
              <a: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maxStackSize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SetExceptions</a:t>
            </a:r>
            <a:r>
              <a:rPr lang="en-US" sz="500" dirty="0" smtClean="0">
                <a:latin typeface="MS Reference Sans Serif" pitchFamily="34" charset="0"/>
              </a:rPr>
              <a:t>(byte[] exceptions);</a:t>
            </a:r>
          </a:p>
          <a:p>
            <a:r>
              <a:rPr lang="en-US" sz="500" dirty="0" smtClean="0">
                <a:latin typeface="MS Reference Sans Serif" pitchFamily="34" charset="0"/>
              </a:rPr>
              <a:t>  public void </a:t>
            </a:r>
            <a:r>
              <a:rPr lang="en-US" sz="500" dirty="0" err="1" smtClean="0">
                <a:latin typeface="MS Reference Sans Serif" pitchFamily="34" charset="0"/>
              </a:rPr>
              <a:t>SetExceptions</a:t>
            </a:r>
            <a:r>
              <a:rPr lang="en-US" sz="500" dirty="0" smtClean="0">
                <a:latin typeface="MS Reference Sans Serif" pitchFamily="34" charset="0"/>
              </a:rPr>
              <a:t>(byte* exceptions,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exceptionsSize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SetLocalSignature</a:t>
            </a:r>
            <a:r>
              <a:rPr lang="en-US" sz="500" dirty="0" smtClean="0">
                <a:latin typeface="MS Reference Sans Serif" pitchFamily="34" charset="0"/>
              </a:rPr>
              <a:t>(byte[] </a:t>
            </a:r>
            <a:r>
              <a:rPr lang="en-US" sz="500" dirty="0" err="1" smtClean="0">
                <a:latin typeface="MS Reference Sans Serif" pitchFamily="34" charset="0"/>
              </a:rPr>
              <a:t>localSignature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SetLocalSignature</a:t>
            </a:r>
            <a:r>
              <a:rPr lang="en-US" sz="500" dirty="0" smtClean="0">
                <a:latin typeface="MS Reference Sans Serif" pitchFamily="34" charset="0"/>
              </a:rPr>
              <a:t>(byte* </a:t>
            </a:r>
            <a:r>
              <a:rPr lang="en-US" sz="500" dirty="0" err="1" smtClean="0">
                <a:latin typeface="MS Reference Sans Serif" pitchFamily="34" charset="0"/>
              </a:rPr>
              <a:t>localSignature</a:t>
            </a:r>
            <a:r>
              <a:rPr lang="en-US" sz="500" dirty="0" smtClean="0">
                <a:latin typeface="MS Reference Sans Serif" pitchFamily="34" charset="0"/>
              </a:rPr>
              <a: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signatureSize</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DynamicMethod</a:t>
            </a:r>
            <a:r>
              <a:rPr lang="en-US" sz="500" dirty="0" smtClean="0">
                <a:latin typeface="MS Reference Sans Serif" pitchFamily="34" charset="0"/>
              </a:rPr>
              <a:t> : </a:t>
            </a:r>
            <a:r>
              <a:rPr lang="en-US" sz="500" dirty="0" err="1" smtClean="0">
                <a:latin typeface="MS Reference Sans Serif" pitchFamily="34" charset="0"/>
              </a:rPr>
              <a:t>MethodInfo</a:t>
            </a:r>
            <a:r>
              <a:rPr lang="en-US" sz="500" dirty="0" smtClean="0">
                <a:latin typeface="MS Reference Sans Serif" pitchFamily="34" charset="0"/>
              </a:rPr>
              <a:t> {</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restrictedSkipVisibility</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Module m);</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Type owner);</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Module m,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skipVisibility</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Type owner,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skipVisibility</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a:t>
            </a:r>
            <a:r>
              <a:rPr lang="en-US" sz="500" dirty="0" err="1" smtClean="0">
                <a:latin typeface="MS Reference Sans Serif" pitchFamily="34" charset="0"/>
              </a:rPr>
              <a:t>MethodAttributes</a:t>
            </a:r>
            <a:r>
              <a:rPr lang="en-US" sz="500" dirty="0" smtClean="0">
                <a:latin typeface="MS Reference Sans Serif" pitchFamily="34" charset="0"/>
              </a:rPr>
              <a:t> attributes,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callingConvention</a:t>
            </a:r>
            <a:r>
              <a:rPr lang="en-US" sz="500" dirty="0" smtClean="0">
                <a:latin typeface="MS Reference Sans Serif" pitchFamily="34" charset="0"/>
              </a:rPr>
              <a:t>,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Module m,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skipVisibility</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DynamicMethod</a:t>
            </a:r>
            <a:r>
              <a:rPr lang="en-US" sz="500" dirty="0" smtClean="0">
                <a:latin typeface="MS Reference Sans Serif" pitchFamily="34" charset="0"/>
              </a:rPr>
              <a:t>(string name, </a:t>
            </a:r>
            <a:r>
              <a:rPr lang="en-US" sz="500" dirty="0" err="1" smtClean="0">
                <a:latin typeface="MS Reference Sans Serif" pitchFamily="34" charset="0"/>
              </a:rPr>
              <a:t>MethodAttributes</a:t>
            </a:r>
            <a:r>
              <a:rPr lang="en-US" sz="500" dirty="0" smtClean="0">
                <a:latin typeface="MS Reference Sans Serif" pitchFamily="34" charset="0"/>
              </a:rPr>
              <a:t> attributes,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callingConvention</a:t>
            </a:r>
            <a:r>
              <a:rPr lang="en-US" sz="500" dirty="0" smtClean="0">
                <a:latin typeface="MS Reference Sans Serif" pitchFamily="34" charset="0"/>
              </a:rPr>
              <a:t>,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Type owner,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skipVisibility</a:t>
            </a:r>
            <a:r>
              <a:rPr lang="en-US" sz="500" dirty="0" smtClean="0">
                <a:latin typeface="MS Reference Sans Serif" pitchFamily="34" charset="0"/>
              </a:rPr>
              <a:t>);</a:t>
            </a:r>
          </a:p>
          <a:p>
            <a:endParaRPr lang="en-US" sz="500" dirty="0" smtClean="0">
              <a:latin typeface="MS Reference Sans Serif" pitchFamily="34" charset="0"/>
            </a:endParaRPr>
          </a:p>
        </p:txBody>
      </p:sp>
      <p:sp>
        <p:nvSpPr>
          <p:cNvPr id="9" name="TextBox 8"/>
          <p:cNvSpPr txBox="1"/>
          <p:nvPr/>
        </p:nvSpPr>
        <p:spPr>
          <a:xfrm>
            <a:off x="6781800" y="1524000"/>
            <a:ext cx="1905000" cy="5170646"/>
          </a:xfrm>
          <a:prstGeom prst="rect">
            <a:avLst/>
          </a:prstGeom>
          <a:noFill/>
        </p:spPr>
        <p:txBody>
          <a:bodyPr wrap="square" rtlCol="0">
            <a:spAutoFit/>
          </a:bodyPr>
          <a:lstStyle/>
          <a:p>
            <a:r>
              <a:rPr lang="en-US" sz="500" dirty="0" smtClean="0">
                <a:latin typeface="MS Reference Sans Serif" pitchFamily="34" charset="0"/>
              </a:rPr>
              <a:t>  public override </a:t>
            </a:r>
            <a:r>
              <a:rPr lang="en-US" sz="500" dirty="0" err="1" smtClean="0">
                <a:latin typeface="MS Reference Sans Serif" pitchFamily="34" charset="0"/>
              </a:rPr>
              <a:t>MethodAttributes</a:t>
            </a:r>
            <a:r>
              <a:rPr lang="en-US" sz="500" dirty="0" smtClean="0">
                <a:latin typeface="MS Reference Sans Serif" pitchFamily="34" charset="0"/>
              </a:rPr>
              <a:t> Attributes { get; }</a:t>
            </a:r>
          </a:p>
          <a:p>
            <a:r>
              <a:rPr lang="en-US" sz="500" dirty="0" smtClean="0">
                <a:latin typeface="MS Reference Sans Serif" pitchFamily="34" charset="0"/>
              </a:rPr>
              <a:t>  public override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CallingConvention</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DeclaringType</a:t>
            </a:r>
            <a:r>
              <a:rPr lang="en-US" sz="500" dirty="0" smtClean="0">
                <a:latin typeface="MS Reference Sans Serif" pitchFamily="34" charset="0"/>
              </a:rPr>
              <a:t> { get; }</a:t>
            </a:r>
          </a:p>
          <a:p>
            <a:r>
              <a:rPr lang="en-US" sz="500" dirty="0" smtClean="0">
                <a:latin typeface="MS Reference Sans Serif" pitchFamily="34" charset="0"/>
              </a:rPr>
              <a:t>  public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InitLocals</a:t>
            </a:r>
            <a:r>
              <a:rPr lang="en-US" sz="500" dirty="0" smtClean="0">
                <a:latin typeface="MS Reference Sans Serif" pitchFamily="34" charset="0"/>
              </a:rPr>
              <a:t> { get; set; }</a:t>
            </a:r>
          </a:p>
          <a:p>
            <a:r>
              <a:rPr lang="en-US" sz="500" dirty="0" smtClean="0">
                <a:latin typeface="MS Reference Sans Serif" pitchFamily="34" charset="0"/>
              </a:rPr>
              <a:t>  public override </a:t>
            </a:r>
            <a:r>
              <a:rPr lang="en-US" sz="500" dirty="0" err="1" smtClean="0">
                <a:latin typeface="MS Reference Sans Serif" pitchFamily="34" charset="0"/>
              </a:rPr>
              <a:t>RuntimeMethodHandle</a:t>
            </a:r>
            <a:r>
              <a:rPr lang="en-US" sz="500" dirty="0" smtClean="0">
                <a:latin typeface="MS Reference Sans Serif" pitchFamily="34" charset="0"/>
              </a:rPr>
              <a:t> </a:t>
            </a:r>
            <a:r>
              <a:rPr lang="en-US" sz="500" dirty="0" err="1" smtClean="0">
                <a:latin typeface="MS Reference Sans Serif" pitchFamily="34" charset="0"/>
              </a:rPr>
              <a:t>MethodHandle</a:t>
            </a:r>
            <a:r>
              <a:rPr lang="en-US" sz="500" dirty="0" smtClean="0">
                <a:latin typeface="MS Reference Sans Serif" pitchFamily="34" charset="0"/>
              </a:rPr>
              <a:t> { get; }</a:t>
            </a:r>
          </a:p>
          <a:p>
            <a:r>
              <a:rPr lang="en-US" sz="500" dirty="0" smtClean="0">
                <a:latin typeface="MS Reference Sans Serif" pitchFamily="34" charset="0"/>
              </a:rPr>
              <a:t>  public override Module </a:t>
            </a:r>
            <a:r>
              <a:rPr lang="en-US" sz="500" dirty="0" err="1" smtClean="0">
                <a:latin typeface="MS Reference Sans Serif" pitchFamily="34" charset="0"/>
              </a:rPr>
              <a:t>Module</a:t>
            </a:r>
            <a:r>
              <a:rPr lang="en-US" sz="500" dirty="0" smtClean="0">
                <a:latin typeface="MS Reference Sans Serif" pitchFamily="34" charset="0"/>
              </a:rPr>
              <a:t> { get; }</a:t>
            </a:r>
          </a:p>
          <a:p>
            <a:r>
              <a:rPr lang="en-US" sz="500" dirty="0" smtClean="0">
                <a:latin typeface="MS Reference Sans Serif" pitchFamily="34" charset="0"/>
              </a:rPr>
              <a:t>  public override string Name { get; }</a:t>
            </a:r>
          </a:p>
          <a:p>
            <a:r>
              <a:rPr lang="en-US" sz="500" dirty="0" smtClean="0">
                <a:latin typeface="MS Reference Sans Serif" pitchFamily="34" charset="0"/>
              </a:rPr>
              <a:t>  public override Type </a:t>
            </a:r>
            <a:r>
              <a:rPr lang="en-US" sz="500" dirty="0" err="1" smtClean="0">
                <a:latin typeface="MS Reference Sans Serif" pitchFamily="34" charset="0"/>
              </a:rPr>
              <a:t>ReflectedType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ParameterInfo</a:t>
            </a:r>
            <a:r>
              <a:rPr lang="en-US" sz="500" dirty="0" smtClean="0">
                <a:latin typeface="MS Reference Sans Serif" pitchFamily="34" charset="0"/>
              </a:rPr>
              <a:t> </a:t>
            </a:r>
            <a:r>
              <a:rPr lang="en-US" sz="500" dirty="0" err="1" smtClean="0">
                <a:latin typeface="MS Reference Sans Serif" pitchFamily="34" charset="0"/>
              </a:rPr>
              <a:t>ReturnParameter</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ReturnType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ICustomAttributeProvider</a:t>
            </a:r>
            <a:r>
              <a:rPr lang="en-US" sz="500" dirty="0" smtClean="0">
                <a:latin typeface="MS Reference Sans Serif" pitchFamily="34" charset="0"/>
              </a:rPr>
              <a:t> </a:t>
            </a:r>
            <a:r>
              <a:rPr lang="en-US" sz="500" dirty="0" err="1" smtClean="0">
                <a:latin typeface="MS Reference Sans Serif" pitchFamily="34" charset="0"/>
              </a:rPr>
              <a:t>ReturnTypeCustomAttributes</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Delegate </a:t>
            </a:r>
            <a:r>
              <a:rPr lang="en-US" sz="500" dirty="0" err="1" smtClean="0">
                <a:latin typeface="MS Reference Sans Serif" pitchFamily="34" charset="0"/>
              </a:rPr>
              <a:t>CreateDelegate</a:t>
            </a:r>
            <a:r>
              <a:rPr lang="en-US" sz="500" dirty="0" smtClean="0">
                <a:latin typeface="MS Reference Sans Serif" pitchFamily="34" charset="0"/>
              </a:rPr>
              <a:t>(Type </a:t>
            </a:r>
            <a:r>
              <a:rPr lang="en-US" sz="500" dirty="0" err="1" smtClean="0">
                <a:latin typeface="MS Reference Sans Serif" pitchFamily="34" charset="0"/>
              </a:rPr>
              <a:t>delegateType</a:t>
            </a:r>
            <a:r>
              <a:rPr lang="en-US" sz="500" dirty="0" smtClean="0">
                <a:latin typeface="MS Reference Sans Serif" pitchFamily="34" charset="0"/>
              </a:rPr>
              <a:t>);</a:t>
            </a:r>
          </a:p>
          <a:p>
            <a:r>
              <a:rPr lang="en-US" sz="500" dirty="0" smtClean="0">
                <a:latin typeface="MS Reference Sans Serif" pitchFamily="34" charset="0"/>
              </a:rPr>
              <a:t>  public Delegate </a:t>
            </a:r>
            <a:r>
              <a:rPr lang="en-US" sz="500" dirty="0" err="1" smtClean="0">
                <a:latin typeface="MS Reference Sans Serif" pitchFamily="34" charset="0"/>
              </a:rPr>
              <a:t>CreateDelegate</a:t>
            </a:r>
            <a:r>
              <a:rPr lang="en-US" sz="500" dirty="0" smtClean="0">
                <a:latin typeface="MS Reference Sans Serif" pitchFamily="34" charset="0"/>
              </a:rPr>
              <a:t>(Type </a:t>
            </a:r>
            <a:r>
              <a:rPr lang="en-US" sz="500" dirty="0" err="1" smtClean="0">
                <a:latin typeface="MS Reference Sans Serif" pitchFamily="34" charset="0"/>
              </a:rPr>
              <a:t>delegateType</a:t>
            </a:r>
            <a:r>
              <a:rPr lang="en-US" sz="500" dirty="0" smtClean="0">
                <a:latin typeface="MS Reference Sans Serif" pitchFamily="34" charset="0"/>
              </a:rPr>
              <a:t>, object target);</a:t>
            </a:r>
          </a:p>
          <a:p>
            <a:r>
              <a:rPr lang="en-US" sz="500" dirty="0" smtClean="0">
                <a:latin typeface="MS Reference Sans Serif" pitchFamily="34" charset="0"/>
              </a:rPr>
              <a:t>  public </a:t>
            </a:r>
            <a:r>
              <a:rPr lang="en-US" sz="500" dirty="0" err="1" smtClean="0">
                <a:latin typeface="MS Reference Sans Serif" pitchFamily="34" charset="0"/>
              </a:rPr>
              <a:t>ParameterBuilder</a:t>
            </a:r>
            <a:r>
              <a:rPr lang="en-US" sz="500" dirty="0" smtClean="0">
                <a:latin typeface="MS Reference Sans Serif" pitchFamily="34" charset="0"/>
              </a:rPr>
              <a:t> </a:t>
            </a:r>
            <a:r>
              <a:rPr lang="en-US" sz="500" dirty="0" err="1" smtClean="0">
                <a:latin typeface="MS Reference Sans Serif" pitchFamily="34" charset="0"/>
              </a:rPr>
              <a:t>DefineParameter</a:t>
            </a:r>
            <a:r>
              <a:rPr lang="en-US" sz="500" dirty="0" smtClean="0">
                <a:latin typeface="MS Reference Sans Serif" pitchFamily="34" charset="0"/>
              </a:rPr>
              <a:t>(</a:t>
            </a:r>
            <a:r>
              <a:rPr lang="en-US" sz="500" dirty="0" err="1" smtClean="0">
                <a:latin typeface="MS Reference Sans Serif" pitchFamily="34" charset="0"/>
              </a:rPr>
              <a:t>int</a:t>
            </a:r>
            <a:r>
              <a:rPr lang="en-US" sz="500" dirty="0" smtClean="0">
                <a:latin typeface="MS Reference Sans Serif" pitchFamily="34" charset="0"/>
              </a:rPr>
              <a:t> position, </a:t>
            </a:r>
            <a:r>
              <a:rPr lang="en-US" sz="500" dirty="0" err="1" smtClean="0">
                <a:latin typeface="MS Reference Sans Serif" pitchFamily="34" charset="0"/>
              </a:rPr>
              <a:t>ParameterAttributes</a:t>
            </a:r>
            <a:r>
              <a:rPr lang="en-US" sz="500" dirty="0" smtClean="0">
                <a:latin typeface="MS Reference Sans Serif" pitchFamily="34" charset="0"/>
              </a:rPr>
              <a:t> attributes, string </a:t>
            </a:r>
            <a:r>
              <a:rPr lang="en-US" sz="500" dirty="0" err="1" smtClean="0">
                <a:latin typeface="MS Reference Sans Serif" pitchFamily="34" charset="0"/>
              </a:rPr>
              <a:t>parameterName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GetBaseDefinition</a:t>
            </a:r>
            <a:r>
              <a:rPr lang="en-US" sz="500" dirty="0" smtClean="0">
                <a:latin typeface="MS Reference Sans Serif" pitchFamily="34" charset="0"/>
              </a:rPr>
              <a: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a:t>
            </a:r>
            <a:r>
              <a:rPr lang="en-US" sz="500" dirty="0" err="1" smtClean="0">
                <a:latin typeface="MS Reference Sans Serif" pitchFamily="34" charset="0"/>
              </a:rPr>
              <a:t>DynamicILInfo</a:t>
            </a:r>
            <a:r>
              <a:rPr lang="en-US" sz="500" dirty="0" smtClean="0">
                <a:latin typeface="MS Reference Sans Serif" pitchFamily="34" charset="0"/>
              </a:rPr>
              <a:t> </a:t>
            </a:r>
            <a:r>
              <a:rPr lang="en-US" sz="500" dirty="0" err="1" smtClean="0">
                <a:latin typeface="MS Reference Sans Serif" pitchFamily="34" charset="0"/>
              </a:rPr>
              <a:t>GetDynamicILInfo</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ILGenerator</a:t>
            </a:r>
            <a:r>
              <a:rPr lang="en-US" sz="500" dirty="0" smtClean="0">
                <a:latin typeface="MS Reference Sans Serif" pitchFamily="34" charset="0"/>
              </a:rPr>
              <a:t> </a:t>
            </a:r>
            <a:r>
              <a:rPr lang="en-US" sz="500" dirty="0" err="1" smtClean="0">
                <a:latin typeface="MS Reference Sans Serif" pitchFamily="34" charset="0"/>
              </a:rPr>
              <a:t>GetILGenerator</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ILGenerator</a:t>
            </a:r>
            <a:r>
              <a:rPr lang="en-US" sz="500" dirty="0" smtClean="0">
                <a:latin typeface="MS Reference Sans Serif" pitchFamily="34" charset="0"/>
              </a:rPr>
              <a:t> </a:t>
            </a:r>
            <a:r>
              <a:rPr lang="en-US" sz="500" dirty="0" err="1" smtClean="0">
                <a:latin typeface="MS Reference Sans Serif" pitchFamily="34" charset="0"/>
              </a:rPr>
              <a:t>GetILGenerator</a:t>
            </a:r>
            <a:r>
              <a:rPr lang="en-US" sz="500" dirty="0" smtClean="0">
                <a:latin typeface="MS Reference Sans Serif" pitchFamily="34" charset="0"/>
              </a:rPr>
              <a:t>(</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streamSize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MethodImplAttributes</a:t>
            </a:r>
            <a:r>
              <a:rPr lang="en-US" sz="500" dirty="0" smtClean="0">
                <a:latin typeface="MS Reference Sans Serif" pitchFamily="34" charset="0"/>
              </a:rPr>
              <a:t> </a:t>
            </a:r>
            <a:r>
              <a:rPr lang="en-US" sz="500" dirty="0" err="1" smtClean="0">
                <a:latin typeface="MS Reference Sans Serif" pitchFamily="34" charset="0"/>
              </a:rPr>
              <a:t>GetMethodImplementationFlags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ParameterInfo</a:t>
            </a:r>
            <a:r>
              <a:rPr lang="en-US" sz="500" dirty="0" smtClean="0">
                <a:latin typeface="MS Reference Sans Serif" pitchFamily="34" charset="0"/>
              </a:rPr>
              <a:t>[] </a:t>
            </a:r>
            <a:r>
              <a:rPr lang="en-US" sz="500" dirty="0" err="1" smtClean="0">
                <a:latin typeface="MS Reference Sans Serif" pitchFamily="34" charset="0"/>
              </a:rPr>
              <a:t>GetParameters</a:t>
            </a:r>
            <a:r>
              <a:rPr lang="en-US" sz="500" dirty="0" smtClean="0">
                <a:latin typeface="MS Reference Sans Serif" pitchFamily="34" charset="0"/>
              </a:rPr>
              <a:t>();</a:t>
            </a:r>
          </a:p>
          <a:p>
            <a:r>
              <a:rPr lang="en-US" sz="500" dirty="0" smtClean="0">
                <a:latin typeface="MS Reference Sans Serif" pitchFamily="34" charset="0"/>
              </a:rPr>
              <a:t>  public override object Invoke(object </a:t>
            </a:r>
            <a:r>
              <a:rPr lang="en-US" sz="500" dirty="0" err="1" smtClean="0">
                <a:latin typeface="MS Reference Sans Serif" pitchFamily="34" charset="0"/>
              </a:rPr>
              <a:t>obj</a:t>
            </a:r>
            <a:r>
              <a:rPr lang="en-US" sz="500" dirty="0" smtClean="0">
                <a:latin typeface="MS Reference Sans Serif" pitchFamily="34" charset="0"/>
              </a:rPr>
              <a:t>,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invokeAttr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object[] parameters, </a:t>
            </a:r>
            <a:r>
              <a:rPr lang="en-US" sz="500" dirty="0" err="1" smtClean="0">
                <a:latin typeface="MS Reference Sans Serif" pitchFamily="34" charset="0"/>
              </a:rPr>
              <a:t>CultureInfo</a:t>
            </a:r>
            <a:r>
              <a:rPr lang="en-US" sz="500" dirty="0" smtClean="0">
                <a:latin typeface="MS Reference Sans Serif" pitchFamily="34" charset="0"/>
              </a:rPr>
              <a:t> culture);</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IsDefined</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string </a:t>
            </a:r>
            <a:r>
              <a:rPr lang="en-US" sz="500" dirty="0" err="1" smtClean="0">
                <a:latin typeface="MS Reference Sans Serif" pitchFamily="34" charset="0"/>
              </a:rPr>
              <a:t>ToString</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EnumBuilder</a:t>
            </a:r>
            <a:r>
              <a:rPr lang="en-US" sz="500" dirty="0" smtClean="0">
                <a:latin typeface="MS Reference Sans Serif" pitchFamily="34" charset="0"/>
              </a:rPr>
              <a:t> : Type, _</a:t>
            </a:r>
            <a:r>
              <a:rPr lang="en-US" sz="500" dirty="0" err="1" smtClean="0">
                <a:latin typeface="MS Reference Sans Serif" pitchFamily="34" charset="0"/>
              </a:rPr>
              <a:t>EnumBuilder</a:t>
            </a:r>
            <a:r>
              <a:rPr lang="en-US" sz="500" dirty="0" smtClean="0">
                <a:latin typeface="MS Reference Sans Serif" pitchFamily="34" charset="0"/>
              </a:rPr>
              <a:t> {</a:t>
            </a:r>
          </a:p>
          <a:p>
            <a:r>
              <a:rPr lang="en-US" sz="500" dirty="0" smtClean="0">
                <a:latin typeface="MS Reference Sans Serif" pitchFamily="34" charset="0"/>
              </a:rPr>
              <a:t>  public override Assembly </a:t>
            </a:r>
            <a:r>
              <a:rPr lang="en-US" sz="500" dirty="0" err="1" smtClean="0">
                <a:latin typeface="MS Reference Sans Serif" pitchFamily="34" charset="0"/>
              </a:rPr>
              <a:t>Assembly</a:t>
            </a:r>
            <a:r>
              <a:rPr lang="en-US" sz="500" dirty="0" smtClean="0">
                <a:latin typeface="MS Reference Sans Serif" pitchFamily="34" charset="0"/>
              </a:rPr>
              <a:t> { get; }</a:t>
            </a:r>
          </a:p>
          <a:p>
            <a:r>
              <a:rPr lang="en-US" sz="500" dirty="0" smtClean="0">
                <a:latin typeface="MS Reference Sans Serif" pitchFamily="34" charset="0"/>
              </a:rPr>
              <a:t>  public override string </a:t>
            </a:r>
            <a:r>
              <a:rPr lang="en-US" sz="500" dirty="0" err="1" smtClean="0">
                <a:latin typeface="MS Reference Sans Serif" pitchFamily="34" charset="0"/>
              </a:rPr>
              <a:t>AssemblyQualifiedName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BaseType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DeclaringType</a:t>
            </a:r>
            <a:r>
              <a:rPr lang="en-US" sz="500" dirty="0" smtClean="0">
                <a:latin typeface="MS Reference Sans Serif" pitchFamily="34" charset="0"/>
              </a:rPr>
              <a:t> { get; }</a:t>
            </a:r>
          </a:p>
          <a:p>
            <a:r>
              <a:rPr lang="en-US" sz="500" dirty="0" smtClean="0">
                <a:latin typeface="MS Reference Sans Serif" pitchFamily="34" charset="0"/>
              </a:rPr>
              <a:t>  public override string </a:t>
            </a:r>
            <a:r>
              <a:rPr lang="en-US" sz="500" dirty="0" err="1" smtClean="0">
                <a:latin typeface="MS Reference Sans Serif" pitchFamily="34" charset="0"/>
              </a:rPr>
              <a:t>FullName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Guid</a:t>
            </a:r>
            <a:r>
              <a:rPr lang="en-US" sz="500" dirty="0" smtClean="0">
                <a:latin typeface="MS Reference Sans Serif" pitchFamily="34" charset="0"/>
              </a:rPr>
              <a:t> </a:t>
            </a:r>
            <a:r>
              <a:rPr lang="en-US" sz="500" dirty="0" err="1" smtClean="0">
                <a:latin typeface="MS Reference Sans Serif" pitchFamily="34" charset="0"/>
              </a:rPr>
              <a:t>GUID</a:t>
            </a:r>
            <a:r>
              <a:rPr lang="en-US" sz="500" dirty="0" smtClean="0">
                <a:latin typeface="MS Reference Sans Serif" pitchFamily="34" charset="0"/>
              </a:rPr>
              <a:t> { get; }</a:t>
            </a:r>
          </a:p>
          <a:p>
            <a:r>
              <a:rPr lang="en-US" sz="500" dirty="0" smtClean="0">
                <a:latin typeface="MS Reference Sans Serif" pitchFamily="34" charset="0"/>
              </a:rPr>
              <a:t>  public override Module </a:t>
            </a:r>
            <a:r>
              <a:rPr lang="en-US" sz="500" dirty="0" err="1" smtClean="0">
                <a:latin typeface="MS Reference Sans Serif" pitchFamily="34" charset="0"/>
              </a:rPr>
              <a:t>Module</a:t>
            </a:r>
            <a:r>
              <a:rPr lang="en-US" sz="500" dirty="0" smtClean="0">
                <a:latin typeface="MS Reference Sans Serif" pitchFamily="34" charset="0"/>
              </a:rPr>
              <a:t> { get; }</a:t>
            </a:r>
          </a:p>
          <a:p>
            <a:r>
              <a:rPr lang="en-US" sz="500" dirty="0" smtClean="0">
                <a:latin typeface="MS Reference Sans Serif" pitchFamily="34" charset="0"/>
              </a:rPr>
              <a:t>  public override string Name { get; }</a:t>
            </a:r>
          </a:p>
          <a:p>
            <a:r>
              <a:rPr lang="en-US" sz="500" dirty="0" smtClean="0">
                <a:latin typeface="MS Reference Sans Serif" pitchFamily="34" charset="0"/>
              </a:rPr>
              <a:t>  public override string Namespace { get; }</a:t>
            </a:r>
          </a:p>
          <a:p>
            <a:r>
              <a:rPr lang="en-US" sz="500" dirty="0" smtClean="0">
                <a:latin typeface="MS Reference Sans Serif" pitchFamily="34" charset="0"/>
              </a:rPr>
              <a:t>  public override Type </a:t>
            </a:r>
            <a:r>
              <a:rPr lang="en-US" sz="500" dirty="0" err="1" smtClean="0">
                <a:latin typeface="MS Reference Sans Serif" pitchFamily="34" charset="0"/>
              </a:rPr>
              <a:t>ReflectedType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RuntimeTypeHandle</a:t>
            </a:r>
            <a:r>
              <a:rPr lang="en-US" sz="500" dirty="0" smtClean="0">
                <a:latin typeface="MS Reference Sans Serif" pitchFamily="34" charset="0"/>
              </a:rPr>
              <a:t> </a:t>
            </a:r>
            <a:r>
              <a:rPr lang="en-US" sz="500" dirty="0" err="1" smtClean="0">
                <a:latin typeface="MS Reference Sans Serif" pitchFamily="34" charset="0"/>
              </a:rPr>
              <a:t>TypeHandle</a:t>
            </a:r>
            <a:r>
              <a:rPr lang="en-US" sz="500" dirty="0" smtClean="0">
                <a:latin typeface="MS Reference Sans Serif" pitchFamily="34" charset="0"/>
              </a:rPr>
              <a:t> { get; }</a:t>
            </a:r>
          </a:p>
          <a:p>
            <a:r>
              <a:rPr lang="en-US" sz="500" dirty="0" smtClean="0">
                <a:latin typeface="MS Reference Sans Serif" pitchFamily="34" charset="0"/>
              </a:rPr>
              <a:t>  public </a:t>
            </a:r>
            <a:r>
              <a:rPr lang="en-US" sz="500" dirty="0" err="1" smtClean="0">
                <a:latin typeface="MS Reference Sans Serif" pitchFamily="34" charset="0"/>
              </a:rPr>
              <a:t>TypeToken</a:t>
            </a:r>
            <a:r>
              <a:rPr lang="en-US" sz="500" dirty="0" smtClean="0">
                <a:latin typeface="MS Reference Sans Serif" pitchFamily="34" charset="0"/>
              </a:rPr>
              <a:t> </a:t>
            </a:r>
            <a:r>
              <a:rPr lang="en-US" sz="500" dirty="0" err="1" smtClean="0">
                <a:latin typeface="MS Reference Sans Serif" pitchFamily="34" charset="0"/>
              </a:rPr>
              <a:t>TypeToken</a:t>
            </a:r>
            <a:r>
              <a:rPr lang="en-US" sz="500" dirty="0" smtClean="0">
                <a:latin typeface="MS Reference Sans Serif" pitchFamily="34" charset="0"/>
              </a:rPr>
              <a:t> { get; }</a:t>
            </a:r>
          </a:p>
          <a:p>
            <a:r>
              <a:rPr lang="en-US" sz="500" dirty="0" smtClean="0">
                <a:latin typeface="MS Reference Sans Serif" pitchFamily="34" charset="0"/>
              </a:rPr>
              <a:t>  public </a:t>
            </a:r>
            <a:r>
              <a:rPr lang="en-US" sz="500" dirty="0" err="1" smtClean="0">
                <a:latin typeface="MS Reference Sans Serif" pitchFamily="34" charset="0"/>
              </a:rPr>
              <a:t>FieldBuilder</a:t>
            </a:r>
            <a:r>
              <a:rPr lang="en-US" sz="500" dirty="0" smtClean="0">
                <a:latin typeface="MS Reference Sans Serif" pitchFamily="34" charset="0"/>
              </a:rPr>
              <a:t> </a:t>
            </a:r>
            <a:r>
              <a:rPr lang="en-US" sz="500" dirty="0" err="1" smtClean="0">
                <a:latin typeface="MS Reference Sans Serif" pitchFamily="34" charset="0"/>
              </a:rPr>
              <a:t>UnderlyingField</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UnderlyingSystemType</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Type </a:t>
            </a:r>
            <a:r>
              <a:rPr lang="en-US" sz="500" dirty="0" err="1" smtClean="0">
                <a:latin typeface="MS Reference Sans Serif" pitchFamily="34" charset="0"/>
              </a:rPr>
              <a:t>CreateType</a:t>
            </a:r>
            <a:r>
              <a:rPr lang="en-US" sz="500" dirty="0" smtClean="0">
                <a:latin typeface="MS Reference Sans Serif" pitchFamily="34" charset="0"/>
              </a:rPr>
              <a:t>();</a:t>
            </a:r>
          </a:p>
          <a:p>
            <a:r>
              <a:rPr lang="en-US" sz="500" dirty="0" smtClean="0">
                <a:latin typeface="MS Reference Sans Serif" pitchFamily="34" charset="0"/>
              </a:rPr>
              <a:t>  </a:t>
            </a:r>
          </a:p>
          <a:p>
            <a:endParaRPr lang="en-US" sz="500" dirty="0" smtClean="0">
              <a:latin typeface="MS Reference Sans Serif" pitchFamily="34" charset="0"/>
            </a:endParaRPr>
          </a:p>
          <a:p>
            <a:endParaRPr lang="en-US" sz="500" dirty="0" smtClean="0">
              <a:latin typeface="MS Reference Sans Serif" pitchFamily="34" charset="0"/>
            </a:endParaRPr>
          </a:p>
          <a:p>
            <a:r>
              <a:rPr lang="en-US" sz="500" dirty="0" smtClean="0">
                <a:latin typeface="MS Reference Sans Serif" pitchFamily="34" charset="0"/>
              </a:rPr>
              <a:t>        </a:t>
            </a:r>
            <a:endParaRPr lang="en-US" sz="500" dirty="0">
              <a:latin typeface="MS Reference Sans Serif"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System.Reflection.Emit</a:t>
            </a:r>
            <a:endParaRPr lang="en-US" dirty="0"/>
          </a:p>
        </p:txBody>
      </p:sp>
      <p:sp>
        <p:nvSpPr>
          <p:cNvPr id="5" name="TextBox 4"/>
          <p:cNvSpPr txBox="1"/>
          <p:nvPr/>
        </p:nvSpPr>
        <p:spPr>
          <a:xfrm>
            <a:off x="304800" y="1600200"/>
            <a:ext cx="1981200" cy="4632037"/>
          </a:xfrm>
          <a:prstGeom prst="rect">
            <a:avLst/>
          </a:prstGeom>
          <a:noFill/>
        </p:spPr>
        <p:txBody>
          <a:bodyPr wrap="square" rtlCol="0">
            <a:spAutoFit/>
          </a:bodyPr>
          <a:lstStyle/>
          <a:p>
            <a:r>
              <a:rPr lang="en-US" sz="500" dirty="0" smtClean="0">
                <a:latin typeface="MS Reference Sans Serif" pitchFamily="34" charset="0"/>
              </a:rPr>
              <a:t>public </a:t>
            </a:r>
            <a:r>
              <a:rPr lang="en-US" sz="500" dirty="0" err="1" smtClean="0">
                <a:latin typeface="MS Reference Sans Serif" pitchFamily="34" charset="0"/>
              </a:rPr>
              <a:t>FieldBuilder</a:t>
            </a:r>
            <a:r>
              <a:rPr lang="en-US" sz="500" dirty="0" smtClean="0">
                <a:latin typeface="MS Reference Sans Serif" pitchFamily="34" charset="0"/>
              </a:rPr>
              <a:t> </a:t>
            </a:r>
            <a:r>
              <a:rPr lang="en-US" sz="500" dirty="0" err="1" smtClean="0">
                <a:latin typeface="MS Reference Sans Serif" pitchFamily="34" charset="0"/>
              </a:rPr>
              <a:t>DefineLiteral</a:t>
            </a:r>
            <a:r>
              <a:rPr lang="en-US" sz="500" dirty="0" smtClean="0">
                <a:latin typeface="MS Reference Sans Serif" pitchFamily="34" charset="0"/>
              </a:rPr>
              <a:t>(string </a:t>
            </a:r>
            <a:r>
              <a:rPr lang="en-US" sz="500" dirty="0" err="1" smtClean="0">
                <a:latin typeface="MS Reference Sans Serif" pitchFamily="34" charset="0"/>
              </a:rPr>
              <a:t>literalName</a:t>
            </a:r>
            <a:r>
              <a:rPr lang="en-US" sz="500" dirty="0" smtClean="0">
                <a:latin typeface="MS Reference Sans Serif" pitchFamily="34" charset="0"/>
              </a:rPr>
              <a:t>, object </a:t>
            </a:r>
            <a:r>
              <a:rPr lang="en-US" sz="500" dirty="0" err="1" smtClean="0">
                <a:latin typeface="MS Reference Sans Serif" pitchFamily="34" charset="0"/>
              </a:rPr>
              <a:t>literalValue</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TypeAttributes</a:t>
            </a:r>
            <a:r>
              <a:rPr lang="en-US" sz="500" dirty="0" smtClean="0">
                <a:latin typeface="MS Reference Sans Serif" pitchFamily="34" charset="0"/>
              </a:rPr>
              <a:t> </a:t>
            </a:r>
            <a:r>
              <a:rPr lang="en-US" sz="500" dirty="0" err="1" smtClean="0">
                <a:latin typeface="MS Reference Sans Serif" pitchFamily="34" charset="0"/>
              </a:rPr>
              <a:t>GetAttributeFlagsImpl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ConstructorInfo</a:t>
            </a:r>
            <a:r>
              <a:rPr lang="en-US" sz="500" dirty="0" smtClean="0">
                <a:latin typeface="MS Reference Sans Serif" pitchFamily="34" charset="0"/>
              </a:rPr>
              <a:t> </a:t>
            </a:r>
            <a:r>
              <a:rPr lang="en-US" sz="500" dirty="0" err="1" smtClean="0">
                <a:latin typeface="MS Reference Sans Serif" pitchFamily="34" charset="0"/>
              </a:rPr>
              <a:t>GetConstructorImpl</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callConvention</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public override </a:t>
            </a:r>
            <a:r>
              <a:rPr lang="en-US" sz="500" dirty="0" err="1" smtClean="0">
                <a:latin typeface="MS Reference Sans Serif" pitchFamily="34" charset="0"/>
              </a:rPr>
              <a:t>ConstructorInfo</a:t>
            </a:r>
            <a:r>
              <a:rPr lang="en-US" sz="500" dirty="0" smtClean="0">
                <a:latin typeface="MS Reference Sans Serif" pitchFamily="34" charset="0"/>
              </a:rPr>
              <a:t>[] </a:t>
            </a:r>
            <a:r>
              <a:rPr lang="en-US" sz="500" dirty="0" err="1" smtClean="0">
                <a:latin typeface="MS Reference Sans Serif" pitchFamily="34" charset="0"/>
              </a:rPr>
              <a:t>GetConstructors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Type </a:t>
            </a:r>
            <a:r>
              <a:rPr lang="en-US" sz="500" dirty="0" err="1" smtClean="0">
                <a:latin typeface="MS Reference Sans Serif" pitchFamily="34" charset="0"/>
              </a:rPr>
              <a:t>GetElementType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GetField</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GetFields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GetInterface</a:t>
            </a:r>
            <a:r>
              <a:rPr lang="en-US" sz="500" dirty="0" smtClean="0">
                <a:latin typeface="MS Reference Sans Serif" pitchFamily="34" charset="0"/>
              </a:rPr>
              <a:t>(string name,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ignoreCase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InterfaceMapping</a:t>
            </a:r>
            <a:r>
              <a:rPr lang="en-US" sz="500" dirty="0" smtClean="0">
                <a:latin typeface="MS Reference Sans Serif" pitchFamily="34" charset="0"/>
              </a:rPr>
              <a:t> </a:t>
            </a:r>
            <a:r>
              <a:rPr lang="en-US" sz="500" dirty="0" err="1" smtClean="0">
                <a:latin typeface="MS Reference Sans Serif" pitchFamily="34" charset="0"/>
              </a:rPr>
              <a:t>GetInterfaceMap</a:t>
            </a:r>
            <a:r>
              <a:rPr lang="en-US" sz="500" dirty="0" smtClean="0">
                <a:latin typeface="MS Reference Sans Serif" pitchFamily="34" charset="0"/>
              </a:rPr>
              <a:t>(Type </a:t>
            </a:r>
            <a:r>
              <a:rPr lang="en-US" sz="500" dirty="0" err="1" smtClean="0">
                <a:latin typeface="MS Reference Sans Serif" pitchFamily="34" charset="0"/>
              </a:rPr>
              <a:t>interfaceType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GetInterfaces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MemberInfo</a:t>
            </a:r>
            <a:r>
              <a:rPr lang="en-US" sz="500" dirty="0" smtClean="0">
                <a:latin typeface="MS Reference Sans Serif" pitchFamily="34" charset="0"/>
              </a:rPr>
              <a:t>[] </a:t>
            </a:r>
            <a:r>
              <a:rPr lang="en-US" sz="500" dirty="0" err="1" smtClean="0">
                <a:latin typeface="MS Reference Sans Serif" pitchFamily="34" charset="0"/>
              </a:rPr>
              <a:t>GetMember</a:t>
            </a:r>
            <a:r>
              <a:rPr lang="en-US" sz="500" dirty="0" smtClean="0">
                <a:latin typeface="MS Reference Sans Serif" pitchFamily="34" charset="0"/>
              </a:rPr>
              <a:t>(string name, </a:t>
            </a:r>
            <a:r>
              <a:rPr lang="en-US" sz="500" dirty="0" err="1" smtClean="0">
                <a:latin typeface="MS Reference Sans Serif" pitchFamily="34" charset="0"/>
              </a:rPr>
              <a:t>MemberTypes</a:t>
            </a:r>
            <a:r>
              <a:rPr lang="en-US" sz="500" dirty="0" smtClean="0">
                <a:latin typeface="MS Reference Sans Serif" pitchFamily="34" charset="0"/>
              </a:rPr>
              <a:t> type,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MemberInfo</a:t>
            </a:r>
            <a:r>
              <a:rPr lang="en-US" sz="500" dirty="0" smtClean="0">
                <a:latin typeface="MS Reference Sans Serif" pitchFamily="34" charset="0"/>
              </a:rPr>
              <a:t>[] </a:t>
            </a:r>
            <a:r>
              <a:rPr lang="en-US" sz="500" dirty="0" err="1" smtClean="0">
                <a:latin typeface="MS Reference Sans Serif" pitchFamily="34" charset="0"/>
              </a:rPr>
              <a:t>GetMembers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GetMethodImpl</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callConvention</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public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GetMethods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GetNestedType</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GetNestedTypes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PropertyInfo</a:t>
            </a:r>
            <a:r>
              <a:rPr lang="en-US" sz="500" dirty="0" smtClean="0">
                <a:latin typeface="MS Reference Sans Serif" pitchFamily="34" charset="0"/>
              </a:rPr>
              <a:t>[] </a:t>
            </a:r>
            <a:r>
              <a:rPr lang="en-US" sz="500" dirty="0" err="1" smtClean="0">
                <a:latin typeface="MS Reference Sans Serif" pitchFamily="34" charset="0"/>
              </a:rPr>
              <a:t>GetProperties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PropertyInfo</a:t>
            </a:r>
            <a:r>
              <a:rPr lang="en-US" sz="500" dirty="0" smtClean="0">
                <a:latin typeface="MS Reference Sans Serif" pitchFamily="34" charset="0"/>
              </a:rPr>
              <a:t> </a:t>
            </a:r>
            <a:r>
              <a:rPr lang="en-US" sz="500" dirty="0" err="1" smtClean="0">
                <a:latin typeface="MS Reference Sans Serif" pitchFamily="34" charset="0"/>
              </a:rPr>
              <a:t>GetPropertyImpl</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Type </a:t>
            </a:r>
            <a:r>
              <a:rPr lang="en-US" sz="500" dirty="0" err="1" smtClean="0">
                <a:latin typeface="MS Reference Sans Serif" pitchFamily="34" charset="0"/>
              </a:rPr>
              <a:t>returnType</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HasElementTypeImpl</a:t>
            </a:r>
            <a:r>
              <a:rPr lang="en-US" sz="500" dirty="0" smtClean="0">
                <a:latin typeface="MS Reference Sans Serif" pitchFamily="34" charset="0"/>
              </a:rPr>
              <a:t>();</a:t>
            </a:r>
          </a:p>
          <a:p>
            <a:r>
              <a:rPr lang="en-US" sz="500" dirty="0" smtClean="0">
                <a:latin typeface="MS Reference Sans Serif" pitchFamily="34" charset="0"/>
              </a:rPr>
              <a:t>  public override object </a:t>
            </a:r>
            <a:r>
              <a:rPr lang="en-US" sz="500" dirty="0" err="1" smtClean="0">
                <a:latin typeface="MS Reference Sans Serif" pitchFamily="34" charset="0"/>
              </a:rPr>
              <a:t>InvokeMember</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invokeAttr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object target, object[] </a:t>
            </a:r>
            <a:r>
              <a:rPr lang="en-US" sz="500" dirty="0" err="1" smtClean="0">
                <a:latin typeface="MS Reference Sans Serif" pitchFamily="34" charset="0"/>
              </a:rPr>
              <a:t>args</a:t>
            </a:r>
            <a:r>
              <a:rPr lang="en-US" sz="500" dirty="0" smtClean="0">
                <a:latin typeface="MS Reference Sans Serif" pitchFamily="34" charset="0"/>
              </a:rPr>
              <a:t>, </a:t>
            </a:r>
            <a:r>
              <a:rPr lang="en-US" sz="500" dirty="0" err="1" smtClean="0">
                <a:latin typeface="MS Reference Sans Serif" pitchFamily="34" charset="0"/>
              </a:rPr>
              <a:t>ParameterModifier</a:t>
            </a:r>
            <a:r>
              <a:rPr lang="en-US" sz="500" dirty="0" smtClean="0">
                <a:latin typeface="MS Reference Sans Serif" pitchFamily="34" charset="0"/>
              </a:rPr>
              <a:t>[] modifiers, </a:t>
            </a:r>
            <a:r>
              <a:rPr lang="en-US" sz="500" dirty="0" err="1" smtClean="0">
                <a:latin typeface="MS Reference Sans Serif" pitchFamily="34" charset="0"/>
              </a:rPr>
              <a:t>CultureInfo</a:t>
            </a:r>
            <a:r>
              <a:rPr lang="en-US" sz="500" dirty="0" smtClean="0">
                <a:latin typeface="MS Reference Sans Serif" pitchFamily="34" charset="0"/>
              </a:rPr>
              <a:t> culture, string[] </a:t>
            </a:r>
            <a:r>
              <a:rPr lang="en-US" sz="500" dirty="0" err="1" smtClean="0">
                <a:latin typeface="MS Reference Sans Serif" pitchFamily="34" charset="0"/>
              </a:rPr>
              <a:t>namedParameters</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IsArrayImpl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IsByRefImpl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IsCOMObjectImpl</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IsDefined</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p:txBody>
      </p:sp>
      <p:sp>
        <p:nvSpPr>
          <p:cNvPr id="7" name="TextBox 6"/>
          <p:cNvSpPr txBox="1"/>
          <p:nvPr/>
        </p:nvSpPr>
        <p:spPr>
          <a:xfrm>
            <a:off x="2514600" y="1600200"/>
            <a:ext cx="1905000" cy="4939814"/>
          </a:xfrm>
          <a:prstGeom prst="rect">
            <a:avLst/>
          </a:prstGeom>
          <a:noFill/>
        </p:spPr>
        <p:txBody>
          <a:bodyPr wrap="square" rtlCol="0">
            <a:spAutoFit/>
          </a:bodyPr>
          <a:lstStyle/>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IsPointerImpl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IsPrimitiveImpl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IsValueTypeImpl</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MakeArrayType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MakeArrayType</a:t>
            </a:r>
            <a:r>
              <a:rPr lang="en-US" sz="500" dirty="0" smtClean="0">
                <a:latin typeface="MS Reference Sans Serif" pitchFamily="34" charset="0"/>
              </a:rPr>
              <a:t>(</a:t>
            </a:r>
            <a:r>
              <a:rPr lang="en-US" sz="500" dirty="0" err="1" smtClean="0">
                <a:latin typeface="MS Reference Sans Serif" pitchFamily="34" charset="0"/>
              </a:rPr>
              <a:t>int</a:t>
            </a:r>
            <a:r>
              <a:rPr lang="en-US" sz="500" dirty="0" smtClean="0">
                <a:latin typeface="MS Reference Sans Serif" pitchFamily="34" charset="0"/>
              </a:rPr>
              <a:t> rank);</a:t>
            </a:r>
          </a:p>
          <a:p>
            <a:r>
              <a:rPr lang="en-US" sz="500" dirty="0" smtClean="0">
                <a:latin typeface="MS Reference Sans Serif" pitchFamily="34" charset="0"/>
              </a:rPr>
              <a:t>  public override Type </a:t>
            </a:r>
            <a:r>
              <a:rPr lang="en-US" sz="500" dirty="0" err="1" smtClean="0">
                <a:latin typeface="MS Reference Sans Serif" pitchFamily="34" charset="0"/>
              </a:rPr>
              <a:t>MakeByRefType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MakePointerType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CustomAttributeBuilder</a:t>
            </a:r>
            <a:r>
              <a:rPr lang="en-US" sz="500" dirty="0" smtClean="0">
                <a:latin typeface="MS Reference Sans Serif" pitchFamily="34" charset="0"/>
              </a:rPr>
              <a:t> </a:t>
            </a:r>
            <a:r>
              <a:rPr lang="en-US" sz="500" dirty="0" err="1" smtClean="0">
                <a:latin typeface="MS Reference Sans Serif" pitchFamily="34" charset="0"/>
              </a:rPr>
              <a:t>customBuilder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byte[] </a:t>
            </a:r>
            <a:r>
              <a:rPr lang="en-US" sz="500" dirty="0" err="1" smtClean="0">
                <a:latin typeface="MS Reference Sans Serif" pitchFamily="34" charset="0"/>
              </a:rPr>
              <a:t>binaryAttribute</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EventBuilder</a:t>
            </a:r>
            <a:r>
              <a:rPr lang="en-US" sz="500" dirty="0" smtClean="0">
                <a:latin typeface="MS Reference Sans Serif" pitchFamily="34" charset="0"/>
              </a:rPr>
              <a:t> : _</a:t>
            </a:r>
            <a:r>
              <a:rPr lang="en-US" sz="500" dirty="0" err="1" smtClean="0">
                <a:latin typeface="MS Reference Sans Serif" pitchFamily="34" charset="0"/>
              </a:rPr>
              <a:t>EventBuilder</a:t>
            </a:r>
            <a:r>
              <a:rPr lang="en-US" sz="500" dirty="0" smtClean="0">
                <a:latin typeface="MS Reference Sans Serif" pitchFamily="34" charset="0"/>
              </a:rPr>
              <a:t> {</a:t>
            </a:r>
          </a:p>
          <a:p>
            <a:r>
              <a:rPr lang="en-US" sz="500" dirty="0" smtClean="0">
                <a:latin typeface="MS Reference Sans Serif" pitchFamily="34" charset="0"/>
              </a:rPr>
              <a:t>  public void </a:t>
            </a:r>
            <a:r>
              <a:rPr lang="en-US" sz="500" dirty="0" err="1" smtClean="0">
                <a:latin typeface="MS Reference Sans Serif" pitchFamily="34" charset="0"/>
              </a:rPr>
              <a:t>AddOtherMethod</a:t>
            </a:r>
            <a:r>
              <a:rPr lang="en-US" sz="500" dirty="0" smtClean="0">
                <a:latin typeface="MS Reference Sans Serif" pitchFamily="34" charset="0"/>
              </a:rPr>
              <a:t>(</a:t>
            </a:r>
            <a:r>
              <a:rPr lang="en-US" sz="500" dirty="0" err="1" smtClean="0">
                <a:latin typeface="MS Reference Sans Serif" pitchFamily="34" charset="0"/>
              </a:rPr>
              <a:t>MethodBuilder</a:t>
            </a:r>
            <a:r>
              <a:rPr lang="en-US" sz="500" dirty="0" smtClean="0">
                <a:latin typeface="MS Reference Sans Serif" pitchFamily="34" charset="0"/>
              </a:rPr>
              <a:t> </a:t>
            </a:r>
            <a:r>
              <a:rPr lang="en-US" sz="500" dirty="0" err="1" smtClean="0">
                <a:latin typeface="MS Reference Sans Serif" pitchFamily="34" charset="0"/>
              </a:rPr>
              <a:t>mdBuilder</a:t>
            </a:r>
            <a:r>
              <a:rPr lang="en-US" sz="500" dirty="0" smtClean="0">
                <a:latin typeface="MS Reference Sans Serif" pitchFamily="34" charset="0"/>
              </a:rPr>
              <a:t>);</a:t>
            </a:r>
          </a:p>
          <a:p>
            <a:r>
              <a:rPr lang="en-US" sz="500" dirty="0" smtClean="0">
                <a:latin typeface="MS Reference Sans Serif" pitchFamily="34" charset="0"/>
              </a:rPr>
              <a:t>  public </a:t>
            </a:r>
            <a:r>
              <a:rPr lang="en-US" sz="500" dirty="0" err="1" smtClean="0">
                <a:latin typeface="MS Reference Sans Serif" pitchFamily="34" charset="0"/>
              </a:rPr>
              <a:t>EventToken</a:t>
            </a:r>
            <a:r>
              <a:rPr lang="en-US" sz="500" dirty="0" smtClean="0">
                <a:latin typeface="MS Reference Sans Serif" pitchFamily="34" charset="0"/>
              </a:rPr>
              <a:t> </a:t>
            </a:r>
            <a:r>
              <a:rPr lang="en-US" sz="500" dirty="0" err="1" smtClean="0">
                <a:latin typeface="MS Reference Sans Serif" pitchFamily="34" charset="0"/>
              </a:rPr>
              <a:t>GetEventToken</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SetAddOnMethod</a:t>
            </a:r>
            <a:r>
              <a:rPr lang="en-US" sz="500" dirty="0" smtClean="0">
                <a:latin typeface="MS Reference Sans Serif" pitchFamily="34" charset="0"/>
              </a:rPr>
              <a:t>(</a:t>
            </a:r>
            <a:r>
              <a:rPr lang="en-US" sz="500" dirty="0" err="1" smtClean="0">
                <a:latin typeface="MS Reference Sans Serif" pitchFamily="34" charset="0"/>
              </a:rPr>
              <a:t>MethodBuilder</a:t>
            </a:r>
            <a:r>
              <a:rPr lang="en-US" sz="500" dirty="0" smtClean="0">
                <a:latin typeface="MS Reference Sans Serif" pitchFamily="34" charset="0"/>
              </a:rPr>
              <a:t> </a:t>
            </a:r>
            <a:r>
              <a:rPr lang="en-US" sz="500" dirty="0" err="1" smtClean="0">
                <a:latin typeface="MS Reference Sans Serif" pitchFamily="34" charset="0"/>
              </a:rPr>
              <a:t>mdBuilder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CustomAttributeBuilder</a:t>
            </a:r>
            <a:r>
              <a:rPr lang="en-US" sz="500" dirty="0" smtClean="0">
                <a:latin typeface="MS Reference Sans Serif" pitchFamily="34" charset="0"/>
              </a:rPr>
              <a:t> </a:t>
            </a:r>
            <a:r>
              <a:rPr lang="en-US" sz="500" dirty="0" err="1" smtClean="0">
                <a:latin typeface="MS Reference Sans Serif" pitchFamily="34" charset="0"/>
              </a:rPr>
              <a:t>customBuilder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byte[] </a:t>
            </a:r>
            <a:r>
              <a:rPr lang="en-US" sz="500" dirty="0" err="1" smtClean="0">
                <a:latin typeface="MS Reference Sans Serif" pitchFamily="34" charset="0"/>
              </a:rPr>
              <a:t>binaryAttribute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SetRaiseMethod</a:t>
            </a:r>
            <a:r>
              <a:rPr lang="en-US" sz="500" dirty="0" smtClean="0">
                <a:latin typeface="MS Reference Sans Serif" pitchFamily="34" charset="0"/>
              </a:rPr>
              <a:t>(</a:t>
            </a:r>
            <a:r>
              <a:rPr lang="en-US" sz="500" dirty="0" err="1" smtClean="0">
                <a:latin typeface="MS Reference Sans Serif" pitchFamily="34" charset="0"/>
              </a:rPr>
              <a:t>MethodBuilder</a:t>
            </a:r>
            <a:r>
              <a:rPr lang="en-US" sz="500" dirty="0" smtClean="0">
                <a:latin typeface="MS Reference Sans Serif" pitchFamily="34" charset="0"/>
              </a:rPr>
              <a:t> </a:t>
            </a:r>
            <a:r>
              <a:rPr lang="en-US" sz="500" dirty="0" err="1" smtClean="0">
                <a:latin typeface="MS Reference Sans Serif" pitchFamily="34" charset="0"/>
              </a:rPr>
              <a:t>mdBuilder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SetRemoveOnMethod</a:t>
            </a:r>
            <a:r>
              <a:rPr lang="en-US" sz="500" dirty="0" smtClean="0">
                <a:latin typeface="MS Reference Sans Serif" pitchFamily="34" charset="0"/>
              </a:rPr>
              <a:t>(</a:t>
            </a:r>
            <a:r>
              <a:rPr lang="en-US" sz="500" dirty="0" err="1" smtClean="0">
                <a:latin typeface="MS Reference Sans Serif" pitchFamily="34" charset="0"/>
              </a:rPr>
              <a:t>MethodBuilder</a:t>
            </a:r>
            <a:r>
              <a:rPr lang="en-US" sz="500" dirty="0" smtClean="0">
                <a:latin typeface="MS Reference Sans Serif" pitchFamily="34" charset="0"/>
              </a:rPr>
              <a:t> </a:t>
            </a:r>
            <a:r>
              <a:rPr lang="en-US" sz="500" dirty="0" err="1" smtClean="0">
                <a:latin typeface="MS Reference Sans Serif" pitchFamily="34" charset="0"/>
              </a:rPr>
              <a:t>mdBuilder</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a:t>
            </a:r>
            <a:r>
              <a:rPr lang="en-US" sz="500" dirty="0" err="1" smtClean="0">
                <a:latin typeface="MS Reference Sans Serif" pitchFamily="34" charset="0"/>
              </a:rPr>
              <a:t>struct</a:t>
            </a:r>
            <a:r>
              <a:rPr lang="en-US" sz="500" dirty="0" smtClean="0">
                <a:latin typeface="MS Reference Sans Serif" pitchFamily="34" charset="0"/>
              </a:rPr>
              <a:t> </a:t>
            </a:r>
            <a:r>
              <a:rPr lang="en-US" sz="500" dirty="0" err="1" smtClean="0">
                <a:latin typeface="MS Reference Sans Serif" pitchFamily="34" charset="0"/>
              </a:rPr>
              <a:t>EventToken</a:t>
            </a:r>
            <a:r>
              <a:rPr lang="en-US" sz="500" dirty="0" smtClean="0">
                <a:latin typeface="MS Reference Sans Serif" pitchFamily="34" charset="0"/>
              </a:rPr>
              <a:t> {</a:t>
            </a:r>
          </a:p>
          <a:p>
            <a:r>
              <a:rPr lang="en-US" sz="500" dirty="0" smtClean="0">
                <a:latin typeface="MS Reference Sans Serif" pitchFamily="34" charset="0"/>
              </a:rPr>
              <a:t>  public static </a:t>
            </a:r>
            <a:r>
              <a:rPr lang="en-US" sz="500" dirty="0" err="1" smtClean="0">
                <a:latin typeface="MS Reference Sans Serif" pitchFamily="34" charset="0"/>
              </a:rPr>
              <a:t>readonly</a:t>
            </a:r>
            <a:r>
              <a:rPr lang="en-US" sz="500" dirty="0" smtClean="0">
                <a:latin typeface="MS Reference Sans Serif" pitchFamily="34" charset="0"/>
              </a:rPr>
              <a:t> </a:t>
            </a:r>
            <a:r>
              <a:rPr lang="en-US" sz="500" dirty="0" err="1" smtClean="0">
                <a:latin typeface="MS Reference Sans Serif" pitchFamily="34" charset="0"/>
              </a:rPr>
              <a:t>EventToken</a:t>
            </a:r>
            <a:r>
              <a:rPr lang="en-US" sz="500" dirty="0" smtClean="0">
                <a:latin typeface="MS Reference Sans Serif" pitchFamily="34" charset="0"/>
              </a:rPr>
              <a:t> Empty;</a:t>
            </a:r>
          </a:p>
          <a:p>
            <a:endParaRPr lang="en-US" sz="500" dirty="0" smtClean="0">
              <a:latin typeface="MS Reference Sans Serif" pitchFamily="34" charset="0"/>
            </a:endParaRPr>
          </a:p>
          <a:p>
            <a:r>
              <a:rPr lang="en-US" sz="500" dirty="0" smtClean="0">
                <a:latin typeface="MS Reference Sans Serif" pitchFamily="34" charset="0"/>
              </a:rPr>
              <a:t>  public static </a:t>
            </a:r>
            <a:r>
              <a:rPr lang="en-US" sz="500" dirty="0" err="1" smtClean="0">
                <a:latin typeface="MS Reference Sans Serif" pitchFamily="34" charset="0"/>
              </a:rPr>
              <a:t>bool</a:t>
            </a:r>
            <a:r>
              <a:rPr lang="en-US" sz="500" dirty="0" smtClean="0">
                <a:latin typeface="MS Reference Sans Serif" pitchFamily="34" charset="0"/>
              </a:rPr>
              <a:t> operator!=(</a:t>
            </a:r>
            <a:r>
              <a:rPr lang="en-US" sz="500" dirty="0" err="1" smtClean="0">
                <a:latin typeface="MS Reference Sans Serif" pitchFamily="34" charset="0"/>
              </a:rPr>
              <a:t>EventToken</a:t>
            </a:r>
            <a:r>
              <a:rPr lang="en-US" sz="500" dirty="0" smtClean="0">
                <a:latin typeface="MS Reference Sans Serif" pitchFamily="34" charset="0"/>
              </a:rPr>
              <a:t> a, </a:t>
            </a:r>
            <a:r>
              <a:rPr lang="en-US" sz="500" dirty="0" err="1" smtClean="0">
                <a:latin typeface="MS Reference Sans Serif" pitchFamily="34" charset="0"/>
              </a:rPr>
              <a:t>EventToken</a:t>
            </a:r>
            <a:r>
              <a:rPr lang="en-US" sz="500" dirty="0" smtClean="0">
                <a:latin typeface="MS Reference Sans Serif" pitchFamily="34" charset="0"/>
              </a:rPr>
              <a:t> b);</a:t>
            </a:r>
          </a:p>
          <a:p>
            <a:r>
              <a:rPr lang="en-US" sz="500" dirty="0" smtClean="0">
                <a:latin typeface="MS Reference Sans Serif" pitchFamily="34" charset="0"/>
              </a:rPr>
              <a:t>  public static </a:t>
            </a:r>
            <a:r>
              <a:rPr lang="en-US" sz="500" dirty="0" err="1" smtClean="0">
                <a:latin typeface="MS Reference Sans Serif" pitchFamily="34" charset="0"/>
              </a:rPr>
              <a:t>bool</a:t>
            </a:r>
            <a:r>
              <a:rPr lang="en-US" sz="500" dirty="0" smtClean="0">
                <a:latin typeface="MS Reference Sans Serif" pitchFamily="34" charset="0"/>
              </a:rPr>
              <a:t> operator==(</a:t>
            </a:r>
            <a:r>
              <a:rPr lang="en-US" sz="500" dirty="0" err="1" smtClean="0">
                <a:latin typeface="MS Reference Sans Serif" pitchFamily="34" charset="0"/>
              </a:rPr>
              <a:t>EventToken</a:t>
            </a:r>
            <a:r>
              <a:rPr lang="en-US" sz="500" dirty="0" smtClean="0">
                <a:latin typeface="MS Reference Sans Serif" pitchFamily="34" charset="0"/>
              </a:rPr>
              <a:t> a, </a:t>
            </a:r>
            <a:r>
              <a:rPr lang="en-US" sz="500" dirty="0" err="1" smtClean="0">
                <a:latin typeface="MS Reference Sans Serif" pitchFamily="34" charset="0"/>
              </a:rPr>
              <a:t>EventToken</a:t>
            </a:r>
            <a:r>
              <a:rPr lang="en-US" sz="500" dirty="0" smtClean="0">
                <a:latin typeface="MS Reference Sans Serif" pitchFamily="34" charset="0"/>
              </a:rPr>
              <a:t> b);</a:t>
            </a:r>
          </a:p>
          <a:p>
            <a:endParaRPr lang="en-US" sz="500" dirty="0" smtClean="0">
              <a:latin typeface="MS Reference Sans Serif" pitchFamily="34" charset="0"/>
            </a:endParaRP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Token { get; }</a:t>
            </a:r>
          </a:p>
          <a:p>
            <a:endParaRPr lang="en-US" sz="500" dirty="0" smtClean="0">
              <a:latin typeface="MS Reference Sans Serif" pitchFamily="34" charset="0"/>
            </a:endParaRPr>
          </a:p>
          <a:p>
            <a:r>
              <a:rPr lang="en-US" sz="500" dirty="0" smtClean="0">
                <a:latin typeface="MS Reference Sans Serif" pitchFamily="34" charset="0"/>
              </a:rPr>
              <a:t>  public </a:t>
            </a:r>
            <a:r>
              <a:rPr lang="en-US" sz="500" dirty="0" err="1" smtClean="0">
                <a:latin typeface="MS Reference Sans Serif" pitchFamily="34" charset="0"/>
              </a:rPr>
              <a:t>bool</a:t>
            </a:r>
            <a:r>
              <a:rPr lang="en-US" sz="500" dirty="0" smtClean="0">
                <a:latin typeface="MS Reference Sans Serif" pitchFamily="34" charset="0"/>
              </a:rPr>
              <a:t> Equals(</a:t>
            </a:r>
            <a:r>
              <a:rPr lang="en-US" sz="500" dirty="0" err="1" smtClean="0">
                <a:latin typeface="MS Reference Sans Serif" pitchFamily="34" charset="0"/>
              </a:rPr>
              <a:t>EventToken</a:t>
            </a:r>
            <a:r>
              <a:rPr lang="en-US" sz="500" dirty="0" smtClean="0">
                <a:latin typeface="MS Reference Sans Serif" pitchFamily="34" charset="0"/>
              </a:rPr>
              <a:t>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Equals(object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GetHashCode</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FieldBuilder</a:t>
            </a:r>
            <a:r>
              <a:rPr lang="en-US" sz="500" dirty="0" smtClean="0">
                <a:latin typeface="MS Reference Sans Serif" pitchFamily="34" charset="0"/>
              </a:rPr>
              <a:t> : </a:t>
            </a:r>
            <a:r>
              <a:rPr lang="en-US" sz="500" dirty="0" err="1" smtClean="0">
                <a:latin typeface="MS Reference Sans Serif" pitchFamily="34" charset="0"/>
              </a:rPr>
              <a:t>FieldInfo</a:t>
            </a:r>
            <a:r>
              <a:rPr lang="en-US" sz="500" dirty="0" smtClean="0">
                <a:latin typeface="MS Reference Sans Serif" pitchFamily="34" charset="0"/>
              </a:rPr>
              <a:t>, _</a:t>
            </a:r>
            <a:r>
              <a:rPr lang="en-US" sz="500" dirty="0" err="1" smtClean="0">
                <a:latin typeface="MS Reference Sans Serif" pitchFamily="34" charset="0"/>
              </a:rPr>
              <a:t>FieldBuilder</a:t>
            </a:r>
            <a:r>
              <a:rPr lang="en-US" sz="500" dirty="0" smtClean="0">
                <a:latin typeface="MS Reference Sans Serif" pitchFamily="34" charset="0"/>
              </a:rPr>
              <a:t> {</a:t>
            </a:r>
          </a:p>
          <a:p>
            <a:r>
              <a:rPr lang="en-US" sz="500" dirty="0" smtClean="0">
                <a:latin typeface="MS Reference Sans Serif" pitchFamily="34" charset="0"/>
              </a:rPr>
              <a:t>  public override </a:t>
            </a:r>
            <a:r>
              <a:rPr lang="en-US" sz="500" dirty="0" err="1" smtClean="0">
                <a:latin typeface="MS Reference Sans Serif" pitchFamily="34" charset="0"/>
              </a:rPr>
              <a:t>FieldAttributes</a:t>
            </a:r>
            <a:r>
              <a:rPr lang="en-US" sz="500" dirty="0" smtClean="0">
                <a:latin typeface="MS Reference Sans Serif" pitchFamily="34" charset="0"/>
              </a:rPr>
              <a:t> Attributes { get; }</a:t>
            </a:r>
          </a:p>
          <a:p>
            <a:r>
              <a:rPr lang="en-US" sz="500" dirty="0" smtClean="0">
                <a:latin typeface="MS Reference Sans Serif" pitchFamily="34" charset="0"/>
              </a:rPr>
              <a:t>  public override Type </a:t>
            </a:r>
            <a:r>
              <a:rPr lang="en-US" sz="500" dirty="0" err="1" smtClean="0">
                <a:latin typeface="MS Reference Sans Serif" pitchFamily="34" charset="0"/>
              </a:rPr>
              <a:t>DeclaringType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RuntimeFieldHandle</a:t>
            </a:r>
            <a:r>
              <a:rPr lang="en-US" sz="500" dirty="0" smtClean="0">
                <a:latin typeface="MS Reference Sans Serif" pitchFamily="34" charset="0"/>
              </a:rPr>
              <a:t> </a:t>
            </a:r>
            <a:r>
              <a:rPr lang="en-US" sz="500" dirty="0" err="1" smtClean="0">
                <a:latin typeface="MS Reference Sans Serif" pitchFamily="34" charset="0"/>
              </a:rPr>
              <a:t>FieldHandle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FieldType</a:t>
            </a:r>
            <a:r>
              <a:rPr lang="en-US" sz="500" dirty="0" smtClean="0">
                <a:latin typeface="MS Reference Sans Serif" pitchFamily="34" charset="0"/>
              </a:rPr>
              <a:t> { get; }</a:t>
            </a:r>
          </a:p>
          <a:p>
            <a:r>
              <a:rPr lang="en-US" sz="500" dirty="0" smtClean="0">
                <a:latin typeface="MS Reference Sans Serif" pitchFamily="34" charset="0"/>
              </a:rPr>
              <a:t>  public override Module </a:t>
            </a:r>
            <a:r>
              <a:rPr lang="en-US" sz="500" dirty="0" err="1" smtClean="0">
                <a:latin typeface="MS Reference Sans Serif" pitchFamily="34" charset="0"/>
              </a:rPr>
              <a:t>Module</a:t>
            </a:r>
            <a:r>
              <a:rPr lang="en-US" sz="500" dirty="0" smtClean="0">
                <a:latin typeface="MS Reference Sans Serif" pitchFamily="34" charset="0"/>
              </a:rPr>
              <a:t> { get; }</a:t>
            </a:r>
          </a:p>
          <a:p>
            <a:r>
              <a:rPr lang="en-US" sz="500" dirty="0" smtClean="0">
                <a:latin typeface="MS Reference Sans Serif" pitchFamily="34" charset="0"/>
              </a:rPr>
              <a:t>  public override string Name { get; }</a:t>
            </a:r>
          </a:p>
          <a:p>
            <a:r>
              <a:rPr lang="en-US" sz="500" dirty="0" smtClean="0">
                <a:latin typeface="MS Reference Sans Serif" pitchFamily="34" charset="0"/>
              </a:rPr>
              <a:t>  public override Type </a:t>
            </a:r>
            <a:r>
              <a:rPr lang="en-US" sz="500" dirty="0" err="1" smtClean="0">
                <a:latin typeface="MS Reference Sans Serif" pitchFamily="34" charset="0"/>
              </a:rPr>
              <a:t>ReflectedType</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a:t>
            </a:r>
            <a:r>
              <a:rPr lang="en-US" sz="500" dirty="0" err="1" smtClean="0">
                <a:latin typeface="MS Reference Sans Serif" pitchFamily="34" charset="0"/>
              </a:rPr>
              <a:t>FieldToken</a:t>
            </a:r>
            <a:r>
              <a:rPr lang="en-US" sz="500" dirty="0" smtClean="0">
                <a:latin typeface="MS Reference Sans Serif" pitchFamily="34" charset="0"/>
              </a:rPr>
              <a:t> </a:t>
            </a:r>
            <a:r>
              <a:rPr lang="en-US" sz="500" dirty="0" err="1" smtClean="0">
                <a:latin typeface="MS Reference Sans Serif" pitchFamily="34" charset="0"/>
              </a:rPr>
              <a:t>GetToken</a:t>
            </a:r>
            <a:r>
              <a:rPr lang="en-US" sz="500" dirty="0" smtClean="0">
                <a:latin typeface="MS Reference Sans Serif" pitchFamily="34" charset="0"/>
              </a:rPr>
              <a:t>();</a:t>
            </a:r>
          </a:p>
          <a:p>
            <a:r>
              <a:rPr lang="en-US" sz="500" dirty="0" smtClean="0">
                <a:latin typeface="MS Reference Sans Serif" pitchFamily="34" charset="0"/>
              </a:rPr>
              <a:t>  public override object </a:t>
            </a:r>
            <a:r>
              <a:rPr lang="en-US" sz="500" dirty="0" err="1" smtClean="0">
                <a:latin typeface="MS Reference Sans Serif" pitchFamily="34" charset="0"/>
              </a:rPr>
              <a:t>GetValue</a:t>
            </a:r>
            <a:r>
              <a:rPr lang="en-US" sz="500" dirty="0" smtClean="0">
                <a:latin typeface="MS Reference Sans Serif" pitchFamily="34" charset="0"/>
              </a:rPr>
              <a:t>(object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IsDefined</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endParaRPr lang="en-US" sz="500" dirty="0">
              <a:latin typeface="MS Reference Sans Serif" pitchFamily="34" charset="0"/>
            </a:endParaRPr>
          </a:p>
        </p:txBody>
      </p:sp>
      <p:sp>
        <p:nvSpPr>
          <p:cNvPr id="8" name="TextBox 7"/>
          <p:cNvSpPr txBox="1"/>
          <p:nvPr/>
        </p:nvSpPr>
        <p:spPr>
          <a:xfrm>
            <a:off x="4648200" y="1524000"/>
            <a:ext cx="1905000" cy="4939814"/>
          </a:xfrm>
          <a:prstGeom prst="rect">
            <a:avLst/>
          </a:prstGeom>
          <a:noFill/>
        </p:spPr>
        <p:txBody>
          <a:bodyPr wrap="square" rtlCol="0">
            <a:spAutoFit/>
          </a:bodyPr>
          <a:lstStyle/>
          <a:p>
            <a:r>
              <a:rPr lang="en-US" sz="500" dirty="0" smtClean="0">
                <a:latin typeface="MS Reference Sans Serif" pitchFamily="34" charset="0"/>
              </a:rPr>
              <a:t>  public void </a:t>
            </a:r>
            <a:r>
              <a:rPr lang="en-US" sz="500" dirty="0" err="1" smtClean="0">
                <a:latin typeface="MS Reference Sans Serif" pitchFamily="34" charset="0"/>
              </a:rPr>
              <a:t>SetConstant</a:t>
            </a:r>
            <a:r>
              <a:rPr lang="en-US" sz="500" dirty="0" smtClean="0">
                <a:latin typeface="MS Reference Sans Serif" pitchFamily="34" charset="0"/>
              </a:rPr>
              <a:t>(object </a:t>
            </a:r>
            <a:r>
              <a:rPr lang="en-US" sz="500" dirty="0" err="1" smtClean="0">
                <a:latin typeface="MS Reference Sans Serif" pitchFamily="34" charset="0"/>
              </a:rPr>
              <a:t>defaultValue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CustomAttributeBuilder</a:t>
            </a:r>
            <a:r>
              <a:rPr lang="en-US" sz="500" dirty="0" smtClean="0">
                <a:latin typeface="MS Reference Sans Serif" pitchFamily="34" charset="0"/>
              </a:rPr>
              <a:t> </a:t>
            </a:r>
            <a:r>
              <a:rPr lang="en-US" sz="500" dirty="0" err="1" smtClean="0">
                <a:latin typeface="MS Reference Sans Serif" pitchFamily="34" charset="0"/>
              </a:rPr>
              <a:t>customBuilder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byte[] </a:t>
            </a:r>
            <a:r>
              <a:rPr lang="en-US" sz="500" dirty="0" err="1" smtClean="0">
                <a:latin typeface="MS Reference Sans Serif" pitchFamily="34" charset="0"/>
              </a:rPr>
              <a:t>binaryAttribute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SetMarshal</a:t>
            </a:r>
            <a:r>
              <a:rPr lang="en-US" sz="500" dirty="0" smtClean="0">
                <a:latin typeface="MS Reference Sans Serif" pitchFamily="34" charset="0"/>
              </a:rPr>
              <a:t>(</a:t>
            </a:r>
            <a:r>
              <a:rPr lang="en-US" sz="500" dirty="0" err="1" smtClean="0">
                <a:latin typeface="MS Reference Sans Serif" pitchFamily="34" charset="0"/>
              </a:rPr>
              <a:t>UnmanagedMarshal</a:t>
            </a:r>
            <a:r>
              <a:rPr lang="en-US" sz="500" dirty="0" smtClean="0">
                <a:latin typeface="MS Reference Sans Serif" pitchFamily="34" charset="0"/>
              </a:rPr>
              <a:t> </a:t>
            </a:r>
            <a:r>
              <a:rPr lang="en-US" sz="500" dirty="0" err="1" smtClean="0">
                <a:latin typeface="MS Reference Sans Serif" pitchFamily="34" charset="0"/>
              </a:rPr>
              <a:t>unmanagedMarshal</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SetOffset</a:t>
            </a:r>
            <a:r>
              <a:rPr lang="en-US" sz="500" dirty="0" smtClean="0">
                <a:latin typeface="MS Reference Sans Serif" pitchFamily="34" charset="0"/>
              </a:rPr>
              <a:t>(</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iOffset</a:t>
            </a:r>
            <a:r>
              <a:rPr lang="en-US" sz="500" dirty="0" smtClean="0">
                <a:latin typeface="MS Reference Sans Serif" pitchFamily="34" charset="0"/>
              </a:rPr>
              <a:t>);</a:t>
            </a:r>
          </a:p>
          <a:p>
            <a:r>
              <a:rPr lang="en-US" sz="500" dirty="0" smtClean="0">
                <a:latin typeface="MS Reference Sans Serif" pitchFamily="34" charset="0"/>
              </a:rPr>
              <a:t>  public override void </a:t>
            </a:r>
            <a:r>
              <a:rPr lang="en-US" sz="500" dirty="0" err="1" smtClean="0">
                <a:latin typeface="MS Reference Sans Serif" pitchFamily="34" charset="0"/>
              </a:rPr>
              <a:t>SetValue</a:t>
            </a:r>
            <a:r>
              <a:rPr lang="en-US" sz="500" dirty="0" smtClean="0">
                <a:latin typeface="MS Reference Sans Serif" pitchFamily="34" charset="0"/>
              </a:rPr>
              <a:t>(object </a:t>
            </a:r>
            <a:r>
              <a:rPr lang="en-US" sz="500" dirty="0" err="1" smtClean="0">
                <a:latin typeface="MS Reference Sans Serif" pitchFamily="34" charset="0"/>
              </a:rPr>
              <a:t>obj</a:t>
            </a:r>
            <a:r>
              <a:rPr lang="en-US" sz="500" dirty="0" smtClean="0">
                <a:latin typeface="MS Reference Sans Serif" pitchFamily="34" charset="0"/>
              </a:rPr>
              <a:t>, object </a:t>
            </a:r>
            <a:r>
              <a:rPr lang="en-US" sz="500" dirty="0" err="1" smtClean="0">
                <a:latin typeface="MS Reference Sans Serif" pitchFamily="34" charset="0"/>
              </a:rPr>
              <a:t>val</a:t>
            </a:r>
            <a:r>
              <a:rPr lang="en-US" sz="500" dirty="0" smtClean="0">
                <a:latin typeface="MS Reference Sans Serif" pitchFamily="34" charset="0"/>
              </a:rPr>
              <a:t>,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invokeAttr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CultureInfo</a:t>
            </a:r>
            <a:r>
              <a:rPr lang="en-US" sz="500" dirty="0" smtClean="0">
                <a:latin typeface="MS Reference Sans Serif" pitchFamily="34" charset="0"/>
              </a:rPr>
              <a:t> culture);</a:t>
            </a:r>
          </a:p>
          <a:p>
            <a:r>
              <a:rPr lang="en-US" sz="500" dirty="0" smtClean="0">
                <a:latin typeface="MS Reference Sans Serif" pitchFamily="34" charset="0"/>
              </a:rPr>
              <a:t>}</a:t>
            </a:r>
          </a:p>
          <a:p>
            <a:r>
              <a:rPr lang="en-US" sz="500" dirty="0" smtClean="0">
                <a:latin typeface="MS Reference Sans Serif" pitchFamily="34" charset="0"/>
              </a:rPr>
              <a:t>public </a:t>
            </a:r>
            <a:r>
              <a:rPr lang="en-US" sz="500" dirty="0" err="1" smtClean="0">
                <a:latin typeface="MS Reference Sans Serif" pitchFamily="34" charset="0"/>
              </a:rPr>
              <a:t>struct</a:t>
            </a:r>
            <a:r>
              <a:rPr lang="en-US" sz="500" dirty="0" smtClean="0">
                <a:latin typeface="MS Reference Sans Serif" pitchFamily="34" charset="0"/>
              </a:rPr>
              <a:t> </a:t>
            </a:r>
            <a:r>
              <a:rPr lang="en-US" sz="500" dirty="0" err="1" smtClean="0">
                <a:latin typeface="MS Reference Sans Serif" pitchFamily="34" charset="0"/>
              </a:rPr>
              <a:t>FieldToken</a:t>
            </a:r>
            <a:r>
              <a:rPr lang="en-US" sz="500" dirty="0" smtClean="0">
                <a:latin typeface="MS Reference Sans Serif" pitchFamily="34" charset="0"/>
              </a:rPr>
              <a:t> {</a:t>
            </a:r>
          </a:p>
          <a:p>
            <a:r>
              <a:rPr lang="en-US" sz="500" dirty="0" smtClean="0">
                <a:latin typeface="MS Reference Sans Serif" pitchFamily="34" charset="0"/>
              </a:rPr>
              <a:t>  public static </a:t>
            </a:r>
            <a:r>
              <a:rPr lang="en-US" sz="500" dirty="0" err="1" smtClean="0">
                <a:latin typeface="MS Reference Sans Serif" pitchFamily="34" charset="0"/>
              </a:rPr>
              <a:t>readonly</a:t>
            </a:r>
            <a:r>
              <a:rPr lang="en-US" sz="500" dirty="0" smtClean="0">
                <a:latin typeface="MS Reference Sans Serif" pitchFamily="34" charset="0"/>
              </a:rPr>
              <a:t> </a:t>
            </a:r>
            <a:r>
              <a:rPr lang="en-US" sz="500" dirty="0" err="1" smtClean="0">
                <a:latin typeface="MS Reference Sans Serif" pitchFamily="34" charset="0"/>
              </a:rPr>
              <a:t>FieldToken</a:t>
            </a:r>
            <a:r>
              <a:rPr lang="en-US" sz="500" dirty="0" smtClean="0">
                <a:latin typeface="MS Reference Sans Serif" pitchFamily="34" charset="0"/>
              </a:rPr>
              <a:t> Empty;</a:t>
            </a:r>
          </a:p>
          <a:p>
            <a:endParaRPr lang="en-US" sz="500" dirty="0" smtClean="0">
              <a:latin typeface="MS Reference Sans Serif" pitchFamily="34" charset="0"/>
            </a:endParaRPr>
          </a:p>
          <a:p>
            <a:r>
              <a:rPr lang="en-US" sz="500" dirty="0" smtClean="0">
                <a:latin typeface="MS Reference Sans Serif" pitchFamily="34" charset="0"/>
              </a:rPr>
              <a:t>  public static </a:t>
            </a:r>
            <a:r>
              <a:rPr lang="en-US" sz="500" dirty="0" err="1" smtClean="0">
                <a:latin typeface="MS Reference Sans Serif" pitchFamily="34" charset="0"/>
              </a:rPr>
              <a:t>bool</a:t>
            </a:r>
            <a:r>
              <a:rPr lang="en-US" sz="500" dirty="0" smtClean="0">
                <a:latin typeface="MS Reference Sans Serif" pitchFamily="34" charset="0"/>
              </a:rPr>
              <a:t> operator!=(</a:t>
            </a:r>
            <a:r>
              <a:rPr lang="en-US" sz="500" dirty="0" err="1" smtClean="0">
                <a:latin typeface="MS Reference Sans Serif" pitchFamily="34" charset="0"/>
              </a:rPr>
              <a:t>FieldToken</a:t>
            </a:r>
            <a:r>
              <a:rPr lang="en-US" sz="500" dirty="0" smtClean="0">
                <a:latin typeface="MS Reference Sans Serif" pitchFamily="34" charset="0"/>
              </a:rPr>
              <a:t> a, </a:t>
            </a:r>
            <a:r>
              <a:rPr lang="en-US" sz="500" dirty="0" err="1" smtClean="0">
                <a:latin typeface="MS Reference Sans Serif" pitchFamily="34" charset="0"/>
              </a:rPr>
              <a:t>FieldToken</a:t>
            </a:r>
            <a:r>
              <a:rPr lang="en-US" sz="500" dirty="0" smtClean="0">
                <a:latin typeface="MS Reference Sans Serif" pitchFamily="34" charset="0"/>
              </a:rPr>
              <a:t> b);</a:t>
            </a:r>
          </a:p>
          <a:p>
            <a:r>
              <a:rPr lang="en-US" sz="500" dirty="0" smtClean="0">
                <a:latin typeface="MS Reference Sans Serif" pitchFamily="34" charset="0"/>
              </a:rPr>
              <a:t>  public static </a:t>
            </a:r>
            <a:r>
              <a:rPr lang="en-US" sz="500" dirty="0" err="1" smtClean="0">
                <a:latin typeface="MS Reference Sans Serif" pitchFamily="34" charset="0"/>
              </a:rPr>
              <a:t>bool</a:t>
            </a:r>
            <a:r>
              <a:rPr lang="en-US" sz="500" dirty="0" smtClean="0">
                <a:latin typeface="MS Reference Sans Serif" pitchFamily="34" charset="0"/>
              </a:rPr>
              <a:t> operator==(</a:t>
            </a:r>
            <a:r>
              <a:rPr lang="en-US" sz="500" dirty="0" err="1" smtClean="0">
                <a:latin typeface="MS Reference Sans Serif" pitchFamily="34" charset="0"/>
              </a:rPr>
              <a:t>FieldToken</a:t>
            </a:r>
            <a:r>
              <a:rPr lang="en-US" sz="500" dirty="0" smtClean="0">
                <a:latin typeface="MS Reference Sans Serif" pitchFamily="34" charset="0"/>
              </a:rPr>
              <a:t> a, </a:t>
            </a:r>
            <a:r>
              <a:rPr lang="en-US" sz="500" dirty="0" err="1" smtClean="0">
                <a:latin typeface="MS Reference Sans Serif" pitchFamily="34" charset="0"/>
              </a:rPr>
              <a:t>FieldToken</a:t>
            </a:r>
            <a:r>
              <a:rPr lang="en-US" sz="500" dirty="0" smtClean="0">
                <a:latin typeface="MS Reference Sans Serif" pitchFamily="34" charset="0"/>
              </a:rPr>
              <a:t> b);</a:t>
            </a:r>
          </a:p>
          <a:p>
            <a:endParaRPr lang="en-US" sz="500" dirty="0" smtClean="0">
              <a:latin typeface="MS Reference Sans Serif" pitchFamily="34" charset="0"/>
            </a:endParaRPr>
          </a:p>
          <a:p>
            <a:r>
              <a:rPr lang="en-US" sz="500" dirty="0" smtClean="0">
                <a:latin typeface="MS Reference Sans Serif" pitchFamily="34" charset="0"/>
              </a:rPr>
              <a:t>  public </a:t>
            </a:r>
            <a:r>
              <a:rPr lang="en-US" sz="500" dirty="0" err="1" smtClean="0">
                <a:latin typeface="MS Reference Sans Serif" pitchFamily="34" charset="0"/>
              </a:rPr>
              <a:t>int</a:t>
            </a:r>
            <a:r>
              <a:rPr lang="en-US" sz="500" dirty="0" smtClean="0">
                <a:latin typeface="MS Reference Sans Serif" pitchFamily="34" charset="0"/>
              </a:rPr>
              <a:t> Token { get; }</a:t>
            </a:r>
          </a:p>
          <a:p>
            <a:endParaRPr lang="en-US" sz="500" dirty="0" smtClean="0">
              <a:latin typeface="MS Reference Sans Serif" pitchFamily="34" charset="0"/>
            </a:endParaRPr>
          </a:p>
          <a:p>
            <a:r>
              <a:rPr lang="en-US" sz="500" dirty="0" smtClean="0">
                <a:latin typeface="MS Reference Sans Serif" pitchFamily="34" charset="0"/>
              </a:rPr>
              <a:t>  public </a:t>
            </a:r>
            <a:r>
              <a:rPr lang="en-US" sz="500" dirty="0" err="1" smtClean="0">
                <a:latin typeface="MS Reference Sans Serif" pitchFamily="34" charset="0"/>
              </a:rPr>
              <a:t>bool</a:t>
            </a:r>
            <a:r>
              <a:rPr lang="en-US" sz="500" dirty="0" smtClean="0">
                <a:latin typeface="MS Reference Sans Serif" pitchFamily="34" charset="0"/>
              </a:rPr>
              <a:t> Equals(</a:t>
            </a:r>
            <a:r>
              <a:rPr lang="en-US" sz="500" dirty="0" err="1" smtClean="0">
                <a:latin typeface="MS Reference Sans Serif" pitchFamily="34" charset="0"/>
              </a:rPr>
              <a:t>FieldToken</a:t>
            </a:r>
            <a:r>
              <a:rPr lang="en-US" sz="500" dirty="0" smtClean="0">
                <a:latin typeface="MS Reference Sans Serif" pitchFamily="34" charset="0"/>
              </a:rPr>
              <a:t>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Equals(object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GetHashCode</a:t>
            </a:r>
            <a:r>
              <a:rPr lang="en-US" sz="500" dirty="0" smtClean="0">
                <a:latin typeface="MS Reference Sans Serif" pitchFamily="34" charset="0"/>
              </a:rPr>
              <a:t>();</a:t>
            </a:r>
          </a:p>
          <a:p>
            <a:r>
              <a:rPr lang="en-US" sz="500" dirty="0" smtClean="0">
                <a:latin typeface="MS Reference Sans Serif" pitchFamily="34" charset="0"/>
              </a:rPr>
              <a:t>}</a:t>
            </a:r>
          </a:p>
          <a:p>
            <a:endParaRPr lang="en-US" sz="500" dirty="0" smtClean="0">
              <a:latin typeface="MS Reference Sans Serif" pitchFamily="34" charset="0"/>
            </a:endParaRPr>
          </a:p>
          <a:p>
            <a:r>
              <a:rPr lang="en-US" sz="500" dirty="0" smtClean="0">
                <a:latin typeface="MS Reference Sans Serif" pitchFamily="34" charset="0"/>
              </a:rPr>
              <a:t>public </a:t>
            </a:r>
            <a:r>
              <a:rPr lang="en-US" sz="500" dirty="0" err="1" smtClean="0">
                <a:latin typeface="MS Reference Sans Serif" pitchFamily="34" charset="0"/>
              </a:rPr>
              <a:t>enum</a:t>
            </a:r>
            <a:r>
              <a:rPr lang="en-US" sz="500" dirty="0" smtClean="0">
                <a:latin typeface="MS Reference Sans Serif" pitchFamily="34" charset="0"/>
              </a:rPr>
              <a:t> </a:t>
            </a:r>
            <a:r>
              <a:rPr lang="en-US" sz="500" dirty="0" err="1" smtClean="0">
                <a:latin typeface="MS Reference Sans Serif" pitchFamily="34" charset="0"/>
              </a:rPr>
              <a:t>FlowControl</a:t>
            </a:r>
            <a:r>
              <a:rPr lang="en-US" sz="500" dirty="0" smtClean="0">
                <a:latin typeface="MS Reference Sans Serif" pitchFamily="34" charset="0"/>
              </a:rPr>
              <a:t> {</a:t>
            </a:r>
          </a:p>
          <a:p>
            <a:r>
              <a:rPr lang="en-US" sz="500" dirty="0" smtClean="0">
                <a:latin typeface="MS Reference Sans Serif" pitchFamily="34" charset="0"/>
              </a:rPr>
              <a:t>  Branch=0,</a:t>
            </a:r>
          </a:p>
          <a:p>
            <a:r>
              <a:rPr lang="en-US" sz="500" dirty="0" smtClean="0">
                <a:latin typeface="MS Reference Sans Serif" pitchFamily="34" charset="0"/>
              </a:rPr>
              <a:t>  Break=1,</a:t>
            </a:r>
          </a:p>
          <a:p>
            <a:r>
              <a:rPr lang="en-US" sz="500" dirty="0" smtClean="0">
                <a:latin typeface="MS Reference Sans Serif" pitchFamily="34" charset="0"/>
              </a:rPr>
              <a:t>  Call=2,</a:t>
            </a:r>
          </a:p>
          <a:p>
            <a:r>
              <a:rPr lang="en-US" sz="500" dirty="0" smtClean="0">
                <a:latin typeface="MS Reference Sans Serif" pitchFamily="34" charset="0"/>
              </a:rPr>
              <a:t>  </a:t>
            </a:r>
            <a:r>
              <a:rPr lang="en-US" sz="500" dirty="0" err="1" smtClean="0">
                <a:latin typeface="MS Reference Sans Serif" pitchFamily="34" charset="0"/>
              </a:rPr>
              <a:t>Cond_Branch</a:t>
            </a:r>
            <a:r>
              <a:rPr lang="en-US" sz="500" dirty="0" smtClean="0">
                <a:latin typeface="MS Reference Sans Serif" pitchFamily="34" charset="0"/>
              </a:rPr>
              <a:t>=3,</a:t>
            </a:r>
          </a:p>
          <a:p>
            <a:r>
              <a:rPr lang="en-US" sz="500" dirty="0" smtClean="0">
                <a:latin typeface="MS Reference Sans Serif" pitchFamily="34" charset="0"/>
              </a:rPr>
              <a:t>  Meta=4,</a:t>
            </a:r>
          </a:p>
          <a:p>
            <a:r>
              <a:rPr lang="en-US" sz="500" dirty="0" smtClean="0">
                <a:latin typeface="MS Reference Sans Serif" pitchFamily="34" charset="0"/>
              </a:rPr>
              <a:t>  Next=5,</a:t>
            </a:r>
          </a:p>
          <a:p>
            <a:r>
              <a:rPr lang="en-US" sz="500" dirty="0" smtClean="0">
                <a:latin typeface="MS Reference Sans Serif" pitchFamily="34" charset="0"/>
              </a:rPr>
              <a:t>  Phi=6,</a:t>
            </a:r>
          </a:p>
          <a:p>
            <a:r>
              <a:rPr lang="en-US" sz="500" dirty="0" smtClean="0">
                <a:latin typeface="MS Reference Sans Serif" pitchFamily="34" charset="0"/>
              </a:rPr>
              <a:t>  Return=7,</a:t>
            </a:r>
          </a:p>
          <a:p>
            <a:r>
              <a:rPr lang="en-US" sz="500" dirty="0" smtClean="0">
                <a:latin typeface="MS Reference Sans Serif" pitchFamily="34" charset="0"/>
              </a:rPr>
              <a:t>  Throw=8,</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GenericTypeParameterBuilder</a:t>
            </a:r>
            <a:r>
              <a:rPr lang="en-US" sz="500" dirty="0" smtClean="0">
                <a:latin typeface="MS Reference Sans Serif" pitchFamily="34" charset="0"/>
              </a:rPr>
              <a:t> : Type {</a:t>
            </a:r>
          </a:p>
          <a:p>
            <a:r>
              <a:rPr lang="en-US" sz="500" dirty="0" smtClean="0">
                <a:latin typeface="MS Reference Sans Serif" pitchFamily="34" charset="0"/>
              </a:rPr>
              <a:t>  public override Assembly </a:t>
            </a:r>
            <a:r>
              <a:rPr lang="en-US" sz="500" dirty="0" err="1" smtClean="0">
                <a:latin typeface="MS Reference Sans Serif" pitchFamily="34" charset="0"/>
              </a:rPr>
              <a:t>Assembly</a:t>
            </a:r>
            <a:r>
              <a:rPr lang="en-US" sz="500" dirty="0" smtClean="0">
                <a:latin typeface="MS Reference Sans Serif" pitchFamily="34" charset="0"/>
              </a:rPr>
              <a:t> { get; }</a:t>
            </a:r>
          </a:p>
          <a:p>
            <a:r>
              <a:rPr lang="en-US" sz="500" dirty="0" smtClean="0">
                <a:latin typeface="MS Reference Sans Serif" pitchFamily="34" charset="0"/>
              </a:rPr>
              <a:t>  public override string </a:t>
            </a:r>
            <a:r>
              <a:rPr lang="en-US" sz="500" dirty="0" err="1" smtClean="0">
                <a:latin typeface="MS Reference Sans Serif" pitchFamily="34" charset="0"/>
              </a:rPr>
              <a:t>AssemblyQualifiedName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BaseType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ContainsGenericParameters</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MethodBase</a:t>
            </a:r>
            <a:r>
              <a:rPr lang="en-US" sz="500" dirty="0" smtClean="0">
                <a:latin typeface="MS Reference Sans Serif" pitchFamily="34" charset="0"/>
              </a:rPr>
              <a:t> </a:t>
            </a:r>
            <a:r>
              <a:rPr lang="en-US" sz="500" dirty="0" err="1" smtClean="0">
                <a:latin typeface="MS Reference Sans Serif" pitchFamily="34" charset="0"/>
              </a:rPr>
              <a:t>DeclaringMethod</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DeclaringType</a:t>
            </a:r>
            <a:r>
              <a:rPr lang="en-US" sz="500" dirty="0" smtClean="0">
                <a:latin typeface="MS Reference Sans Serif" pitchFamily="34" charset="0"/>
              </a:rPr>
              <a:t> { get; }</a:t>
            </a:r>
          </a:p>
          <a:p>
            <a:r>
              <a:rPr lang="en-US" sz="500" dirty="0" smtClean="0">
                <a:latin typeface="MS Reference Sans Serif" pitchFamily="34" charset="0"/>
              </a:rPr>
              <a:t>  public override string </a:t>
            </a:r>
            <a:r>
              <a:rPr lang="en-US" sz="500" dirty="0" err="1" smtClean="0">
                <a:latin typeface="MS Reference Sans Serif" pitchFamily="34" charset="0"/>
              </a:rPr>
              <a:t>FullName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GenericParameterPosition</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Guid</a:t>
            </a:r>
            <a:r>
              <a:rPr lang="en-US" sz="500" dirty="0" smtClean="0">
                <a:latin typeface="MS Reference Sans Serif" pitchFamily="34" charset="0"/>
              </a:rPr>
              <a:t> </a:t>
            </a:r>
            <a:r>
              <a:rPr lang="en-US" sz="500" dirty="0" err="1" smtClean="0">
                <a:latin typeface="MS Reference Sans Serif" pitchFamily="34" charset="0"/>
              </a:rPr>
              <a:t>GUID</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IsGenericParameter</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IsGenericTypeDefinition</a:t>
            </a:r>
            <a:r>
              <a:rPr lang="en-US" sz="500" dirty="0" smtClean="0">
                <a:latin typeface="MS Reference Sans Serif" pitchFamily="34" charset="0"/>
              </a:rPr>
              <a:t> { get; }</a:t>
            </a:r>
          </a:p>
          <a:p>
            <a:r>
              <a:rPr lang="en-US" sz="500" dirty="0" smtClean="0">
                <a:latin typeface="MS Reference Sans Serif" pitchFamily="34" charset="0"/>
              </a:rPr>
              <a:t>  public override Module </a:t>
            </a:r>
            <a:r>
              <a:rPr lang="en-US" sz="500" dirty="0" err="1" smtClean="0">
                <a:latin typeface="MS Reference Sans Serif" pitchFamily="34" charset="0"/>
              </a:rPr>
              <a:t>Module</a:t>
            </a:r>
            <a:r>
              <a:rPr lang="en-US" sz="500" dirty="0" smtClean="0">
                <a:latin typeface="MS Reference Sans Serif" pitchFamily="34" charset="0"/>
              </a:rPr>
              <a:t> { get; }</a:t>
            </a:r>
          </a:p>
          <a:p>
            <a:r>
              <a:rPr lang="en-US" sz="500" dirty="0" smtClean="0">
                <a:latin typeface="MS Reference Sans Serif" pitchFamily="34" charset="0"/>
              </a:rPr>
              <a:t>  public override string Name { get; }</a:t>
            </a:r>
          </a:p>
          <a:p>
            <a:r>
              <a:rPr lang="en-US" sz="500" dirty="0" smtClean="0">
                <a:latin typeface="MS Reference Sans Serif" pitchFamily="34" charset="0"/>
              </a:rPr>
              <a:t>  public override string Namespace { get; }</a:t>
            </a:r>
          </a:p>
          <a:p>
            <a:r>
              <a:rPr lang="en-US" sz="500" dirty="0" smtClean="0">
                <a:latin typeface="MS Reference Sans Serif" pitchFamily="34" charset="0"/>
              </a:rPr>
              <a:t>  public override Type </a:t>
            </a:r>
            <a:r>
              <a:rPr lang="en-US" sz="500" dirty="0" err="1" smtClean="0">
                <a:latin typeface="MS Reference Sans Serif" pitchFamily="34" charset="0"/>
              </a:rPr>
              <a:t>ReflectedType</a:t>
            </a:r>
            <a:r>
              <a:rPr lang="en-US" sz="500" dirty="0" smtClean="0">
                <a:latin typeface="MS Reference Sans Serif" pitchFamily="34" charset="0"/>
              </a:rPr>
              <a:t> { get; }</a:t>
            </a:r>
          </a:p>
          <a:p>
            <a:endParaRPr lang="en-US" sz="500" dirty="0" smtClean="0">
              <a:latin typeface="MS Reference Sans Serif" pitchFamily="34" charset="0"/>
            </a:endParaRPr>
          </a:p>
        </p:txBody>
      </p:sp>
      <p:sp>
        <p:nvSpPr>
          <p:cNvPr id="9" name="TextBox 8"/>
          <p:cNvSpPr txBox="1"/>
          <p:nvPr/>
        </p:nvSpPr>
        <p:spPr>
          <a:xfrm>
            <a:off x="6781800" y="1524000"/>
            <a:ext cx="1905000" cy="5093702"/>
          </a:xfrm>
          <a:prstGeom prst="rect">
            <a:avLst/>
          </a:prstGeom>
          <a:noFill/>
        </p:spPr>
        <p:txBody>
          <a:bodyPr wrap="square" rtlCol="0">
            <a:spAutoFit/>
          </a:bodyPr>
          <a:lstStyle/>
          <a:p>
            <a:r>
              <a:rPr lang="en-US" sz="500" dirty="0" smtClean="0">
                <a:latin typeface="MS Reference Sans Serif" pitchFamily="34" charset="0"/>
              </a:rPr>
              <a:t>   public override </a:t>
            </a:r>
            <a:r>
              <a:rPr lang="en-US" sz="500" dirty="0" err="1" smtClean="0">
                <a:latin typeface="MS Reference Sans Serif" pitchFamily="34" charset="0"/>
              </a:rPr>
              <a:t>RuntimeTypeHandle</a:t>
            </a:r>
            <a:r>
              <a:rPr lang="en-US" sz="500" dirty="0" smtClean="0">
                <a:latin typeface="MS Reference Sans Serif" pitchFamily="34" charset="0"/>
              </a:rPr>
              <a:t> </a:t>
            </a:r>
            <a:r>
              <a:rPr lang="en-US" sz="500" dirty="0" err="1" smtClean="0">
                <a:latin typeface="MS Reference Sans Serif" pitchFamily="34" charset="0"/>
              </a:rPr>
              <a:t>TypeHandle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UnderlyingSystemType</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Equals(object o);</a:t>
            </a:r>
          </a:p>
          <a:p>
            <a:r>
              <a:rPr lang="en-US" sz="500" dirty="0" smtClean="0">
                <a:latin typeface="MS Reference Sans Serif" pitchFamily="34" charset="0"/>
              </a:rPr>
              <a:t>  protected override </a:t>
            </a:r>
            <a:r>
              <a:rPr lang="en-US" sz="500" dirty="0" err="1" smtClean="0">
                <a:latin typeface="MS Reference Sans Serif" pitchFamily="34" charset="0"/>
              </a:rPr>
              <a:t>TypeAttributes</a:t>
            </a:r>
            <a:r>
              <a:rPr lang="en-US" sz="500" dirty="0" smtClean="0">
                <a:latin typeface="MS Reference Sans Serif" pitchFamily="34" charset="0"/>
              </a:rPr>
              <a:t> </a:t>
            </a:r>
            <a:r>
              <a:rPr lang="en-US" sz="500" dirty="0" err="1" smtClean="0">
                <a:latin typeface="MS Reference Sans Serif" pitchFamily="34" charset="0"/>
              </a:rPr>
              <a:t>GetAttributeFlagsImpl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ConstructorInfo</a:t>
            </a:r>
            <a:r>
              <a:rPr lang="en-US" sz="500" dirty="0" smtClean="0">
                <a:latin typeface="MS Reference Sans Serif" pitchFamily="34" charset="0"/>
              </a:rPr>
              <a:t> </a:t>
            </a:r>
            <a:r>
              <a:rPr lang="en-US" sz="500" dirty="0" err="1" smtClean="0">
                <a:latin typeface="MS Reference Sans Serif" pitchFamily="34" charset="0"/>
              </a:rPr>
              <a:t>GetConstructorImpl</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callConvention</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public override </a:t>
            </a:r>
            <a:r>
              <a:rPr lang="en-US" sz="500" dirty="0" err="1" smtClean="0">
                <a:latin typeface="MS Reference Sans Serif" pitchFamily="34" charset="0"/>
              </a:rPr>
              <a:t>ConstructorInfo</a:t>
            </a:r>
            <a:r>
              <a:rPr lang="en-US" sz="500" dirty="0" smtClean="0">
                <a:latin typeface="MS Reference Sans Serif" pitchFamily="34" charset="0"/>
              </a:rPr>
              <a:t>[] </a:t>
            </a:r>
            <a:r>
              <a:rPr lang="en-US" sz="500" dirty="0" err="1" smtClean="0">
                <a:latin typeface="MS Reference Sans Serif" pitchFamily="34" charset="0"/>
              </a:rPr>
              <a:t>GetConstructors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Type </a:t>
            </a:r>
            <a:r>
              <a:rPr lang="en-US" sz="500" dirty="0" err="1" smtClean="0">
                <a:latin typeface="MS Reference Sans Serif" pitchFamily="34" charset="0"/>
              </a:rPr>
              <a:t>GetElementType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GetField</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GetFields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GetGenericArguments</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GetGenericTypeDefinition</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GetHashCode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GetInterface</a:t>
            </a:r>
            <a:r>
              <a:rPr lang="en-US" sz="500" dirty="0" smtClean="0">
                <a:latin typeface="MS Reference Sans Serif" pitchFamily="34" charset="0"/>
              </a:rPr>
              <a:t>(string name,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ignoreCase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InterfaceMapping</a:t>
            </a:r>
            <a:r>
              <a:rPr lang="en-US" sz="500" dirty="0" smtClean="0">
                <a:latin typeface="MS Reference Sans Serif" pitchFamily="34" charset="0"/>
              </a:rPr>
              <a:t> </a:t>
            </a:r>
            <a:r>
              <a:rPr lang="en-US" sz="500" dirty="0" err="1" smtClean="0">
                <a:latin typeface="MS Reference Sans Serif" pitchFamily="34" charset="0"/>
              </a:rPr>
              <a:t>GetInterfaceMap</a:t>
            </a:r>
            <a:r>
              <a:rPr lang="en-US" sz="500" dirty="0" smtClean="0">
                <a:latin typeface="MS Reference Sans Serif" pitchFamily="34" charset="0"/>
              </a:rPr>
              <a:t>(Type </a:t>
            </a:r>
            <a:r>
              <a:rPr lang="en-US" sz="500" dirty="0" err="1" smtClean="0">
                <a:latin typeface="MS Reference Sans Serif" pitchFamily="34" charset="0"/>
              </a:rPr>
              <a:t>interfaceType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GetInterfaces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MemberInfo</a:t>
            </a:r>
            <a:r>
              <a:rPr lang="en-US" sz="500" dirty="0" smtClean="0">
                <a:latin typeface="MS Reference Sans Serif" pitchFamily="34" charset="0"/>
              </a:rPr>
              <a:t>[] </a:t>
            </a:r>
            <a:r>
              <a:rPr lang="en-US" sz="500" dirty="0" err="1" smtClean="0">
                <a:latin typeface="MS Reference Sans Serif" pitchFamily="34" charset="0"/>
              </a:rPr>
              <a:t>GetMember</a:t>
            </a:r>
            <a:r>
              <a:rPr lang="en-US" sz="500" dirty="0" smtClean="0">
                <a:latin typeface="MS Reference Sans Serif" pitchFamily="34" charset="0"/>
              </a:rPr>
              <a:t>(string name, </a:t>
            </a:r>
            <a:r>
              <a:rPr lang="en-US" sz="500" dirty="0" err="1" smtClean="0">
                <a:latin typeface="MS Reference Sans Serif" pitchFamily="34" charset="0"/>
              </a:rPr>
              <a:t>MemberTypes</a:t>
            </a:r>
            <a:r>
              <a:rPr lang="en-US" sz="500" dirty="0" smtClean="0">
                <a:latin typeface="MS Reference Sans Serif" pitchFamily="34" charset="0"/>
              </a:rPr>
              <a:t> type,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MemberInfo</a:t>
            </a:r>
            <a:r>
              <a:rPr lang="en-US" sz="500" dirty="0" smtClean="0">
                <a:latin typeface="MS Reference Sans Serif" pitchFamily="34" charset="0"/>
              </a:rPr>
              <a:t>[] </a:t>
            </a:r>
            <a:r>
              <a:rPr lang="en-US" sz="500" dirty="0" err="1" smtClean="0">
                <a:latin typeface="MS Reference Sans Serif" pitchFamily="34" charset="0"/>
              </a:rPr>
              <a:t>GetMembers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GetMethodImpl</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callConvention</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public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GetMethods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GetNestedType</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GetNestedTypes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PropertyInfo</a:t>
            </a:r>
            <a:r>
              <a:rPr lang="en-US" sz="500" dirty="0" smtClean="0">
                <a:latin typeface="MS Reference Sans Serif" pitchFamily="34" charset="0"/>
              </a:rPr>
              <a:t>[] </a:t>
            </a:r>
            <a:r>
              <a:rPr lang="en-US" sz="500" dirty="0" err="1" smtClean="0">
                <a:latin typeface="MS Reference Sans Serif" pitchFamily="34" charset="0"/>
              </a:rPr>
              <a:t>GetProperties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PropertyInfo</a:t>
            </a:r>
            <a:r>
              <a:rPr lang="en-US" sz="500" dirty="0" smtClean="0">
                <a:latin typeface="MS Reference Sans Serif" pitchFamily="34" charset="0"/>
              </a:rPr>
              <a:t> </a:t>
            </a:r>
            <a:r>
              <a:rPr lang="en-US" sz="500" dirty="0" err="1" smtClean="0">
                <a:latin typeface="MS Reference Sans Serif" pitchFamily="34" charset="0"/>
              </a:rPr>
              <a:t>GetPropertyImpl</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Type </a:t>
            </a:r>
            <a:r>
              <a:rPr lang="en-US" sz="500" dirty="0" err="1" smtClean="0">
                <a:latin typeface="MS Reference Sans Serif" pitchFamily="34" charset="0"/>
              </a:rPr>
              <a:t>returnType</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HasElementTypeImpl</a:t>
            </a:r>
            <a:r>
              <a:rPr lang="en-US" sz="500" dirty="0" smtClean="0">
                <a:latin typeface="MS Reference Sans Serif" pitchFamily="34" charset="0"/>
              </a:rPr>
              <a:t>();</a:t>
            </a:r>
          </a:p>
          <a:p>
            <a:r>
              <a:rPr lang="en-US" sz="500" dirty="0" smtClean="0">
                <a:latin typeface="MS Reference Sans Serif" pitchFamily="34" charset="0"/>
              </a:rPr>
              <a:t>  public override object </a:t>
            </a:r>
            <a:r>
              <a:rPr lang="en-US" sz="500" dirty="0" err="1" smtClean="0">
                <a:latin typeface="MS Reference Sans Serif" pitchFamily="34" charset="0"/>
              </a:rPr>
              <a:t>InvokeMember</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invokeAttr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object target, object[] </a:t>
            </a:r>
            <a:r>
              <a:rPr lang="en-US" sz="500" dirty="0" err="1" smtClean="0">
                <a:latin typeface="MS Reference Sans Serif" pitchFamily="34" charset="0"/>
              </a:rPr>
              <a:t>args</a:t>
            </a:r>
            <a:r>
              <a:rPr lang="en-US" sz="500" dirty="0" smtClean="0">
                <a:latin typeface="MS Reference Sans Serif" pitchFamily="34" charset="0"/>
              </a:rPr>
              <a:t>, </a:t>
            </a:r>
            <a:r>
              <a:rPr lang="en-US" sz="500" dirty="0" err="1" smtClean="0">
                <a:latin typeface="MS Reference Sans Serif" pitchFamily="34" charset="0"/>
              </a:rPr>
              <a:t>ParameterModifier</a:t>
            </a:r>
            <a:r>
              <a:rPr lang="en-US" sz="500" dirty="0" smtClean="0">
                <a:latin typeface="MS Reference Sans Serif" pitchFamily="34" charset="0"/>
              </a:rPr>
              <a:t>[] modifiers, </a:t>
            </a:r>
            <a:r>
              <a:rPr lang="en-US" sz="500" dirty="0" err="1" smtClean="0">
                <a:latin typeface="MS Reference Sans Serif" pitchFamily="34" charset="0"/>
              </a:rPr>
              <a:t>CultureInfo</a:t>
            </a:r>
            <a:r>
              <a:rPr lang="en-US" sz="500" dirty="0" smtClean="0">
                <a:latin typeface="MS Reference Sans Serif" pitchFamily="34" charset="0"/>
              </a:rPr>
              <a:t> culture, string[] </a:t>
            </a:r>
            <a:r>
              <a:rPr lang="en-US" sz="500" dirty="0" err="1" smtClean="0">
                <a:latin typeface="MS Reference Sans Serif" pitchFamily="34" charset="0"/>
              </a:rPr>
              <a:t>namedParameters</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IsArrayImpl</a:t>
            </a:r>
            <a:r>
              <a:rPr lang="en-US" sz="500" dirty="0" smtClean="0">
                <a:latin typeface="MS Reference Sans Serif" pitchFamily="34" charset="0"/>
              </a:rPr>
              <a:t>();</a:t>
            </a:r>
          </a:p>
          <a:p>
            <a:endParaRPr lang="en-US" sz="500" dirty="0" smtClean="0">
              <a:latin typeface="MS Reference Sans Serif" pitchFamily="34" charset="0"/>
            </a:endParaRPr>
          </a:p>
          <a:p>
            <a:r>
              <a:rPr lang="en-US" sz="500" dirty="0" smtClean="0">
                <a:latin typeface="MS Reference Sans Serif" pitchFamily="34" charset="0"/>
              </a:rPr>
              <a:t>        </a:t>
            </a:r>
            <a:endParaRPr lang="en-US" sz="500" dirty="0">
              <a:latin typeface="MS Reference Sans Serif"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System.Reflection.Emit</a:t>
            </a:r>
            <a:endParaRPr lang="en-US" dirty="0"/>
          </a:p>
        </p:txBody>
      </p:sp>
      <p:sp>
        <p:nvSpPr>
          <p:cNvPr id="5" name="TextBox 4"/>
          <p:cNvSpPr txBox="1"/>
          <p:nvPr/>
        </p:nvSpPr>
        <p:spPr>
          <a:xfrm>
            <a:off x="304800" y="1600200"/>
            <a:ext cx="1981200" cy="4862870"/>
          </a:xfrm>
          <a:prstGeom prst="rect">
            <a:avLst/>
          </a:prstGeom>
          <a:noFill/>
        </p:spPr>
        <p:txBody>
          <a:bodyPr wrap="square" rtlCol="0">
            <a:spAutoFit/>
          </a:bodyPr>
          <a:lstStyle/>
          <a:p>
            <a:endParaRPr lang="en-US" sz="500" dirty="0" smtClean="0">
              <a:latin typeface="MS Reference Sans Serif" pitchFamily="34" charset="0"/>
            </a:endParaRP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IsAssignableFrom</a:t>
            </a:r>
            <a:r>
              <a:rPr lang="en-US" sz="500" dirty="0" smtClean="0">
                <a:latin typeface="MS Reference Sans Serif" pitchFamily="34" charset="0"/>
              </a:rPr>
              <a:t>(Type c);</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IsByRefImpl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IsCOMObjectImpl</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IsDefined</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IsPointerImpl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IsPrimitiveImpl</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IsSubclassOf</a:t>
            </a:r>
            <a:r>
              <a:rPr lang="en-US" sz="500" dirty="0" smtClean="0">
                <a:latin typeface="MS Reference Sans Serif" pitchFamily="34" charset="0"/>
              </a:rPr>
              <a:t>(Type c);</a:t>
            </a:r>
          </a:p>
          <a:p>
            <a:r>
              <a:rPr lang="en-US" sz="500" dirty="0" smtClean="0">
                <a:latin typeface="MS Reference Sans Serif" pitchFamily="34" charset="0"/>
              </a:rPr>
              <a:t>  protected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IsValueTypeImpl</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MakeArrayType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MakeArrayType</a:t>
            </a:r>
            <a:r>
              <a:rPr lang="en-US" sz="500" dirty="0" smtClean="0">
                <a:latin typeface="MS Reference Sans Serif" pitchFamily="34" charset="0"/>
              </a:rPr>
              <a:t>(</a:t>
            </a:r>
            <a:r>
              <a:rPr lang="en-US" sz="500" dirty="0" err="1" smtClean="0">
                <a:latin typeface="MS Reference Sans Serif" pitchFamily="34" charset="0"/>
              </a:rPr>
              <a:t>int</a:t>
            </a:r>
            <a:r>
              <a:rPr lang="en-US" sz="500" dirty="0" smtClean="0">
                <a:latin typeface="MS Reference Sans Serif" pitchFamily="34" charset="0"/>
              </a:rPr>
              <a:t> rank);</a:t>
            </a:r>
          </a:p>
          <a:p>
            <a:r>
              <a:rPr lang="en-US" sz="500" dirty="0" smtClean="0">
                <a:latin typeface="MS Reference Sans Serif" pitchFamily="34" charset="0"/>
              </a:rPr>
              <a:t>  public override Type </a:t>
            </a:r>
            <a:r>
              <a:rPr lang="en-US" sz="500" dirty="0" err="1" smtClean="0">
                <a:latin typeface="MS Reference Sans Serif" pitchFamily="34" charset="0"/>
              </a:rPr>
              <a:t>MakeByRefType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MakeGenericType</a:t>
            </a:r>
            <a:r>
              <a:rPr lang="en-US" sz="500" dirty="0" smtClean="0">
                <a:latin typeface="MS Reference Sans Serif" pitchFamily="34" charset="0"/>
              </a:rPr>
              <a:t>(</a:t>
            </a:r>
            <a:r>
              <a:rPr lang="en-US" sz="500" dirty="0" err="1" smtClean="0">
                <a:latin typeface="MS Reference Sans Serif" pitchFamily="34" charset="0"/>
              </a:rPr>
              <a:t>params</a:t>
            </a:r>
            <a:r>
              <a:rPr lang="en-US" sz="500" dirty="0" smtClean="0">
                <a:latin typeface="MS Reference Sans Serif" pitchFamily="34" charset="0"/>
              </a:rPr>
              <a:t> Type[] </a:t>
            </a:r>
            <a:r>
              <a:rPr lang="en-US" sz="500" dirty="0" err="1" smtClean="0">
                <a:latin typeface="MS Reference Sans Serif" pitchFamily="34" charset="0"/>
              </a:rPr>
              <a:t>typeArguments</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MakePointerType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SetBaseTypeConstraint</a:t>
            </a:r>
            <a:r>
              <a:rPr lang="en-US" sz="500" dirty="0" smtClean="0">
                <a:latin typeface="MS Reference Sans Serif" pitchFamily="34" charset="0"/>
              </a:rPr>
              <a:t>(Type </a:t>
            </a:r>
            <a:r>
              <a:rPr lang="en-US" sz="500" dirty="0" err="1" smtClean="0">
                <a:latin typeface="MS Reference Sans Serif" pitchFamily="34" charset="0"/>
              </a:rPr>
              <a:t>baseTypeConstraint</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CustomAttributeBuilder</a:t>
            </a:r>
            <a:r>
              <a:rPr lang="en-US" sz="500" dirty="0" smtClean="0">
                <a:latin typeface="MS Reference Sans Serif" pitchFamily="34" charset="0"/>
              </a:rPr>
              <a:t> </a:t>
            </a:r>
            <a:r>
              <a:rPr lang="en-US" sz="500" dirty="0" err="1" smtClean="0">
                <a:latin typeface="MS Reference Sans Serif" pitchFamily="34" charset="0"/>
              </a:rPr>
              <a:t>customBuilder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byte[] </a:t>
            </a:r>
            <a:r>
              <a:rPr lang="en-US" sz="500" dirty="0" err="1" smtClean="0">
                <a:latin typeface="MS Reference Sans Serif" pitchFamily="34" charset="0"/>
              </a:rPr>
              <a:t>binaryAttribute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SetGenericParameterAttributes</a:t>
            </a:r>
            <a:r>
              <a:rPr lang="en-US" sz="500" dirty="0" smtClean="0">
                <a:latin typeface="MS Reference Sans Serif" pitchFamily="34" charset="0"/>
              </a:rPr>
              <a:t>(</a:t>
            </a:r>
            <a:r>
              <a:rPr lang="en-US" sz="500" dirty="0" err="1" smtClean="0">
                <a:latin typeface="MS Reference Sans Serif" pitchFamily="34" charset="0"/>
              </a:rPr>
              <a:t>GenericParameterAttributes</a:t>
            </a:r>
            <a:r>
              <a:rPr lang="en-US" sz="500" dirty="0" smtClean="0">
                <a:latin typeface="MS Reference Sans Serif" pitchFamily="34" charset="0"/>
              </a:rPr>
              <a:t> </a:t>
            </a:r>
            <a:r>
              <a:rPr lang="en-US" sz="500" dirty="0" err="1" smtClean="0">
                <a:latin typeface="MS Reference Sans Serif" pitchFamily="34" charset="0"/>
              </a:rPr>
              <a:t>genericParameterAttributes</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SetInterfaceConstraints</a:t>
            </a:r>
            <a:r>
              <a:rPr lang="en-US" sz="500" dirty="0" smtClean="0">
                <a:latin typeface="MS Reference Sans Serif" pitchFamily="34" charset="0"/>
              </a:rPr>
              <a:t>(</a:t>
            </a:r>
            <a:r>
              <a:rPr lang="en-US" sz="500" dirty="0" err="1" smtClean="0">
                <a:latin typeface="MS Reference Sans Serif" pitchFamily="34" charset="0"/>
              </a:rPr>
              <a:t>params</a:t>
            </a:r>
            <a:r>
              <a:rPr lang="en-US" sz="500" dirty="0" smtClean="0">
                <a:latin typeface="MS Reference Sans Serif" pitchFamily="34" charset="0"/>
              </a:rPr>
              <a:t> Type[] </a:t>
            </a:r>
            <a:r>
              <a:rPr lang="en-US" sz="500" dirty="0" err="1" smtClean="0">
                <a:latin typeface="MS Reference Sans Serif" pitchFamily="34" charset="0"/>
              </a:rPr>
              <a:t>interfaceConstraints</a:t>
            </a:r>
            <a:r>
              <a:rPr lang="en-US" sz="500" dirty="0" smtClean="0">
                <a:latin typeface="MS Reference Sans Serif" pitchFamily="34" charset="0"/>
              </a:rPr>
              <a:t>);</a:t>
            </a:r>
          </a:p>
          <a:p>
            <a:r>
              <a:rPr lang="en-US" sz="500" dirty="0" smtClean="0">
                <a:latin typeface="MS Reference Sans Serif" pitchFamily="34" charset="0"/>
              </a:rPr>
              <a:t>  public override string </a:t>
            </a:r>
            <a:r>
              <a:rPr lang="en-US" sz="500" dirty="0" err="1" smtClean="0">
                <a:latin typeface="MS Reference Sans Serif" pitchFamily="34" charset="0"/>
              </a:rPr>
              <a:t>ToString</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GenericTypeParameterBuilder</a:t>
            </a:r>
            <a:r>
              <a:rPr lang="en-US" sz="500" dirty="0" smtClean="0">
                <a:latin typeface="MS Reference Sans Serif" pitchFamily="34" charset="0"/>
              </a:rPr>
              <a:t> : Type {</a:t>
            </a:r>
          </a:p>
          <a:p>
            <a:r>
              <a:rPr lang="en-US" sz="500" dirty="0" smtClean="0">
                <a:latin typeface="MS Reference Sans Serif" pitchFamily="34" charset="0"/>
              </a:rPr>
              <a:t>  public override Assembly </a:t>
            </a:r>
            <a:r>
              <a:rPr lang="en-US" sz="500" dirty="0" err="1" smtClean="0">
                <a:latin typeface="MS Reference Sans Serif" pitchFamily="34" charset="0"/>
              </a:rPr>
              <a:t>Assembly</a:t>
            </a:r>
            <a:r>
              <a:rPr lang="en-US" sz="500" dirty="0" smtClean="0">
                <a:latin typeface="MS Reference Sans Serif" pitchFamily="34" charset="0"/>
              </a:rPr>
              <a:t> { get; }</a:t>
            </a:r>
          </a:p>
          <a:p>
            <a:r>
              <a:rPr lang="en-US" sz="500" dirty="0" smtClean="0">
                <a:latin typeface="MS Reference Sans Serif" pitchFamily="34" charset="0"/>
              </a:rPr>
              <a:t>  public override string </a:t>
            </a:r>
            <a:r>
              <a:rPr lang="en-US" sz="500" dirty="0" err="1" smtClean="0">
                <a:latin typeface="MS Reference Sans Serif" pitchFamily="34" charset="0"/>
              </a:rPr>
              <a:t>AssemblyQualifiedName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BaseType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ContainsGenericParameters</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MethodBase</a:t>
            </a:r>
            <a:r>
              <a:rPr lang="en-US" sz="500" dirty="0" smtClean="0">
                <a:latin typeface="MS Reference Sans Serif" pitchFamily="34" charset="0"/>
              </a:rPr>
              <a:t> </a:t>
            </a:r>
            <a:r>
              <a:rPr lang="en-US" sz="500" dirty="0" err="1" smtClean="0">
                <a:latin typeface="MS Reference Sans Serif" pitchFamily="34" charset="0"/>
              </a:rPr>
              <a:t>DeclaringMethod</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DeclaringType</a:t>
            </a:r>
            <a:r>
              <a:rPr lang="en-US" sz="500" dirty="0" smtClean="0">
                <a:latin typeface="MS Reference Sans Serif" pitchFamily="34" charset="0"/>
              </a:rPr>
              <a:t> { get; }</a:t>
            </a:r>
          </a:p>
          <a:p>
            <a:r>
              <a:rPr lang="en-US" sz="500" dirty="0" smtClean="0">
                <a:latin typeface="MS Reference Sans Serif" pitchFamily="34" charset="0"/>
              </a:rPr>
              <a:t>  public override string </a:t>
            </a:r>
            <a:r>
              <a:rPr lang="en-US" sz="500" dirty="0" err="1" smtClean="0">
                <a:latin typeface="MS Reference Sans Serif" pitchFamily="34" charset="0"/>
              </a:rPr>
              <a:t>FullName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GenericParameterPosition</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Guid</a:t>
            </a:r>
            <a:r>
              <a:rPr lang="en-US" sz="500" dirty="0" smtClean="0">
                <a:latin typeface="MS Reference Sans Serif" pitchFamily="34" charset="0"/>
              </a:rPr>
              <a:t> </a:t>
            </a:r>
            <a:r>
              <a:rPr lang="en-US" sz="500" dirty="0" err="1" smtClean="0">
                <a:latin typeface="MS Reference Sans Serif" pitchFamily="34" charset="0"/>
              </a:rPr>
              <a:t>GUID</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IsGenericParameter</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IsGenericTypeDefinition</a:t>
            </a:r>
            <a:r>
              <a:rPr lang="en-US" sz="500" dirty="0" smtClean="0">
                <a:latin typeface="MS Reference Sans Serif" pitchFamily="34" charset="0"/>
              </a:rPr>
              <a:t> { get; }</a:t>
            </a:r>
          </a:p>
          <a:p>
            <a:r>
              <a:rPr lang="en-US" sz="500" dirty="0" smtClean="0">
                <a:latin typeface="MS Reference Sans Serif" pitchFamily="34" charset="0"/>
              </a:rPr>
              <a:t>  public override Module </a:t>
            </a:r>
            <a:r>
              <a:rPr lang="en-US" sz="500" dirty="0" err="1" smtClean="0">
                <a:latin typeface="MS Reference Sans Serif" pitchFamily="34" charset="0"/>
              </a:rPr>
              <a:t>Module</a:t>
            </a:r>
            <a:r>
              <a:rPr lang="en-US" sz="500" dirty="0" smtClean="0">
                <a:latin typeface="MS Reference Sans Serif" pitchFamily="34" charset="0"/>
              </a:rPr>
              <a:t> { get; }</a:t>
            </a:r>
          </a:p>
          <a:p>
            <a:r>
              <a:rPr lang="en-US" sz="500" dirty="0" smtClean="0">
                <a:latin typeface="MS Reference Sans Serif" pitchFamily="34" charset="0"/>
              </a:rPr>
              <a:t>  public override string Name { get; }</a:t>
            </a:r>
          </a:p>
          <a:p>
            <a:r>
              <a:rPr lang="en-US" sz="500" dirty="0" smtClean="0">
                <a:latin typeface="MS Reference Sans Serif" pitchFamily="34" charset="0"/>
              </a:rPr>
              <a:t>  public override string Namespace { get; }</a:t>
            </a:r>
          </a:p>
          <a:p>
            <a:r>
              <a:rPr lang="en-US" sz="500" dirty="0" smtClean="0">
                <a:latin typeface="MS Reference Sans Serif" pitchFamily="34" charset="0"/>
              </a:rPr>
              <a:t>  public override Type </a:t>
            </a:r>
            <a:r>
              <a:rPr lang="en-US" sz="500" dirty="0" err="1" smtClean="0">
                <a:latin typeface="MS Reference Sans Serif" pitchFamily="34" charset="0"/>
              </a:rPr>
              <a:t>ReflectedType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RuntimeTypeHandle</a:t>
            </a:r>
            <a:r>
              <a:rPr lang="en-US" sz="500" dirty="0" smtClean="0">
                <a:latin typeface="MS Reference Sans Serif" pitchFamily="34" charset="0"/>
              </a:rPr>
              <a:t> </a:t>
            </a:r>
            <a:r>
              <a:rPr lang="en-US" sz="500" dirty="0" err="1" smtClean="0">
                <a:latin typeface="MS Reference Sans Serif" pitchFamily="34" charset="0"/>
              </a:rPr>
              <a:t>TypeHandle</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UnderlyingSystemType</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Equals(object o);</a:t>
            </a:r>
          </a:p>
          <a:p>
            <a:r>
              <a:rPr lang="en-US" sz="500" dirty="0" smtClean="0">
                <a:latin typeface="MS Reference Sans Serif" pitchFamily="34" charset="0"/>
              </a:rPr>
              <a:t>  protected override </a:t>
            </a:r>
            <a:r>
              <a:rPr lang="en-US" sz="500" dirty="0" err="1" smtClean="0">
                <a:latin typeface="MS Reference Sans Serif" pitchFamily="34" charset="0"/>
              </a:rPr>
              <a:t>TypeAttributes</a:t>
            </a:r>
            <a:r>
              <a:rPr lang="en-US" sz="500" dirty="0" smtClean="0">
                <a:latin typeface="MS Reference Sans Serif" pitchFamily="34" charset="0"/>
              </a:rPr>
              <a:t> </a:t>
            </a:r>
            <a:r>
              <a:rPr lang="en-US" sz="500" dirty="0" err="1" smtClean="0">
                <a:latin typeface="MS Reference Sans Serif" pitchFamily="34" charset="0"/>
              </a:rPr>
              <a:t>GetAttributeFlagsImpl</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ConstructorInfo</a:t>
            </a:r>
            <a:r>
              <a:rPr lang="en-US" sz="500" dirty="0" smtClean="0">
                <a:latin typeface="MS Reference Sans Serif" pitchFamily="34" charset="0"/>
              </a:rPr>
              <a:t> </a:t>
            </a:r>
            <a:r>
              <a:rPr lang="en-US" sz="500" dirty="0" err="1" smtClean="0">
                <a:latin typeface="MS Reference Sans Serif" pitchFamily="34" charset="0"/>
              </a:rPr>
              <a:t>GetConstructorImpl</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callConvention</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public override </a:t>
            </a:r>
            <a:r>
              <a:rPr lang="en-US" sz="500" dirty="0" err="1" smtClean="0">
                <a:latin typeface="MS Reference Sans Serif" pitchFamily="34" charset="0"/>
              </a:rPr>
              <a:t>ConstructorInfo</a:t>
            </a:r>
            <a:r>
              <a:rPr lang="en-US" sz="500" dirty="0" smtClean="0">
                <a:latin typeface="MS Reference Sans Serif" pitchFamily="34" charset="0"/>
              </a:rPr>
              <a:t>[] </a:t>
            </a:r>
            <a:r>
              <a:rPr lang="en-US" sz="500" dirty="0" err="1" smtClean="0">
                <a:latin typeface="MS Reference Sans Serif" pitchFamily="34" charset="0"/>
              </a:rPr>
              <a:t>GetConstructors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p:txBody>
      </p:sp>
      <p:sp>
        <p:nvSpPr>
          <p:cNvPr id="7" name="TextBox 6"/>
          <p:cNvSpPr txBox="1"/>
          <p:nvPr/>
        </p:nvSpPr>
        <p:spPr>
          <a:xfrm>
            <a:off x="2514600" y="1600200"/>
            <a:ext cx="1905000" cy="4862870"/>
          </a:xfrm>
          <a:prstGeom prst="rect">
            <a:avLst/>
          </a:prstGeom>
          <a:noFill/>
        </p:spPr>
        <p:txBody>
          <a:bodyPr wrap="square" rtlCol="0">
            <a:spAutoFit/>
          </a:bodyPr>
          <a:lstStyle/>
          <a:p>
            <a:endParaRPr lang="en-US" sz="500" dirty="0" smtClean="0">
              <a:latin typeface="MS Reference Sans Serif" pitchFamily="34" charset="0"/>
            </a:endParaRP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object[] </a:t>
            </a:r>
            <a:r>
              <a:rPr lang="en-US" sz="500" dirty="0" err="1" smtClean="0">
                <a:latin typeface="MS Reference Sans Serif" pitchFamily="34" charset="0"/>
              </a:rPr>
              <a:t>GetCustomAttributes</a:t>
            </a:r>
            <a:r>
              <a:rPr lang="en-US" sz="500" dirty="0" smtClean="0">
                <a:latin typeface="MS Reference Sans Serif" pitchFamily="34" charset="0"/>
              </a:rPr>
              <a:t>(Type </a:t>
            </a:r>
            <a:r>
              <a:rPr lang="en-US" sz="500" dirty="0" err="1" smtClean="0">
                <a:latin typeface="MS Reference Sans Serif" pitchFamily="34" charset="0"/>
              </a:rPr>
              <a:t>attributeType</a:t>
            </a:r>
            <a:r>
              <a:rPr lang="en-US" sz="500" dirty="0" smtClean="0">
                <a:latin typeface="MS Reference Sans Serif" pitchFamily="34" charset="0"/>
              </a:rPr>
              <a:t>, </a:t>
            </a:r>
            <a:r>
              <a:rPr lang="en-US" sz="500" dirty="0" err="1" smtClean="0">
                <a:latin typeface="MS Reference Sans Serif" pitchFamily="34" charset="0"/>
              </a:rPr>
              <a:t>bool</a:t>
            </a:r>
            <a:r>
              <a:rPr lang="en-US" sz="500" dirty="0" smtClean="0">
                <a:latin typeface="MS Reference Sans Serif" pitchFamily="34" charset="0"/>
              </a:rPr>
              <a:t> inherit);</a:t>
            </a:r>
          </a:p>
          <a:p>
            <a:r>
              <a:rPr lang="en-US" sz="500" dirty="0" smtClean="0">
                <a:latin typeface="MS Reference Sans Serif" pitchFamily="34" charset="0"/>
              </a:rPr>
              <a:t>  public override Type </a:t>
            </a:r>
            <a:r>
              <a:rPr lang="en-US" sz="500" dirty="0" err="1" smtClean="0">
                <a:latin typeface="MS Reference Sans Serif" pitchFamily="34" charset="0"/>
              </a:rPr>
              <a:t>GetElementType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EventInfo</a:t>
            </a:r>
            <a:r>
              <a:rPr lang="en-US" sz="500" dirty="0" smtClean="0">
                <a:latin typeface="MS Reference Sans Serif" pitchFamily="34" charset="0"/>
              </a:rPr>
              <a:t>[] </a:t>
            </a:r>
            <a:r>
              <a:rPr lang="en-US" sz="500" dirty="0" err="1" smtClean="0">
                <a:latin typeface="MS Reference Sans Serif" pitchFamily="34" charset="0"/>
              </a:rPr>
              <a:t>GetEvents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GetField</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GetFields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GetGenericArguments</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GetGenericTypeDefinition</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GetHashCode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GetInterface</a:t>
            </a:r>
            <a:r>
              <a:rPr lang="en-US" sz="500" dirty="0" smtClean="0">
                <a:latin typeface="MS Reference Sans Serif" pitchFamily="34" charset="0"/>
              </a:rPr>
              <a:t>(string name,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ignoreCase</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InterfaceMapping</a:t>
            </a:r>
            <a:r>
              <a:rPr lang="en-US" sz="500" dirty="0" smtClean="0">
                <a:latin typeface="MS Reference Sans Serif" pitchFamily="34" charset="0"/>
              </a:rPr>
              <a:t> </a:t>
            </a:r>
            <a:r>
              <a:rPr lang="en-US" sz="500" dirty="0" err="1" smtClean="0">
                <a:latin typeface="MS Reference Sans Serif" pitchFamily="34" charset="0"/>
              </a:rPr>
              <a:t>GetInterfaceMap</a:t>
            </a:r>
            <a:r>
              <a:rPr lang="en-US" sz="500" dirty="0" smtClean="0">
                <a:latin typeface="MS Reference Sans Serif" pitchFamily="34" charset="0"/>
              </a:rPr>
              <a:t>(Type </a:t>
            </a:r>
            <a:r>
              <a:rPr lang="en-US" sz="500" dirty="0" err="1" smtClean="0">
                <a:latin typeface="MS Reference Sans Serif" pitchFamily="34" charset="0"/>
              </a:rPr>
              <a:t>interfaceType</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GetInterfaces</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MemberInfo</a:t>
            </a:r>
            <a:r>
              <a:rPr lang="en-US" sz="500" dirty="0" smtClean="0">
                <a:latin typeface="MS Reference Sans Serif" pitchFamily="34" charset="0"/>
              </a:rPr>
              <a:t>[] </a:t>
            </a:r>
            <a:r>
              <a:rPr lang="en-US" sz="500" dirty="0" err="1" smtClean="0">
                <a:latin typeface="MS Reference Sans Serif" pitchFamily="34" charset="0"/>
              </a:rPr>
              <a:t>GetMember</a:t>
            </a:r>
            <a:r>
              <a:rPr lang="en-US" sz="500" dirty="0" smtClean="0">
                <a:latin typeface="MS Reference Sans Serif" pitchFamily="34" charset="0"/>
              </a:rPr>
              <a:t>(string name, </a:t>
            </a:r>
            <a:r>
              <a:rPr lang="en-US" sz="500" dirty="0" err="1" smtClean="0">
                <a:latin typeface="MS Reference Sans Serif" pitchFamily="34" charset="0"/>
              </a:rPr>
              <a:t>MemberTypes</a:t>
            </a:r>
            <a:r>
              <a:rPr lang="en-US" sz="500" dirty="0" smtClean="0">
                <a:latin typeface="MS Reference Sans Serif" pitchFamily="34" charset="0"/>
              </a:rPr>
              <a:t> type,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MemberInfo</a:t>
            </a:r>
            <a:r>
              <a:rPr lang="en-US" sz="500" dirty="0" smtClean="0">
                <a:latin typeface="MS Reference Sans Serif" pitchFamily="34" charset="0"/>
              </a:rPr>
              <a:t>[] </a:t>
            </a:r>
            <a:r>
              <a:rPr lang="en-US" sz="500" dirty="0" err="1" smtClean="0">
                <a:latin typeface="MS Reference Sans Serif" pitchFamily="34" charset="0"/>
              </a:rPr>
              <a:t>GetMembers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protected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GetMethodImpl</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 Binder </a:t>
            </a:r>
            <a:r>
              <a:rPr lang="en-US" sz="500" dirty="0" err="1" smtClean="0">
                <a:latin typeface="MS Reference Sans Serif" pitchFamily="34" charset="0"/>
              </a:rPr>
              <a:t>binder</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callConvention</a:t>
            </a:r>
            <a:r>
              <a:rPr lang="en-US" sz="500" dirty="0" smtClean="0">
                <a:latin typeface="MS Reference Sans Serif" pitchFamily="34" charset="0"/>
              </a:rPr>
              <a:t>, Type[] types, </a:t>
            </a:r>
            <a:r>
              <a:rPr lang="en-US" sz="500" dirty="0" err="1" smtClean="0">
                <a:latin typeface="MS Reference Sans Serif" pitchFamily="34" charset="0"/>
              </a:rPr>
              <a:t>ParameterModifier</a:t>
            </a:r>
            <a:r>
              <a:rPr lang="en-US" sz="500" dirty="0" smtClean="0">
                <a:latin typeface="MS Reference Sans Serif" pitchFamily="34" charset="0"/>
              </a:rPr>
              <a:t>[] modifiers);</a:t>
            </a:r>
          </a:p>
          <a:p>
            <a:r>
              <a:rPr lang="en-US" sz="500" dirty="0" smtClean="0">
                <a:latin typeface="MS Reference Sans Serif" pitchFamily="34" charset="0"/>
              </a:rPr>
              <a:t>  public override </a:t>
            </a:r>
            <a:r>
              <a:rPr lang="en-US" sz="500" dirty="0" err="1" smtClean="0">
                <a:latin typeface="MS Reference Sans Serif" pitchFamily="34" charset="0"/>
              </a:rPr>
              <a:t>MethodInfo</a:t>
            </a:r>
            <a:r>
              <a:rPr lang="en-US" sz="500" dirty="0" smtClean="0">
                <a:latin typeface="MS Reference Sans Serif" pitchFamily="34" charset="0"/>
              </a:rPr>
              <a:t>[] </a:t>
            </a:r>
            <a:r>
              <a:rPr lang="en-US" sz="500" dirty="0" err="1" smtClean="0">
                <a:latin typeface="MS Reference Sans Serif" pitchFamily="34" charset="0"/>
              </a:rPr>
              <a:t>GetMethods</a:t>
            </a:r>
            <a:r>
              <a:rPr lang="en-US" sz="500" dirty="0" smtClean="0">
                <a:latin typeface="MS Reference Sans Serif" pitchFamily="34" charset="0"/>
              </a:rPr>
              <a:t>(</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GetNestedType</a:t>
            </a:r>
            <a:r>
              <a:rPr lang="en-US" sz="500" dirty="0" smtClean="0">
                <a:latin typeface="MS Reference Sans Serif" pitchFamily="34" charset="0"/>
              </a:rPr>
              <a:t>(string name, </a:t>
            </a:r>
            <a:r>
              <a:rPr lang="en-US" sz="500" dirty="0" err="1" smtClean="0">
                <a:latin typeface="MS Reference Sans Serif" pitchFamily="34" charset="0"/>
              </a:rPr>
              <a:t>BindingFlags</a:t>
            </a:r>
            <a:r>
              <a:rPr lang="en-US" sz="500" dirty="0" smtClean="0">
                <a:latin typeface="MS Reference Sans Serif" pitchFamily="34" charset="0"/>
              </a:rPr>
              <a:t> </a:t>
            </a:r>
            <a:r>
              <a:rPr lang="en-US" sz="500" dirty="0" err="1" smtClean="0">
                <a:latin typeface="MS Reference Sans Serif" pitchFamily="34" charset="0"/>
              </a:rPr>
              <a:t>bindingAttr</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GetNestedTypes</a:t>
            </a:r>
            <a:r>
              <a:rPr lang="en-US" sz="500" dirty="0" smtClean="0">
                <a:latin typeface="MS Reference Sans Serif" pitchFamily="34" charset="0"/>
              </a:rPr>
              <a:t>(BindingFlags bindi</a:t>
            </a:r>
            <a:r>
              <a:rPr lang="en-US" sz="500" dirty="0" err="1" smtClean="0">
                <a:latin typeface="MS Reference Sans Serif" pitchFamily="34" charset="0"/>
              </a:rPr>
              <a:t>ngAttr);</a:t>
            </a:r>
          </a:p>
          <a:p>
            <a:r>
              <a:rPr lang="en-US" sz="500" dirty="0" err="1" smtClean="0">
                <a:latin typeface="MS Reference Sans Serif" pitchFamily="34" charset="0"/>
              </a:rPr>
              <a:t>  p</a:t>
            </a:r>
            <a:r>
              <a:rPr lang="en-US" sz="500" dirty="0" smtClean="0">
                <a:latin typeface="MS Reference Sans Serif" pitchFamily="34" charset="0"/>
              </a:rPr>
              <a:t>ubl</a:t>
            </a:r>
            <a:r>
              <a:rPr lang="en-US" sz="500" dirty="0" err="1" smtClean="0">
                <a:latin typeface="MS Reference Sans Serif" pitchFamily="34" charset="0"/>
              </a:rPr>
              <a:t>ic override P</a:t>
            </a:r>
            <a:r>
              <a:rPr lang="en-US" sz="500" dirty="0" smtClean="0">
                <a:latin typeface="MS Reference Sans Serif" pitchFamily="34" charset="0"/>
              </a:rPr>
              <a:t>r</a:t>
            </a:r>
            <a:r>
              <a:rPr lang="en-US" sz="500" dirty="0" err="1" smtClean="0">
                <a:latin typeface="MS Reference Sans Serif" pitchFamily="34" charset="0"/>
              </a:rPr>
              <a:t>opertyInfo[]</a:t>
            </a:r>
            <a:r>
              <a:rPr lang="en-US" sz="500" dirty="0" smtClean="0">
                <a:latin typeface="MS Reference Sans Serif" pitchFamily="34" charset="0"/>
              </a:rPr>
              <a:t> </a:t>
            </a:r>
            <a:r>
              <a:rPr lang="en-US" sz="500" dirty="0" err="1" smtClean="0">
                <a:latin typeface="MS Reference Sans Serif" pitchFamily="34" charset="0"/>
              </a:rPr>
              <a:t>GetProperti</a:t>
            </a:r>
            <a:r>
              <a:rPr lang="en-US" sz="500" dirty="0" smtClean="0">
                <a:latin typeface="MS Reference Sans Serif" pitchFamily="34" charset="0"/>
              </a:rPr>
              <a:t>es(</a:t>
            </a:r>
            <a:r>
              <a:rPr lang="en-US" sz="500" smtClean="0">
                <a:latin typeface="MS Reference Sans Serif" pitchFamily="34" charset="0"/>
              </a:rPr>
              <a:t>BindingFlags bindingAttr);</a:t>
            </a:r>
          </a:p>
          <a:p>
            <a:r>
              <a:rPr lang="en-US" sz="500" smtClean="0">
                <a:latin typeface="MS Reference Sans Serif" pitchFamily="34" charset="0"/>
              </a:rPr>
              <a:t>  protected override PropertyInfo GetPropertyImpl(string name, BindingFlags bindingAttr, Binder binder, Type returnType, Type[] types, ParameterModifier[] modifiers);</a:t>
            </a:r>
          </a:p>
          <a:p>
            <a:r>
              <a:rPr lang="en-US" sz="500" smtClean="0">
                <a:latin typeface="MS Reference Sans Serif" pitchFamily="34" charset="0"/>
              </a:rPr>
              <a:t>  protected override bool HasElementTypeImpl();</a:t>
            </a:r>
          </a:p>
          <a:p>
            <a:r>
              <a:rPr lang="en-US" sz="500" smtClean="0">
                <a:latin typeface="MS Reference Sans Serif" pitchFamily="34" charset="0"/>
              </a:rPr>
              <a:t>  public override object InvokeMember(string name, BindingFlags invokeAttr, Binder binder, object target, object[] args, ParameterModifier[] modifiers, CultureInfo culture, string[] namedParameters);</a:t>
            </a:r>
          </a:p>
          <a:p>
            <a:r>
              <a:rPr lang="en-US" sz="500" smtClean="0">
                <a:latin typeface="MS Reference Sans Serif" pitchFamily="34" charset="0"/>
              </a:rPr>
              <a:t>  protected override bool IsArrayImpl();</a:t>
            </a:r>
          </a:p>
          <a:p>
            <a:r>
              <a:rPr lang="en-US" sz="500" smtClean="0">
                <a:latin typeface="MS Reference Sans Serif" pitchFamily="34" charset="0"/>
              </a:rPr>
              <a:t>  public override bool IsAssignableFrom(Type c);</a:t>
            </a:r>
          </a:p>
          <a:p>
            <a:r>
              <a:rPr lang="en-US" sz="500" smtClean="0">
                <a:latin typeface="MS Reference Sans Serif" pitchFamily="34" charset="0"/>
              </a:rPr>
              <a:t>  protected override bool IsByRefImpl();</a:t>
            </a:r>
          </a:p>
          <a:p>
            <a:r>
              <a:rPr lang="en-US" sz="500" smtClean="0">
                <a:latin typeface="MS Reference Sans Serif" pitchFamily="34" charset="0"/>
              </a:rPr>
              <a:t>  protected override bool IsCOMObjectImpl();</a:t>
            </a:r>
          </a:p>
          <a:p>
            <a:r>
              <a:rPr lang="en-US" sz="500" smtClean="0">
                <a:latin typeface="MS Reference Sans Serif" pitchFamily="34" charset="0"/>
              </a:rPr>
              <a:t>  public override bool IsDefined(Type attributeType, bool inherit);</a:t>
            </a:r>
          </a:p>
          <a:p>
            <a:r>
              <a:rPr lang="en-US" sz="500" smtClean="0">
                <a:latin typeface="MS Reference Sans Serif" pitchFamily="34" charset="0"/>
              </a:rPr>
              <a:t>  protected override bool IsPointerImpl();</a:t>
            </a:r>
          </a:p>
          <a:p>
            <a:r>
              <a:rPr lang="en-US" sz="500" smtClean="0">
                <a:latin typeface="MS Reference Sans Serif" pitchFamily="34" charset="0"/>
              </a:rPr>
              <a:t>  protected override bool IsPrimitiveImpl();</a:t>
            </a:r>
          </a:p>
          <a:p>
            <a:r>
              <a:rPr lang="en-US" sz="500" smtClean="0">
                <a:latin typeface="MS Reference Sans Serif" pitchFamily="34" charset="0"/>
              </a:rPr>
              <a:t>  public override bool IsSubclassOf(Type c);</a:t>
            </a:r>
          </a:p>
          <a:p>
            <a:r>
              <a:rPr lang="en-US" sz="500" smtClean="0">
                <a:latin typeface="MS Reference Sans Serif" pitchFamily="34" charset="0"/>
              </a:rPr>
              <a:t>  protected override bool IsValueTypeImpl();</a:t>
            </a:r>
          </a:p>
          <a:p>
            <a:r>
              <a:rPr lang="en-US" sz="500" smtClean="0">
                <a:latin typeface="MS Reference Sans Serif" pitchFamily="34" charset="0"/>
              </a:rPr>
              <a:t>  public override Type MakeArrayType();</a:t>
            </a:r>
          </a:p>
          <a:p>
            <a:r>
              <a:rPr lang="en-US" sz="500" smtClean="0">
                <a:latin typeface="MS Reference Sans Serif" pitchFamily="34" charset="0"/>
              </a:rPr>
              <a:t>  public override Type MakeArrayType(int rank);</a:t>
            </a:r>
          </a:p>
          <a:p>
            <a:r>
              <a:rPr lang="en-US" sz="500" smtClean="0">
                <a:latin typeface="MS Reference Sans Serif" pitchFamily="34" charset="0"/>
              </a:rPr>
              <a:t>  public override Type MakeByRefType();</a:t>
            </a:r>
            <a:endParaRPr lang="en-US" sz="500" dirty="0">
              <a:latin typeface="MS Reference Sans Serif" pitchFamily="34" charset="0"/>
            </a:endParaRPr>
          </a:p>
        </p:txBody>
      </p:sp>
      <p:sp>
        <p:nvSpPr>
          <p:cNvPr id="8" name="TextBox 7"/>
          <p:cNvSpPr txBox="1"/>
          <p:nvPr/>
        </p:nvSpPr>
        <p:spPr>
          <a:xfrm>
            <a:off x="4648200" y="1524000"/>
            <a:ext cx="1905000" cy="4939814"/>
          </a:xfrm>
          <a:prstGeom prst="rect">
            <a:avLst/>
          </a:prstGeom>
          <a:noFill/>
        </p:spPr>
        <p:txBody>
          <a:bodyPr wrap="square" rtlCol="0">
            <a:spAutoFit/>
          </a:bodyPr>
          <a:lstStyle/>
          <a:p>
            <a:endParaRPr lang="en-US" sz="500" dirty="0" smtClean="0">
              <a:latin typeface="MS Reference Sans Serif" pitchFamily="34" charset="0"/>
            </a:endParaRPr>
          </a:p>
          <a:p>
            <a:r>
              <a:rPr lang="en-US" sz="500" dirty="0" smtClean="0">
                <a:latin typeface="MS Reference Sans Serif" pitchFamily="34" charset="0"/>
              </a:rPr>
              <a:t>  public override Type </a:t>
            </a:r>
            <a:r>
              <a:rPr lang="en-US" sz="500" dirty="0" err="1" smtClean="0">
                <a:latin typeface="MS Reference Sans Serif" pitchFamily="34" charset="0"/>
              </a:rPr>
              <a:t>MakeGenericType</a:t>
            </a:r>
            <a:r>
              <a:rPr lang="en-US" sz="500" dirty="0" smtClean="0">
                <a:latin typeface="MS Reference Sans Serif" pitchFamily="34" charset="0"/>
              </a:rPr>
              <a:t>(</a:t>
            </a:r>
            <a:r>
              <a:rPr lang="en-US" sz="500" dirty="0" err="1" smtClean="0">
                <a:latin typeface="MS Reference Sans Serif" pitchFamily="34" charset="0"/>
              </a:rPr>
              <a:t>params</a:t>
            </a:r>
            <a:r>
              <a:rPr lang="en-US" sz="500" dirty="0" smtClean="0">
                <a:latin typeface="MS Reference Sans Serif" pitchFamily="34" charset="0"/>
              </a:rPr>
              <a:t> Type[] </a:t>
            </a:r>
            <a:r>
              <a:rPr lang="en-US" sz="500" dirty="0" err="1" smtClean="0">
                <a:latin typeface="MS Reference Sans Serif" pitchFamily="34" charset="0"/>
              </a:rPr>
              <a:t>typeArguments</a:t>
            </a:r>
            <a:r>
              <a:rPr lang="en-US" sz="500" dirty="0" smtClean="0">
                <a:latin typeface="MS Reference Sans Serif" pitchFamily="34" charset="0"/>
              </a:rPr>
              <a:t>);</a:t>
            </a:r>
          </a:p>
          <a:p>
            <a:r>
              <a:rPr lang="en-US" sz="500" dirty="0" smtClean="0">
                <a:latin typeface="MS Reference Sans Serif" pitchFamily="34" charset="0"/>
              </a:rPr>
              <a:t>  public override Type </a:t>
            </a:r>
            <a:r>
              <a:rPr lang="en-US" sz="500" dirty="0" err="1" smtClean="0">
                <a:latin typeface="MS Reference Sans Serif" pitchFamily="34" charset="0"/>
              </a:rPr>
              <a:t>MakePointerType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SetBaseTypeConstraint</a:t>
            </a:r>
            <a:r>
              <a:rPr lang="en-US" sz="500" dirty="0" smtClean="0">
                <a:latin typeface="MS Reference Sans Serif" pitchFamily="34" charset="0"/>
              </a:rPr>
              <a:t>(Type </a:t>
            </a:r>
            <a:r>
              <a:rPr lang="en-US" sz="500" dirty="0" err="1" smtClean="0">
                <a:latin typeface="MS Reference Sans Serif" pitchFamily="34" charset="0"/>
              </a:rPr>
              <a:t>baseTypeConstraint</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CustomAttributeBuilder</a:t>
            </a:r>
            <a:r>
              <a:rPr lang="en-US" sz="500" dirty="0" smtClean="0">
                <a:latin typeface="MS Reference Sans Serif" pitchFamily="34" charset="0"/>
              </a:rPr>
              <a:t> </a:t>
            </a:r>
            <a:r>
              <a:rPr lang="en-US" sz="500" dirty="0" err="1" smtClean="0">
                <a:latin typeface="MS Reference Sans Serif" pitchFamily="34" charset="0"/>
              </a:rPr>
              <a:t>customBuilder</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SetCustomAttribute</a:t>
            </a:r>
            <a:r>
              <a:rPr lang="en-US" sz="500" dirty="0" smtClean="0">
                <a:latin typeface="MS Reference Sans Serif" pitchFamily="34" charset="0"/>
              </a:rPr>
              <a:t>(</a:t>
            </a:r>
            <a:r>
              <a:rPr lang="en-US" sz="500" dirty="0" err="1" smtClean="0">
                <a:latin typeface="MS Reference Sans Serif" pitchFamily="34" charset="0"/>
              </a:rPr>
              <a:t>ConstructorInfo</a:t>
            </a:r>
            <a:r>
              <a:rPr lang="en-US" sz="500" dirty="0" smtClean="0">
                <a:latin typeface="MS Reference Sans Serif" pitchFamily="34" charset="0"/>
              </a:rPr>
              <a:t> con, byte[] </a:t>
            </a:r>
            <a:r>
              <a:rPr lang="en-US" sz="500" dirty="0" err="1" smtClean="0">
                <a:latin typeface="MS Reference Sans Serif" pitchFamily="34" charset="0"/>
              </a:rPr>
              <a:t>binaryAttribute</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SetGenericParameterAttributes</a:t>
            </a:r>
            <a:r>
              <a:rPr lang="en-US" sz="500" dirty="0" smtClean="0">
                <a:latin typeface="MS Reference Sans Serif" pitchFamily="34" charset="0"/>
              </a:rPr>
              <a:t>(</a:t>
            </a:r>
            <a:r>
              <a:rPr lang="en-US" sz="500" dirty="0" err="1" smtClean="0">
                <a:latin typeface="MS Reference Sans Serif" pitchFamily="34" charset="0"/>
              </a:rPr>
              <a:t>GenericParameterAttributes</a:t>
            </a:r>
            <a:r>
              <a:rPr lang="en-US" sz="500" dirty="0" smtClean="0">
                <a:latin typeface="MS Reference Sans Serif" pitchFamily="34" charset="0"/>
              </a:rPr>
              <a:t> </a:t>
            </a:r>
            <a:r>
              <a:rPr lang="en-US" sz="500" dirty="0" err="1" smtClean="0">
                <a:latin typeface="MS Reference Sans Serif" pitchFamily="34" charset="0"/>
              </a:rPr>
              <a:t>genericParameterAttributes</a:t>
            </a:r>
            <a:r>
              <a:rPr lang="en-US" sz="500" dirty="0" smtClean="0">
                <a:latin typeface="MS Reference Sans Serif" pitchFamily="34" charset="0"/>
              </a:rPr>
              <a:t>);</a:t>
            </a:r>
          </a:p>
          <a:p>
            <a:r>
              <a:rPr lang="en-US" sz="500" dirty="0" smtClean="0">
                <a:latin typeface="MS Reference Sans Serif" pitchFamily="34" charset="0"/>
              </a:rPr>
              <a:t>  public void </a:t>
            </a:r>
            <a:r>
              <a:rPr lang="en-US" sz="500" dirty="0" err="1" smtClean="0">
                <a:latin typeface="MS Reference Sans Serif" pitchFamily="34" charset="0"/>
              </a:rPr>
              <a:t>SetInterfaceConstraints</a:t>
            </a:r>
            <a:r>
              <a:rPr lang="en-US" sz="500" dirty="0" smtClean="0">
                <a:latin typeface="MS Reference Sans Serif" pitchFamily="34" charset="0"/>
              </a:rPr>
              <a:t>(</a:t>
            </a:r>
            <a:r>
              <a:rPr lang="en-US" sz="500" dirty="0" err="1" smtClean="0">
                <a:latin typeface="MS Reference Sans Serif" pitchFamily="34" charset="0"/>
              </a:rPr>
              <a:t>params</a:t>
            </a:r>
            <a:r>
              <a:rPr lang="en-US" sz="500" dirty="0" smtClean="0">
                <a:latin typeface="MS Reference Sans Serif" pitchFamily="34" charset="0"/>
              </a:rPr>
              <a:t> Type[] </a:t>
            </a:r>
            <a:r>
              <a:rPr lang="en-US" sz="500" dirty="0" err="1" smtClean="0">
                <a:latin typeface="MS Reference Sans Serif" pitchFamily="34" charset="0"/>
              </a:rPr>
              <a:t>interfaceConstraints</a:t>
            </a:r>
            <a:r>
              <a:rPr lang="en-US" sz="500" dirty="0" smtClean="0">
                <a:latin typeface="MS Reference Sans Serif" pitchFamily="34" charset="0"/>
              </a:rPr>
              <a:t>);</a:t>
            </a:r>
          </a:p>
          <a:p>
            <a:r>
              <a:rPr lang="en-US" sz="500" dirty="0" smtClean="0">
                <a:latin typeface="MS Reference Sans Serif" pitchFamily="34" charset="0"/>
              </a:rPr>
              <a:t>  public override string </a:t>
            </a:r>
            <a:r>
              <a:rPr lang="en-US" sz="500" dirty="0" err="1" smtClean="0">
                <a:latin typeface="MS Reference Sans Serif" pitchFamily="34" charset="0"/>
              </a:rPr>
              <a:t>ToString</a:t>
            </a:r>
            <a:r>
              <a:rPr lang="en-US" sz="500" dirty="0" smtClean="0">
                <a:latin typeface="MS Reference Sans Serif" pitchFamily="34" charset="0"/>
              </a:rPr>
              <a:t>();</a:t>
            </a:r>
          </a:p>
          <a:p>
            <a:r>
              <a:rPr lang="en-US" sz="500" dirty="0" smtClean="0">
                <a:latin typeface="MS Reference Sans Serif" pitchFamily="34" charset="0"/>
              </a:rPr>
              <a:t>}</a:t>
            </a:r>
          </a:p>
          <a:p>
            <a:r>
              <a:rPr lang="en-US" sz="500" dirty="0">
                <a:latin typeface="MS Reference Sans Serif" pitchFamily="34" charset="0"/>
              </a:rPr>
              <a:t>public class </a:t>
            </a:r>
            <a:r>
              <a:rPr lang="en-US" sz="500" dirty="0" err="1">
                <a:latin typeface="MS Reference Sans Serif" pitchFamily="34" charset="0"/>
              </a:rPr>
              <a:t>ILGenerator</a:t>
            </a:r>
            <a:r>
              <a:rPr lang="en-US" sz="500" dirty="0">
                <a:latin typeface="MS Reference Sans Serif" pitchFamily="34" charset="0"/>
              </a:rPr>
              <a:t> : _</a:t>
            </a:r>
            <a:r>
              <a:rPr lang="en-US" sz="500" dirty="0" err="1">
                <a:latin typeface="MS Reference Sans Serif" pitchFamily="34" charset="0"/>
              </a:rPr>
              <a:t>ILGenerator</a:t>
            </a:r>
            <a:r>
              <a:rPr lang="en-US" sz="500" dirty="0">
                <a:latin typeface="MS Reference Sans Serif" pitchFamily="34" charset="0"/>
              </a:rPr>
              <a:t> {</a:t>
            </a:r>
          </a:p>
          <a:p>
            <a:r>
              <a:rPr lang="en-US" sz="500" dirty="0">
                <a:latin typeface="MS Reference Sans Serif" pitchFamily="34" charset="0"/>
              </a:rPr>
              <a:t>  public virtual void </a:t>
            </a:r>
            <a:r>
              <a:rPr lang="en-US" sz="500" dirty="0" err="1">
                <a:latin typeface="MS Reference Sans Serif" pitchFamily="34" charset="0"/>
              </a:rPr>
              <a:t>BeginCatchBlock</a:t>
            </a:r>
            <a:r>
              <a:rPr lang="en-US" sz="500" dirty="0">
                <a:latin typeface="MS Reference Sans Serif" pitchFamily="34" charset="0"/>
              </a:rPr>
              <a:t>(Type </a:t>
            </a:r>
            <a:r>
              <a:rPr lang="en-US" sz="500" dirty="0" err="1">
                <a:latin typeface="MS Reference Sans Serif" pitchFamily="34" charset="0"/>
              </a:rPr>
              <a:t>exceptionType</a:t>
            </a:r>
            <a:r>
              <a:rPr lang="en-US" sz="500" dirty="0">
                <a:latin typeface="MS Reference Sans Serif" pitchFamily="34" charset="0"/>
              </a:rPr>
              <a:t>);</a:t>
            </a:r>
          </a:p>
          <a:p>
            <a:r>
              <a:rPr lang="en-US" sz="500" dirty="0">
                <a:latin typeface="MS Reference Sans Serif" pitchFamily="34" charset="0"/>
              </a:rPr>
              <a:t>  public virtual void </a:t>
            </a:r>
            <a:r>
              <a:rPr lang="en-US" sz="500" dirty="0" err="1">
                <a:latin typeface="MS Reference Sans Serif" pitchFamily="34" charset="0"/>
              </a:rPr>
              <a:t>BeginExceptFilterBlock</a:t>
            </a:r>
            <a:r>
              <a:rPr lang="en-US" sz="500" dirty="0">
                <a:latin typeface="MS Reference Sans Serif" pitchFamily="34" charset="0"/>
              </a:rPr>
              <a:t>();</a:t>
            </a:r>
          </a:p>
          <a:p>
            <a:r>
              <a:rPr lang="en-US" sz="500" dirty="0">
                <a:latin typeface="MS Reference Sans Serif" pitchFamily="34" charset="0"/>
              </a:rPr>
              <a:t>  public virtual Label </a:t>
            </a:r>
            <a:r>
              <a:rPr lang="en-US" sz="500" dirty="0" err="1">
                <a:latin typeface="MS Reference Sans Serif" pitchFamily="34" charset="0"/>
              </a:rPr>
              <a:t>BeginExceptionBlock</a:t>
            </a:r>
            <a:r>
              <a:rPr lang="en-US" sz="500" dirty="0">
                <a:latin typeface="MS Reference Sans Serif" pitchFamily="34" charset="0"/>
              </a:rPr>
              <a:t>();</a:t>
            </a:r>
          </a:p>
          <a:p>
            <a:r>
              <a:rPr lang="en-US" sz="500" dirty="0">
                <a:latin typeface="MS Reference Sans Serif" pitchFamily="34" charset="0"/>
              </a:rPr>
              <a:t>  public virtual void </a:t>
            </a:r>
            <a:r>
              <a:rPr lang="en-US" sz="500" dirty="0" err="1">
                <a:latin typeface="MS Reference Sans Serif" pitchFamily="34" charset="0"/>
              </a:rPr>
              <a:t>BeginFaultBlock</a:t>
            </a:r>
            <a:r>
              <a:rPr lang="en-US" sz="500" dirty="0">
                <a:latin typeface="MS Reference Sans Serif" pitchFamily="34" charset="0"/>
              </a:rPr>
              <a:t>();</a:t>
            </a:r>
          </a:p>
          <a:p>
            <a:r>
              <a:rPr lang="en-US" sz="500" dirty="0">
                <a:latin typeface="MS Reference Sans Serif" pitchFamily="34" charset="0"/>
              </a:rPr>
              <a:t>  public virtual void </a:t>
            </a:r>
            <a:r>
              <a:rPr lang="en-US" sz="500" dirty="0" err="1">
                <a:latin typeface="MS Reference Sans Serif" pitchFamily="34" charset="0"/>
              </a:rPr>
              <a:t>BeginFinallyBlock</a:t>
            </a:r>
            <a:r>
              <a:rPr lang="en-US" sz="500" dirty="0">
                <a:latin typeface="MS Reference Sans Serif" pitchFamily="34" charset="0"/>
              </a:rPr>
              <a:t>();</a:t>
            </a:r>
          </a:p>
          <a:p>
            <a:r>
              <a:rPr lang="en-US" sz="500" dirty="0">
                <a:latin typeface="MS Reference Sans Serif" pitchFamily="34" charset="0"/>
              </a:rPr>
              <a:t>  public virtual void </a:t>
            </a:r>
            <a:r>
              <a:rPr lang="en-US" sz="500" dirty="0" err="1">
                <a:latin typeface="MS Reference Sans Serif" pitchFamily="34" charset="0"/>
              </a:rPr>
              <a:t>BeginScope</a:t>
            </a:r>
            <a:r>
              <a:rPr lang="en-US" sz="500" dirty="0">
                <a:latin typeface="MS Reference Sans Serif" pitchFamily="34" charset="0"/>
              </a:rPr>
              <a:t>();</a:t>
            </a:r>
          </a:p>
          <a:p>
            <a:r>
              <a:rPr lang="en-US" sz="500" dirty="0">
                <a:latin typeface="MS Reference Sans Serif" pitchFamily="34" charset="0"/>
              </a:rPr>
              <a:t>  public virtual </a:t>
            </a:r>
            <a:r>
              <a:rPr lang="en-US" sz="500" dirty="0" err="1">
                <a:latin typeface="MS Reference Sans Serif" pitchFamily="34" charset="0"/>
              </a:rPr>
              <a:t>LocalBuilder</a:t>
            </a:r>
            <a:r>
              <a:rPr lang="en-US" sz="500" dirty="0">
                <a:latin typeface="MS Reference Sans Serif" pitchFamily="34" charset="0"/>
              </a:rPr>
              <a:t> </a:t>
            </a:r>
            <a:r>
              <a:rPr lang="en-US" sz="500" dirty="0" err="1">
                <a:latin typeface="MS Reference Sans Serif" pitchFamily="34" charset="0"/>
              </a:rPr>
              <a:t>DeclareLocal</a:t>
            </a:r>
            <a:r>
              <a:rPr lang="en-US" sz="500" dirty="0">
                <a:latin typeface="MS Reference Sans Serif" pitchFamily="34" charset="0"/>
              </a:rPr>
              <a:t>(Type </a:t>
            </a:r>
            <a:r>
              <a:rPr lang="en-US" sz="500" dirty="0" err="1">
                <a:latin typeface="MS Reference Sans Serif" pitchFamily="34" charset="0"/>
              </a:rPr>
              <a:t>localType</a:t>
            </a:r>
            <a:r>
              <a:rPr lang="en-US" sz="500" dirty="0">
                <a:latin typeface="MS Reference Sans Serif" pitchFamily="34" charset="0"/>
              </a:rPr>
              <a:t>);</a:t>
            </a:r>
          </a:p>
          <a:p>
            <a:r>
              <a:rPr lang="en-US" sz="500" dirty="0">
                <a:latin typeface="MS Reference Sans Serif" pitchFamily="34" charset="0"/>
              </a:rPr>
              <a:t>  public virtual </a:t>
            </a:r>
            <a:r>
              <a:rPr lang="en-US" sz="500" dirty="0" err="1">
                <a:latin typeface="MS Reference Sans Serif" pitchFamily="34" charset="0"/>
              </a:rPr>
              <a:t>LocalBuilder</a:t>
            </a:r>
            <a:r>
              <a:rPr lang="en-US" sz="500" dirty="0">
                <a:latin typeface="MS Reference Sans Serif" pitchFamily="34" charset="0"/>
              </a:rPr>
              <a:t> </a:t>
            </a:r>
            <a:r>
              <a:rPr lang="en-US" sz="500" dirty="0" err="1">
                <a:latin typeface="MS Reference Sans Serif" pitchFamily="34" charset="0"/>
              </a:rPr>
              <a:t>DeclareLocal</a:t>
            </a:r>
            <a:r>
              <a:rPr lang="en-US" sz="500" dirty="0">
                <a:latin typeface="MS Reference Sans Serif" pitchFamily="34" charset="0"/>
              </a:rPr>
              <a:t>(Type </a:t>
            </a:r>
            <a:r>
              <a:rPr lang="en-US" sz="500" dirty="0" err="1">
                <a:latin typeface="MS Reference Sans Serif" pitchFamily="34" charset="0"/>
              </a:rPr>
              <a:t>localType</a:t>
            </a:r>
            <a:r>
              <a:rPr lang="en-US" sz="500" dirty="0">
                <a:latin typeface="MS Reference Sans Serif" pitchFamily="34" charset="0"/>
              </a:rPr>
              <a:t>, </a:t>
            </a:r>
            <a:r>
              <a:rPr lang="en-US" sz="500" dirty="0" err="1">
                <a:latin typeface="MS Reference Sans Serif" pitchFamily="34" charset="0"/>
              </a:rPr>
              <a:t>bool</a:t>
            </a:r>
            <a:r>
              <a:rPr lang="en-US" sz="500" dirty="0">
                <a:latin typeface="MS Reference Sans Serif" pitchFamily="34" charset="0"/>
              </a:rPr>
              <a:t> pinned);</a:t>
            </a:r>
          </a:p>
          <a:p>
            <a:r>
              <a:rPr lang="en-US" sz="500" dirty="0">
                <a:latin typeface="MS Reference Sans Serif" pitchFamily="34" charset="0"/>
              </a:rPr>
              <a:t>  public virtual Label </a:t>
            </a:r>
            <a:r>
              <a:rPr lang="en-US" sz="500" dirty="0" err="1">
                <a:latin typeface="MS Reference Sans Serif" pitchFamily="34" charset="0"/>
              </a:rPr>
              <a:t>DefineLabel</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byte </a:t>
            </a:r>
            <a:r>
              <a:rPr lang="en-US" sz="500" dirty="0" err="1">
                <a:latin typeface="MS Reference Sans Serif" pitchFamily="34" charset="0"/>
              </a:rPr>
              <a:t>arg</a:t>
            </a:r>
            <a:r>
              <a:rPr lang="en-US" sz="500" dirty="0">
                <a:latin typeface="MS Reference Sans Serif" pitchFamily="34" charset="0"/>
              </a:rPr>
              <a:t>);</a:t>
            </a:r>
          </a:p>
          <a:p>
            <a:r>
              <a:rPr lang="es-ES" sz="500" dirty="0">
                <a:latin typeface="MS Reference Sans Serif" pitchFamily="34" charset="0"/>
              </a:rPr>
              <a:t>  </a:t>
            </a:r>
            <a:r>
              <a:rPr lang="es-ES" sz="500" dirty="0" err="1">
                <a:latin typeface="MS Reference Sans Serif" pitchFamily="34" charset="0"/>
              </a:rPr>
              <a:t>public</a:t>
            </a:r>
            <a:r>
              <a:rPr lang="es-ES" sz="500" dirty="0">
                <a:latin typeface="MS Reference Sans Serif" pitchFamily="34" charset="0"/>
              </a:rPr>
              <a:t> virtual </a:t>
            </a:r>
            <a:r>
              <a:rPr lang="es-ES" sz="500" dirty="0" err="1">
                <a:latin typeface="MS Reference Sans Serif" pitchFamily="34" charset="0"/>
              </a:rPr>
              <a:t>void</a:t>
            </a:r>
            <a:r>
              <a:rPr lang="es-ES" sz="500" dirty="0">
                <a:latin typeface="MS Reference Sans Serif" pitchFamily="34" charset="0"/>
              </a:rPr>
              <a:t> </a:t>
            </a:r>
            <a:r>
              <a:rPr lang="es-ES" sz="500" dirty="0" err="1">
                <a:latin typeface="MS Reference Sans Serif" pitchFamily="34" charset="0"/>
              </a:rPr>
              <a:t>Emit</a:t>
            </a:r>
            <a:r>
              <a:rPr lang="es-ES" sz="500" dirty="0">
                <a:latin typeface="MS Reference Sans Serif" pitchFamily="34" charset="0"/>
              </a:rPr>
              <a:t>(</a:t>
            </a:r>
            <a:r>
              <a:rPr lang="es-ES" sz="500" dirty="0" err="1">
                <a:latin typeface="MS Reference Sans Serif" pitchFamily="34" charset="0"/>
              </a:rPr>
              <a:t>OpCode</a:t>
            </a:r>
            <a:r>
              <a:rPr lang="es-ES" sz="500" dirty="0">
                <a:latin typeface="MS Reference Sans Serif" pitchFamily="34" charset="0"/>
              </a:rPr>
              <a:t> </a:t>
            </a:r>
            <a:r>
              <a:rPr lang="es-ES" sz="500" dirty="0" err="1">
                <a:latin typeface="MS Reference Sans Serif" pitchFamily="34" charset="0"/>
              </a:rPr>
              <a:t>opcode</a:t>
            </a:r>
            <a:r>
              <a:rPr lang="es-ES" sz="500" dirty="0">
                <a:latin typeface="MS Reference Sans Serif" pitchFamily="34" charset="0"/>
              </a:rPr>
              <a:t>, </a:t>
            </a:r>
            <a:r>
              <a:rPr lang="es-ES" sz="500" dirty="0" err="1">
                <a:latin typeface="MS Reference Sans Serif" pitchFamily="34" charset="0"/>
              </a:rPr>
              <a:t>ConstructorInfo</a:t>
            </a:r>
            <a:r>
              <a:rPr lang="es-ES" sz="500" dirty="0">
                <a:latin typeface="MS Reference Sans Serif" pitchFamily="34" charset="0"/>
              </a:rPr>
              <a:t> con);</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double </a:t>
            </a:r>
            <a:r>
              <a:rPr lang="en-US" sz="500" dirty="0" err="1">
                <a:latin typeface="MS Reference Sans Serif" pitchFamily="34" charset="0"/>
              </a:rPr>
              <a:t>arg</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FieldInfo</a:t>
            </a:r>
            <a:r>
              <a:rPr lang="en-US" sz="500" dirty="0">
                <a:latin typeface="MS Reference Sans Serif" pitchFamily="34" charset="0"/>
              </a:rPr>
              <a:t> field);</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float </a:t>
            </a:r>
            <a:r>
              <a:rPr lang="en-US" sz="500" dirty="0" err="1">
                <a:latin typeface="MS Reference Sans Serif" pitchFamily="34" charset="0"/>
              </a:rPr>
              <a:t>arg</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int</a:t>
            </a:r>
            <a:r>
              <a:rPr lang="en-US" sz="500" dirty="0">
                <a:latin typeface="MS Reference Sans Serif" pitchFamily="34" charset="0"/>
              </a:rPr>
              <a:t> </a:t>
            </a:r>
            <a:r>
              <a:rPr lang="en-US" sz="500" dirty="0" err="1">
                <a:latin typeface="MS Reference Sans Serif" pitchFamily="34" charset="0"/>
              </a:rPr>
              <a:t>arg</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Label </a:t>
            </a:r>
            <a:r>
              <a:rPr lang="en-US" sz="500" dirty="0" err="1">
                <a:latin typeface="MS Reference Sans Serif" pitchFamily="34" charset="0"/>
              </a:rPr>
              <a:t>label</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Label[] labels);</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LocalBuilder</a:t>
            </a:r>
            <a:r>
              <a:rPr lang="en-US" sz="500" dirty="0">
                <a:latin typeface="MS Reference Sans Serif" pitchFamily="34" charset="0"/>
              </a:rPr>
              <a:t> local);</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long </a:t>
            </a:r>
            <a:r>
              <a:rPr lang="en-US" sz="500" dirty="0" err="1">
                <a:latin typeface="MS Reference Sans Serif" pitchFamily="34" charset="0"/>
              </a:rPr>
              <a:t>arg</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MethodInfo</a:t>
            </a:r>
            <a:r>
              <a:rPr lang="en-US" sz="500" dirty="0">
                <a:latin typeface="MS Reference Sans Serif" pitchFamily="34" charset="0"/>
              </a:rPr>
              <a:t> meth);</a:t>
            </a:r>
          </a:p>
          <a:p>
            <a:r>
              <a:rPr lang="en-US" sz="500" dirty="0">
                <a:latin typeface="MS Reference Sans Serif" pitchFamily="34" charset="0"/>
              </a:rPr>
              <a:t>  public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sbyte</a:t>
            </a:r>
            <a:r>
              <a:rPr lang="en-US" sz="500" dirty="0">
                <a:latin typeface="MS Reference Sans Serif" pitchFamily="34" charset="0"/>
              </a:rPr>
              <a:t> </a:t>
            </a:r>
            <a:r>
              <a:rPr lang="en-US" sz="500" dirty="0" err="1">
                <a:latin typeface="MS Reference Sans Serif" pitchFamily="34" charset="0"/>
              </a:rPr>
              <a:t>arg</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short </a:t>
            </a:r>
            <a:r>
              <a:rPr lang="en-US" sz="500" dirty="0" err="1">
                <a:latin typeface="MS Reference Sans Serif" pitchFamily="34" charset="0"/>
              </a:rPr>
              <a:t>arg</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SignatureHelper</a:t>
            </a:r>
            <a:r>
              <a:rPr lang="en-US" sz="500" dirty="0">
                <a:latin typeface="MS Reference Sans Serif" pitchFamily="34" charset="0"/>
              </a:rPr>
              <a:t> signature);</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string </a:t>
            </a:r>
            <a:r>
              <a:rPr lang="en-US" sz="500" dirty="0" err="1">
                <a:latin typeface="MS Reference Sans Serif" pitchFamily="34" charset="0"/>
              </a:rPr>
              <a:t>str</a:t>
            </a:r>
            <a:r>
              <a:rPr lang="en-US" sz="500" dirty="0">
                <a:latin typeface="MS Reference Sans Serif" pitchFamily="34" charset="0"/>
              </a:rPr>
              <a:t>);</a:t>
            </a:r>
          </a:p>
          <a:p>
            <a:r>
              <a:rPr lang="en-US" sz="500" dirty="0">
                <a:latin typeface="MS Reference Sans Serif" pitchFamily="34" charset="0"/>
              </a:rPr>
              <a:t>  public virtual void Emit(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Type </a:t>
            </a:r>
            <a:r>
              <a:rPr lang="en-US" sz="500" dirty="0" err="1">
                <a:latin typeface="MS Reference Sans Serif" pitchFamily="34" charset="0"/>
              </a:rPr>
              <a:t>cls</a:t>
            </a:r>
            <a:r>
              <a:rPr lang="en-US" sz="500" dirty="0">
                <a:latin typeface="MS Reference Sans Serif" pitchFamily="34" charset="0"/>
              </a:rPr>
              <a:t>);</a:t>
            </a:r>
          </a:p>
          <a:p>
            <a:r>
              <a:rPr lang="en-US" sz="500" dirty="0">
                <a:latin typeface="MS Reference Sans Serif" pitchFamily="34" charset="0"/>
              </a:rPr>
              <a:t>  public virtual void </a:t>
            </a:r>
            <a:r>
              <a:rPr lang="en-US" sz="500" dirty="0" err="1">
                <a:latin typeface="MS Reference Sans Serif" pitchFamily="34" charset="0"/>
              </a:rPr>
              <a:t>EmitCall</a:t>
            </a:r>
            <a:r>
              <a:rPr lang="en-US" sz="500" dirty="0">
                <a:latin typeface="MS Reference Sans Serif" pitchFamily="34" charset="0"/>
              </a:rPr>
              <a: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MethodInfo</a:t>
            </a:r>
            <a:r>
              <a:rPr lang="en-US" sz="500" dirty="0">
                <a:latin typeface="MS Reference Sans Serif" pitchFamily="34" charset="0"/>
              </a:rPr>
              <a:t> </a:t>
            </a:r>
            <a:r>
              <a:rPr lang="en-US" sz="500" dirty="0" err="1">
                <a:latin typeface="MS Reference Sans Serif" pitchFamily="34" charset="0"/>
              </a:rPr>
              <a:t>methodInfo</a:t>
            </a:r>
            <a:r>
              <a:rPr lang="en-US" sz="500" dirty="0">
                <a:latin typeface="MS Reference Sans Serif" pitchFamily="34" charset="0"/>
              </a:rPr>
              <a:t>, Type[] </a:t>
            </a:r>
            <a:r>
              <a:rPr lang="en-US" sz="500" dirty="0" err="1">
                <a:latin typeface="MS Reference Sans Serif" pitchFamily="34" charset="0"/>
              </a:rPr>
              <a:t>optionalParameterTypes</a:t>
            </a:r>
            <a:r>
              <a:rPr lang="en-US" sz="500" dirty="0">
                <a:latin typeface="MS Reference Sans Serif" pitchFamily="34" charset="0"/>
              </a:rPr>
              <a:t>);</a:t>
            </a:r>
          </a:p>
          <a:p>
            <a:r>
              <a:rPr lang="en-US" sz="500" dirty="0">
                <a:latin typeface="MS Reference Sans Serif" pitchFamily="34" charset="0"/>
              </a:rPr>
              <a:t>  public virtual void </a:t>
            </a:r>
            <a:r>
              <a:rPr lang="en-US" sz="500" dirty="0" err="1">
                <a:latin typeface="MS Reference Sans Serif" pitchFamily="34" charset="0"/>
              </a:rPr>
              <a:t>EmitCalli</a:t>
            </a:r>
            <a:r>
              <a:rPr lang="en-US" sz="500" dirty="0">
                <a:latin typeface="MS Reference Sans Serif" pitchFamily="34" charset="0"/>
              </a:rPr>
              <a:t>(</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opcode</a:t>
            </a:r>
            <a:r>
              <a:rPr lang="en-US" sz="500" dirty="0">
                <a:latin typeface="MS Reference Sans Serif" pitchFamily="34" charset="0"/>
              </a:rPr>
              <a:t>, </a:t>
            </a:r>
            <a:r>
              <a:rPr lang="en-US" sz="500" dirty="0" err="1">
                <a:latin typeface="MS Reference Sans Serif" pitchFamily="34" charset="0"/>
              </a:rPr>
              <a:t>CallingConvention</a:t>
            </a:r>
            <a:r>
              <a:rPr lang="en-US" sz="500" dirty="0">
                <a:latin typeface="MS Reference Sans Serif" pitchFamily="34" charset="0"/>
              </a:rPr>
              <a:t> </a:t>
            </a:r>
            <a:r>
              <a:rPr lang="en-US" sz="500" dirty="0" err="1">
                <a:latin typeface="MS Reference Sans Serif" pitchFamily="34" charset="0"/>
              </a:rPr>
              <a:t>unmanagedCallConv</a:t>
            </a:r>
            <a:r>
              <a:rPr lang="en-US" sz="500" dirty="0">
                <a:latin typeface="MS Reference Sans Serif" pitchFamily="34" charset="0"/>
              </a:rPr>
              <a:t>, Type </a:t>
            </a:r>
            <a:r>
              <a:rPr lang="en-US" sz="500" dirty="0" err="1">
                <a:latin typeface="MS Reference Sans Serif" pitchFamily="34" charset="0"/>
              </a:rPr>
              <a:t>returnType</a:t>
            </a:r>
            <a:r>
              <a:rPr lang="en-US" sz="500" dirty="0">
                <a:latin typeface="MS Reference Sans Serif" pitchFamily="34" charset="0"/>
              </a:rPr>
              <a:t>, Type[] </a:t>
            </a:r>
            <a:r>
              <a:rPr lang="en-US" sz="500" dirty="0" err="1">
                <a:latin typeface="MS Reference Sans Serif" pitchFamily="34" charset="0"/>
              </a:rPr>
              <a:t>parameterTypes</a:t>
            </a:r>
            <a:r>
              <a:rPr lang="en-US" sz="500" dirty="0">
                <a:latin typeface="MS Reference Sans Serif" pitchFamily="34" charset="0"/>
              </a:rPr>
              <a:t>);</a:t>
            </a:r>
          </a:p>
          <a:p>
            <a:endParaRPr lang="en-US" sz="500" dirty="0" smtClean="0">
              <a:latin typeface="MS Reference Sans Serif" pitchFamily="34" charset="0"/>
            </a:endParaRPr>
          </a:p>
        </p:txBody>
      </p:sp>
      <p:sp>
        <p:nvSpPr>
          <p:cNvPr id="9" name="TextBox 8"/>
          <p:cNvSpPr txBox="1"/>
          <p:nvPr/>
        </p:nvSpPr>
        <p:spPr>
          <a:xfrm>
            <a:off x="6781800" y="1524000"/>
            <a:ext cx="1905000" cy="4939814"/>
          </a:xfrm>
          <a:prstGeom prst="rect">
            <a:avLst/>
          </a:prstGeom>
          <a:noFill/>
        </p:spPr>
        <p:txBody>
          <a:bodyPr wrap="square" rtlCol="0">
            <a:spAutoFit/>
          </a:bodyPr>
          <a:lstStyle/>
          <a:p>
            <a:r>
              <a:rPr lang="en-US" sz="500" dirty="0" smtClean="0">
                <a:latin typeface="MS Reference Sans Serif" pitchFamily="34" charset="0"/>
              </a:rPr>
              <a:t> public virtual void </a:t>
            </a:r>
            <a:r>
              <a:rPr lang="en-US" sz="500" dirty="0" err="1" smtClean="0">
                <a:latin typeface="MS Reference Sans Serif" pitchFamily="34" charset="0"/>
              </a:rPr>
              <a:t>EmitCalli</a:t>
            </a:r>
            <a:r>
              <a:rPr lang="en-US" sz="500" dirty="0" smtClean="0">
                <a:latin typeface="MS Reference Sans Serif" pitchFamily="34" charset="0"/>
              </a:rPr>
              <a:t>(</a:t>
            </a:r>
            <a:r>
              <a:rPr lang="en-US" sz="500" dirty="0" err="1" smtClean="0">
                <a:latin typeface="MS Reference Sans Serif" pitchFamily="34" charset="0"/>
              </a:rPr>
              <a:t>OpCode</a:t>
            </a:r>
            <a:r>
              <a:rPr lang="en-US" sz="500" dirty="0" smtClean="0">
                <a:latin typeface="MS Reference Sans Serif" pitchFamily="34" charset="0"/>
              </a:rPr>
              <a:t> </a:t>
            </a:r>
            <a:r>
              <a:rPr lang="en-US" sz="500" dirty="0" err="1" smtClean="0">
                <a:latin typeface="MS Reference Sans Serif" pitchFamily="34" charset="0"/>
              </a:rPr>
              <a:t>opcode</a:t>
            </a:r>
            <a:r>
              <a:rPr lang="en-US" sz="500" dirty="0" smtClean="0">
                <a:latin typeface="MS Reference Sans Serif" pitchFamily="34" charset="0"/>
              </a:rPr>
              <a:t>,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callingConvention</a:t>
            </a:r>
            <a:r>
              <a:rPr lang="en-US" sz="500" dirty="0" smtClean="0">
                <a:latin typeface="MS Reference Sans Serif" pitchFamily="34" charset="0"/>
              </a:rPr>
              <a:t>, Type </a:t>
            </a:r>
            <a:r>
              <a:rPr lang="en-US" sz="500" dirty="0" err="1" smtClean="0">
                <a:latin typeface="MS Reference Sans Serif" pitchFamily="34" charset="0"/>
              </a:rPr>
              <a:t>returnType</a:t>
            </a:r>
            <a:r>
              <a:rPr lang="en-US" sz="500" dirty="0" smtClean="0">
                <a:latin typeface="MS Reference Sans Serif" pitchFamily="34" charset="0"/>
              </a:rPr>
              <a:t>, Type[] </a:t>
            </a:r>
            <a:r>
              <a:rPr lang="en-US" sz="500" dirty="0" err="1" smtClean="0">
                <a:latin typeface="MS Reference Sans Serif" pitchFamily="34" charset="0"/>
              </a:rPr>
              <a:t>parameterTypes</a:t>
            </a:r>
            <a:r>
              <a:rPr lang="en-US" sz="500" dirty="0" smtClean="0">
                <a:latin typeface="MS Reference Sans Serif" pitchFamily="34" charset="0"/>
              </a:rPr>
              <a:t>, Type[] </a:t>
            </a:r>
            <a:r>
              <a:rPr lang="en-US" sz="500" dirty="0" err="1" smtClean="0">
                <a:latin typeface="MS Reference Sans Serif" pitchFamily="34" charset="0"/>
              </a:rPr>
              <a:t>optionalParameterTypes</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EmitWriteLine</a:t>
            </a:r>
            <a:r>
              <a:rPr lang="en-US" sz="500" dirty="0" smtClean="0">
                <a:latin typeface="MS Reference Sans Serif" pitchFamily="34" charset="0"/>
              </a:rPr>
              <a:t>(</a:t>
            </a:r>
            <a:r>
              <a:rPr lang="en-US" sz="500" dirty="0" err="1" smtClean="0">
                <a:latin typeface="MS Reference Sans Serif" pitchFamily="34" charset="0"/>
              </a:rPr>
              <a:t>FieldInfo</a:t>
            </a:r>
            <a:r>
              <a:rPr lang="en-US" sz="500" dirty="0" smtClean="0">
                <a:latin typeface="MS Reference Sans Serif" pitchFamily="34" charset="0"/>
              </a:rPr>
              <a:t> </a:t>
            </a:r>
            <a:r>
              <a:rPr lang="en-US" sz="500" dirty="0" err="1" smtClean="0">
                <a:latin typeface="MS Reference Sans Serif" pitchFamily="34" charset="0"/>
              </a:rPr>
              <a:t>fld</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EmitWriteLine</a:t>
            </a:r>
            <a:r>
              <a:rPr lang="en-US" sz="500" dirty="0" smtClean="0">
                <a:latin typeface="MS Reference Sans Serif" pitchFamily="34" charset="0"/>
              </a:rPr>
              <a:t>(</a:t>
            </a:r>
            <a:r>
              <a:rPr lang="en-US" sz="500" dirty="0" err="1" smtClean="0">
                <a:latin typeface="MS Reference Sans Serif" pitchFamily="34" charset="0"/>
              </a:rPr>
              <a:t>LocalBuilder</a:t>
            </a:r>
            <a:r>
              <a:rPr lang="en-US" sz="500" dirty="0" smtClean="0">
                <a:latin typeface="MS Reference Sans Serif" pitchFamily="34" charset="0"/>
              </a:rPr>
              <a:t> </a:t>
            </a:r>
            <a:r>
              <a:rPr lang="en-US" sz="500" dirty="0" err="1" smtClean="0">
                <a:latin typeface="MS Reference Sans Serif" pitchFamily="34" charset="0"/>
              </a:rPr>
              <a:t>localBuilder</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EmitWriteLine</a:t>
            </a:r>
            <a:r>
              <a:rPr lang="en-US" sz="500" dirty="0" smtClean="0">
                <a:latin typeface="MS Reference Sans Serif" pitchFamily="34" charset="0"/>
              </a:rPr>
              <a:t>(string value);</a:t>
            </a:r>
          </a:p>
          <a:p>
            <a:r>
              <a:rPr lang="en-US" sz="500" dirty="0" smtClean="0">
                <a:latin typeface="MS Reference Sans Serif" pitchFamily="34" charset="0"/>
              </a:rPr>
              <a:t>  public virtual void </a:t>
            </a:r>
            <a:r>
              <a:rPr lang="en-US" sz="500" dirty="0" err="1" smtClean="0">
                <a:latin typeface="MS Reference Sans Serif" pitchFamily="34" charset="0"/>
              </a:rPr>
              <a:t>EndExceptionBlock</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EndScope</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MarkLabel</a:t>
            </a:r>
            <a:r>
              <a:rPr lang="en-US" sz="500" dirty="0" smtClean="0">
                <a:latin typeface="MS Reference Sans Serif" pitchFamily="34" charset="0"/>
              </a:rPr>
              <a:t>(Label loc);</a:t>
            </a:r>
          </a:p>
          <a:p>
            <a:r>
              <a:rPr lang="en-US" sz="500" dirty="0" smtClean="0">
                <a:latin typeface="MS Reference Sans Serif" pitchFamily="34" charset="0"/>
              </a:rPr>
              <a:t>  public virtual void </a:t>
            </a:r>
            <a:r>
              <a:rPr lang="en-US" sz="500" dirty="0" err="1" smtClean="0">
                <a:latin typeface="MS Reference Sans Serif" pitchFamily="34" charset="0"/>
              </a:rPr>
              <a:t>MarkSequencePoint</a:t>
            </a:r>
            <a:r>
              <a:rPr lang="en-US" sz="500" dirty="0" smtClean="0">
                <a:latin typeface="MS Reference Sans Serif" pitchFamily="34" charset="0"/>
              </a:rPr>
              <a:t>(</a:t>
            </a:r>
            <a:r>
              <a:rPr lang="en-US" sz="500" dirty="0" err="1" smtClean="0">
                <a:latin typeface="MS Reference Sans Serif" pitchFamily="34" charset="0"/>
              </a:rPr>
              <a:t>ISymbolDocumentWriter</a:t>
            </a:r>
            <a:r>
              <a:rPr lang="en-US" sz="500" dirty="0" smtClean="0">
                <a:latin typeface="MS Reference Sans Serif" pitchFamily="34" charset="0"/>
              </a:rPr>
              <a:t> document,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startLine</a:t>
            </a:r>
            <a:r>
              <a:rPr lang="en-US" sz="500" dirty="0" smtClean="0">
                <a:latin typeface="MS Reference Sans Serif" pitchFamily="34" charset="0"/>
              </a:rPr>
              <a: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startColumn</a:t>
            </a:r>
            <a:r>
              <a:rPr lang="en-US" sz="500" dirty="0" smtClean="0">
                <a:latin typeface="MS Reference Sans Serif" pitchFamily="34" charset="0"/>
              </a:rPr>
              <a: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endLine</a:t>
            </a:r>
            <a:r>
              <a:rPr lang="en-US" sz="500" dirty="0" smtClean="0">
                <a:latin typeface="MS Reference Sans Serif" pitchFamily="34" charset="0"/>
              </a:rPr>
              <a: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endColumn</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ThrowException</a:t>
            </a:r>
            <a:r>
              <a:rPr lang="en-US" sz="500" dirty="0" smtClean="0">
                <a:latin typeface="MS Reference Sans Serif" pitchFamily="34" charset="0"/>
              </a:rPr>
              <a:t>(Type </a:t>
            </a:r>
            <a:r>
              <a:rPr lang="en-US" sz="500" dirty="0" err="1" smtClean="0">
                <a:latin typeface="MS Reference Sans Serif" pitchFamily="34" charset="0"/>
              </a:rPr>
              <a:t>excType</a:t>
            </a:r>
            <a:r>
              <a:rPr lang="en-US" sz="500" dirty="0" smtClean="0">
                <a:latin typeface="MS Reference Sans Serif" pitchFamily="34" charset="0"/>
              </a:rPr>
              <a:t>);</a:t>
            </a:r>
          </a:p>
          <a:p>
            <a:r>
              <a:rPr lang="en-US" sz="500" dirty="0" smtClean="0">
                <a:latin typeface="MS Reference Sans Serif" pitchFamily="34" charset="0"/>
              </a:rPr>
              <a:t>  public virtual void </a:t>
            </a:r>
            <a:r>
              <a:rPr lang="en-US" sz="500" dirty="0" err="1" smtClean="0">
                <a:latin typeface="MS Reference Sans Serif" pitchFamily="34" charset="0"/>
              </a:rPr>
              <a:t>UsingNamespace</a:t>
            </a:r>
            <a:r>
              <a:rPr lang="en-US" sz="500" dirty="0" smtClean="0">
                <a:latin typeface="MS Reference Sans Serif" pitchFamily="34" charset="0"/>
              </a:rPr>
              <a:t>(string </a:t>
            </a:r>
            <a:r>
              <a:rPr lang="en-US" sz="500" dirty="0" err="1" smtClean="0">
                <a:latin typeface="MS Reference Sans Serif" pitchFamily="34" charset="0"/>
              </a:rPr>
              <a:t>usingNamespace</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a:t>
            </a:r>
            <a:r>
              <a:rPr lang="en-US" sz="500" dirty="0" err="1" smtClean="0">
                <a:latin typeface="MS Reference Sans Serif" pitchFamily="34" charset="0"/>
              </a:rPr>
              <a:t>struct</a:t>
            </a:r>
            <a:r>
              <a:rPr lang="en-US" sz="500" dirty="0" smtClean="0">
                <a:latin typeface="MS Reference Sans Serif" pitchFamily="34" charset="0"/>
              </a:rPr>
              <a:t> Label {</a:t>
            </a:r>
          </a:p>
          <a:p>
            <a:endParaRPr lang="en-US" sz="500" dirty="0" smtClean="0">
              <a:latin typeface="MS Reference Sans Serif" pitchFamily="34" charset="0"/>
            </a:endParaRPr>
          </a:p>
          <a:p>
            <a:r>
              <a:rPr lang="en-US" sz="500" dirty="0" smtClean="0">
                <a:latin typeface="MS Reference Sans Serif" pitchFamily="34" charset="0"/>
              </a:rPr>
              <a:t>  public static </a:t>
            </a:r>
            <a:r>
              <a:rPr lang="en-US" sz="500" dirty="0" err="1" smtClean="0">
                <a:latin typeface="MS Reference Sans Serif" pitchFamily="34" charset="0"/>
              </a:rPr>
              <a:t>bool</a:t>
            </a:r>
            <a:r>
              <a:rPr lang="en-US" sz="500" dirty="0" smtClean="0">
                <a:latin typeface="MS Reference Sans Serif" pitchFamily="34" charset="0"/>
              </a:rPr>
              <a:t> operator!=(Label a, Label b);</a:t>
            </a:r>
          </a:p>
          <a:p>
            <a:r>
              <a:rPr lang="en-US" sz="500" dirty="0" smtClean="0">
                <a:latin typeface="MS Reference Sans Serif" pitchFamily="34" charset="0"/>
              </a:rPr>
              <a:t>  public static </a:t>
            </a:r>
            <a:r>
              <a:rPr lang="en-US" sz="500" dirty="0" err="1" smtClean="0">
                <a:latin typeface="MS Reference Sans Serif" pitchFamily="34" charset="0"/>
              </a:rPr>
              <a:t>bool</a:t>
            </a:r>
            <a:r>
              <a:rPr lang="en-US" sz="500" dirty="0" smtClean="0">
                <a:latin typeface="MS Reference Sans Serif" pitchFamily="34" charset="0"/>
              </a:rPr>
              <a:t> operator==(Label a, Label b);</a:t>
            </a:r>
          </a:p>
          <a:p>
            <a:endParaRPr lang="en-US" sz="500" dirty="0" smtClean="0">
              <a:latin typeface="MS Reference Sans Serif" pitchFamily="34" charset="0"/>
            </a:endParaRPr>
          </a:p>
          <a:p>
            <a:r>
              <a:rPr lang="en-US" sz="500" dirty="0" smtClean="0">
                <a:latin typeface="MS Reference Sans Serif" pitchFamily="34" charset="0"/>
              </a:rPr>
              <a:t>  public </a:t>
            </a:r>
            <a:r>
              <a:rPr lang="en-US" sz="500" dirty="0" err="1" smtClean="0">
                <a:latin typeface="MS Reference Sans Serif" pitchFamily="34" charset="0"/>
              </a:rPr>
              <a:t>bool</a:t>
            </a:r>
            <a:r>
              <a:rPr lang="en-US" sz="500" dirty="0" smtClean="0">
                <a:latin typeface="MS Reference Sans Serif" pitchFamily="34" charset="0"/>
              </a:rPr>
              <a:t> Equals(Label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Equals(object </a:t>
            </a:r>
            <a:r>
              <a:rPr lang="en-US" sz="500" dirty="0" err="1" smtClean="0">
                <a:latin typeface="MS Reference Sans Serif" pitchFamily="34" charset="0"/>
              </a:rPr>
              <a:t>obj</a:t>
            </a:r>
            <a:r>
              <a:rPr lang="en-US" sz="500" dirty="0" smtClean="0">
                <a:latin typeface="MS Reference Sans Serif" pitchFamily="34" charset="0"/>
              </a:rPr>
              <a:t>);</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GetHashCode</a:t>
            </a:r>
            <a:r>
              <a:rPr lang="en-US" sz="500" dirty="0" smtClean="0">
                <a:latin typeface="MS Reference Sans Serif" pitchFamily="34" charset="0"/>
              </a:rPr>
              <a:t>();</a:t>
            </a:r>
          </a:p>
          <a:p>
            <a:r>
              <a:rPr lang="en-US" sz="500" dirty="0" smtClean="0">
                <a:latin typeface="MS Reference Sans Serif" pitchFamily="34" charset="0"/>
              </a:rPr>
              <a:t>}</a:t>
            </a:r>
            <a:endParaRPr lang="en-US" sz="500" b="1" dirty="0" smtClean="0">
              <a:latin typeface="MS Reference Sans Serif" pitchFamily="34" charset="0"/>
            </a:endParaRPr>
          </a:p>
          <a:p>
            <a:r>
              <a:rPr lang="en-US" sz="500" dirty="0" smtClean="0">
                <a:latin typeface="MS Reference Sans Serif" pitchFamily="34" charset="0"/>
              </a:rPr>
              <a:t>public sealed class </a:t>
            </a:r>
            <a:r>
              <a:rPr lang="en-US" sz="500" dirty="0" err="1" smtClean="0">
                <a:latin typeface="MS Reference Sans Serif" pitchFamily="34" charset="0"/>
              </a:rPr>
              <a:t>LocalBuilder</a:t>
            </a:r>
            <a:r>
              <a:rPr lang="en-US" sz="500" dirty="0" smtClean="0">
                <a:latin typeface="MS Reference Sans Serif" pitchFamily="34" charset="0"/>
              </a:rPr>
              <a:t> : </a:t>
            </a:r>
            <a:r>
              <a:rPr lang="en-US" sz="500" dirty="0" err="1" smtClean="0">
                <a:latin typeface="MS Reference Sans Serif" pitchFamily="34" charset="0"/>
              </a:rPr>
              <a:t>LocalVariableInfo</a:t>
            </a:r>
            <a:r>
              <a:rPr lang="en-US" sz="500" dirty="0" smtClean="0">
                <a:latin typeface="MS Reference Sans Serif" pitchFamily="34" charset="0"/>
              </a:rPr>
              <a:t>, _</a:t>
            </a:r>
            <a:r>
              <a:rPr lang="en-US" sz="500" dirty="0" err="1" smtClean="0">
                <a:latin typeface="MS Reference Sans Serif" pitchFamily="34" charset="0"/>
              </a:rPr>
              <a:t>LocalBuilder</a:t>
            </a:r>
            <a:r>
              <a:rPr lang="en-US" sz="500" dirty="0" smtClean="0">
                <a:latin typeface="MS Reference Sans Serif" pitchFamily="34" charset="0"/>
              </a:rPr>
              <a: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IsPinned</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LocalIndex</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LocalType</a:t>
            </a:r>
            <a:r>
              <a:rPr lang="en-US" sz="500" dirty="0" smtClean="0">
                <a:latin typeface="MS Reference Sans Serif" pitchFamily="34" charset="0"/>
              </a:rPr>
              <a:t> { get; }</a:t>
            </a:r>
          </a:p>
          <a:p>
            <a:endParaRPr lang="en-US" sz="500" dirty="0" smtClean="0">
              <a:latin typeface="MS Reference Sans Serif" pitchFamily="34" charset="0"/>
            </a:endParaRPr>
          </a:p>
          <a:p>
            <a:r>
              <a:rPr lang="en-US" sz="500" dirty="0" smtClean="0">
                <a:latin typeface="MS Reference Sans Serif" pitchFamily="34" charset="0"/>
              </a:rPr>
              <a:t>  public void </a:t>
            </a:r>
            <a:r>
              <a:rPr lang="en-US" sz="500" dirty="0" err="1" smtClean="0">
                <a:latin typeface="MS Reference Sans Serif" pitchFamily="34" charset="0"/>
              </a:rPr>
              <a:t>SetLocalSymInfo</a:t>
            </a:r>
            <a:r>
              <a:rPr lang="en-US" sz="500" dirty="0" smtClean="0">
                <a:latin typeface="MS Reference Sans Serif" pitchFamily="34" charset="0"/>
              </a:rPr>
              <a:t>(string name);</a:t>
            </a:r>
          </a:p>
          <a:p>
            <a:r>
              <a:rPr lang="en-US" sz="500" dirty="0" smtClean="0">
                <a:latin typeface="MS Reference Sans Serif" pitchFamily="34" charset="0"/>
              </a:rPr>
              <a:t>  public void </a:t>
            </a:r>
            <a:r>
              <a:rPr lang="en-US" sz="500" dirty="0" err="1" smtClean="0">
                <a:latin typeface="MS Reference Sans Serif" pitchFamily="34" charset="0"/>
              </a:rPr>
              <a:t>SetLocalSymInfo</a:t>
            </a:r>
            <a:r>
              <a:rPr lang="en-US" sz="500" dirty="0" smtClean="0">
                <a:latin typeface="MS Reference Sans Serif" pitchFamily="34" charset="0"/>
              </a:rPr>
              <a:t>(string name,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startOffset</a:t>
            </a:r>
            <a:r>
              <a:rPr lang="en-US" sz="500" dirty="0" smtClean="0">
                <a:latin typeface="MS Reference Sans Serif" pitchFamily="34" charset="0"/>
              </a:rPr>
              <a:t>, </a:t>
            </a:r>
            <a:r>
              <a:rPr lang="en-US" sz="500" dirty="0" err="1" smtClean="0">
                <a:latin typeface="MS Reference Sans Serif" pitchFamily="34" charset="0"/>
              </a:rPr>
              <a:t>int</a:t>
            </a:r>
            <a:r>
              <a:rPr lang="en-US" sz="500" dirty="0" smtClean="0">
                <a:latin typeface="MS Reference Sans Serif" pitchFamily="34" charset="0"/>
              </a:rPr>
              <a:t> </a:t>
            </a:r>
            <a:r>
              <a:rPr lang="en-US" sz="500" dirty="0" err="1" smtClean="0">
                <a:latin typeface="MS Reference Sans Serif" pitchFamily="34" charset="0"/>
              </a:rPr>
              <a:t>endOffset</a:t>
            </a:r>
            <a:r>
              <a:rPr lang="en-US" sz="500" dirty="0" smtClean="0">
                <a:latin typeface="MS Reference Sans Serif" pitchFamily="34" charset="0"/>
              </a:rPr>
              <a:t>);</a:t>
            </a:r>
          </a:p>
          <a:p>
            <a:r>
              <a:rPr lang="en-US" sz="500" dirty="0" smtClean="0">
                <a:latin typeface="MS Reference Sans Serif" pitchFamily="34" charset="0"/>
              </a:rPr>
              <a:t>}</a:t>
            </a:r>
          </a:p>
          <a:p>
            <a:r>
              <a:rPr lang="en-US" sz="500" dirty="0" smtClean="0">
                <a:latin typeface="MS Reference Sans Serif" pitchFamily="34" charset="0"/>
              </a:rPr>
              <a:t>public sealed class </a:t>
            </a:r>
            <a:r>
              <a:rPr lang="en-US" sz="500" dirty="0" err="1" smtClean="0">
                <a:latin typeface="MS Reference Sans Serif" pitchFamily="34" charset="0"/>
              </a:rPr>
              <a:t>MethodBuilder</a:t>
            </a:r>
            <a:r>
              <a:rPr lang="en-US" sz="500" dirty="0" smtClean="0">
                <a:latin typeface="MS Reference Sans Serif" pitchFamily="34" charset="0"/>
              </a:rPr>
              <a:t> : </a:t>
            </a:r>
            <a:r>
              <a:rPr lang="en-US" sz="500" dirty="0" err="1" smtClean="0">
                <a:latin typeface="MS Reference Sans Serif" pitchFamily="34" charset="0"/>
              </a:rPr>
              <a:t>MethodInfo</a:t>
            </a:r>
            <a:r>
              <a:rPr lang="en-US" sz="500" dirty="0" smtClean="0">
                <a:latin typeface="MS Reference Sans Serif" pitchFamily="34" charset="0"/>
              </a:rPr>
              <a:t>, _</a:t>
            </a:r>
            <a:r>
              <a:rPr lang="en-US" sz="500" dirty="0" err="1" smtClean="0">
                <a:latin typeface="MS Reference Sans Serif" pitchFamily="34" charset="0"/>
              </a:rPr>
              <a:t>MethodBuilder</a:t>
            </a:r>
            <a:r>
              <a:rPr lang="en-US" sz="500" dirty="0" smtClean="0">
                <a:latin typeface="MS Reference Sans Serif" pitchFamily="34" charset="0"/>
              </a:rPr>
              <a:t> {</a:t>
            </a:r>
          </a:p>
          <a:p>
            <a:r>
              <a:rPr lang="en-US" sz="500" dirty="0" smtClean="0">
                <a:latin typeface="MS Reference Sans Serif" pitchFamily="34" charset="0"/>
              </a:rPr>
              <a:t>  public override </a:t>
            </a:r>
            <a:r>
              <a:rPr lang="en-US" sz="500" dirty="0" err="1" smtClean="0">
                <a:latin typeface="MS Reference Sans Serif" pitchFamily="34" charset="0"/>
              </a:rPr>
              <a:t>MethodAttributes</a:t>
            </a:r>
            <a:r>
              <a:rPr lang="en-US" sz="500" dirty="0" smtClean="0">
                <a:latin typeface="MS Reference Sans Serif" pitchFamily="34" charset="0"/>
              </a:rPr>
              <a:t> Attributes { get; }</a:t>
            </a:r>
          </a:p>
          <a:p>
            <a:r>
              <a:rPr lang="en-US" sz="500" dirty="0" smtClean="0">
                <a:latin typeface="MS Reference Sans Serif" pitchFamily="34" charset="0"/>
              </a:rPr>
              <a:t>  public override </a:t>
            </a:r>
            <a:r>
              <a:rPr lang="en-US" sz="500" dirty="0" err="1" smtClean="0">
                <a:latin typeface="MS Reference Sans Serif" pitchFamily="34" charset="0"/>
              </a:rPr>
              <a:t>CallingConventions</a:t>
            </a:r>
            <a:r>
              <a:rPr lang="en-US" sz="500" dirty="0" smtClean="0">
                <a:latin typeface="MS Reference Sans Serif" pitchFamily="34" charset="0"/>
              </a:rPr>
              <a:t> </a:t>
            </a:r>
            <a:r>
              <a:rPr lang="en-US" sz="500" dirty="0" err="1" smtClean="0">
                <a:latin typeface="MS Reference Sans Serif" pitchFamily="34" charset="0"/>
              </a:rPr>
              <a:t>CallingConvention</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ContainsGenericParameters</a:t>
            </a:r>
            <a:r>
              <a:rPr lang="en-US" sz="500" dirty="0" smtClean="0">
                <a:latin typeface="MS Reference Sans Serif" pitchFamily="34" charset="0"/>
              </a:rPr>
              <a:t> { get; }</a:t>
            </a:r>
          </a:p>
          <a:p>
            <a:r>
              <a:rPr lang="en-US" sz="500" dirty="0" smtClean="0">
                <a:latin typeface="MS Reference Sans Serif" pitchFamily="34" charset="0"/>
              </a:rPr>
              <a:t>  public override Type </a:t>
            </a:r>
            <a:r>
              <a:rPr lang="en-US" sz="500" dirty="0" err="1" smtClean="0">
                <a:latin typeface="MS Reference Sans Serif" pitchFamily="34" charset="0"/>
              </a:rPr>
              <a:t>DeclaringType</a:t>
            </a:r>
            <a:r>
              <a:rPr lang="en-US" sz="500" dirty="0" smtClean="0">
                <a:latin typeface="MS Reference Sans Serif" pitchFamily="34" charset="0"/>
              </a:rPr>
              <a:t> { get; }</a:t>
            </a:r>
          </a:p>
          <a:p>
            <a:r>
              <a:rPr lang="en-US" sz="500" dirty="0" smtClean="0">
                <a:latin typeface="MS Reference Sans Serif" pitchFamily="34" charset="0"/>
              </a:rPr>
              <a:t>  public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InitLocals</a:t>
            </a:r>
            <a:r>
              <a:rPr lang="en-US" sz="500" dirty="0" smtClean="0">
                <a:latin typeface="MS Reference Sans Serif" pitchFamily="34" charset="0"/>
              </a:rPr>
              <a:t> { get; set;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IsGenericMethod</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bool</a:t>
            </a:r>
            <a:r>
              <a:rPr lang="en-US" sz="500" dirty="0" smtClean="0">
                <a:latin typeface="MS Reference Sans Serif" pitchFamily="34" charset="0"/>
              </a:rPr>
              <a:t> </a:t>
            </a:r>
            <a:r>
              <a:rPr lang="en-US" sz="500" dirty="0" err="1" smtClean="0">
                <a:latin typeface="MS Reference Sans Serif" pitchFamily="34" charset="0"/>
              </a:rPr>
              <a:t>IsGenericMethodDefinition</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RuntimeMethodHandle</a:t>
            </a:r>
            <a:r>
              <a:rPr lang="en-US" sz="500" dirty="0" smtClean="0">
                <a:latin typeface="MS Reference Sans Serif" pitchFamily="34" charset="0"/>
              </a:rPr>
              <a:t> </a:t>
            </a:r>
            <a:r>
              <a:rPr lang="en-US" sz="500" dirty="0" err="1" smtClean="0">
                <a:latin typeface="MS Reference Sans Serif" pitchFamily="34" charset="0"/>
              </a:rPr>
              <a:t>MethodHandle</a:t>
            </a:r>
            <a:r>
              <a:rPr lang="en-US" sz="500" dirty="0" smtClean="0">
                <a:latin typeface="MS Reference Sans Serif" pitchFamily="34" charset="0"/>
              </a:rPr>
              <a:t> { get; }</a:t>
            </a:r>
          </a:p>
          <a:p>
            <a:r>
              <a:rPr lang="en-US" sz="500" dirty="0" smtClean="0">
                <a:latin typeface="MS Reference Sans Serif" pitchFamily="34" charset="0"/>
              </a:rPr>
              <a:t>  public override Module </a:t>
            </a:r>
            <a:r>
              <a:rPr lang="en-US" sz="500" dirty="0" err="1" smtClean="0">
                <a:latin typeface="MS Reference Sans Serif" pitchFamily="34" charset="0"/>
              </a:rPr>
              <a:t>Module</a:t>
            </a:r>
            <a:r>
              <a:rPr lang="en-US" sz="500" dirty="0" smtClean="0">
                <a:latin typeface="MS Reference Sans Serif" pitchFamily="34" charset="0"/>
              </a:rPr>
              <a:t> { get; }</a:t>
            </a:r>
          </a:p>
          <a:p>
            <a:r>
              <a:rPr lang="en-US" sz="500" dirty="0" smtClean="0">
                <a:latin typeface="MS Reference Sans Serif" pitchFamily="34" charset="0"/>
              </a:rPr>
              <a:t>  public override string Name { get; }</a:t>
            </a:r>
          </a:p>
          <a:p>
            <a:r>
              <a:rPr lang="en-US" sz="500" dirty="0" smtClean="0">
                <a:latin typeface="MS Reference Sans Serif" pitchFamily="34" charset="0"/>
              </a:rPr>
              <a:t>  public override Type </a:t>
            </a:r>
            <a:r>
              <a:rPr lang="en-US" sz="500" dirty="0" err="1" smtClean="0">
                <a:latin typeface="MS Reference Sans Serif" pitchFamily="34" charset="0"/>
              </a:rPr>
              <a:t>ReflectedType</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ParameterInfo</a:t>
            </a:r>
            <a:r>
              <a:rPr lang="en-US" sz="500" dirty="0" smtClean="0">
                <a:latin typeface="MS Reference Sans Serif" pitchFamily="34" charset="0"/>
              </a:rPr>
              <a:t> </a:t>
            </a:r>
            <a:r>
              <a:rPr lang="en-US" sz="500" dirty="0" err="1" smtClean="0">
                <a:latin typeface="MS Reference Sans Serif" pitchFamily="34" charset="0"/>
              </a:rPr>
              <a:t>ReturnParameter</a:t>
            </a:r>
            <a:r>
              <a:rPr lang="en-US" sz="500" dirty="0" smtClean="0">
                <a:latin typeface="MS Reference Sans Serif" pitchFamily="34" charset="0"/>
              </a:rPr>
              <a:t> { get; }</a:t>
            </a:r>
          </a:p>
          <a:p>
            <a:r>
              <a:rPr lang="en-US" sz="500" dirty="0" smtClean="0">
                <a:latin typeface="MS Reference Sans Serif" pitchFamily="34" charset="0"/>
              </a:rPr>
              <a:t>  public override </a:t>
            </a:r>
            <a:r>
              <a:rPr lang="en-US" sz="500" dirty="0" err="1" smtClean="0">
                <a:latin typeface="MS Reference Sans Serif" pitchFamily="34" charset="0"/>
              </a:rPr>
              <a:t>ICustomAttributeProvider</a:t>
            </a:r>
            <a:r>
              <a:rPr lang="en-US" sz="500" dirty="0" smtClean="0">
                <a:latin typeface="MS Reference Sans Serif" pitchFamily="34" charset="0"/>
              </a:rPr>
              <a:t> </a:t>
            </a:r>
            <a:r>
              <a:rPr lang="en-US" sz="500" dirty="0" err="1" smtClean="0">
                <a:latin typeface="MS Reference Sans Serif" pitchFamily="34" charset="0"/>
              </a:rPr>
              <a:t>ReturnTypeCustomAttributes</a:t>
            </a:r>
            <a:r>
              <a:rPr lang="en-US" sz="500" dirty="0" smtClean="0">
                <a:latin typeface="MS Reference Sans Serif" pitchFamily="34" charset="0"/>
              </a:rPr>
              <a:t> { get; }</a:t>
            </a:r>
          </a:p>
          <a:p>
            <a:r>
              <a:rPr lang="en-US" sz="500" dirty="0" smtClean="0">
                <a:latin typeface="MS Reference Sans Serif" pitchFamily="34" charset="0"/>
              </a:rPr>
              <a:t>  public string Signature { get; }</a:t>
            </a:r>
          </a:p>
          <a:p>
            <a:endParaRPr lang="en-US" sz="500" dirty="0" smtClean="0">
              <a:latin typeface="MS Reference Sans Serif" pitchFamily="34" charset="0"/>
            </a:endParaRPr>
          </a:p>
          <a:p>
            <a:endParaRPr lang="en-US" sz="500" dirty="0" smtClean="0">
              <a:latin typeface="MS Reference Sans Serif" pitchFamily="34" charset="0"/>
            </a:endParaRPr>
          </a:p>
          <a:p>
            <a:r>
              <a:rPr lang="en-US" sz="500" dirty="0" smtClean="0">
                <a:latin typeface="MS Reference Sans Serif" pitchFamily="34" charset="0"/>
              </a:rPr>
              <a:t>        </a:t>
            </a:r>
            <a:endParaRPr lang="en-US" sz="500" dirty="0">
              <a:latin typeface="MS Reference Sans Serif"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System.Reflection.Emit</a:t>
            </a:r>
            <a:endParaRPr lang="en-US" dirty="0"/>
          </a:p>
        </p:txBody>
      </p:sp>
      <p:sp>
        <p:nvSpPr>
          <p:cNvPr id="3" name="Content Placeholder 2"/>
          <p:cNvSpPr>
            <a:spLocks noGrp="1"/>
          </p:cNvSpPr>
          <p:nvPr>
            <p:ph sz="quarter" idx="1"/>
          </p:nvPr>
        </p:nvSpPr>
        <p:spPr/>
        <p:txBody>
          <a:bodyPr/>
          <a:lstStyle/>
          <a:p>
            <a:r>
              <a:rPr lang="en-US" dirty="0" smtClean="0"/>
              <a:t>And lots more, but this is getting tedious.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System.Reflection.Emit</a:t>
            </a:r>
            <a:endParaRPr lang="en-US" dirty="0"/>
          </a:p>
        </p:txBody>
      </p:sp>
      <p:sp>
        <p:nvSpPr>
          <p:cNvPr id="3" name="Content Placeholder 2"/>
          <p:cNvSpPr>
            <a:spLocks noGrp="1"/>
          </p:cNvSpPr>
          <p:nvPr>
            <p:ph sz="quarter" idx="1"/>
          </p:nvPr>
        </p:nvSpPr>
        <p:spPr/>
        <p:txBody>
          <a:bodyPr/>
          <a:lstStyle/>
          <a:p>
            <a:r>
              <a:rPr lang="en-US" dirty="0" smtClean="0"/>
              <a:t>Does more for you than </a:t>
            </a:r>
            <a:r>
              <a:rPr lang="en-US" dirty="0" err="1" smtClean="0"/>
              <a:t>IMetadataEmit</a:t>
            </a:r>
            <a:r>
              <a:rPr lang="en-US" dirty="0" smtClean="0"/>
              <a:t> because it operates at a higher level of abstraction.</a:t>
            </a:r>
          </a:p>
          <a:p>
            <a:r>
              <a:rPr lang="en-US" dirty="0" smtClean="0"/>
              <a:t>Unfortunately the abstraction hides </a:t>
            </a:r>
            <a:r>
              <a:rPr lang="en-US" i="1" dirty="0" smtClean="0"/>
              <a:t>necessary</a:t>
            </a:r>
            <a:r>
              <a:rPr lang="en-US" dirty="0" smtClean="0"/>
              <a:t> details.</a:t>
            </a:r>
          </a:p>
          <a:p>
            <a:r>
              <a:rPr lang="en-US" dirty="0" smtClean="0"/>
              <a:t>Uses </a:t>
            </a:r>
            <a:r>
              <a:rPr lang="en-US" dirty="0" err="1" smtClean="0"/>
              <a:t>IMetadataEmit</a:t>
            </a:r>
            <a:r>
              <a:rPr lang="en-US" dirty="0" smtClean="0"/>
              <a:t> under the covers.</a:t>
            </a:r>
            <a:endParaRPr lang="en-US" dirty="0"/>
          </a:p>
        </p:txBody>
      </p:sp>
      <p:pic>
        <p:nvPicPr>
          <p:cNvPr id="4" name="Picture 4" descr="C:\Users\hermanv\AppData\Local\Microsoft\Windows\Temporary Internet Files\Content.IE5\I0TK5PIB\MCBD05915_0000[1].wmf"/>
          <p:cNvPicPr>
            <a:picLocks noChangeAspect="1" noChangeArrowheads="1"/>
          </p:cNvPicPr>
          <p:nvPr/>
        </p:nvPicPr>
        <p:blipFill>
          <a:blip r:embed="rId2"/>
          <a:srcRect/>
          <a:stretch>
            <a:fillRect/>
          </a:stretch>
        </p:blipFill>
        <p:spPr bwMode="auto">
          <a:xfrm>
            <a:off x="6096000" y="3962400"/>
            <a:ext cx="2209800" cy="2219141"/>
          </a:xfrm>
          <a:prstGeom prst="rect">
            <a:avLst/>
          </a:prstGeom>
          <a:noFill/>
        </p:spPr>
      </p:pic>
      <p:pic>
        <p:nvPicPr>
          <p:cNvPr id="5" name="Picture 6" descr="C:\Users\hermanv\AppData\Local\Microsoft\Windows\Temporary Internet Files\Content.IE5\YXTVZ72P\MCj04319190000[1].wmf"/>
          <p:cNvPicPr>
            <a:picLocks noChangeAspect="1" noChangeArrowheads="1"/>
          </p:cNvPicPr>
          <p:nvPr/>
        </p:nvPicPr>
        <p:blipFill>
          <a:blip r:embed="rId3"/>
          <a:srcRect/>
          <a:stretch>
            <a:fillRect/>
          </a:stretch>
        </p:blipFill>
        <p:spPr bwMode="auto">
          <a:xfrm>
            <a:off x="3886200" y="4114800"/>
            <a:ext cx="1765300" cy="1866900"/>
          </a:xfrm>
          <a:prstGeom prst="rect">
            <a:avLst/>
          </a:prstGeom>
          <a:noFill/>
        </p:spPr>
      </p:pic>
      <p:pic>
        <p:nvPicPr>
          <p:cNvPr id="3074" name="Picture 2" descr="C:\Users\hermanv\AppData\Local\Microsoft\Windows\Temporary Internet Files\Content.IE5\M1KTYJDE\MPj03154570000[1].jpg"/>
          <p:cNvPicPr>
            <a:picLocks noChangeAspect="1" noChangeArrowheads="1"/>
          </p:cNvPicPr>
          <p:nvPr/>
        </p:nvPicPr>
        <p:blipFill>
          <a:blip r:embed="rId4"/>
          <a:srcRect/>
          <a:stretch>
            <a:fillRect/>
          </a:stretch>
        </p:blipFill>
        <p:spPr bwMode="auto">
          <a:xfrm>
            <a:off x="381000" y="3962400"/>
            <a:ext cx="3124200" cy="2057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a:t>
            </a:r>
            <a:endParaRPr lang="en-US" dirty="0"/>
          </a:p>
        </p:txBody>
      </p:sp>
      <p:sp>
        <p:nvSpPr>
          <p:cNvPr id="3" name="Content Placeholder 2"/>
          <p:cNvSpPr>
            <a:spLocks noGrp="1"/>
          </p:cNvSpPr>
          <p:nvPr>
            <p:ph sz="quarter" idx="1"/>
          </p:nvPr>
        </p:nvSpPr>
        <p:spPr/>
        <p:txBody>
          <a:bodyPr>
            <a:normAutofit/>
          </a:bodyPr>
          <a:lstStyle/>
          <a:p>
            <a:pPr>
              <a:buNone/>
            </a:pPr>
            <a:r>
              <a:rPr lang="en-US" sz="2400" dirty="0" smtClean="0">
                <a:solidFill>
                  <a:srgbClr val="0000FF"/>
                </a:solidFill>
              </a:rPr>
              <a:t>public static void </a:t>
            </a:r>
            <a:r>
              <a:rPr lang="en-US" sz="2400" dirty="0" err="1" smtClean="0"/>
              <a:t>WritePeToStream</a:t>
            </a:r>
            <a:r>
              <a:rPr lang="en-US" sz="2400" dirty="0" smtClean="0"/>
              <a:t>(</a:t>
            </a:r>
            <a:r>
              <a:rPr lang="en-US" sz="2400" dirty="0" err="1" smtClean="0">
                <a:solidFill>
                  <a:srgbClr val="2B91AF"/>
                </a:solidFill>
              </a:rPr>
              <a:t>IModule</a:t>
            </a:r>
            <a:r>
              <a:rPr lang="en-US" sz="2400" dirty="0" smtClean="0">
                <a:solidFill>
                  <a:srgbClr val="2B91AF"/>
                </a:solidFill>
              </a:rPr>
              <a:t> </a:t>
            </a:r>
            <a:r>
              <a:rPr lang="en-US" sz="2400" dirty="0" smtClean="0"/>
              <a:t>module,</a:t>
            </a:r>
            <a:r>
              <a:rPr lang="en-US" sz="2400" dirty="0" smtClean="0">
                <a:solidFill>
                  <a:srgbClr val="2B91AF"/>
                </a:solidFill>
              </a:rPr>
              <a:t> </a:t>
            </a:r>
            <a:r>
              <a:rPr lang="en-US" sz="2400" dirty="0" err="1" smtClean="0">
                <a:solidFill>
                  <a:srgbClr val="2B91AF"/>
                </a:solidFill>
              </a:rPr>
              <a:t>IMetadataHost</a:t>
            </a:r>
            <a:r>
              <a:rPr lang="en-US" sz="2400" dirty="0" smtClean="0">
                <a:solidFill>
                  <a:srgbClr val="2B91AF"/>
                </a:solidFill>
              </a:rPr>
              <a:t> </a:t>
            </a:r>
            <a:r>
              <a:rPr lang="en-US" sz="2400" dirty="0" smtClean="0"/>
              <a:t>host,</a:t>
            </a:r>
            <a:r>
              <a:rPr lang="en-US" sz="2400" dirty="0" smtClean="0">
                <a:solidFill>
                  <a:srgbClr val="2B91AF"/>
                </a:solidFill>
              </a:rPr>
              <a:t> </a:t>
            </a:r>
            <a:r>
              <a:rPr lang="en-US" sz="2400" dirty="0" err="1" smtClean="0">
                <a:solidFill>
                  <a:srgbClr val="2B91AF"/>
                </a:solidFill>
              </a:rPr>
              <a:t>System.IO.Stream</a:t>
            </a:r>
            <a:r>
              <a:rPr lang="en-US" sz="2400" dirty="0" smtClean="0">
                <a:solidFill>
                  <a:srgbClr val="2B91AF"/>
                </a:solidFill>
              </a:rPr>
              <a:t> </a:t>
            </a:r>
            <a:r>
              <a:rPr lang="en-US" sz="2400" dirty="0" smtClean="0"/>
              <a:t>stream) ;</a:t>
            </a:r>
          </a:p>
          <a:p>
            <a:pPr>
              <a:buNone/>
            </a:pPr>
            <a:endParaRPr lang="en-US" sz="2400" dirty="0" smtClean="0"/>
          </a:p>
          <a:p>
            <a:r>
              <a:rPr lang="en-US" sz="2800" dirty="0" smtClean="0"/>
              <a:t>Simple</a:t>
            </a:r>
          </a:p>
          <a:p>
            <a:r>
              <a:rPr lang="en-US" sz="2800" dirty="0" smtClean="0"/>
              <a:t>Flexible</a:t>
            </a:r>
          </a:p>
          <a:p>
            <a:r>
              <a:rPr lang="en-US" sz="2800" dirty="0" smtClean="0"/>
              <a:t>Fast</a:t>
            </a:r>
          </a:p>
          <a:p>
            <a:r>
              <a:rPr lang="en-US" sz="2800" dirty="0" smtClean="0"/>
              <a:t>Complete</a:t>
            </a:r>
            <a:endParaRPr lang="en-US" sz="2400" dirty="0" smtClean="0"/>
          </a:p>
        </p:txBody>
      </p:sp>
      <p:sp>
        <p:nvSpPr>
          <p:cNvPr id="4" name="Rounded Rectangular Callout 3"/>
          <p:cNvSpPr/>
          <p:nvPr/>
        </p:nvSpPr>
        <p:spPr>
          <a:xfrm>
            <a:off x="3200400" y="2895600"/>
            <a:ext cx="3505200" cy="914400"/>
          </a:xfrm>
          <a:prstGeom prst="wedgeRoundRectCallout">
            <a:avLst>
              <a:gd name="adj1" fmla="val -20053"/>
              <a:gd name="adj2" fmla="val -82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Just one method to call!</a:t>
            </a:r>
            <a:endParaRPr lang="en-US" dirty="0"/>
          </a:p>
        </p:txBody>
      </p:sp>
      <p:sp>
        <p:nvSpPr>
          <p:cNvPr id="5" name="Rounded Rectangular Callout 4"/>
          <p:cNvSpPr/>
          <p:nvPr/>
        </p:nvSpPr>
        <p:spPr>
          <a:xfrm>
            <a:off x="3581400" y="3048000"/>
            <a:ext cx="3505200" cy="1371600"/>
          </a:xfrm>
          <a:prstGeom prst="wedgeRoundRectCallout">
            <a:avLst>
              <a:gd name="adj1" fmla="val -63869"/>
              <a:gd name="adj2" fmla="val -1048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policy decisions obtained from host application via a callback.</a:t>
            </a:r>
            <a:endParaRPr lang="en-US" dirty="0"/>
          </a:p>
        </p:txBody>
      </p:sp>
      <p:sp>
        <p:nvSpPr>
          <p:cNvPr id="6" name="Rounded Rectangular Callout 5"/>
          <p:cNvSpPr/>
          <p:nvPr/>
        </p:nvSpPr>
        <p:spPr>
          <a:xfrm>
            <a:off x="3657600" y="4419600"/>
            <a:ext cx="3505200" cy="914400"/>
          </a:xfrm>
          <a:prstGeom prst="wedgeRoundRectCallout">
            <a:avLst>
              <a:gd name="adj1" fmla="val -12201"/>
              <a:gd name="adj2" fmla="val -50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Allows every bit in PE file that is not constant or derived, to be explicitly specified.</a:t>
            </a:r>
            <a:endParaRPr lang="en-US" dirty="0"/>
          </a:p>
        </p:txBody>
      </p:sp>
      <p:sp>
        <p:nvSpPr>
          <p:cNvPr id="7" name="Rounded Rectangular Callout 6"/>
          <p:cNvSpPr/>
          <p:nvPr/>
        </p:nvSpPr>
        <p:spPr>
          <a:xfrm>
            <a:off x="4343400" y="3810000"/>
            <a:ext cx="3962400" cy="914400"/>
          </a:xfrm>
          <a:prstGeom prst="wedgeRoundRectCallout">
            <a:avLst>
              <a:gd name="adj1" fmla="val 7360"/>
              <a:gd name="adj2" fmla="val -2129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Writes assembly to stream, not file.</a:t>
            </a:r>
            <a:endParaRPr lang="en-US" dirty="0"/>
          </a:p>
        </p:txBody>
      </p:sp>
      <p:sp>
        <p:nvSpPr>
          <p:cNvPr id="8" name="Rounded Rectangular Callout 7"/>
          <p:cNvSpPr/>
          <p:nvPr/>
        </p:nvSpPr>
        <p:spPr>
          <a:xfrm>
            <a:off x="3733800" y="3733800"/>
            <a:ext cx="3505200" cy="914400"/>
          </a:xfrm>
          <a:prstGeom prst="wedgeRoundRectCallout">
            <a:avLst>
              <a:gd name="adj1" fmla="val -49939"/>
              <a:gd name="adj2" fmla="val -22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a:t>
            </a:r>
            <a:r>
              <a:rPr lang="en-US" dirty="0" err="1" smtClean="0"/>
              <a:t>interop</a:t>
            </a:r>
            <a:r>
              <a:rPr lang="en-US" dirty="0" smtClean="0"/>
              <a:t>. No disk IO if you don’t need 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 presetClass="entr" presetSubtype="16"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ox(in)">
                                      <p:cBhvr>
                                        <p:cTn id="19" dur="500"/>
                                        <p:tgtEl>
                                          <p:spTgt spid="3">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4" presetClass="entr" presetSubtype="16"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box(in)">
                                      <p:cBhvr>
                                        <p:cTn id="39" dur="500"/>
                                        <p:tgtEl>
                                          <p:spTgt spid="3">
                                            <p:txEl>
                                              <p:pRg st="4" end="4"/>
                                            </p:tx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ox(in)">
                                      <p:cBhvr>
                                        <p:cTn id="47" dur="500"/>
                                        <p:tgtEl>
                                          <p:spTgt spid="3">
                                            <p:txEl>
                                              <p:pRg st="5" end="5"/>
                                            </p:txEl>
                                          </p:spTgt>
                                        </p:tgtEl>
                                      </p:cBhvr>
                                    </p:animEffect>
                                  </p:childTnLst>
                                </p:cTn>
                              </p:par>
                              <p:par>
                                <p:cTn id="48" presetID="3" presetClass="exit" presetSubtype="10" fill="hold" grpId="1" nodeType="withEffect">
                                  <p:stCondLst>
                                    <p:cond delay="0"/>
                                  </p:stCondLst>
                                  <p:childTnLst>
                                    <p:animEffect transition="out" filter="blinds(horizontal)">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4" presetClass="entr" presetSubtype="16"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ox(in)">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IModule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OK, so I’m cheating.</a:t>
            </a:r>
          </a:p>
          <a:p>
            <a:r>
              <a:rPr lang="en-US" dirty="0" smtClean="0"/>
              <a:t>Creating an instance of </a:t>
            </a:r>
            <a:r>
              <a:rPr lang="en-US" dirty="0" err="1" smtClean="0"/>
              <a:t>IModule</a:t>
            </a:r>
            <a:r>
              <a:rPr lang="en-US" dirty="0" smtClean="0"/>
              <a:t> takes work.</a:t>
            </a:r>
          </a:p>
          <a:p>
            <a:r>
              <a:rPr lang="en-US" dirty="0" smtClean="0"/>
              <a:t>But…</a:t>
            </a:r>
          </a:p>
          <a:p>
            <a:r>
              <a:rPr lang="en-US" dirty="0" smtClean="0"/>
              <a:t>Its an </a:t>
            </a:r>
            <a:r>
              <a:rPr lang="en-US" i="1" dirty="0" smtClean="0"/>
              <a:t>interface</a:t>
            </a:r>
            <a:r>
              <a:rPr lang="en-US" dirty="0" smtClean="0"/>
              <a:t>. </a:t>
            </a:r>
          </a:p>
          <a:p>
            <a:r>
              <a:rPr lang="en-US" dirty="0" smtClean="0"/>
              <a:t>A compiler can provide its </a:t>
            </a:r>
            <a:r>
              <a:rPr lang="en-US" i="1" dirty="0" smtClean="0"/>
              <a:t>own</a:t>
            </a:r>
            <a:r>
              <a:rPr lang="en-US" dirty="0" smtClean="0"/>
              <a:t> implementation of </a:t>
            </a:r>
            <a:r>
              <a:rPr lang="en-US" dirty="0" err="1" smtClean="0"/>
              <a:t>IModule</a:t>
            </a:r>
            <a:r>
              <a:rPr lang="en-US" dirty="0" smtClean="0"/>
              <a:t>.</a:t>
            </a:r>
          </a:p>
          <a:p>
            <a:r>
              <a:rPr lang="en-US" dirty="0" smtClean="0"/>
              <a:t>More flexible than using the factory approach of </a:t>
            </a:r>
            <a:r>
              <a:rPr lang="en-US" dirty="0" err="1" smtClean="0"/>
              <a:t>IMetadataEmit</a:t>
            </a:r>
            <a:r>
              <a:rPr lang="en-US" dirty="0" smtClean="0"/>
              <a:t> and </a:t>
            </a:r>
            <a:r>
              <a:rPr lang="en-US" dirty="0" err="1" smtClean="0"/>
              <a:t>System.Reflection.Emit</a:t>
            </a:r>
            <a:r>
              <a:rPr lang="en-US" dirty="0" smtClean="0"/>
              <a:t>.</a:t>
            </a:r>
          </a:p>
          <a:p>
            <a:r>
              <a:rPr lang="en-US" dirty="0" smtClean="0"/>
              <a:t>Can be less work.</a:t>
            </a:r>
          </a:p>
          <a:p>
            <a:r>
              <a:rPr lang="en-US" dirty="0" smtClean="0"/>
              <a:t>Should be more efficient.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IAssembly</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IAssembly</a:t>
            </a:r>
            <a:r>
              <a:rPr lang="en-US" dirty="0" smtClean="0"/>
              <a:t> -&gt; </a:t>
            </a:r>
            <a:r>
              <a:rPr lang="en-US" dirty="0" err="1" smtClean="0"/>
              <a:t>IModule</a:t>
            </a:r>
            <a:r>
              <a:rPr lang="en-US" dirty="0" smtClean="0"/>
              <a:t> -&gt; </a:t>
            </a:r>
            <a:r>
              <a:rPr lang="en-US" dirty="0" err="1" smtClean="0"/>
              <a:t>IUnit</a:t>
            </a:r>
            <a:endParaRPr lang="en-US" dirty="0" smtClean="0"/>
          </a:p>
          <a:p>
            <a:r>
              <a:rPr lang="en-US" dirty="0" smtClean="0"/>
              <a:t>Root of a non extensible object model defined as a set of highly factored generic interfaces.</a:t>
            </a:r>
          </a:p>
          <a:p>
            <a:r>
              <a:rPr lang="en-US" dirty="0" smtClean="0"/>
              <a:t>Interfaces are read-only. No arrays.</a:t>
            </a:r>
          </a:p>
          <a:p>
            <a:r>
              <a:rPr lang="en-US" dirty="0" smtClean="0"/>
              <a:t>Objects implementing them are expected to be immutable and thread safe.</a:t>
            </a:r>
          </a:p>
          <a:p>
            <a:r>
              <a:rPr lang="en-US" dirty="0" err="1" smtClean="0"/>
              <a:t>IUnit.UnitNamespaceRoot</a:t>
            </a:r>
            <a:r>
              <a:rPr lang="en-US" dirty="0" smtClean="0"/>
              <a:t> is the root of a namespace hierarchy.</a:t>
            </a:r>
          </a:p>
          <a:p>
            <a:r>
              <a:rPr lang="en-US" dirty="0" smtClean="0"/>
              <a:t>Namespaces contain types, types contain members, methods have bodies, bodies have instructions.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Metadata+IL+PDB</a:t>
            </a:r>
            <a:r>
              <a:rPr lang="en-US" dirty="0" smtClean="0"/>
              <a:t> rewriting</a:t>
            </a:r>
            <a:endParaRPr lang="en-US" dirty="0"/>
          </a:p>
        </p:txBody>
      </p:sp>
      <p:sp>
        <p:nvSpPr>
          <p:cNvPr id="3" name="Content Placeholder 2"/>
          <p:cNvSpPr>
            <a:spLocks noGrp="1"/>
          </p:cNvSpPr>
          <p:nvPr>
            <p:ph sz="quarter" idx="1"/>
          </p:nvPr>
        </p:nvSpPr>
        <p:spPr/>
        <p:txBody>
          <a:bodyPr/>
          <a:lstStyle/>
          <a:p>
            <a:r>
              <a:rPr lang="en-US" dirty="0" smtClean="0">
                <a:solidFill>
                  <a:srgbClr val="00B050"/>
                </a:solidFill>
              </a:rPr>
              <a:t>Reader</a:t>
            </a:r>
          </a:p>
          <a:p>
            <a:r>
              <a:rPr lang="en-US" dirty="0" smtClean="0">
                <a:solidFill>
                  <a:srgbClr val="00B050"/>
                </a:solidFill>
              </a:rPr>
              <a:t>Mutable model</a:t>
            </a:r>
          </a:p>
          <a:p>
            <a:r>
              <a:rPr lang="en-US" dirty="0" smtClean="0">
                <a:solidFill>
                  <a:srgbClr val="00B050"/>
                </a:solidFill>
              </a:rPr>
              <a:t>Visitors/</a:t>
            </a:r>
            <a:r>
              <a:rPr lang="en-US" dirty="0" err="1" smtClean="0">
                <a:solidFill>
                  <a:srgbClr val="00B050"/>
                </a:solidFill>
              </a:rPr>
              <a:t>traversers</a:t>
            </a:r>
            <a:r>
              <a:rPr lang="en-US" dirty="0" smtClean="0">
                <a:solidFill>
                  <a:srgbClr val="00B050"/>
                </a:solidFill>
              </a:rPr>
              <a:t>/</a:t>
            </a:r>
            <a:r>
              <a:rPr lang="en-US" dirty="0" err="1" smtClean="0">
                <a:solidFill>
                  <a:srgbClr val="00B050"/>
                </a:solidFill>
              </a:rPr>
              <a:t>mutators</a:t>
            </a:r>
            <a:endParaRPr lang="en-US" dirty="0" smtClean="0">
              <a:solidFill>
                <a:srgbClr val="00B050"/>
              </a:solidFill>
            </a:endParaRPr>
          </a:p>
          <a:p>
            <a:r>
              <a:rPr lang="en-US" dirty="0" smtClean="0">
                <a:solidFill>
                  <a:srgbClr val="00B050"/>
                </a:solidFill>
              </a:rPr>
              <a:t>Source model</a:t>
            </a:r>
          </a:p>
          <a:p>
            <a:r>
              <a:rPr lang="en-US" dirty="0" err="1" smtClean="0">
                <a:solidFill>
                  <a:srgbClr val="00B050"/>
                </a:solidFill>
              </a:rPr>
              <a:t>Pdbs</a:t>
            </a:r>
            <a:endParaRPr lang="en-US" dirty="0" smtClean="0">
              <a:solidFill>
                <a:srgbClr val="00B050"/>
              </a:solidFill>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 as statements and expressions</a:t>
            </a:r>
            <a:endParaRPr lang="en-US" dirty="0"/>
          </a:p>
        </p:txBody>
      </p:sp>
      <p:sp>
        <p:nvSpPr>
          <p:cNvPr id="3" name="Content Placeholder 2"/>
          <p:cNvSpPr>
            <a:spLocks noGrp="1"/>
          </p:cNvSpPr>
          <p:nvPr>
            <p:ph sz="quarter" idx="1"/>
          </p:nvPr>
        </p:nvSpPr>
        <p:spPr/>
        <p:txBody>
          <a:bodyPr/>
          <a:lstStyle/>
          <a:p>
            <a:r>
              <a:rPr lang="en-US" dirty="0" smtClean="0">
                <a:solidFill>
                  <a:srgbClr val="FF9900"/>
                </a:solidFill>
              </a:rPr>
              <a:t>Code model</a:t>
            </a:r>
          </a:p>
          <a:p>
            <a:r>
              <a:rPr lang="en-US" dirty="0" smtClean="0">
                <a:solidFill>
                  <a:srgbClr val="FF9900"/>
                </a:solidFill>
              </a:rPr>
              <a:t>Mutable code model</a:t>
            </a:r>
          </a:p>
          <a:p>
            <a:r>
              <a:rPr lang="en-US" dirty="0" smtClean="0">
                <a:solidFill>
                  <a:srgbClr val="FF9900"/>
                </a:solidFill>
              </a:rPr>
              <a:t>Normalized code model</a:t>
            </a:r>
          </a:p>
          <a:p>
            <a:r>
              <a:rPr lang="en-US" dirty="0" err="1" smtClean="0">
                <a:solidFill>
                  <a:srgbClr val="FF9900"/>
                </a:solidFill>
              </a:rPr>
              <a:t>Decompiler</a:t>
            </a:r>
            <a:r>
              <a:rPr lang="en-US" dirty="0" smtClean="0">
                <a:solidFill>
                  <a:srgbClr val="FF9900"/>
                </a:solidFill>
              </a:rPr>
              <a:t>/compiler</a:t>
            </a:r>
          </a:p>
          <a:p>
            <a:r>
              <a:rPr lang="en-US" dirty="0" err="1" smtClean="0">
                <a:solidFill>
                  <a:srgbClr val="FF9900"/>
                </a:solidFill>
              </a:rPr>
              <a:t>ILGenerator</a:t>
            </a:r>
            <a:endParaRPr lang="en-US" dirty="0" smtClean="0">
              <a:solidFill>
                <a:srgbClr val="FF9900"/>
              </a:solidFill>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common?</a:t>
            </a:r>
            <a:endParaRPr lang="en-US" dirty="0"/>
          </a:p>
        </p:txBody>
      </p:sp>
      <p:sp>
        <p:nvSpPr>
          <p:cNvPr id="3" name="Content Placeholder 2"/>
          <p:cNvSpPr>
            <a:spLocks noGrp="1"/>
          </p:cNvSpPr>
          <p:nvPr>
            <p:ph sz="quarter" idx="1"/>
          </p:nvPr>
        </p:nvSpPr>
        <p:spPr/>
        <p:txBody>
          <a:bodyPr/>
          <a:lstStyle/>
          <a:p>
            <a:r>
              <a:rPr lang="en-US" dirty="0" smtClean="0"/>
              <a:t>Compiler </a:t>
            </a:r>
            <a:r>
              <a:rPr lang="en-US" dirty="0" smtClean="0"/>
              <a:t>front-ends </a:t>
            </a:r>
            <a:r>
              <a:rPr lang="en-US" dirty="0" smtClean="0"/>
              <a:t>are very different from each other, but also solve similar problems.</a:t>
            </a:r>
          </a:p>
          <a:p>
            <a:r>
              <a:rPr lang="en-US" dirty="0" smtClean="0"/>
              <a:t>Likewise, tools such as designers, </a:t>
            </a:r>
            <a:r>
              <a:rPr lang="en-US" dirty="0" err="1" smtClean="0"/>
              <a:t>visualizers</a:t>
            </a:r>
            <a:r>
              <a:rPr lang="en-US" dirty="0" smtClean="0"/>
              <a:t>, profilers, debuggers and extended error checkers, all have some things in common, beyond what is provided for in in the Common Language Infrastructure.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with source files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solidFill>
                  <a:srgbClr val="00B050"/>
                </a:solidFill>
              </a:rPr>
              <a:t>Source file abstraction</a:t>
            </a:r>
          </a:p>
          <a:p>
            <a:pPr lvl="1"/>
            <a:r>
              <a:rPr lang="en-US" dirty="0" smtClean="0"/>
              <a:t>Base classes that deal with streams, little bits at a time</a:t>
            </a:r>
          </a:p>
          <a:p>
            <a:r>
              <a:rPr lang="en-US" dirty="0" smtClean="0">
                <a:solidFill>
                  <a:srgbClr val="00B050"/>
                </a:solidFill>
              </a:rPr>
              <a:t>ASTs</a:t>
            </a:r>
          </a:p>
          <a:p>
            <a:pPr lvl="1"/>
            <a:r>
              <a:rPr lang="en-US" dirty="0" smtClean="0"/>
              <a:t>Base classes that can be extended and augmented</a:t>
            </a:r>
          </a:p>
          <a:p>
            <a:r>
              <a:rPr lang="en-US" dirty="0" smtClean="0">
                <a:solidFill>
                  <a:srgbClr val="FF0000"/>
                </a:solidFill>
              </a:rPr>
              <a:t>Projection from AST to Code Model</a:t>
            </a:r>
          </a:p>
          <a:p>
            <a:pPr lvl="1"/>
            <a:r>
              <a:rPr lang="en-US" dirty="0" smtClean="0"/>
              <a:t>Name binding, overload resolution, type inference, type coercion, error checking and reporting.</a:t>
            </a:r>
          </a:p>
          <a:p>
            <a:r>
              <a:rPr lang="en-US" dirty="0" smtClean="0">
                <a:solidFill>
                  <a:srgbClr val="FF9900"/>
                </a:solidFill>
              </a:rPr>
              <a:t>Incremental updates</a:t>
            </a:r>
          </a:p>
          <a:p>
            <a:pPr lvl="1"/>
            <a:r>
              <a:rPr lang="en-US" dirty="0" smtClean="0"/>
              <a:t>Each update results in a new immutable </a:t>
            </a:r>
            <a:r>
              <a:rPr lang="en-US" dirty="0" err="1" smtClean="0"/>
              <a:t>CodeModel</a:t>
            </a:r>
            <a:r>
              <a:rPr lang="en-US" dirty="0" smtClean="0"/>
              <a:t> that is constructed incrementally. If you only traverse a small part of the model, only that bit is constructed.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sz="quarter" idx="1"/>
          </p:nvPr>
        </p:nvSpPr>
        <p:spPr/>
        <p:txBody>
          <a:bodyPr/>
          <a:lstStyle/>
          <a:p>
            <a:r>
              <a:rPr lang="en-US" dirty="0" smtClean="0"/>
              <a:t>Host object</a:t>
            </a:r>
          </a:p>
          <a:p>
            <a:r>
              <a:rPr lang="en-US" dirty="0" smtClean="0"/>
              <a:t>Unification</a:t>
            </a:r>
          </a:p>
          <a:p>
            <a:r>
              <a:rPr lang="en-US" dirty="0" smtClean="0"/>
              <a:t>Cross platform</a:t>
            </a:r>
          </a:p>
          <a:p>
            <a:r>
              <a:rPr lang="en-US" dirty="0" smtClean="0"/>
              <a:t>Explicit references</a:t>
            </a:r>
          </a:p>
          <a:p>
            <a:r>
              <a:rPr lang="en-US" dirty="0" smtClean="0"/>
              <a:t>Interning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a:t>
            </a:r>
            <a:endParaRPr lang="en-US" dirty="0"/>
          </a:p>
        </p:txBody>
      </p:sp>
      <p:sp>
        <p:nvSpPr>
          <p:cNvPr id="3" name="Content Placeholder 2"/>
          <p:cNvSpPr>
            <a:spLocks noGrp="1"/>
          </p:cNvSpPr>
          <p:nvPr>
            <p:ph sz="quarter" idx="1"/>
          </p:nvPr>
        </p:nvSpPr>
        <p:spPr/>
        <p:txBody>
          <a:bodyPr/>
          <a:lstStyle/>
          <a:p>
            <a:r>
              <a:rPr lang="en-US" dirty="0" smtClean="0"/>
              <a:t>ccimetadata.codeplex.com</a:t>
            </a:r>
          </a:p>
          <a:p>
            <a:r>
              <a:rPr lang="en-US" dirty="0" smtClean="0"/>
              <a:t>cciast.codeplex.com</a:t>
            </a:r>
          </a:p>
          <a:p>
            <a:r>
              <a:rPr lang="en-US" dirty="0" smtClean="0"/>
              <a:t>ccisamples.codeplex.com</a:t>
            </a:r>
          </a:p>
          <a:p>
            <a:r>
              <a:rPr lang="en-US" dirty="0" smtClean="0"/>
              <a:t>Open source difficulties and niceties</a:t>
            </a:r>
          </a:p>
          <a:p>
            <a:r>
              <a:rPr lang="en-US" dirty="0" smtClean="0"/>
              <a:t>C# sample difficulties</a:t>
            </a:r>
          </a:p>
          <a:p>
            <a:r>
              <a:rPr lang="en-US" dirty="0" smtClean="0"/>
              <a:t>Yourcciproject.codeplex.com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and why now?</a:t>
            </a:r>
            <a:endParaRPr lang="en-US" dirty="0"/>
          </a:p>
        </p:txBody>
      </p:sp>
      <p:sp>
        <p:nvSpPr>
          <p:cNvPr id="3" name="Content Placeholder 2"/>
          <p:cNvSpPr>
            <a:spLocks noGrp="1"/>
          </p:cNvSpPr>
          <p:nvPr>
            <p:ph sz="quarter" idx="1"/>
          </p:nvPr>
        </p:nvSpPr>
        <p:spPr/>
        <p:txBody>
          <a:bodyPr/>
          <a:lstStyle/>
          <a:p>
            <a:r>
              <a:rPr lang="en-US" dirty="0" smtClean="0"/>
              <a:t>Research, prototype, community</a:t>
            </a:r>
          </a:p>
          <a:p>
            <a:r>
              <a:rPr lang="en-US" dirty="0" smtClean="0"/>
              <a:t>Not product</a:t>
            </a:r>
          </a:p>
          <a:p>
            <a:r>
              <a:rPr lang="en-US" dirty="0" smtClean="0"/>
              <a:t>Small investment</a:t>
            </a:r>
          </a:p>
          <a:p>
            <a:r>
              <a:rPr lang="en-US" dirty="0" smtClean="0"/>
              <a:t>Larger investment in overlapping technologies</a:t>
            </a:r>
          </a:p>
          <a:p>
            <a:pPr lvl="1"/>
            <a:r>
              <a:rPr lang="en-US" dirty="0" smtClean="0"/>
              <a:t>Reflection</a:t>
            </a:r>
          </a:p>
          <a:p>
            <a:pPr lvl="1"/>
            <a:r>
              <a:rPr lang="en-US" dirty="0" smtClean="0"/>
              <a:t>Phoenix</a:t>
            </a:r>
          </a:p>
          <a:p>
            <a:pPr lvl="1"/>
            <a:r>
              <a:rPr lang="en-US" dirty="0" smtClean="0"/>
              <a:t>DLR</a:t>
            </a:r>
          </a:p>
          <a:p>
            <a:pPr lvl="1"/>
            <a:r>
              <a:rPr lang="en-US" dirty="0" smtClean="0"/>
              <a:t>Managed package framework/Managed Babel</a:t>
            </a:r>
          </a:p>
          <a:p>
            <a:pPr lvl="1"/>
            <a:r>
              <a:rPr lang="en-US" dirty="0" smtClean="0"/>
              <a:t>C#/VB compiler services</a:t>
            </a:r>
          </a:p>
          <a:p>
            <a:pPr lvl="1"/>
            <a:r>
              <a:rPr lang="en-US" dirty="0" smtClean="0"/>
              <a:t>Various other efforts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a:bodyPr>
          <a:lstStyle/>
          <a:p>
            <a:r>
              <a:rPr lang="en-US" dirty="0" smtClean="0"/>
              <a:t>Full disclosure</a:t>
            </a:r>
            <a:endParaRPr lang="en-US" dirty="0"/>
          </a:p>
        </p:txBody>
      </p:sp>
      <p:pic>
        <p:nvPicPr>
          <p:cNvPr id="4098" name="Picture 2" descr="C:\Users\hermanv\AppData\Local\Microsoft\Windows\Temporary Internet Files\Content.IE5\T5LVCA10\MCj03570030000[1].wmf"/>
          <p:cNvPicPr>
            <a:picLocks noChangeAspect="1" noChangeArrowheads="1"/>
          </p:cNvPicPr>
          <p:nvPr/>
        </p:nvPicPr>
        <p:blipFill>
          <a:blip r:embed="rId2"/>
          <a:srcRect/>
          <a:stretch>
            <a:fillRect/>
          </a:stretch>
        </p:blipFill>
        <p:spPr bwMode="auto">
          <a:xfrm>
            <a:off x="3804818" y="2510028"/>
            <a:ext cx="1534363" cy="1837944"/>
          </a:xfrm>
          <a:prstGeom prst="rect">
            <a:avLst/>
          </a:prstGeom>
          <a:noFill/>
        </p:spPr>
      </p:pic>
      <p:pic>
        <p:nvPicPr>
          <p:cNvPr id="4101" name="Picture 5" descr="C:\Users\hermanv\AppData\Local\Microsoft\Windows\Temporary Internet Files\Content.IE5\I0TK5PIB\MPj03416950000[1].jpg"/>
          <p:cNvPicPr>
            <a:picLocks noChangeAspect="1" noChangeArrowheads="1"/>
          </p:cNvPicPr>
          <p:nvPr/>
        </p:nvPicPr>
        <p:blipFill>
          <a:blip r:embed="rId3"/>
          <a:srcRect/>
          <a:stretch>
            <a:fillRect/>
          </a:stretch>
        </p:blipFill>
        <p:spPr bwMode="auto">
          <a:xfrm>
            <a:off x="1600200" y="3733800"/>
            <a:ext cx="1456944" cy="2042445"/>
          </a:xfrm>
          <a:prstGeom prst="rect">
            <a:avLst/>
          </a:prstGeom>
          <a:noFill/>
        </p:spPr>
      </p:pic>
      <p:pic>
        <p:nvPicPr>
          <p:cNvPr id="4099" name="Picture 3" descr="C:\Users\hermanv\AppData\Local\Microsoft\Windows\Temporary Internet Files\Content.IE5\T5LVCA10\MMj02364490000[1].gif"/>
          <p:cNvPicPr>
            <a:picLocks noChangeAspect="1" noChangeArrowheads="1" noCrop="1"/>
          </p:cNvPicPr>
          <p:nvPr/>
        </p:nvPicPr>
        <p:blipFill>
          <a:blip r:embed="rId4"/>
          <a:srcRect/>
          <a:stretch>
            <a:fillRect/>
          </a:stretch>
        </p:blipFill>
        <p:spPr bwMode="auto">
          <a:xfrm>
            <a:off x="1828800" y="3429000"/>
            <a:ext cx="952500" cy="962025"/>
          </a:xfrm>
          <a:prstGeom prst="rect">
            <a:avLst/>
          </a:prstGeom>
          <a:noFill/>
        </p:spPr>
      </p:pic>
      <p:pic>
        <p:nvPicPr>
          <p:cNvPr id="4102" name="Picture 6" descr="C:\Users\hermanv\AppData\Local\Microsoft\Windows\Temporary Internet Files\Content.IE5\I0TK5PIB\MCj04315250000[1].png"/>
          <p:cNvPicPr>
            <a:picLocks noGrp="1" noChangeAspect="1" noChangeArrowheads="1"/>
          </p:cNvPicPr>
          <p:nvPr>
            <p:ph sz="quarter" idx="1"/>
          </p:nvPr>
        </p:nvPicPr>
        <p:blipFill>
          <a:blip r:embed="rId5"/>
          <a:srcRect/>
          <a:stretch>
            <a:fillRect/>
          </a:stretch>
        </p:blipFill>
        <p:spPr bwMode="auto">
          <a:xfrm>
            <a:off x="5867400" y="3657600"/>
            <a:ext cx="2133333" cy="2133333"/>
          </a:xfrm>
          <a:prstGeom prst="rect">
            <a:avLst/>
          </a:prstGeom>
          <a:noFill/>
        </p:spPr>
      </p:pic>
      <p:pic>
        <p:nvPicPr>
          <p:cNvPr id="4104" name="Picture 8" descr="C:\Program Files\Microsoft Office\MEDIA\CAGCAT10\j0199727.wmf"/>
          <p:cNvPicPr>
            <a:picLocks noChangeAspect="1" noChangeArrowheads="1"/>
          </p:cNvPicPr>
          <p:nvPr/>
        </p:nvPicPr>
        <p:blipFill>
          <a:blip r:embed="rId6"/>
          <a:srcRect/>
          <a:stretch>
            <a:fillRect/>
          </a:stretch>
        </p:blipFill>
        <p:spPr bwMode="auto">
          <a:xfrm>
            <a:off x="6858000" y="1752600"/>
            <a:ext cx="1769364" cy="1739189"/>
          </a:xfrm>
          <a:prstGeom prst="rect">
            <a:avLst/>
          </a:prstGeom>
          <a:noFill/>
        </p:spPr>
      </p:pic>
      <p:pic>
        <p:nvPicPr>
          <p:cNvPr id="1026" name="Picture 2" descr="C:\Users\hermanv\AppData\Local\Microsoft\Windows\Temporary Internet Files\Content.IE5\T5LVCA10\MCj04347500000[1].png"/>
          <p:cNvPicPr>
            <a:picLocks noChangeAspect="1" noChangeArrowheads="1"/>
          </p:cNvPicPr>
          <p:nvPr/>
        </p:nvPicPr>
        <p:blipFill>
          <a:blip r:embed="rId7"/>
          <a:srcRect/>
          <a:stretch>
            <a:fillRect/>
          </a:stretch>
        </p:blipFill>
        <p:spPr bwMode="auto">
          <a:xfrm>
            <a:off x="914400" y="1524000"/>
            <a:ext cx="1523857" cy="152385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Unfinished business</a:t>
            </a:r>
            <a:endParaRPr lang="en-US" dirty="0"/>
          </a:p>
        </p:txBody>
      </p:sp>
      <p:sp>
        <p:nvSpPr>
          <p:cNvPr id="3" name="Content Placeholder 2"/>
          <p:cNvSpPr>
            <a:spLocks noGrp="1"/>
          </p:cNvSpPr>
          <p:nvPr>
            <p:ph sz="quarter" idx="1"/>
          </p:nvPr>
        </p:nvSpPr>
        <p:spPr/>
        <p:txBody>
          <a:bodyPr/>
          <a:lstStyle/>
          <a:p>
            <a:r>
              <a:rPr lang="en-US" dirty="0" smtClean="0"/>
              <a:t>Testing</a:t>
            </a:r>
          </a:p>
          <a:p>
            <a:r>
              <a:rPr lang="en-US" dirty="0" smtClean="0"/>
              <a:t>Verifiers</a:t>
            </a:r>
          </a:p>
          <a:p>
            <a:r>
              <a:rPr lang="en-US" dirty="0" err="1" smtClean="0"/>
              <a:t>Visualizers</a:t>
            </a:r>
            <a:endParaRPr lang="en-US" dirty="0" smtClean="0"/>
          </a:p>
          <a:p>
            <a:r>
              <a:rPr lang="en-US" dirty="0" smtClean="0"/>
              <a:t>Error checks</a:t>
            </a:r>
          </a:p>
          <a:p>
            <a:r>
              <a:rPr lang="en-US" dirty="0" smtClean="0"/>
              <a:t>Samples</a:t>
            </a:r>
          </a:p>
          <a:p>
            <a:r>
              <a:rPr lang="en-US" dirty="0" smtClean="0"/>
              <a:t>Documentation</a:t>
            </a:r>
          </a:p>
          <a:p>
            <a:r>
              <a:rPr lang="en-US" dirty="0" smtClean="0"/>
              <a:t>Tutorials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needs </a:t>
            </a:r>
            <a:r>
              <a:rPr lang="en-US" i="1" dirty="0" smtClean="0"/>
              <a:t>you</a:t>
            </a:r>
            <a:endParaRPr lang="en-US" i="1" dirty="0"/>
          </a:p>
        </p:txBody>
      </p:sp>
      <p:pic>
        <p:nvPicPr>
          <p:cNvPr id="2050" name="Picture 2" descr="C:\Users\hermanv\AppData\Local\Microsoft\Windows\Temporary Internet Files\Content.IE5\I0TK5PIB\MCj04261060000[1].wmf"/>
          <p:cNvPicPr>
            <a:picLocks noChangeAspect="1" noChangeArrowheads="1"/>
          </p:cNvPicPr>
          <p:nvPr/>
        </p:nvPicPr>
        <p:blipFill>
          <a:blip r:embed="rId2"/>
          <a:srcRect/>
          <a:stretch>
            <a:fillRect/>
          </a:stretch>
        </p:blipFill>
        <p:spPr bwMode="auto">
          <a:xfrm>
            <a:off x="914399" y="2514600"/>
            <a:ext cx="1649767" cy="2286000"/>
          </a:xfrm>
          <a:prstGeom prst="rect">
            <a:avLst/>
          </a:prstGeom>
          <a:noFill/>
        </p:spPr>
      </p:pic>
      <p:sp>
        <p:nvSpPr>
          <p:cNvPr id="5" name="TextBox 4"/>
          <p:cNvSpPr txBox="1"/>
          <p:nvPr/>
        </p:nvSpPr>
        <p:spPr>
          <a:xfrm>
            <a:off x="1219200" y="3505200"/>
            <a:ext cx="1066800" cy="1077218"/>
          </a:xfrm>
          <a:prstGeom prst="rect">
            <a:avLst/>
          </a:prstGeom>
          <a:noFill/>
        </p:spPr>
        <p:txBody>
          <a:bodyPr wrap="square" rtlCol="0">
            <a:spAutoFit/>
          </a:bodyPr>
          <a:lstStyle/>
          <a:p>
            <a:r>
              <a:rPr lang="en-US" sz="1600" dirty="0" smtClean="0"/>
              <a:t>Compiler</a:t>
            </a:r>
          </a:p>
          <a:p>
            <a:r>
              <a:rPr lang="en-US" sz="1600" dirty="0" smtClean="0"/>
              <a:t>Writers</a:t>
            </a:r>
          </a:p>
          <a:p>
            <a:r>
              <a:rPr lang="en-US" sz="1600" dirty="0" smtClean="0"/>
              <a:t>Tool builders</a:t>
            </a:r>
            <a:endParaRPr lang="en-US" sz="1600" dirty="0"/>
          </a:p>
        </p:txBody>
      </p:sp>
      <p:pic>
        <p:nvPicPr>
          <p:cNvPr id="2051" name="Picture 3" descr="C:\Users\hermanv\AppData\Local\Microsoft\Windows\Temporary Internet Files\Content.IE5\M1KTYJDE\MCj04380120000[1].wmf"/>
          <p:cNvPicPr>
            <a:picLocks noGrp="1" noChangeAspect="1" noChangeArrowheads="1"/>
          </p:cNvPicPr>
          <p:nvPr>
            <p:ph sz="quarter" idx="1"/>
          </p:nvPr>
        </p:nvPicPr>
        <p:blipFill>
          <a:blip r:embed="rId3"/>
          <a:srcRect/>
          <a:stretch>
            <a:fillRect/>
          </a:stretch>
        </p:blipFill>
        <p:spPr bwMode="auto">
          <a:xfrm>
            <a:off x="5943600" y="2743200"/>
            <a:ext cx="1920875" cy="1847850"/>
          </a:xfrm>
          <a:prstGeom prst="rect">
            <a:avLst/>
          </a:prstGeom>
          <a:noFill/>
        </p:spPr>
      </p:pic>
      <p:pic>
        <p:nvPicPr>
          <p:cNvPr id="2052" name="Picture 4" descr="C:\Users\hermanv\AppData\Local\Microsoft\Windows\Temporary Internet Files\Content.IE5\T5LVCA10\MCj04362220000[1].png"/>
          <p:cNvPicPr>
            <a:picLocks noChangeAspect="1" noChangeArrowheads="1"/>
          </p:cNvPicPr>
          <p:nvPr/>
        </p:nvPicPr>
        <p:blipFill>
          <a:blip r:embed="rId4"/>
          <a:srcRect/>
          <a:stretch>
            <a:fillRect/>
          </a:stretch>
        </p:blipFill>
        <p:spPr bwMode="auto">
          <a:xfrm>
            <a:off x="3048000" y="2362200"/>
            <a:ext cx="3048000" cy="304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Spot the similarities.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common?</a:t>
            </a:r>
            <a:endParaRPr lang="en-US" dirty="0"/>
          </a:p>
        </p:txBody>
      </p:sp>
      <p:sp>
        <p:nvSpPr>
          <p:cNvPr id="3" name="Content Placeholder 2"/>
          <p:cNvSpPr>
            <a:spLocks noGrp="1"/>
          </p:cNvSpPr>
          <p:nvPr>
            <p:ph sz="quarter" idx="1"/>
          </p:nvPr>
        </p:nvSpPr>
        <p:spPr/>
        <p:txBody>
          <a:bodyPr>
            <a:normAutofit/>
          </a:bodyPr>
          <a:lstStyle/>
          <a:p>
            <a:r>
              <a:rPr lang="en-US" dirty="0" smtClean="0"/>
              <a:t>Both systems need to parse and analyze source files, hence they need to represent source files.</a:t>
            </a:r>
          </a:p>
          <a:p>
            <a:pPr lvl="1"/>
            <a:r>
              <a:rPr lang="en-US" dirty="0" smtClean="0"/>
              <a:t>Not quite so trivial when dealing with character encodings, preprocessor transformations, the need to process lots of files, the need to process really huge files and the need to respond quickly to incremental changes.</a:t>
            </a:r>
          </a:p>
          <a:p>
            <a:r>
              <a:rPr lang="en-US" dirty="0" smtClean="0"/>
              <a:t>Both systems need to import metadata from libraries in a format that is memory efficient and quick and easy to search.</a:t>
            </a:r>
          </a:p>
          <a:p>
            <a:r>
              <a:rPr lang="en-US" dirty="0" smtClean="0"/>
              <a:t>Both systems need to bind names, resolve overloads, infer types and coerce types.</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can CCI do for compiler writers?</a:t>
            </a:r>
            <a:endParaRPr lang="en-US" dirty="0"/>
          </a:p>
        </p:txBody>
      </p:sp>
      <p:sp>
        <p:nvSpPr>
          <p:cNvPr id="3" name="Content Placeholder 2"/>
          <p:cNvSpPr>
            <a:spLocks noGrp="1"/>
          </p:cNvSpPr>
          <p:nvPr>
            <p:ph sz="quarter" idx="1"/>
          </p:nvPr>
        </p:nvSpPr>
        <p:spPr/>
        <p:txBody>
          <a:bodyPr/>
          <a:lstStyle/>
          <a:p>
            <a:r>
              <a:rPr lang="en-US" dirty="0" smtClean="0"/>
              <a:t>Every compiler front-end that wants to use the CLI as its execution platform, needs to produce metadata and IL (assemblies, modules, PE files, PDB files).</a:t>
            </a:r>
            <a:endParaRPr lang="en-US" dirty="0"/>
          </a:p>
        </p:txBody>
      </p:sp>
      <p:graphicFrame>
        <p:nvGraphicFramePr>
          <p:cNvPr id="5" name="Diagram 4"/>
          <p:cNvGraphicFramePr/>
          <p:nvPr/>
        </p:nvGraphicFramePr>
        <p:xfrm>
          <a:off x="1676400" y="2819400"/>
          <a:ext cx="51054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descr="C:\Users\hermanv\AppData\Local\Microsoft\Windows\Temporary Internet Files\Content.IE5\I0TK5PIB\MCj04314970000[1].png"/>
          <p:cNvPicPr>
            <a:picLocks noChangeAspect="1" noChangeArrowheads="1"/>
          </p:cNvPicPr>
          <p:nvPr/>
        </p:nvPicPr>
        <p:blipFill>
          <a:blip r:embed="rId6"/>
          <a:srcRect/>
          <a:stretch>
            <a:fillRect/>
          </a:stretch>
        </p:blipFill>
        <p:spPr bwMode="auto">
          <a:xfrm>
            <a:off x="3657600" y="5181600"/>
            <a:ext cx="1066686" cy="1066686"/>
          </a:xfrm>
          <a:prstGeom prst="rect">
            <a:avLst/>
          </a:prstGeom>
          <a:noFill/>
        </p:spPr>
      </p:pic>
      <p:sp>
        <p:nvSpPr>
          <p:cNvPr id="9" name="Down Arrow 8"/>
          <p:cNvSpPr/>
          <p:nvPr/>
        </p:nvSpPr>
        <p:spPr>
          <a:xfrm>
            <a:off x="4038600" y="4876800"/>
            <a:ext cx="309562" cy="1981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0" name="TextBox 9"/>
          <p:cNvSpPr txBox="1"/>
          <p:nvPr/>
        </p:nvSpPr>
        <p:spPr>
          <a:xfrm>
            <a:off x="4724400" y="5486400"/>
            <a:ext cx="1676400" cy="369332"/>
          </a:xfrm>
          <a:prstGeom prst="rect">
            <a:avLst/>
          </a:prstGeom>
          <a:noFill/>
        </p:spPr>
        <p:txBody>
          <a:bodyPr wrap="square" rtlCol="0">
            <a:spAutoFit/>
          </a:bodyPr>
          <a:lstStyle/>
          <a:p>
            <a:r>
              <a:rPr lang="en-US" dirty="0" smtClean="0"/>
              <a:t>PE File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IMetadataEmit</a:t>
            </a:r>
            <a:endParaRPr lang="en-US" dirty="0"/>
          </a:p>
        </p:txBody>
      </p:sp>
      <p:sp>
        <p:nvSpPr>
          <p:cNvPr id="5" name="TextBox 4"/>
          <p:cNvSpPr txBox="1"/>
          <p:nvPr/>
        </p:nvSpPr>
        <p:spPr>
          <a:xfrm>
            <a:off x="304800" y="1600200"/>
            <a:ext cx="1905000" cy="4708981"/>
          </a:xfrm>
          <a:prstGeom prst="rect">
            <a:avLst/>
          </a:prstGeom>
          <a:noFill/>
        </p:spPr>
        <p:txBody>
          <a:bodyPr wrap="square" rtlCol="0">
            <a:spAutoFit/>
          </a:bodyPr>
          <a:lstStyle/>
          <a:p>
            <a:r>
              <a:rPr lang="en-US" sz="500" dirty="0" smtClean="0">
                <a:latin typeface="MS Reference Sans Serif" pitchFamily="34" charset="0"/>
              </a:rPr>
              <a:t>interface </a:t>
            </a:r>
            <a:r>
              <a:rPr lang="en-US" sz="500" dirty="0" err="1" smtClean="0">
                <a:latin typeface="MS Reference Sans Serif" pitchFamily="34" charset="0"/>
              </a:rPr>
              <a:t>IMetaDataEmit</a:t>
            </a:r>
            <a:r>
              <a:rPr lang="en-US" sz="500" dirty="0" smtClean="0">
                <a:latin typeface="MS Reference Sans Serif" pitchFamily="34" charset="0"/>
              </a:rPr>
              <a:t> : </a:t>
            </a:r>
            <a:r>
              <a:rPr lang="en-US" sz="500" dirty="0" err="1" smtClean="0">
                <a:latin typeface="MS Reference Sans Serif" pitchFamily="34" charset="0"/>
              </a:rPr>
              <a:t>IUnknown</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ApplyEditAndContinue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IUnknown</a:t>
            </a:r>
            <a:r>
              <a:rPr lang="en-US" sz="500" dirty="0" smtClean="0">
                <a:latin typeface="MS Reference Sans Serif" pitchFamily="34" charset="0"/>
              </a:rPr>
              <a:t>    *</a:t>
            </a:r>
            <a:r>
              <a:rPr lang="en-US" sz="500" dirty="0" err="1" smtClean="0">
                <a:latin typeface="MS Reference Sans Serif" pitchFamily="34" charset="0"/>
              </a:rPr>
              <a:t>pImport</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DefineCustomAttribute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tkObj</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tkType</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pCustomAttribute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cbCustomAttribute</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mdCustomAttribute</a:t>
            </a:r>
            <a:r>
              <a:rPr lang="en-US" sz="500" dirty="0" smtClean="0">
                <a:latin typeface="MS Reference Sans Serif" pitchFamily="34" charset="0"/>
              </a:rPr>
              <a:t> *</a:t>
            </a:r>
            <a:r>
              <a:rPr lang="en-US" sz="500" dirty="0" err="1" smtClean="0">
                <a:latin typeface="MS Reference Sans Serif" pitchFamily="34" charset="0"/>
              </a:rPr>
              <a:t>pcv</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DefineEvent</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LPCWSTR     </a:t>
            </a:r>
            <a:r>
              <a:rPr lang="en-US" sz="500" dirty="0" err="1" smtClean="0">
                <a:latin typeface="MS Reference Sans Serif" pitchFamily="34" charset="0"/>
              </a:rPr>
              <a:t>szEvent</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dwEventFlags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tkEventType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mdAddOn</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mdRemoveOn</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mdFire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rmdOtherMethods</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mdEvent</a:t>
            </a:r>
            <a:r>
              <a:rPr lang="en-US" sz="500" dirty="0" smtClean="0">
                <a:latin typeface="MS Reference Sans Serif" pitchFamily="34" charset="0"/>
              </a:rPr>
              <a:t>     *</a:t>
            </a:r>
            <a:r>
              <a:rPr lang="en-US" sz="500" dirty="0" err="1" smtClean="0">
                <a:latin typeface="MS Reference Sans Serif" pitchFamily="34" charset="0"/>
              </a:rPr>
              <a:t>pmdEvent</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DefineField</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dwFieldFlags</a:t>
            </a:r>
            <a:r>
              <a:rPr lang="en-US" sz="500" dirty="0" smtClean="0">
                <a:latin typeface="MS Reference Sans Serif" pitchFamily="34" charset="0"/>
              </a:rPr>
              <a:t>, </a:t>
            </a:r>
          </a:p>
          <a:p>
            <a:r>
              <a:rPr lang="en-US" sz="500" dirty="0" smtClean="0">
                <a:latin typeface="MS Reference Sans Serif" pitchFamily="34" charset="0"/>
              </a:rPr>
              <a:t>                [in]  PCCOR_SIGNATURE </a:t>
            </a:r>
            <a:r>
              <a:rPr lang="en-US" sz="500" dirty="0" err="1" smtClean="0">
                <a:latin typeface="MS Reference Sans Serif" pitchFamily="34" charset="0"/>
              </a:rPr>
              <a:t>pvSigBlob</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cbSigBlob</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dwCPlusTypeFlag</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cchValue</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mdFieldDef</a:t>
            </a:r>
            <a:r>
              <a:rPr lang="en-US" sz="500" dirty="0" smtClean="0">
                <a:latin typeface="MS Reference Sans Serif" pitchFamily="34" charset="0"/>
              </a:rPr>
              <a:t>  *</a:t>
            </a:r>
            <a:r>
              <a:rPr lang="en-US" sz="500" dirty="0" err="1" smtClean="0">
                <a:latin typeface="MS Reference Sans Serif" pitchFamily="34" charset="0"/>
              </a:rPr>
              <a:t>pmd</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DefineImportMember</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IMetaDataAssemblyImport</a:t>
            </a:r>
            <a:r>
              <a:rPr lang="en-US" sz="500" dirty="0" smtClean="0">
                <a:latin typeface="MS Reference Sans Serif" pitchFamily="34" charset="0"/>
              </a:rPr>
              <a:t> *</a:t>
            </a:r>
            <a:r>
              <a:rPr lang="en-US" sz="500" dirty="0" err="1" smtClean="0">
                <a:latin typeface="MS Reference Sans Serif" pitchFamily="34" charset="0"/>
              </a:rPr>
              <a:t>pAssemImport</a:t>
            </a:r>
            <a:r>
              <a:rPr lang="en-US" sz="500" dirty="0" smtClean="0">
                <a:latin typeface="MS Reference Sans Serif" pitchFamily="34" charset="0"/>
              </a:rPr>
              <a:t>, </a:t>
            </a:r>
          </a:p>
          <a:p>
            <a:r>
              <a:rPr lang="en-US" sz="500" dirty="0" smtClean="0">
                <a:latin typeface="MS Reference Sans Serif" pitchFamily="34" charset="0"/>
              </a:rPr>
              <a:t>        [in]  const void  *</a:t>
            </a:r>
            <a:r>
              <a:rPr lang="en-US" sz="500" dirty="0" err="1" smtClean="0">
                <a:latin typeface="MS Reference Sans Serif" pitchFamily="34" charset="0"/>
              </a:rPr>
              <a:t>pbHashValue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cbHashValue</a:t>
            </a:r>
            <a:r>
              <a:rPr lang="en-US" sz="500" dirty="0" smtClean="0">
                <a:latin typeface="MS Reference Sans Serif" pitchFamily="34" charset="0"/>
              </a:rPr>
              <a:t>,</a:t>
            </a:r>
          </a:p>
          <a:p>
            <a:r>
              <a:rPr lang="en-US" sz="500" dirty="0" smtClean="0">
                <a:latin typeface="MS Reference Sans Serif" pitchFamily="34" charset="0"/>
              </a:rPr>
              <a:t>        [in]  </a:t>
            </a:r>
            <a:r>
              <a:rPr lang="en-US" sz="500" dirty="0" err="1" smtClean="0">
                <a:latin typeface="MS Reference Sans Serif" pitchFamily="34" charset="0"/>
              </a:rPr>
              <a:t>IMetaDataImport</a:t>
            </a:r>
            <a:r>
              <a:rPr lang="en-US" sz="500" dirty="0" smtClean="0">
                <a:latin typeface="MS Reference Sans Serif" pitchFamily="34" charset="0"/>
              </a:rPr>
              <a:t> *</a:t>
            </a:r>
            <a:r>
              <a:rPr lang="en-US" sz="500" dirty="0" err="1" smtClean="0">
                <a:latin typeface="MS Reference Sans Serif" pitchFamily="34" charset="0"/>
              </a:rPr>
              <a:t>pImport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mbMember</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IMetaDataAssemblyEmit</a:t>
            </a:r>
            <a:r>
              <a:rPr lang="en-US" sz="500" dirty="0" smtClean="0">
                <a:latin typeface="MS Reference Sans Serif" pitchFamily="34" charset="0"/>
              </a:rPr>
              <a:t> *</a:t>
            </a:r>
            <a:r>
              <a:rPr lang="en-US" sz="500" dirty="0" err="1" smtClean="0">
                <a:latin typeface="MS Reference Sans Serif" pitchFamily="34" charset="0"/>
              </a:rPr>
              <a:t>pAssemEmit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tkParent</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mdMemberRef</a:t>
            </a:r>
            <a:r>
              <a:rPr lang="en-US" sz="500" dirty="0" smtClean="0">
                <a:latin typeface="MS Reference Sans Serif" pitchFamily="34" charset="0"/>
              </a:rPr>
              <a:t> *</a:t>
            </a:r>
            <a:r>
              <a:rPr lang="en-US" sz="500" dirty="0" err="1" smtClean="0">
                <a:latin typeface="MS Reference Sans Serif" pitchFamily="34" charset="0"/>
              </a:rPr>
              <a:t>pmr</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DefineImportType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IMetaDataAssemblyImport</a:t>
            </a:r>
            <a:r>
              <a:rPr lang="en-US" sz="500" dirty="0" smtClean="0">
                <a:latin typeface="MS Reference Sans Serif" pitchFamily="34" charset="0"/>
              </a:rPr>
              <a:t> *</a:t>
            </a:r>
            <a:r>
              <a:rPr lang="en-US" sz="500" dirty="0" err="1" smtClean="0">
                <a:latin typeface="MS Reference Sans Serif" pitchFamily="34" charset="0"/>
              </a:rPr>
              <a:t>pAssemImport</a:t>
            </a:r>
            <a:r>
              <a:rPr lang="en-US" sz="500" dirty="0" smtClean="0">
                <a:latin typeface="MS Reference Sans Serif" pitchFamily="34" charset="0"/>
              </a:rPr>
              <a:t>, </a:t>
            </a:r>
          </a:p>
          <a:p>
            <a:r>
              <a:rPr lang="en-US" sz="500" dirty="0" smtClean="0">
                <a:latin typeface="MS Reference Sans Serif" pitchFamily="34" charset="0"/>
              </a:rPr>
              <a:t>        [in]  const void  *</a:t>
            </a:r>
            <a:r>
              <a:rPr lang="en-US" sz="500" dirty="0" err="1" smtClean="0">
                <a:latin typeface="MS Reference Sans Serif" pitchFamily="34" charset="0"/>
              </a:rPr>
              <a:t>pbHashValue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cbHashValue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IMetaDataImport</a:t>
            </a:r>
            <a:r>
              <a:rPr lang="en-US" sz="500" dirty="0" smtClean="0">
                <a:latin typeface="MS Reference Sans Serif" pitchFamily="34" charset="0"/>
              </a:rPr>
              <a:t> *</a:t>
            </a:r>
            <a:r>
              <a:rPr lang="en-US" sz="500" dirty="0" err="1" smtClean="0">
                <a:latin typeface="MS Reference Sans Serif" pitchFamily="34" charset="0"/>
              </a:rPr>
              <a:t>pImport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a:t>
            </a:r>
            <a:r>
              <a:rPr lang="en-US" sz="500" dirty="0" err="1" smtClean="0">
                <a:latin typeface="MS Reference Sans Serif" pitchFamily="34" charset="0"/>
              </a:rPr>
              <a:t>tdImport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IMetaDataAssemblyEmit</a:t>
            </a:r>
            <a:r>
              <a:rPr lang="en-US" sz="500" dirty="0" smtClean="0">
                <a:latin typeface="MS Reference Sans Serif" pitchFamily="34" charset="0"/>
              </a:rPr>
              <a:t> *</a:t>
            </a:r>
            <a:r>
              <a:rPr lang="en-US" sz="500" dirty="0" err="1" smtClean="0">
                <a:latin typeface="MS Reference Sans Serif" pitchFamily="34" charset="0"/>
              </a:rPr>
              <a:t>pAssemEmit</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mdTypeRef</a:t>
            </a:r>
            <a:r>
              <a:rPr lang="en-US" sz="500" dirty="0" smtClean="0">
                <a:latin typeface="MS Reference Sans Serif" pitchFamily="34" charset="0"/>
              </a:rPr>
              <a:t>   *</a:t>
            </a:r>
            <a:r>
              <a:rPr lang="en-US" sz="500" dirty="0" err="1" smtClean="0">
                <a:latin typeface="MS Reference Sans Serif" pitchFamily="34" charset="0"/>
              </a:rPr>
              <a:t>ptr</a:t>
            </a:r>
            <a:endParaRPr lang="en-US" sz="500" dirty="0" smtClean="0">
              <a:latin typeface="MS Reference Sans Serif" pitchFamily="34" charset="0"/>
            </a:endParaRPr>
          </a:p>
          <a:p>
            <a:r>
              <a:rPr lang="en-US" sz="500" dirty="0" smtClean="0">
                <a:latin typeface="MS Reference Sans Serif" pitchFamily="34" charset="0"/>
              </a:rPr>
              <a:t>    );</a:t>
            </a:r>
            <a:endParaRPr lang="en-US" sz="500" dirty="0">
              <a:latin typeface="MS Reference Sans Serif" pitchFamily="34" charset="0"/>
            </a:endParaRPr>
          </a:p>
        </p:txBody>
      </p:sp>
      <p:sp>
        <p:nvSpPr>
          <p:cNvPr id="7" name="TextBox 6"/>
          <p:cNvSpPr txBox="1"/>
          <p:nvPr/>
        </p:nvSpPr>
        <p:spPr>
          <a:xfrm>
            <a:off x="2514600" y="1600200"/>
            <a:ext cx="1905000" cy="4555093"/>
          </a:xfrm>
          <a:prstGeom prst="rect">
            <a:avLst/>
          </a:prstGeom>
          <a:noFill/>
        </p:spPr>
        <p:txBody>
          <a:bodyPr wrap="square" rtlCol="0">
            <a:spAutoFit/>
          </a:bodyPr>
          <a:lstStyle/>
          <a:p>
            <a:r>
              <a:rPr lang="en-US" sz="500" dirty="0" smtClean="0">
                <a:latin typeface="MS Reference Sans Serif" pitchFamily="34" charset="0"/>
              </a:rPr>
              <a:t>HRESULT </a:t>
            </a:r>
            <a:r>
              <a:rPr lang="en-US" sz="500" dirty="0" err="1" smtClean="0">
                <a:latin typeface="MS Reference Sans Serif" pitchFamily="34" charset="0"/>
              </a:rPr>
              <a:t>DefineMemberRef</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tkImport</a:t>
            </a:r>
            <a:r>
              <a:rPr lang="en-US" sz="500" dirty="0" smtClean="0">
                <a:latin typeface="MS Reference Sans Serif" pitchFamily="34" charset="0"/>
              </a:rPr>
              <a:t>,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[in]  PCCOR_SIGNATURE </a:t>
            </a:r>
            <a:r>
              <a:rPr lang="en-US" sz="500" dirty="0" err="1" smtClean="0">
                <a:latin typeface="MS Reference Sans Serif" pitchFamily="34" charset="0"/>
              </a:rPr>
              <a:t>pvSigBlob</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cbSigBlob</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mdMemberRef</a:t>
            </a:r>
            <a:r>
              <a:rPr lang="en-US" sz="500" dirty="0" smtClean="0">
                <a:latin typeface="MS Reference Sans Serif" pitchFamily="34" charset="0"/>
              </a:rPr>
              <a:t> *</a:t>
            </a:r>
            <a:r>
              <a:rPr lang="en-US" sz="500" dirty="0" err="1" smtClean="0">
                <a:latin typeface="MS Reference Sans Serif" pitchFamily="34" charset="0"/>
              </a:rPr>
              <a:t>pmr</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DefineMethod</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dwMethodFlags</a:t>
            </a:r>
            <a:r>
              <a:rPr lang="en-US" sz="500" dirty="0" smtClean="0">
                <a:latin typeface="MS Reference Sans Serif" pitchFamily="34" charset="0"/>
              </a:rPr>
              <a:t>, </a:t>
            </a:r>
          </a:p>
          <a:p>
            <a:r>
              <a:rPr lang="en-US" sz="500" dirty="0" smtClean="0">
                <a:latin typeface="MS Reference Sans Serif" pitchFamily="34" charset="0"/>
              </a:rPr>
              <a:t>        [in]  PCCOR_SIGNATURE </a:t>
            </a:r>
            <a:r>
              <a:rPr lang="en-US" sz="500" dirty="0" err="1" smtClean="0">
                <a:latin typeface="MS Reference Sans Serif" pitchFamily="34" charset="0"/>
              </a:rPr>
              <a:t>pvSigBlob</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cbSigBlob</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ulCodeRVA</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dwImplFlags</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pmd</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DefineMethodImpl</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tkBody</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tkDecl</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DefineModuleRef</a:t>
            </a:r>
            <a:r>
              <a:rPr lang="en-US" sz="500" dirty="0" smtClean="0">
                <a:latin typeface="MS Reference Sans Serif" pitchFamily="34" charset="0"/>
              </a:rPr>
              <a:t> (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mdModuleRef</a:t>
            </a:r>
            <a:r>
              <a:rPr lang="en-US" sz="500" dirty="0" smtClean="0">
                <a:latin typeface="MS Reference Sans Serif" pitchFamily="34" charset="0"/>
              </a:rPr>
              <a:t> *</a:t>
            </a:r>
            <a:r>
              <a:rPr lang="en-US" sz="500" dirty="0" err="1" smtClean="0">
                <a:latin typeface="MS Reference Sans Serif" pitchFamily="34" charset="0"/>
              </a:rPr>
              <a:t>pmur</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DefineNestedType</a:t>
            </a:r>
            <a:r>
              <a:rPr lang="en-US" sz="500" dirty="0" smtClean="0">
                <a:latin typeface="MS Reference Sans Serif" pitchFamily="34" charset="0"/>
              </a:rPr>
              <a:t> ( </a:t>
            </a:r>
          </a:p>
          <a:p>
            <a:r>
              <a:rPr lang="en-US" sz="500" dirty="0" smtClean="0">
                <a:latin typeface="MS Reference Sans Serif" pitchFamily="34" charset="0"/>
              </a:rPr>
              <a:t>        [in]  LPCWSTR     </a:t>
            </a:r>
            <a:r>
              <a:rPr lang="en-US" sz="500" dirty="0" err="1" smtClean="0">
                <a:latin typeface="MS Reference Sans Serif" pitchFamily="34" charset="0"/>
              </a:rPr>
              <a:t>szTypeDef</a:t>
            </a:r>
            <a:r>
              <a:rPr lang="en-US" sz="500" dirty="0" smtClean="0">
                <a:latin typeface="MS Reference Sans Serif" pitchFamily="34" charset="0"/>
              </a:rPr>
              <a:t>,</a:t>
            </a:r>
          </a:p>
          <a:p>
            <a:r>
              <a:rPr lang="en-US" sz="500" dirty="0" smtClean="0">
                <a:latin typeface="MS Reference Sans Serif" pitchFamily="34" charset="0"/>
              </a:rPr>
              <a:t>        [in]  DWORD       </a:t>
            </a:r>
            <a:r>
              <a:rPr lang="en-US" sz="500" dirty="0" err="1" smtClean="0">
                <a:latin typeface="MS Reference Sans Serif" pitchFamily="34" charset="0"/>
              </a:rPr>
              <a:t>dwTypeDefFlags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tkExtends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rtkImplements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a:t>
            </a:r>
            <a:r>
              <a:rPr lang="en-US" sz="500" dirty="0" err="1" smtClean="0">
                <a:latin typeface="MS Reference Sans Serif" pitchFamily="34" charset="0"/>
              </a:rPr>
              <a:t>tdEncloser</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mdTypeDef</a:t>
            </a:r>
            <a:r>
              <a:rPr lang="en-US" sz="500" dirty="0" smtClean="0">
                <a:latin typeface="MS Reference Sans Serif" pitchFamily="34" charset="0"/>
              </a:rPr>
              <a:t>   *</a:t>
            </a:r>
            <a:r>
              <a:rPr lang="en-US" sz="500" dirty="0" err="1" smtClean="0">
                <a:latin typeface="MS Reference Sans Serif" pitchFamily="34" charset="0"/>
              </a:rPr>
              <a:t>ptd</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DefineParam</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ulParamSeq</a:t>
            </a:r>
            <a:r>
              <a:rPr lang="en-US" sz="500" dirty="0" smtClean="0">
                <a:latin typeface="MS Reference Sans Serif" pitchFamily="34" charset="0"/>
              </a:rPr>
              <a:t>,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dwParamFlags</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dwCPlusTypeFlag</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pValue</a:t>
            </a:r>
            <a:r>
              <a:rPr lang="en-US" sz="500" dirty="0" smtClean="0">
                <a:latin typeface="MS Reference Sans Serif" pitchFamily="34" charset="0"/>
              </a:rPr>
              <a:t>,</a:t>
            </a:r>
          </a:p>
          <a:p>
            <a:r>
              <a:rPr lang="en-US" sz="500" dirty="0" smtClean="0">
                <a:latin typeface="MS Reference Sans Serif" pitchFamily="34" charset="0"/>
              </a:rPr>
              <a:t>        [in]  ULONG       </a:t>
            </a:r>
            <a:r>
              <a:rPr lang="en-US" sz="500" dirty="0" err="1" smtClean="0">
                <a:latin typeface="MS Reference Sans Serif" pitchFamily="34" charset="0"/>
              </a:rPr>
              <a:t>cchValue</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mdParamDef</a:t>
            </a:r>
            <a:r>
              <a:rPr lang="en-US" sz="500" dirty="0" smtClean="0">
                <a:latin typeface="MS Reference Sans Serif" pitchFamily="34" charset="0"/>
              </a:rPr>
              <a:t>  *</a:t>
            </a:r>
            <a:r>
              <a:rPr lang="en-US" sz="500" dirty="0" err="1" smtClean="0">
                <a:latin typeface="MS Reference Sans Serif" pitchFamily="34" charset="0"/>
              </a:rPr>
              <a:t>ppd</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DefinePermissionSet</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dwAction</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pvPermission</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cbPermission</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mdPermission</a:t>
            </a:r>
            <a:r>
              <a:rPr lang="en-US" sz="500" dirty="0" smtClean="0">
                <a:latin typeface="MS Reference Sans Serif" pitchFamily="34" charset="0"/>
              </a:rPr>
              <a:t> *</a:t>
            </a:r>
            <a:r>
              <a:rPr lang="en-US" sz="500" dirty="0" err="1" smtClean="0">
                <a:latin typeface="MS Reference Sans Serif" pitchFamily="34" charset="0"/>
              </a:rPr>
              <a:t>ppm</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p:txBody>
      </p:sp>
      <p:sp>
        <p:nvSpPr>
          <p:cNvPr id="8" name="TextBox 7"/>
          <p:cNvSpPr txBox="1"/>
          <p:nvPr/>
        </p:nvSpPr>
        <p:spPr>
          <a:xfrm>
            <a:off x="4648200" y="1524000"/>
            <a:ext cx="1905000" cy="4785926"/>
          </a:xfrm>
          <a:prstGeom prst="rect">
            <a:avLst/>
          </a:prstGeom>
          <a:noFill/>
        </p:spPr>
        <p:txBody>
          <a:bodyPr wrap="square" rtlCol="0">
            <a:spAutoFit/>
          </a:bodyPr>
          <a:lstStyle/>
          <a:p>
            <a:r>
              <a:rPr lang="en-US" sz="500" dirty="0" smtClean="0">
                <a:latin typeface="MS Reference Sans Serif" pitchFamily="34" charset="0"/>
              </a:rPr>
              <a:t> HRESULT </a:t>
            </a:r>
            <a:r>
              <a:rPr lang="en-US" sz="500" dirty="0" err="1" smtClean="0">
                <a:latin typeface="MS Reference Sans Serif" pitchFamily="34" charset="0"/>
              </a:rPr>
              <a:t>DefinePinvokeMap</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dwMappingFlags</a:t>
            </a:r>
            <a:r>
              <a:rPr lang="en-US" sz="500" dirty="0" smtClean="0">
                <a:latin typeface="MS Reference Sans Serif" pitchFamily="34" charset="0"/>
              </a:rPr>
              <a:t>, </a:t>
            </a:r>
          </a:p>
          <a:p>
            <a:r>
              <a:rPr lang="en-US" sz="500" dirty="0" smtClean="0">
                <a:latin typeface="MS Reference Sans Serif" pitchFamily="34" charset="0"/>
              </a:rPr>
              <a:t>        [in]  LPCWSTR     </a:t>
            </a:r>
            <a:r>
              <a:rPr lang="en-US" sz="500" dirty="0" err="1" smtClean="0">
                <a:latin typeface="MS Reference Sans Serif" pitchFamily="34" charset="0"/>
              </a:rPr>
              <a:t>szImportName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mdModuleRef</a:t>
            </a:r>
            <a:r>
              <a:rPr lang="en-US" sz="500" dirty="0" smtClean="0">
                <a:latin typeface="MS Reference Sans Serif" pitchFamily="34" charset="0"/>
              </a:rPr>
              <a:t> </a:t>
            </a:r>
            <a:r>
              <a:rPr lang="en-US" sz="500" dirty="0" err="1" smtClean="0">
                <a:latin typeface="MS Reference Sans Serif" pitchFamily="34" charset="0"/>
              </a:rPr>
              <a:t>mrImportDLL</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DefineProperty</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LPCWSTR     </a:t>
            </a:r>
            <a:r>
              <a:rPr lang="en-US" sz="500" dirty="0" err="1" smtClean="0">
                <a:latin typeface="MS Reference Sans Serif" pitchFamily="34" charset="0"/>
              </a:rPr>
              <a:t>szProperty</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dwPropFlags</a:t>
            </a:r>
            <a:r>
              <a:rPr lang="en-US" sz="500" dirty="0" smtClean="0">
                <a:latin typeface="MS Reference Sans Serif" pitchFamily="34" charset="0"/>
              </a:rPr>
              <a:t>, </a:t>
            </a:r>
          </a:p>
          <a:p>
            <a:r>
              <a:rPr lang="en-US" sz="500" dirty="0" smtClean="0">
                <a:latin typeface="MS Reference Sans Serif" pitchFamily="34" charset="0"/>
              </a:rPr>
              <a:t>        [in]  PCCOR_SIGNATURE </a:t>
            </a:r>
            <a:r>
              <a:rPr lang="en-US" sz="500" dirty="0" err="1" smtClean="0">
                <a:latin typeface="MS Reference Sans Serif" pitchFamily="34" charset="0"/>
              </a:rPr>
              <a:t>pvSig</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dwCPlusTypeFlag</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cchValue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mdSetter</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mdGetter</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rmdOtherMethods</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mdProperty</a:t>
            </a:r>
            <a:r>
              <a:rPr lang="en-US" sz="500" dirty="0" smtClean="0">
                <a:latin typeface="MS Reference Sans Serif" pitchFamily="34" charset="0"/>
              </a:rPr>
              <a:t>  *</a:t>
            </a:r>
            <a:r>
              <a:rPr lang="en-US" sz="500" dirty="0" err="1" smtClean="0">
                <a:latin typeface="MS Reference Sans Serif" pitchFamily="34" charset="0"/>
              </a:rPr>
              <a:t>pmdProp</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DefineSecurityAttributeSet</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tkObj</a:t>
            </a:r>
            <a:r>
              <a:rPr lang="en-US" sz="500" dirty="0" smtClean="0">
                <a:latin typeface="MS Reference Sans Serif" pitchFamily="34" charset="0"/>
              </a:rPr>
              <a:t>, </a:t>
            </a:r>
          </a:p>
          <a:p>
            <a:r>
              <a:rPr lang="en-US" sz="500" dirty="0" smtClean="0">
                <a:latin typeface="MS Reference Sans Serif" pitchFamily="34" charset="0"/>
              </a:rPr>
              <a:t>        [in]  COR_SECATTR </a:t>
            </a:r>
            <a:r>
              <a:rPr lang="en-US" sz="500" dirty="0" err="1" smtClean="0">
                <a:latin typeface="MS Reference Sans Serif" pitchFamily="34" charset="0"/>
              </a:rPr>
              <a:t>rSecAttrs</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cSecAttrs</a:t>
            </a:r>
            <a:r>
              <a:rPr lang="en-US" sz="500" dirty="0" smtClean="0">
                <a:latin typeface="MS Reference Sans Serif" pitchFamily="34" charset="0"/>
              </a:rPr>
              <a:t>, </a:t>
            </a:r>
          </a:p>
          <a:p>
            <a:r>
              <a:rPr lang="en-US" sz="500" dirty="0" smtClean="0">
                <a:latin typeface="MS Reference Sans Serif" pitchFamily="34" charset="0"/>
              </a:rPr>
              <a:t>        [out] ULONG       *</a:t>
            </a:r>
            <a:r>
              <a:rPr lang="en-US" sz="500" dirty="0" err="1" smtClean="0">
                <a:latin typeface="MS Reference Sans Serif" pitchFamily="34" charset="0"/>
              </a:rPr>
              <a:t>pulErrorAttr</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DefineTypeDef</a:t>
            </a:r>
            <a:r>
              <a:rPr lang="en-US" sz="500" dirty="0" smtClean="0">
                <a:latin typeface="MS Reference Sans Serif" pitchFamily="34" charset="0"/>
              </a:rPr>
              <a:t> ( </a:t>
            </a:r>
          </a:p>
          <a:p>
            <a:r>
              <a:rPr lang="en-US" sz="500" dirty="0" smtClean="0">
                <a:latin typeface="MS Reference Sans Serif" pitchFamily="34" charset="0"/>
              </a:rPr>
              <a:t>                [in]  LPCWSTR     </a:t>
            </a:r>
            <a:r>
              <a:rPr lang="en-US" sz="500" dirty="0" err="1" smtClean="0">
                <a:latin typeface="MS Reference Sans Serif" pitchFamily="34" charset="0"/>
              </a:rPr>
              <a:t>szTypeDef</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dwTypeDefFlags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tkExtends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rtkImplements</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mdTypeDef</a:t>
            </a:r>
            <a:r>
              <a:rPr lang="en-US" sz="500" dirty="0" smtClean="0">
                <a:latin typeface="MS Reference Sans Serif" pitchFamily="34" charset="0"/>
              </a:rPr>
              <a:t>   *</a:t>
            </a:r>
            <a:r>
              <a:rPr lang="en-US" sz="500" dirty="0" err="1" smtClean="0">
                <a:latin typeface="MS Reference Sans Serif" pitchFamily="34" charset="0"/>
              </a:rPr>
              <a:t>ptd</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DefineTypeRefByName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tkResolutionScope</a:t>
            </a:r>
            <a:r>
              <a:rPr lang="en-US" sz="500" dirty="0" smtClean="0">
                <a:latin typeface="MS Reference Sans Serif" pitchFamily="34" charset="0"/>
              </a:rPr>
              <a:t>,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mdTypeRef</a:t>
            </a:r>
            <a:r>
              <a:rPr lang="en-US" sz="500" dirty="0" smtClean="0">
                <a:latin typeface="MS Reference Sans Serif" pitchFamily="34" charset="0"/>
              </a:rPr>
              <a:t>   *</a:t>
            </a:r>
            <a:r>
              <a:rPr lang="en-US" sz="500" dirty="0" err="1" smtClean="0">
                <a:latin typeface="MS Reference Sans Serif" pitchFamily="34" charset="0"/>
              </a:rPr>
              <a:t>ptr</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DefineUserString</a:t>
            </a:r>
            <a:r>
              <a:rPr lang="en-US" sz="500" dirty="0" smtClean="0">
                <a:latin typeface="MS Reference Sans Serif" pitchFamily="34" charset="0"/>
              </a:rPr>
              <a:t> ( </a:t>
            </a:r>
          </a:p>
          <a:p>
            <a:r>
              <a:rPr lang="en-US" sz="500" dirty="0" smtClean="0">
                <a:latin typeface="MS Reference Sans Serif" pitchFamily="34" charset="0"/>
              </a:rPr>
              <a:t>        [in]  LPCWSTR </a:t>
            </a:r>
            <a:r>
              <a:rPr lang="en-US" sz="500" dirty="0" err="1" smtClean="0">
                <a:latin typeface="MS Reference Sans Serif" pitchFamily="34" charset="0"/>
              </a:rPr>
              <a:t>szString</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cchString</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mdString</a:t>
            </a:r>
            <a:r>
              <a:rPr lang="en-US" sz="500" dirty="0" smtClean="0">
                <a:latin typeface="MS Reference Sans Serif" pitchFamily="34" charset="0"/>
              </a:rPr>
              <a:t>    *</a:t>
            </a:r>
            <a:r>
              <a:rPr lang="en-US" sz="500" dirty="0" err="1" smtClean="0">
                <a:latin typeface="MS Reference Sans Serif" pitchFamily="34" charset="0"/>
              </a:rPr>
              <a:t>pstk</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DeleteClassLayout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DeleteFieldMarshal</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DeletePinvokeMap</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p:txBody>
      </p:sp>
      <p:sp>
        <p:nvSpPr>
          <p:cNvPr id="9" name="TextBox 8"/>
          <p:cNvSpPr txBox="1"/>
          <p:nvPr/>
        </p:nvSpPr>
        <p:spPr>
          <a:xfrm>
            <a:off x="6781800" y="1524000"/>
            <a:ext cx="1905000" cy="3477875"/>
          </a:xfrm>
          <a:prstGeom prst="rect">
            <a:avLst/>
          </a:prstGeom>
          <a:noFill/>
        </p:spPr>
        <p:txBody>
          <a:bodyPr wrap="square" rtlCol="0">
            <a:spAutoFit/>
          </a:bodyPr>
          <a:lstStyle/>
          <a:p>
            <a:r>
              <a:rPr lang="en-US" sz="500" dirty="0" smtClean="0">
                <a:latin typeface="MS Reference Sans Serif" pitchFamily="34" charset="0"/>
              </a:rPr>
              <a:t> HRESULT </a:t>
            </a:r>
            <a:r>
              <a:rPr lang="en-US" sz="500" dirty="0" err="1" smtClean="0">
                <a:latin typeface="MS Reference Sans Serif" pitchFamily="34" charset="0"/>
              </a:rPr>
              <a:t>DeleteToken</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tkObj</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GetSaveSize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CorSaveSize</a:t>
            </a:r>
            <a:r>
              <a:rPr lang="en-US" sz="500" dirty="0" smtClean="0">
                <a:latin typeface="MS Reference Sans Serif" pitchFamily="34" charset="0"/>
              </a:rPr>
              <a:t> </a:t>
            </a:r>
            <a:r>
              <a:rPr lang="en-US" sz="500" dirty="0" err="1" smtClean="0">
                <a:latin typeface="MS Reference Sans Serif" pitchFamily="34" charset="0"/>
              </a:rPr>
              <a:t>fSave</a:t>
            </a:r>
            <a:r>
              <a:rPr lang="en-US" sz="500" dirty="0" smtClean="0">
                <a:latin typeface="MS Reference Sans Serif" pitchFamily="34" charset="0"/>
              </a:rPr>
              <a:t>,</a:t>
            </a:r>
          </a:p>
          <a:p>
            <a:r>
              <a:rPr lang="en-US" sz="500" dirty="0" smtClean="0">
                <a:latin typeface="MS Reference Sans Serif" pitchFamily="34" charset="0"/>
              </a:rPr>
              <a:t>        [out] DWORD       *</a:t>
            </a:r>
            <a:r>
              <a:rPr lang="en-US" sz="500" dirty="0" err="1" smtClean="0">
                <a:latin typeface="MS Reference Sans Serif" pitchFamily="34" charset="0"/>
              </a:rPr>
              <a:t>pdwSaveSize</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GetTokenFromSig</a:t>
            </a:r>
            <a:r>
              <a:rPr lang="en-US" sz="500" dirty="0" smtClean="0">
                <a:latin typeface="MS Reference Sans Serif" pitchFamily="34" charset="0"/>
              </a:rPr>
              <a:t> (   </a:t>
            </a:r>
          </a:p>
          <a:p>
            <a:r>
              <a:rPr lang="en-US" sz="500" dirty="0" smtClean="0">
                <a:latin typeface="MS Reference Sans Serif" pitchFamily="34" charset="0"/>
              </a:rPr>
              <a:t>        [in]  PCCOR_SIGNATURE </a:t>
            </a:r>
            <a:r>
              <a:rPr lang="en-US" sz="500" dirty="0" err="1" smtClean="0">
                <a:latin typeface="MS Reference Sans Serif" pitchFamily="34" charset="0"/>
              </a:rPr>
              <a:t>pvSig</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mdSignature</a:t>
            </a:r>
            <a:r>
              <a:rPr lang="en-US" sz="500" dirty="0" smtClean="0">
                <a:latin typeface="MS Reference Sans Serif" pitchFamily="34" charset="0"/>
              </a:rPr>
              <a:t> *</a:t>
            </a:r>
            <a:r>
              <a:rPr lang="en-US" sz="500" dirty="0" err="1" smtClean="0">
                <a:latin typeface="MS Reference Sans Serif" pitchFamily="34" charset="0"/>
              </a:rPr>
              <a:t>pmsig</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GetTokenFromTypeSpec</a:t>
            </a:r>
            <a:r>
              <a:rPr lang="en-US" sz="500" dirty="0" smtClean="0">
                <a:latin typeface="MS Reference Sans Serif" pitchFamily="34" charset="0"/>
              </a:rPr>
              <a:t> ( </a:t>
            </a:r>
          </a:p>
          <a:p>
            <a:r>
              <a:rPr lang="en-US" sz="500" dirty="0" smtClean="0">
                <a:latin typeface="MS Reference Sans Serif" pitchFamily="34" charset="0"/>
              </a:rPr>
              <a:t>        [in]  PCCOR_SIGNATURE </a:t>
            </a:r>
            <a:r>
              <a:rPr lang="en-US" sz="500" dirty="0" err="1" smtClean="0">
                <a:latin typeface="MS Reference Sans Serif" pitchFamily="34" charset="0"/>
              </a:rPr>
              <a:t>pvSig</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mdTypeSpec</a:t>
            </a:r>
            <a:r>
              <a:rPr lang="en-US" sz="500" dirty="0" smtClean="0">
                <a:latin typeface="MS Reference Sans Serif" pitchFamily="34" charset="0"/>
              </a:rPr>
              <a:t> *</a:t>
            </a:r>
            <a:r>
              <a:rPr lang="en-US" sz="500" dirty="0" err="1" smtClean="0">
                <a:latin typeface="MS Reference Sans Serif" pitchFamily="34" charset="0"/>
              </a:rPr>
              <a:t>ptypespec</a:t>
            </a:r>
            <a:r>
              <a:rPr lang="en-US" sz="500" dirty="0" smtClean="0">
                <a:latin typeface="MS Reference Sans Serif" pitchFamily="34" charset="0"/>
              </a:rPr>
              <a:t> </a:t>
            </a:r>
          </a:p>
          <a:p>
            <a:r>
              <a:rPr lang="en-US" sz="500" dirty="0" smtClean="0">
                <a:latin typeface="MS Reference Sans Serif" pitchFamily="34" charset="0"/>
              </a:rPr>
              <a:t>    );</a:t>
            </a:r>
          </a:p>
          <a:p>
            <a:endParaRPr lang="en-US" sz="500" dirty="0" smtClean="0">
              <a:latin typeface="MS Reference Sans Serif" pitchFamily="34" charset="0"/>
            </a:endParaRPr>
          </a:p>
          <a:p>
            <a:r>
              <a:rPr lang="en-US" sz="500" dirty="0" smtClean="0">
                <a:latin typeface="MS Reference Sans Serif" pitchFamily="34" charset="0"/>
              </a:rPr>
              <a:t>  HRESULT Merge ( </a:t>
            </a:r>
          </a:p>
          <a:p>
            <a:r>
              <a:rPr lang="en-US" sz="500" dirty="0" smtClean="0">
                <a:latin typeface="MS Reference Sans Serif" pitchFamily="34" charset="0"/>
              </a:rPr>
              <a:t>        [in]  </a:t>
            </a:r>
            <a:r>
              <a:rPr lang="en-US" sz="500" dirty="0" err="1" smtClean="0">
                <a:latin typeface="MS Reference Sans Serif" pitchFamily="34" charset="0"/>
              </a:rPr>
              <a:t>IMetaDataImport</a:t>
            </a:r>
            <a:r>
              <a:rPr lang="en-US" sz="500" dirty="0" smtClean="0">
                <a:latin typeface="MS Reference Sans Serif" pitchFamily="34" charset="0"/>
              </a:rPr>
              <a:t> *</a:t>
            </a:r>
            <a:r>
              <a:rPr lang="en-US" sz="500" dirty="0" err="1" smtClean="0">
                <a:latin typeface="MS Reference Sans Serif" pitchFamily="34" charset="0"/>
              </a:rPr>
              <a:t>pImport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IMapToken</a:t>
            </a:r>
            <a:r>
              <a:rPr lang="en-US" sz="500" dirty="0" smtClean="0">
                <a:latin typeface="MS Reference Sans Serif" pitchFamily="34" charset="0"/>
              </a:rPr>
              <a:t>   *</a:t>
            </a:r>
            <a:r>
              <a:rPr lang="en-US" sz="500" dirty="0" err="1" smtClean="0">
                <a:latin typeface="MS Reference Sans Serif" pitchFamily="34" charset="0"/>
              </a:rPr>
              <a:t>pHostMapToken</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IUnknown</a:t>
            </a:r>
            <a:r>
              <a:rPr lang="en-US" sz="500" dirty="0" smtClean="0">
                <a:latin typeface="MS Reference Sans Serif" pitchFamily="34" charset="0"/>
              </a:rPr>
              <a:t>    *</a:t>
            </a:r>
            <a:r>
              <a:rPr lang="en-US" sz="500" dirty="0" err="1" smtClean="0">
                <a:latin typeface="MS Reference Sans Serif" pitchFamily="34" charset="0"/>
              </a:rPr>
              <a:t>pHandler</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MergeEnd</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Save ( </a:t>
            </a:r>
          </a:p>
          <a:p>
            <a:r>
              <a:rPr lang="en-US" sz="500" dirty="0" smtClean="0">
                <a:latin typeface="MS Reference Sans Serif" pitchFamily="34" charset="0"/>
              </a:rPr>
              <a:t>        [in]  LPCWSTR     </a:t>
            </a:r>
            <a:r>
              <a:rPr lang="en-US" sz="500" dirty="0" err="1" smtClean="0">
                <a:latin typeface="MS Reference Sans Serif" pitchFamily="34" charset="0"/>
              </a:rPr>
              <a:t>szFile</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dwSaveFlags</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SaveToMemory</a:t>
            </a:r>
            <a:r>
              <a:rPr lang="en-US" sz="500" dirty="0" smtClean="0">
                <a:latin typeface="MS Reference Sans Serif" pitchFamily="34" charset="0"/>
              </a:rPr>
              <a:t> (   </a:t>
            </a:r>
          </a:p>
          <a:p>
            <a:r>
              <a:rPr lang="en-US" sz="500" dirty="0" smtClean="0">
                <a:latin typeface="MS Reference Sans Serif" pitchFamily="34" charset="0"/>
              </a:rPr>
              <a:t>        [in]  void        *</a:t>
            </a:r>
            <a:r>
              <a:rPr lang="en-US" sz="500" dirty="0" err="1" smtClean="0">
                <a:latin typeface="MS Reference Sans Serif" pitchFamily="34" charset="0"/>
              </a:rPr>
              <a:t>pbData</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cbData</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SaveToStream</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IStream</a:t>
            </a:r>
            <a:r>
              <a:rPr lang="en-US" sz="500" dirty="0" smtClean="0">
                <a:latin typeface="MS Reference Sans Serif" pitchFamily="34" charset="0"/>
              </a:rPr>
              <a:t>     *</a:t>
            </a:r>
            <a:r>
              <a:rPr lang="en-US" sz="500" dirty="0" err="1" smtClean="0">
                <a:latin typeface="MS Reference Sans Serif" pitchFamily="34" charset="0"/>
              </a:rPr>
              <a:t>pIStream</a:t>
            </a:r>
            <a:r>
              <a:rPr lang="en-US" sz="500" dirty="0" smtClean="0">
                <a:latin typeface="MS Reference Sans Serif" pitchFamily="34" charset="0"/>
              </a:rPr>
              <a:t>,</a:t>
            </a:r>
          </a:p>
          <a:p>
            <a:r>
              <a:rPr lang="en-US" sz="500" dirty="0" smtClean="0">
                <a:latin typeface="MS Reference Sans Serif" pitchFamily="34" charset="0"/>
              </a:rPr>
              <a:t>        [in]  DWORD       </a:t>
            </a:r>
            <a:r>
              <a:rPr lang="en-US" sz="500" dirty="0" err="1" smtClean="0">
                <a:latin typeface="MS Reference Sans Serif" pitchFamily="34" charset="0"/>
              </a:rPr>
              <a:t>dwSaveFlags</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endParaRPr lang="en-US" sz="500" dirty="0">
              <a:latin typeface="MS Reference Sans Serif"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IMetadataEmit</a:t>
            </a:r>
            <a:endParaRPr lang="en-US" dirty="0"/>
          </a:p>
        </p:txBody>
      </p:sp>
      <p:sp>
        <p:nvSpPr>
          <p:cNvPr id="5" name="TextBox 4"/>
          <p:cNvSpPr txBox="1"/>
          <p:nvPr/>
        </p:nvSpPr>
        <p:spPr>
          <a:xfrm>
            <a:off x="304800" y="1600200"/>
            <a:ext cx="1905000" cy="4862870"/>
          </a:xfrm>
          <a:prstGeom prst="rect">
            <a:avLst/>
          </a:prstGeom>
          <a:noFill/>
        </p:spPr>
        <p:txBody>
          <a:bodyPr wrap="square" rtlCol="0">
            <a:spAutoFit/>
          </a:bodyPr>
          <a:lstStyle/>
          <a:p>
            <a:r>
              <a:rPr lang="en-US" sz="500" dirty="0" smtClean="0">
                <a:latin typeface="MS Reference Sans Serif" pitchFamily="34" charset="0"/>
              </a:rPr>
              <a:t>HRESULT </a:t>
            </a:r>
            <a:r>
              <a:rPr lang="en-US" sz="500" dirty="0" err="1" smtClean="0">
                <a:latin typeface="MS Reference Sans Serif" pitchFamily="34" charset="0"/>
              </a:rPr>
              <a:t>SetClassLayout</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DWORD       </a:t>
            </a:r>
            <a:r>
              <a:rPr lang="en-US" sz="500" dirty="0" err="1" smtClean="0">
                <a:latin typeface="MS Reference Sans Serif" pitchFamily="34" charset="0"/>
              </a:rPr>
              <a:t>dwPackSize</a:t>
            </a:r>
            <a:r>
              <a:rPr lang="en-US" sz="500" dirty="0" smtClean="0">
                <a:latin typeface="MS Reference Sans Serif" pitchFamily="34" charset="0"/>
              </a:rPr>
              <a:t>, </a:t>
            </a:r>
          </a:p>
          <a:p>
            <a:r>
              <a:rPr lang="en-US" sz="500" dirty="0" smtClean="0">
                <a:latin typeface="MS Reference Sans Serif" pitchFamily="34" charset="0"/>
              </a:rPr>
              <a:t>        [in]  COR_FIELD_OFFSET </a:t>
            </a:r>
            <a:r>
              <a:rPr lang="en-US" sz="500" dirty="0" err="1" smtClean="0">
                <a:latin typeface="MS Reference Sans Serif" pitchFamily="34" charset="0"/>
              </a:rPr>
              <a:t>rFieldOffsets</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ulClassSize</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SetCustomAttributeValue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mdCustomAttribute</a:t>
            </a:r>
            <a:r>
              <a:rPr lang="en-US" sz="500" dirty="0" smtClean="0">
                <a:latin typeface="MS Reference Sans Serif" pitchFamily="34" charset="0"/>
              </a:rPr>
              <a:t> </a:t>
            </a:r>
            <a:r>
              <a:rPr lang="en-US" sz="500" dirty="0" err="1" smtClean="0">
                <a:latin typeface="MS Reference Sans Serif" pitchFamily="34" charset="0"/>
              </a:rPr>
              <a:t>pcv</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pCustomAttribute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cbCustomAttribute</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SetEventProps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mdEvent</a:t>
            </a:r>
            <a:r>
              <a:rPr lang="en-US" sz="500" dirty="0" smtClean="0">
                <a:latin typeface="MS Reference Sans Serif" pitchFamily="34" charset="0"/>
              </a:rPr>
              <a:t>     </a:t>
            </a:r>
            <a:r>
              <a:rPr lang="en-US" sz="500" dirty="0" err="1" smtClean="0">
                <a:latin typeface="MS Reference Sans Serif" pitchFamily="34" charset="0"/>
              </a:rPr>
              <a:t>ev</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dwEventFlags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tkEventType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mdAddOn</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mdRemoveOn</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mdFire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rmdOtherMethods</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SetFieldMarshal</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[in]  PCCOR_SIGNATURE </a:t>
            </a:r>
            <a:r>
              <a:rPr lang="en-US" sz="500" dirty="0" err="1" smtClean="0">
                <a:latin typeface="MS Reference Sans Serif" pitchFamily="34" charset="0"/>
              </a:rPr>
              <a:t>pvNativeType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cbNativeType</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SetFieldProps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mdFieldDef</a:t>
            </a:r>
            <a:r>
              <a:rPr lang="en-US" sz="500" dirty="0" smtClean="0">
                <a:latin typeface="MS Reference Sans Serif" pitchFamily="34" charset="0"/>
              </a:rPr>
              <a:t>  </a:t>
            </a:r>
            <a:r>
              <a:rPr lang="en-US" sz="500" dirty="0" err="1" smtClean="0">
                <a:latin typeface="MS Reference Sans Serif" pitchFamily="34" charset="0"/>
              </a:rPr>
              <a:t>fd</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dwFieldFlags</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dwCPlusTypeFlag</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cchValue</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SetFieldRVA</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mdFieldDef</a:t>
            </a:r>
            <a:r>
              <a:rPr lang="en-US" sz="500" dirty="0" smtClean="0">
                <a:latin typeface="MS Reference Sans Serif" pitchFamily="34" charset="0"/>
              </a:rPr>
              <a:t>  </a:t>
            </a:r>
            <a:r>
              <a:rPr lang="en-US" sz="500" dirty="0" err="1" smtClean="0">
                <a:latin typeface="MS Reference Sans Serif" pitchFamily="34" charset="0"/>
              </a:rPr>
              <a:t>fd</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ulRVA</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SetHandler</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IUnknown</a:t>
            </a:r>
            <a:r>
              <a:rPr lang="en-US" sz="500" dirty="0" smtClean="0">
                <a:latin typeface="MS Reference Sans Serif" pitchFamily="34" charset="0"/>
              </a:rPr>
              <a:t>    *</a:t>
            </a:r>
            <a:r>
              <a:rPr lang="en-US" sz="500" dirty="0" err="1" smtClean="0">
                <a:latin typeface="MS Reference Sans Serif" pitchFamily="34" charset="0"/>
              </a:rPr>
              <a:t>pUnk</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SetMethodProps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dwMethodFlags</a:t>
            </a:r>
            <a:r>
              <a:rPr lang="en-US" sz="500" dirty="0" smtClean="0">
                <a:latin typeface="MS Reference Sans Serif" pitchFamily="34" charset="0"/>
              </a:rPr>
              <a:t>,</a:t>
            </a:r>
          </a:p>
          <a:p>
            <a:r>
              <a:rPr lang="en-US" sz="500" dirty="0" smtClean="0">
                <a:latin typeface="MS Reference Sans Serif" pitchFamily="34" charset="0"/>
              </a:rPr>
              <a:t>        [in]  ULONG       </a:t>
            </a:r>
            <a:r>
              <a:rPr lang="en-US" sz="500" dirty="0" err="1" smtClean="0">
                <a:latin typeface="MS Reference Sans Serif" pitchFamily="34" charset="0"/>
              </a:rPr>
              <a:t>ulCodeRVA</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dwImplFlags</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SetMethodImplFlags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dwImplFlags</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SetModuleProps</a:t>
            </a:r>
            <a:r>
              <a:rPr lang="en-US" sz="500" dirty="0" smtClean="0">
                <a:latin typeface="MS Reference Sans Serif" pitchFamily="34" charset="0"/>
              </a:rPr>
              <a:t> ( </a:t>
            </a:r>
          </a:p>
          <a:p>
            <a:r>
              <a:rPr lang="en-US" sz="500" dirty="0" smtClean="0">
                <a:latin typeface="MS Reference Sans Serif" pitchFamily="34" charset="0"/>
              </a:rPr>
              <a:t>        [in]  LPCWSTR     </a:t>
            </a:r>
            <a:r>
              <a:rPr lang="en-US" sz="500" dirty="0" err="1" smtClean="0">
                <a:latin typeface="MS Reference Sans Serif" pitchFamily="34" charset="0"/>
              </a:rPr>
              <a:t>szName</a:t>
            </a:r>
            <a:endParaRPr lang="en-US" sz="500" dirty="0" smtClean="0">
              <a:latin typeface="MS Reference Sans Serif" pitchFamily="34" charset="0"/>
            </a:endParaRPr>
          </a:p>
          <a:p>
            <a:r>
              <a:rPr lang="en-US" sz="500" dirty="0" smtClean="0">
                <a:latin typeface="MS Reference Sans Serif" pitchFamily="34" charset="0"/>
              </a:rPr>
              <a:t>    ); </a:t>
            </a:r>
          </a:p>
          <a:p>
            <a:r>
              <a:rPr lang="en-US" sz="500" dirty="0" smtClean="0">
                <a:latin typeface="MS Reference Sans Serif" pitchFamily="34" charset="0"/>
              </a:rPr>
              <a:t>        </a:t>
            </a:r>
          </a:p>
        </p:txBody>
      </p:sp>
      <p:sp>
        <p:nvSpPr>
          <p:cNvPr id="7" name="TextBox 6"/>
          <p:cNvSpPr txBox="1"/>
          <p:nvPr/>
        </p:nvSpPr>
        <p:spPr>
          <a:xfrm>
            <a:off x="2514600" y="1600200"/>
            <a:ext cx="1905000" cy="4170372"/>
          </a:xfrm>
          <a:prstGeom prst="rect">
            <a:avLst/>
          </a:prstGeom>
          <a:noFill/>
        </p:spPr>
        <p:txBody>
          <a:bodyPr wrap="square" rtlCol="0">
            <a:spAutoFit/>
          </a:bodyPr>
          <a:lstStyle/>
          <a:p>
            <a:r>
              <a:rPr lang="en-US" sz="500" dirty="0" smtClean="0">
                <a:latin typeface="MS Reference Sans Serif" pitchFamily="34" charset="0"/>
              </a:rPr>
              <a:t> HRESULT </a:t>
            </a:r>
            <a:r>
              <a:rPr lang="en-US" sz="500" dirty="0" err="1" smtClean="0">
                <a:latin typeface="MS Reference Sans Serif" pitchFamily="34" charset="0"/>
              </a:rPr>
              <a:t>SetParamProps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mdParamDef</a:t>
            </a:r>
            <a:r>
              <a:rPr lang="en-US" sz="500" dirty="0" smtClean="0">
                <a:latin typeface="MS Reference Sans Serif" pitchFamily="34" charset="0"/>
              </a:rPr>
              <a:t>  pd, </a:t>
            </a:r>
          </a:p>
          <a:p>
            <a:r>
              <a:rPr lang="en-US" sz="500" dirty="0" smtClean="0">
                <a:latin typeface="MS Reference Sans Serif" pitchFamily="34" charset="0"/>
              </a:rPr>
              <a:t>        [in]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dwParamFlags</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dwCPlusTypeFlag</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cchValue</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SetParent</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mdMemberRef</a:t>
            </a:r>
            <a:r>
              <a:rPr lang="en-US" sz="500" dirty="0" smtClean="0">
                <a:latin typeface="MS Reference Sans Serif" pitchFamily="34" charset="0"/>
              </a:rPr>
              <a:t> </a:t>
            </a:r>
            <a:r>
              <a:rPr lang="en-US" sz="500" dirty="0" err="1" smtClean="0">
                <a:latin typeface="MS Reference Sans Serif" pitchFamily="34" charset="0"/>
              </a:rPr>
              <a:t>mr</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SetPermissionSetProps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dwAction</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pvPermission</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cbPermission</a:t>
            </a:r>
            <a:r>
              <a:rPr lang="en-US" sz="500" dirty="0" smtClean="0">
                <a:latin typeface="MS Reference Sans Serif" pitchFamily="34" charset="0"/>
              </a:rPr>
              <a:t>, </a:t>
            </a:r>
          </a:p>
          <a:p>
            <a:r>
              <a:rPr lang="en-US" sz="500" dirty="0" smtClean="0">
                <a:latin typeface="MS Reference Sans Serif" pitchFamily="34" charset="0"/>
              </a:rPr>
              <a:t>        [out] </a:t>
            </a:r>
            <a:r>
              <a:rPr lang="en-US" sz="500" dirty="0" err="1" smtClean="0">
                <a:latin typeface="MS Reference Sans Serif" pitchFamily="34" charset="0"/>
              </a:rPr>
              <a:t>mdPermission</a:t>
            </a:r>
            <a:r>
              <a:rPr lang="en-US" sz="500" dirty="0" smtClean="0">
                <a:latin typeface="MS Reference Sans Serif" pitchFamily="34" charset="0"/>
              </a:rPr>
              <a:t> *</a:t>
            </a:r>
            <a:r>
              <a:rPr lang="en-US" sz="500" dirty="0" err="1" smtClean="0">
                <a:latin typeface="MS Reference Sans Serif" pitchFamily="34" charset="0"/>
              </a:rPr>
              <a:t>ppm</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SetPinvokeMap</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dwMappingFlags</a:t>
            </a:r>
            <a:r>
              <a:rPr lang="en-US" sz="500" dirty="0" smtClean="0">
                <a:latin typeface="MS Reference Sans Serif" pitchFamily="34" charset="0"/>
              </a:rPr>
              <a:t>,</a:t>
            </a:r>
          </a:p>
          <a:p>
            <a:r>
              <a:rPr lang="en-US" sz="500" dirty="0" smtClean="0">
                <a:latin typeface="MS Reference Sans Serif" pitchFamily="34" charset="0"/>
              </a:rPr>
              <a:t>        [in]  LPCWSTR     </a:t>
            </a:r>
            <a:r>
              <a:rPr lang="en-US" sz="500" dirty="0" err="1" smtClean="0">
                <a:latin typeface="MS Reference Sans Serif" pitchFamily="34" charset="0"/>
              </a:rPr>
              <a:t>szImportName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mdModuleRef</a:t>
            </a:r>
            <a:r>
              <a:rPr lang="en-US" sz="500" dirty="0" smtClean="0">
                <a:latin typeface="MS Reference Sans Serif" pitchFamily="34" charset="0"/>
              </a:rPr>
              <a:t> </a:t>
            </a:r>
            <a:r>
              <a:rPr lang="en-US" sz="500" dirty="0" err="1" smtClean="0">
                <a:latin typeface="MS Reference Sans Serif" pitchFamily="34" charset="0"/>
              </a:rPr>
              <a:t>mrImportDLL</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SetPropertyProps</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mdProperty</a:t>
            </a:r>
            <a:r>
              <a:rPr lang="en-US" sz="500" dirty="0" smtClean="0">
                <a:latin typeface="MS Reference Sans Serif" pitchFamily="34" charset="0"/>
              </a:rPr>
              <a:t>  pr, </a:t>
            </a:r>
          </a:p>
          <a:p>
            <a:r>
              <a:rPr lang="en-US" sz="500" dirty="0" smtClean="0">
                <a:latin typeface="MS Reference Sans Serif" pitchFamily="34" charset="0"/>
              </a:rPr>
              <a:t>                [in]  DWORD       </a:t>
            </a:r>
            <a:r>
              <a:rPr lang="en-US" sz="500" dirty="0" err="1" smtClean="0">
                <a:latin typeface="MS Reference Sans Serif" pitchFamily="34" charset="0"/>
              </a:rPr>
              <a:t>dwPropFlags</a:t>
            </a:r>
            <a:r>
              <a:rPr lang="en-US" sz="500" dirty="0" smtClean="0">
                <a:latin typeface="MS Reference Sans Serif" pitchFamily="34" charset="0"/>
              </a:rPr>
              <a:t>, </a:t>
            </a:r>
          </a:p>
          <a:p>
            <a:r>
              <a:rPr lang="en-US" sz="500" dirty="0" smtClean="0">
                <a:latin typeface="MS Reference Sans Serif" pitchFamily="34" charset="0"/>
              </a:rPr>
              <a:t>        [in]  DWORD       </a:t>
            </a:r>
            <a:r>
              <a:rPr lang="en-US" sz="500" dirty="0" err="1" smtClean="0">
                <a:latin typeface="MS Reference Sans Serif" pitchFamily="34" charset="0"/>
              </a:rPr>
              <a:t>dwCPlusTypeFlag</a:t>
            </a:r>
            <a:r>
              <a:rPr lang="en-US" sz="500" dirty="0" smtClean="0">
                <a:latin typeface="MS Reference Sans Serif" pitchFamily="34" charset="0"/>
              </a:rPr>
              <a:t>, </a:t>
            </a:r>
          </a:p>
          <a:p>
            <a:r>
              <a:rPr lang="en-US" sz="500" dirty="0" smtClean="0">
                <a:latin typeface="MS Reference Sans Serif" pitchFamily="34" charset="0"/>
              </a:rPr>
              <a:t>                [in]  void const  *</a:t>
            </a:r>
            <a:r>
              <a:rPr lang="en-US" sz="500" dirty="0" err="1" smtClean="0">
                <a:latin typeface="MS Reference Sans Serif" pitchFamily="34" charset="0"/>
              </a:rPr>
              <a:t>pValue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cchValue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mdSetter</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mdGetter</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rmdOtherMethods</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SetRVA</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mdMethodDef</a:t>
            </a:r>
            <a:r>
              <a:rPr lang="en-US" sz="500" dirty="0" smtClean="0">
                <a:latin typeface="MS Reference Sans Serif" pitchFamily="34" charset="0"/>
              </a:rPr>
              <a:t> </a:t>
            </a:r>
            <a:r>
              <a:rPr lang="en-US" sz="500" dirty="0" err="1" smtClean="0">
                <a:latin typeface="MS Reference Sans Serif" pitchFamily="34" charset="0"/>
              </a:rPr>
              <a:t>md</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ulRVA</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SetTypeDefProps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mdTypeDef</a:t>
            </a:r>
            <a:r>
              <a:rPr lang="en-US" sz="500" dirty="0" smtClean="0">
                <a:latin typeface="MS Reference Sans Serif" pitchFamily="34" charset="0"/>
              </a:rPr>
              <a:t>   td, </a:t>
            </a:r>
          </a:p>
          <a:p>
            <a:r>
              <a:rPr lang="en-US" sz="500" dirty="0" smtClean="0">
                <a:latin typeface="MS Reference Sans Serif" pitchFamily="34" charset="0"/>
              </a:rPr>
              <a:t>                [in]  DWORD       </a:t>
            </a:r>
            <a:r>
              <a:rPr lang="en-US" sz="500" dirty="0" err="1" smtClean="0">
                <a:latin typeface="MS Reference Sans Serif" pitchFamily="34" charset="0"/>
              </a:rPr>
              <a:t>dwTypeDefFlags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tkExtends</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rtkImplements</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p:txBody>
      </p:sp>
      <p:sp>
        <p:nvSpPr>
          <p:cNvPr id="8" name="TextBox 7"/>
          <p:cNvSpPr txBox="1"/>
          <p:nvPr/>
        </p:nvSpPr>
        <p:spPr>
          <a:xfrm>
            <a:off x="4648200" y="1524000"/>
            <a:ext cx="1905000" cy="1323439"/>
          </a:xfrm>
          <a:prstGeom prst="rect">
            <a:avLst/>
          </a:prstGeom>
          <a:noFill/>
        </p:spPr>
        <p:txBody>
          <a:bodyPr wrap="square" rtlCol="0">
            <a:spAutoFit/>
          </a:bodyPr>
          <a:lstStyle/>
          <a:p>
            <a:r>
              <a:rPr lang="en-US" sz="500" dirty="0" smtClean="0">
                <a:latin typeface="MS Reference Sans Serif" pitchFamily="34" charset="0"/>
              </a:rPr>
              <a:t> HRESULT </a:t>
            </a:r>
            <a:r>
              <a:rPr lang="en-US" sz="500" dirty="0" err="1" smtClean="0">
                <a:latin typeface="MS Reference Sans Serif" pitchFamily="34" charset="0"/>
              </a:rPr>
              <a:t>TranslateSigWithScope</a:t>
            </a:r>
            <a:r>
              <a:rPr lang="en-US" sz="500" dirty="0" smtClean="0">
                <a:latin typeface="MS Reference Sans Serif" pitchFamily="34" charset="0"/>
              </a:rPr>
              <a:t> ( </a:t>
            </a:r>
          </a:p>
          <a:p>
            <a:r>
              <a:rPr lang="en-US" sz="500" dirty="0" smtClean="0">
                <a:latin typeface="MS Reference Sans Serif" pitchFamily="34" charset="0"/>
              </a:rPr>
              <a:t>        [in]  </a:t>
            </a:r>
            <a:r>
              <a:rPr lang="en-US" sz="500" dirty="0" err="1" smtClean="0">
                <a:latin typeface="MS Reference Sans Serif" pitchFamily="34" charset="0"/>
              </a:rPr>
              <a:t>IMetaDataAssemblyImport</a:t>
            </a:r>
            <a:r>
              <a:rPr lang="en-US" sz="500" dirty="0" smtClean="0">
                <a:latin typeface="MS Reference Sans Serif" pitchFamily="34" charset="0"/>
              </a:rPr>
              <a:t> *</a:t>
            </a:r>
            <a:r>
              <a:rPr lang="en-US" sz="500" dirty="0" err="1" smtClean="0">
                <a:latin typeface="MS Reference Sans Serif" pitchFamily="34" charset="0"/>
              </a:rPr>
              <a:t>pAssemImport</a:t>
            </a:r>
            <a:r>
              <a:rPr lang="en-US" sz="500" dirty="0" smtClean="0">
                <a:latin typeface="MS Reference Sans Serif" pitchFamily="34" charset="0"/>
              </a:rPr>
              <a:t>, </a:t>
            </a:r>
          </a:p>
          <a:p>
            <a:r>
              <a:rPr lang="en-US" sz="500" dirty="0" smtClean="0">
                <a:latin typeface="MS Reference Sans Serif" pitchFamily="34" charset="0"/>
              </a:rPr>
              <a:t>        [in]  const void  *</a:t>
            </a:r>
            <a:r>
              <a:rPr lang="en-US" sz="500" dirty="0" err="1" smtClean="0">
                <a:latin typeface="MS Reference Sans Serif" pitchFamily="34" charset="0"/>
              </a:rPr>
              <a:t>pbHashValue</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cbHashValue</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IMetaDataImport</a:t>
            </a:r>
            <a:r>
              <a:rPr lang="en-US" sz="500" dirty="0" smtClean="0">
                <a:latin typeface="MS Reference Sans Serif" pitchFamily="34" charset="0"/>
              </a:rPr>
              <a:t> *import, </a:t>
            </a:r>
          </a:p>
          <a:p>
            <a:r>
              <a:rPr lang="en-US" sz="500" dirty="0" smtClean="0">
                <a:latin typeface="MS Reference Sans Serif" pitchFamily="34" charset="0"/>
              </a:rPr>
              <a:t>        [in]  PCCOR_SIGNATURE </a:t>
            </a:r>
            <a:r>
              <a:rPr lang="en-US" sz="500" dirty="0" err="1" smtClean="0">
                <a:latin typeface="MS Reference Sans Serif" pitchFamily="34" charset="0"/>
              </a:rPr>
              <a:t>pbSigBlob</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cbSigBlob</a:t>
            </a:r>
            <a:r>
              <a:rPr lang="en-US" sz="500" dirty="0" smtClean="0">
                <a:latin typeface="MS Reference Sans Serif" pitchFamily="34" charset="0"/>
              </a:rPr>
              <a:t>,</a:t>
            </a:r>
          </a:p>
          <a:p>
            <a:r>
              <a:rPr lang="en-US" sz="500" dirty="0" smtClean="0">
                <a:latin typeface="MS Reference Sans Serif" pitchFamily="34" charset="0"/>
              </a:rPr>
              <a:t>        [in]  </a:t>
            </a:r>
            <a:r>
              <a:rPr lang="en-US" sz="500" dirty="0" err="1" smtClean="0">
                <a:latin typeface="MS Reference Sans Serif" pitchFamily="34" charset="0"/>
              </a:rPr>
              <a:t>IMetaDataAssemblyEmit</a:t>
            </a:r>
            <a:r>
              <a:rPr lang="en-US" sz="500" dirty="0" smtClean="0">
                <a:latin typeface="MS Reference Sans Serif" pitchFamily="34" charset="0"/>
              </a:rPr>
              <a:t> *</a:t>
            </a:r>
            <a:r>
              <a:rPr lang="en-US" sz="500" dirty="0" err="1" smtClean="0">
                <a:latin typeface="MS Reference Sans Serif" pitchFamily="34" charset="0"/>
              </a:rPr>
              <a:t>pAssemEmit</a:t>
            </a:r>
            <a:r>
              <a:rPr lang="en-US" sz="500" dirty="0" smtClean="0">
                <a:latin typeface="MS Reference Sans Serif" pitchFamily="34" charset="0"/>
              </a:rPr>
              <a:t>, </a:t>
            </a:r>
          </a:p>
          <a:p>
            <a:r>
              <a:rPr lang="en-US" sz="500" dirty="0" smtClean="0">
                <a:latin typeface="MS Reference Sans Serif" pitchFamily="34" charset="0"/>
              </a:rPr>
              <a:t>        [in]  </a:t>
            </a:r>
            <a:r>
              <a:rPr lang="en-US" sz="500" dirty="0" err="1" smtClean="0">
                <a:latin typeface="MS Reference Sans Serif" pitchFamily="34" charset="0"/>
              </a:rPr>
              <a:t>IMetaDataEmit</a:t>
            </a:r>
            <a:r>
              <a:rPr lang="en-US" sz="500" dirty="0" smtClean="0">
                <a:latin typeface="MS Reference Sans Serif" pitchFamily="34" charset="0"/>
              </a:rPr>
              <a:t> *emit, </a:t>
            </a:r>
          </a:p>
          <a:p>
            <a:r>
              <a:rPr lang="en-US" sz="500" dirty="0" smtClean="0">
                <a:latin typeface="MS Reference Sans Serif" pitchFamily="34" charset="0"/>
              </a:rPr>
              <a:t>        [out] PCOR_SIGNATURE </a:t>
            </a:r>
            <a:r>
              <a:rPr lang="en-US" sz="500" dirty="0" err="1" smtClean="0">
                <a:latin typeface="MS Reference Sans Serif" pitchFamily="34" charset="0"/>
              </a:rPr>
              <a:t>pvTranslatedSig</a:t>
            </a:r>
            <a:r>
              <a:rPr lang="en-US" sz="500" dirty="0" smtClean="0">
                <a:latin typeface="MS Reference Sans Serif" pitchFamily="34" charset="0"/>
              </a:rPr>
              <a:t>, </a:t>
            </a:r>
          </a:p>
          <a:p>
            <a:r>
              <a:rPr lang="en-US" sz="500" dirty="0" smtClean="0">
                <a:latin typeface="MS Reference Sans Serif" pitchFamily="34" charset="0"/>
              </a:rPr>
              <a:t>        [in]  ULONG       </a:t>
            </a:r>
            <a:r>
              <a:rPr lang="en-US" sz="500" dirty="0" err="1" smtClean="0">
                <a:latin typeface="MS Reference Sans Serif" pitchFamily="34" charset="0"/>
              </a:rPr>
              <a:t>cbTranslatedSigMax</a:t>
            </a:r>
            <a:r>
              <a:rPr lang="en-US" sz="500" dirty="0" smtClean="0">
                <a:latin typeface="MS Reference Sans Serif" pitchFamily="34" charset="0"/>
              </a:rPr>
              <a:t>, </a:t>
            </a:r>
          </a:p>
          <a:p>
            <a:r>
              <a:rPr lang="en-US" sz="500" dirty="0" smtClean="0">
                <a:latin typeface="MS Reference Sans Serif" pitchFamily="34" charset="0"/>
              </a:rPr>
              <a:t>        [out] ULONG       *</a:t>
            </a:r>
            <a:r>
              <a:rPr lang="en-US" sz="500" dirty="0" err="1" smtClean="0">
                <a:latin typeface="MS Reference Sans Serif" pitchFamily="34" charset="0"/>
              </a:rPr>
              <a:t>pcbTranslatedSig</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a:t>
            </a:r>
          </a:p>
        </p:txBody>
      </p:sp>
      <p:sp>
        <p:nvSpPr>
          <p:cNvPr id="9" name="TextBox 8"/>
          <p:cNvSpPr txBox="1"/>
          <p:nvPr/>
        </p:nvSpPr>
        <p:spPr>
          <a:xfrm>
            <a:off x="6781800" y="1524000"/>
            <a:ext cx="1905000" cy="3939540"/>
          </a:xfrm>
          <a:prstGeom prst="rect">
            <a:avLst/>
          </a:prstGeom>
          <a:noFill/>
        </p:spPr>
        <p:txBody>
          <a:bodyPr wrap="square" rtlCol="0">
            <a:spAutoFit/>
          </a:bodyPr>
          <a:lstStyle/>
          <a:p>
            <a:r>
              <a:rPr lang="en-US" sz="500" dirty="0" smtClean="0">
                <a:latin typeface="MS Reference Sans Serif" pitchFamily="34" charset="0"/>
              </a:rPr>
              <a:t>interface IMetaDataEmit2 : </a:t>
            </a:r>
            <a:r>
              <a:rPr lang="en-US" sz="500" dirty="0" err="1" smtClean="0">
                <a:latin typeface="MS Reference Sans Serif" pitchFamily="34" charset="0"/>
              </a:rPr>
              <a:t>IMetaDataEmit</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DefineGenericParam</a:t>
            </a:r>
            <a:r>
              <a:rPr lang="en-US" sz="500" dirty="0" smtClean="0">
                <a:latin typeface="MS Reference Sans Serif" pitchFamily="34" charset="0"/>
              </a:rPr>
              <a:t> ( </a:t>
            </a:r>
          </a:p>
          <a:p>
            <a:r>
              <a:rPr lang="en-US" sz="500" dirty="0" smtClean="0">
                <a:latin typeface="MS Reference Sans Serif" pitchFamily="34" charset="0"/>
              </a:rPr>
              <a:t>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a:t>
            </a:r>
            <a:r>
              <a:rPr lang="en-US" sz="500" dirty="0" smtClean="0">
                <a:latin typeface="MS Reference Sans Serif" pitchFamily="34" charset="0"/>
              </a:rPr>
              <a:t>, </a:t>
            </a:r>
          </a:p>
          <a:p>
            <a:r>
              <a:rPr lang="en-US" sz="500" dirty="0" smtClean="0">
                <a:latin typeface="MS Reference Sans Serif" pitchFamily="34" charset="0"/>
              </a:rPr>
              <a:t>        ULONG            </a:t>
            </a:r>
            <a:r>
              <a:rPr lang="en-US" sz="500" dirty="0" err="1" smtClean="0">
                <a:latin typeface="MS Reference Sans Serif" pitchFamily="34" charset="0"/>
              </a:rPr>
              <a:t>ulParamSeq</a:t>
            </a:r>
            <a:r>
              <a:rPr lang="en-US" sz="500" dirty="0" smtClean="0">
                <a:latin typeface="MS Reference Sans Serif" pitchFamily="34" charset="0"/>
              </a:rPr>
              <a:t>, </a:t>
            </a:r>
          </a:p>
          <a:p>
            <a:r>
              <a:rPr lang="en-US" sz="500" dirty="0" smtClean="0">
                <a:latin typeface="MS Reference Sans Serif" pitchFamily="34" charset="0"/>
              </a:rPr>
              <a:t>        DWORD            </a:t>
            </a:r>
            <a:r>
              <a:rPr lang="en-US" sz="500" dirty="0" err="1" smtClean="0">
                <a:latin typeface="MS Reference Sans Serif" pitchFamily="34" charset="0"/>
              </a:rPr>
              <a:t>dwParamFlags</a:t>
            </a:r>
            <a:r>
              <a:rPr lang="en-US" sz="500" dirty="0" smtClean="0">
                <a:latin typeface="MS Reference Sans Serif" pitchFamily="34" charset="0"/>
              </a:rPr>
              <a:t>, </a:t>
            </a:r>
          </a:p>
          <a:p>
            <a:r>
              <a:rPr lang="en-US" sz="500" dirty="0" smtClean="0">
                <a:latin typeface="MS Reference Sans Serif" pitchFamily="34" charset="0"/>
              </a:rPr>
              <a:t>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DWORD            reserved, </a:t>
            </a:r>
          </a:p>
          <a:p>
            <a:r>
              <a:rPr lang="en-US" sz="500" dirty="0" smtClean="0">
                <a:latin typeface="MS Reference Sans Serif" pitchFamily="34" charset="0"/>
              </a:rPr>
              <a:t>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rtkConstraints</a:t>
            </a:r>
            <a:r>
              <a:rPr lang="en-US" sz="500" dirty="0" smtClean="0">
                <a:latin typeface="MS Reference Sans Serif" pitchFamily="34" charset="0"/>
              </a:rPr>
              <a:t>[], </a:t>
            </a:r>
          </a:p>
          <a:p>
            <a:r>
              <a:rPr lang="en-US" sz="500" dirty="0" smtClean="0">
                <a:latin typeface="MS Reference Sans Serif" pitchFamily="34" charset="0"/>
              </a:rPr>
              <a:t>        </a:t>
            </a:r>
            <a:r>
              <a:rPr lang="en-US" sz="500" dirty="0" err="1" smtClean="0">
                <a:latin typeface="MS Reference Sans Serif" pitchFamily="34" charset="0"/>
              </a:rPr>
              <a:t>mdGenericParam</a:t>
            </a:r>
            <a:r>
              <a:rPr lang="en-US" sz="500" dirty="0" smtClean="0">
                <a:latin typeface="MS Reference Sans Serif" pitchFamily="34" charset="0"/>
              </a:rPr>
              <a:t>   *</a:t>
            </a:r>
            <a:r>
              <a:rPr lang="en-US" sz="500" dirty="0" err="1" smtClean="0">
                <a:latin typeface="MS Reference Sans Serif" pitchFamily="34" charset="0"/>
              </a:rPr>
              <a:t>pgp</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DefineMethodSpec</a:t>
            </a:r>
            <a:r>
              <a:rPr lang="en-US" sz="500" dirty="0" smtClean="0">
                <a:latin typeface="MS Reference Sans Serif" pitchFamily="34" charset="0"/>
              </a:rPr>
              <a:t> (</a:t>
            </a:r>
          </a:p>
          <a:p>
            <a:r>
              <a:rPr lang="en-US" sz="500" dirty="0" smtClean="0">
                <a:latin typeface="MS Reference Sans Serif" pitchFamily="34" charset="0"/>
              </a:rPr>
              <a:t>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tkParent</a:t>
            </a:r>
            <a:r>
              <a:rPr lang="en-US" sz="500" dirty="0" smtClean="0">
                <a:latin typeface="MS Reference Sans Serif" pitchFamily="34" charset="0"/>
              </a:rPr>
              <a:t>, </a:t>
            </a:r>
          </a:p>
          <a:p>
            <a:r>
              <a:rPr lang="en-US" sz="500" dirty="0" smtClean="0">
                <a:latin typeface="MS Reference Sans Serif" pitchFamily="34" charset="0"/>
              </a:rPr>
              <a:t>        PCCOR_SIGNATURE  </a:t>
            </a:r>
            <a:r>
              <a:rPr lang="en-US" sz="500" dirty="0" err="1" smtClean="0">
                <a:latin typeface="MS Reference Sans Serif" pitchFamily="34" charset="0"/>
              </a:rPr>
              <a:t>pvSigBlob</a:t>
            </a:r>
            <a:r>
              <a:rPr lang="en-US" sz="500" dirty="0" smtClean="0">
                <a:latin typeface="MS Reference Sans Serif" pitchFamily="34" charset="0"/>
              </a:rPr>
              <a:t>, </a:t>
            </a:r>
          </a:p>
          <a:p>
            <a:r>
              <a:rPr lang="en-US" sz="500" dirty="0" smtClean="0">
                <a:latin typeface="MS Reference Sans Serif" pitchFamily="34" charset="0"/>
              </a:rPr>
              <a:t>        ULONG            </a:t>
            </a:r>
            <a:r>
              <a:rPr lang="en-US" sz="500" dirty="0" err="1" smtClean="0">
                <a:latin typeface="MS Reference Sans Serif" pitchFamily="34" charset="0"/>
              </a:rPr>
              <a:t>cbSigBlob</a:t>
            </a:r>
            <a:r>
              <a:rPr lang="en-US" sz="500" dirty="0" smtClean="0">
                <a:latin typeface="MS Reference Sans Serif" pitchFamily="34" charset="0"/>
              </a:rPr>
              <a:t>, </a:t>
            </a:r>
          </a:p>
          <a:p>
            <a:r>
              <a:rPr lang="en-US" sz="500" dirty="0" smtClean="0">
                <a:latin typeface="MS Reference Sans Serif" pitchFamily="34" charset="0"/>
              </a:rPr>
              <a:t>        </a:t>
            </a:r>
            <a:r>
              <a:rPr lang="en-US" sz="500" dirty="0" err="1" smtClean="0">
                <a:latin typeface="MS Reference Sans Serif" pitchFamily="34" charset="0"/>
              </a:rPr>
              <a:t>mdMethodSpec</a:t>
            </a:r>
            <a:r>
              <a:rPr lang="en-US" sz="500" dirty="0" smtClean="0">
                <a:latin typeface="MS Reference Sans Serif" pitchFamily="34" charset="0"/>
              </a:rPr>
              <a:t>     *</a:t>
            </a:r>
            <a:r>
              <a:rPr lang="en-US" sz="500" dirty="0" err="1" smtClean="0">
                <a:latin typeface="MS Reference Sans Serif" pitchFamily="34" charset="0"/>
              </a:rPr>
              <a:t>pmi</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GetDeltaSaveSize</a:t>
            </a:r>
            <a:r>
              <a:rPr lang="en-US" sz="500" dirty="0" smtClean="0">
                <a:latin typeface="MS Reference Sans Serif" pitchFamily="34" charset="0"/>
              </a:rPr>
              <a:t> (</a:t>
            </a:r>
          </a:p>
          <a:p>
            <a:r>
              <a:rPr lang="en-US" sz="500" dirty="0" smtClean="0">
                <a:latin typeface="MS Reference Sans Serif" pitchFamily="34" charset="0"/>
              </a:rPr>
              <a:t>        </a:t>
            </a:r>
            <a:r>
              <a:rPr lang="en-US" sz="500" dirty="0" err="1" smtClean="0">
                <a:latin typeface="MS Reference Sans Serif" pitchFamily="34" charset="0"/>
              </a:rPr>
              <a:t>CorSaveSize</a:t>
            </a:r>
            <a:r>
              <a:rPr lang="en-US" sz="500" dirty="0" smtClean="0">
                <a:latin typeface="MS Reference Sans Serif" pitchFamily="34" charset="0"/>
              </a:rPr>
              <a:t>      </a:t>
            </a:r>
            <a:r>
              <a:rPr lang="en-US" sz="500" dirty="0" err="1" smtClean="0">
                <a:latin typeface="MS Reference Sans Serif" pitchFamily="34" charset="0"/>
              </a:rPr>
              <a:t>fSave</a:t>
            </a:r>
            <a:r>
              <a:rPr lang="en-US" sz="500" dirty="0" smtClean="0">
                <a:latin typeface="MS Reference Sans Serif" pitchFamily="34" charset="0"/>
              </a:rPr>
              <a:t>,</a:t>
            </a:r>
          </a:p>
          <a:p>
            <a:r>
              <a:rPr lang="en-US" sz="500" dirty="0" smtClean="0">
                <a:latin typeface="MS Reference Sans Serif" pitchFamily="34" charset="0"/>
              </a:rPr>
              <a:t>        DWORD            *</a:t>
            </a:r>
            <a:r>
              <a:rPr lang="en-US" sz="500" dirty="0" err="1" smtClean="0">
                <a:latin typeface="MS Reference Sans Serif" pitchFamily="34" charset="0"/>
              </a:rPr>
              <a:t>pdwSaveSize</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ResetENCLog</a:t>
            </a:r>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SaveDelta</a:t>
            </a:r>
            <a:r>
              <a:rPr lang="en-US" sz="500" dirty="0" smtClean="0">
                <a:latin typeface="MS Reference Sans Serif" pitchFamily="34" charset="0"/>
              </a:rPr>
              <a:t> (</a:t>
            </a:r>
          </a:p>
          <a:p>
            <a:r>
              <a:rPr lang="en-US" sz="500" dirty="0" smtClean="0">
                <a:latin typeface="MS Reference Sans Serif" pitchFamily="34" charset="0"/>
              </a:rPr>
              <a:t>        LPCWSTR          </a:t>
            </a:r>
            <a:r>
              <a:rPr lang="en-US" sz="500" dirty="0" err="1" smtClean="0">
                <a:latin typeface="MS Reference Sans Serif" pitchFamily="34" charset="0"/>
              </a:rPr>
              <a:t>szFile</a:t>
            </a:r>
            <a:r>
              <a:rPr lang="en-US" sz="500" dirty="0" smtClean="0">
                <a:latin typeface="MS Reference Sans Serif" pitchFamily="34" charset="0"/>
              </a:rPr>
              <a:t>, </a:t>
            </a:r>
          </a:p>
          <a:p>
            <a:r>
              <a:rPr lang="en-US" sz="500" dirty="0" smtClean="0">
                <a:latin typeface="MS Reference Sans Serif" pitchFamily="34" charset="0"/>
              </a:rPr>
              <a:t>        DWORD            </a:t>
            </a:r>
            <a:r>
              <a:rPr lang="en-US" sz="500" dirty="0" err="1" smtClean="0">
                <a:latin typeface="MS Reference Sans Serif" pitchFamily="34" charset="0"/>
              </a:rPr>
              <a:t>dwSaveFlags</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SaveDeltaToMemory</a:t>
            </a:r>
            <a:r>
              <a:rPr lang="en-US" sz="500" dirty="0" smtClean="0">
                <a:latin typeface="MS Reference Sans Serif" pitchFamily="34" charset="0"/>
              </a:rPr>
              <a:t> (</a:t>
            </a:r>
          </a:p>
          <a:p>
            <a:r>
              <a:rPr lang="en-US" sz="500" dirty="0" smtClean="0">
                <a:latin typeface="MS Reference Sans Serif" pitchFamily="34" charset="0"/>
              </a:rPr>
              <a:t>        void             *</a:t>
            </a:r>
            <a:r>
              <a:rPr lang="en-US" sz="500" dirty="0" err="1" smtClean="0">
                <a:latin typeface="MS Reference Sans Serif" pitchFamily="34" charset="0"/>
              </a:rPr>
              <a:t>pbData</a:t>
            </a:r>
            <a:r>
              <a:rPr lang="en-US" sz="500" dirty="0" smtClean="0">
                <a:latin typeface="MS Reference Sans Serif" pitchFamily="34" charset="0"/>
              </a:rPr>
              <a:t>, </a:t>
            </a:r>
          </a:p>
          <a:p>
            <a:r>
              <a:rPr lang="en-US" sz="500" dirty="0" smtClean="0">
                <a:latin typeface="MS Reference Sans Serif" pitchFamily="34" charset="0"/>
              </a:rPr>
              <a:t>        ULONG            </a:t>
            </a:r>
            <a:r>
              <a:rPr lang="en-US" sz="500" dirty="0" err="1" smtClean="0">
                <a:latin typeface="MS Reference Sans Serif" pitchFamily="34" charset="0"/>
              </a:rPr>
              <a:t>cbData</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SaveDeltaToStream</a:t>
            </a:r>
            <a:r>
              <a:rPr lang="en-US" sz="500" dirty="0" smtClean="0">
                <a:latin typeface="MS Reference Sans Serif" pitchFamily="34" charset="0"/>
              </a:rPr>
              <a:t> (</a:t>
            </a:r>
          </a:p>
          <a:p>
            <a:r>
              <a:rPr lang="en-US" sz="500" dirty="0" smtClean="0">
                <a:latin typeface="MS Reference Sans Serif" pitchFamily="34" charset="0"/>
              </a:rPr>
              <a:t>        </a:t>
            </a:r>
            <a:r>
              <a:rPr lang="en-US" sz="500" dirty="0" err="1" smtClean="0">
                <a:latin typeface="MS Reference Sans Serif" pitchFamily="34" charset="0"/>
              </a:rPr>
              <a:t>IStream</a:t>
            </a:r>
            <a:r>
              <a:rPr lang="en-US" sz="500" dirty="0" smtClean="0">
                <a:latin typeface="MS Reference Sans Serif" pitchFamily="34" charset="0"/>
              </a:rPr>
              <a:t>          *</a:t>
            </a:r>
            <a:r>
              <a:rPr lang="en-US" sz="500" dirty="0" err="1" smtClean="0">
                <a:latin typeface="MS Reference Sans Serif" pitchFamily="34" charset="0"/>
              </a:rPr>
              <a:t>pIStream</a:t>
            </a:r>
            <a:r>
              <a:rPr lang="en-US" sz="500" dirty="0" smtClean="0">
                <a:latin typeface="MS Reference Sans Serif" pitchFamily="34" charset="0"/>
              </a:rPr>
              <a:t>, </a:t>
            </a:r>
          </a:p>
          <a:p>
            <a:r>
              <a:rPr lang="en-US" sz="500" dirty="0" smtClean="0">
                <a:latin typeface="MS Reference Sans Serif" pitchFamily="34" charset="0"/>
              </a:rPr>
              <a:t>                DWORD            </a:t>
            </a:r>
            <a:r>
              <a:rPr lang="en-US" sz="500" dirty="0" err="1" smtClean="0">
                <a:latin typeface="MS Reference Sans Serif" pitchFamily="34" charset="0"/>
              </a:rPr>
              <a:t>dwSaveFlags</a:t>
            </a:r>
            <a:endParaRPr lang="en-US" sz="500" dirty="0" smtClean="0">
              <a:latin typeface="MS Reference Sans Serif" pitchFamily="34" charset="0"/>
            </a:endParaRP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HRESULT </a:t>
            </a:r>
            <a:r>
              <a:rPr lang="en-US" sz="500" dirty="0" err="1" smtClean="0">
                <a:latin typeface="MS Reference Sans Serif" pitchFamily="34" charset="0"/>
              </a:rPr>
              <a:t>SetGenericParamProps</a:t>
            </a:r>
            <a:r>
              <a:rPr lang="en-US" sz="500" dirty="0" smtClean="0">
                <a:latin typeface="MS Reference Sans Serif" pitchFamily="34" charset="0"/>
              </a:rPr>
              <a:t> (</a:t>
            </a:r>
          </a:p>
          <a:p>
            <a:r>
              <a:rPr lang="en-US" sz="500" dirty="0" smtClean="0">
                <a:latin typeface="MS Reference Sans Serif" pitchFamily="34" charset="0"/>
              </a:rPr>
              <a:t>        </a:t>
            </a:r>
            <a:r>
              <a:rPr lang="en-US" sz="500" dirty="0" err="1" smtClean="0">
                <a:latin typeface="MS Reference Sans Serif" pitchFamily="34" charset="0"/>
              </a:rPr>
              <a:t>mdGenericParam</a:t>
            </a:r>
            <a:r>
              <a:rPr lang="en-US" sz="500" dirty="0" smtClean="0">
                <a:latin typeface="MS Reference Sans Serif" pitchFamily="34" charset="0"/>
              </a:rPr>
              <a:t>   </a:t>
            </a:r>
            <a:r>
              <a:rPr lang="en-US" sz="500" dirty="0" err="1" smtClean="0">
                <a:latin typeface="MS Reference Sans Serif" pitchFamily="34" charset="0"/>
              </a:rPr>
              <a:t>gp</a:t>
            </a:r>
            <a:r>
              <a:rPr lang="en-US" sz="500" dirty="0" smtClean="0">
                <a:latin typeface="MS Reference Sans Serif" pitchFamily="34" charset="0"/>
              </a:rPr>
              <a:t>, </a:t>
            </a:r>
          </a:p>
          <a:p>
            <a:r>
              <a:rPr lang="en-US" sz="500" dirty="0" smtClean="0">
                <a:latin typeface="MS Reference Sans Serif" pitchFamily="34" charset="0"/>
              </a:rPr>
              <a:t>                DWORD            </a:t>
            </a:r>
            <a:r>
              <a:rPr lang="en-US" sz="500" dirty="0" err="1" smtClean="0">
                <a:latin typeface="MS Reference Sans Serif" pitchFamily="34" charset="0"/>
              </a:rPr>
              <a:t>dwParamFlags</a:t>
            </a:r>
            <a:r>
              <a:rPr lang="en-US" sz="500" dirty="0" smtClean="0">
                <a:latin typeface="MS Reference Sans Serif" pitchFamily="34" charset="0"/>
              </a:rPr>
              <a:t>, </a:t>
            </a:r>
          </a:p>
          <a:p>
            <a:r>
              <a:rPr lang="en-US" sz="500" dirty="0" smtClean="0">
                <a:latin typeface="MS Reference Sans Serif" pitchFamily="34" charset="0"/>
              </a:rPr>
              <a:t>        LPCWSTR          </a:t>
            </a:r>
            <a:r>
              <a:rPr lang="en-US" sz="500" dirty="0" err="1" smtClean="0">
                <a:latin typeface="MS Reference Sans Serif" pitchFamily="34" charset="0"/>
              </a:rPr>
              <a:t>szName</a:t>
            </a:r>
            <a:r>
              <a:rPr lang="en-US" sz="500" dirty="0" smtClean="0">
                <a:latin typeface="MS Reference Sans Serif" pitchFamily="34" charset="0"/>
              </a:rPr>
              <a:t>, </a:t>
            </a:r>
          </a:p>
          <a:p>
            <a:r>
              <a:rPr lang="en-US" sz="500" dirty="0" smtClean="0">
                <a:latin typeface="MS Reference Sans Serif" pitchFamily="34" charset="0"/>
              </a:rPr>
              <a:t>        DWORD            reserved, </a:t>
            </a:r>
          </a:p>
          <a:p>
            <a:r>
              <a:rPr lang="en-US" sz="500" dirty="0" smtClean="0">
                <a:latin typeface="MS Reference Sans Serif" pitchFamily="34" charset="0"/>
              </a:rPr>
              <a:t>        </a:t>
            </a:r>
            <a:r>
              <a:rPr lang="en-US" sz="500" dirty="0" err="1" smtClean="0">
                <a:latin typeface="MS Reference Sans Serif" pitchFamily="34" charset="0"/>
              </a:rPr>
              <a:t>mdToken</a:t>
            </a:r>
            <a:r>
              <a:rPr lang="en-US" sz="500" dirty="0" smtClean="0">
                <a:latin typeface="MS Reference Sans Serif" pitchFamily="34" charset="0"/>
              </a:rPr>
              <a:t>          </a:t>
            </a:r>
            <a:r>
              <a:rPr lang="en-US" sz="500" dirty="0" err="1" smtClean="0">
                <a:latin typeface="MS Reference Sans Serif" pitchFamily="34" charset="0"/>
              </a:rPr>
              <a:t>rtkConstraints</a:t>
            </a:r>
            <a:r>
              <a:rPr lang="en-US" sz="500" dirty="0" smtClean="0">
                <a:latin typeface="MS Reference Sans Serif" pitchFamily="34" charset="0"/>
              </a:rPr>
              <a:t>[]</a:t>
            </a:r>
          </a:p>
          <a:p>
            <a:r>
              <a:rPr lang="en-US" sz="500" dirty="0" smtClean="0">
                <a:latin typeface="MS Reference Sans Serif" pitchFamily="34" charset="0"/>
              </a:rPr>
              <a:t>    );</a:t>
            </a:r>
          </a:p>
          <a:p>
            <a:r>
              <a:rPr lang="en-US" sz="500" dirty="0" smtClean="0">
                <a:latin typeface="MS Reference Sans Serif" pitchFamily="34" charset="0"/>
              </a:rPr>
              <a:t>        </a:t>
            </a:r>
          </a:p>
          <a:p>
            <a:r>
              <a:rPr lang="en-US" sz="500" dirty="0" smtClean="0">
                <a:latin typeface="MS Reference Sans Serif" pitchFamily="34" charset="0"/>
              </a:rPr>
              <a:t>}; </a:t>
            </a:r>
            <a:endParaRPr lang="en-US" sz="500" dirty="0">
              <a:latin typeface="MS Reference Sans Serif"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IMetadataEmit</a:t>
            </a:r>
            <a:endParaRPr lang="en-US" dirty="0"/>
          </a:p>
        </p:txBody>
      </p:sp>
      <p:sp>
        <p:nvSpPr>
          <p:cNvPr id="6" name="Content Placeholder 2"/>
          <p:cNvSpPr>
            <a:spLocks noGrp="1"/>
          </p:cNvSpPr>
          <p:nvPr>
            <p:ph sz="quarter" idx="1"/>
          </p:nvPr>
        </p:nvSpPr>
        <p:spPr>
          <a:xfrm>
            <a:off x="304800" y="1752600"/>
            <a:ext cx="8503920" cy="4572000"/>
          </a:xfrm>
        </p:spPr>
        <p:txBody>
          <a:bodyPr>
            <a:normAutofit fontScale="92500" lnSpcReduction="20000"/>
          </a:bodyPr>
          <a:lstStyle/>
          <a:p>
            <a:pPr>
              <a:buNone/>
            </a:pPr>
            <a:r>
              <a:rPr lang="en-US" dirty="0" smtClean="0"/>
              <a:t>HRESULT </a:t>
            </a:r>
            <a:r>
              <a:rPr lang="en-US" dirty="0" err="1" smtClean="0"/>
              <a:t>DefineField</a:t>
            </a:r>
            <a:r>
              <a:rPr lang="en-US" dirty="0" smtClean="0"/>
              <a:t> ( </a:t>
            </a:r>
          </a:p>
          <a:p>
            <a:pPr>
              <a:buNone/>
            </a:pPr>
            <a:r>
              <a:rPr lang="en-US" dirty="0" smtClean="0"/>
              <a:t>    [in]  </a:t>
            </a:r>
            <a:r>
              <a:rPr lang="en-US" dirty="0" err="1" smtClean="0"/>
              <a:t>mdTypeDef</a:t>
            </a:r>
            <a:r>
              <a:rPr lang="en-US" dirty="0" smtClean="0"/>
              <a:t>   td, </a:t>
            </a:r>
          </a:p>
          <a:p>
            <a:pPr>
              <a:buNone/>
            </a:pPr>
            <a:r>
              <a:rPr lang="en-US" dirty="0" smtClean="0"/>
              <a:t>    [in]  LPCWSTR     </a:t>
            </a:r>
            <a:r>
              <a:rPr lang="en-US" dirty="0" err="1" smtClean="0"/>
              <a:t>szName</a:t>
            </a:r>
            <a:r>
              <a:rPr lang="en-US" dirty="0" smtClean="0"/>
              <a:t>, </a:t>
            </a:r>
          </a:p>
          <a:p>
            <a:pPr>
              <a:buNone/>
            </a:pPr>
            <a:r>
              <a:rPr lang="en-US" dirty="0" smtClean="0"/>
              <a:t>    [in]  DWORD       </a:t>
            </a:r>
            <a:r>
              <a:rPr lang="en-US" dirty="0" err="1" smtClean="0"/>
              <a:t>dwFieldFlags</a:t>
            </a:r>
            <a:r>
              <a:rPr lang="en-US" dirty="0" smtClean="0"/>
              <a:t>, </a:t>
            </a:r>
          </a:p>
          <a:p>
            <a:pPr>
              <a:buNone/>
            </a:pPr>
            <a:r>
              <a:rPr lang="en-US" dirty="0" smtClean="0"/>
              <a:t>    [in]  PCCOR_SIGNATURE </a:t>
            </a:r>
            <a:r>
              <a:rPr lang="en-US" dirty="0" err="1" smtClean="0"/>
              <a:t>pvSigBlob</a:t>
            </a:r>
            <a:r>
              <a:rPr lang="en-US" dirty="0" smtClean="0"/>
              <a:t>, </a:t>
            </a:r>
          </a:p>
          <a:p>
            <a:pPr>
              <a:buNone/>
            </a:pPr>
            <a:r>
              <a:rPr lang="en-US" dirty="0" smtClean="0"/>
              <a:t>    [in]  ULONG       </a:t>
            </a:r>
            <a:r>
              <a:rPr lang="en-US" dirty="0" err="1" smtClean="0"/>
              <a:t>cbSigBlob</a:t>
            </a:r>
            <a:r>
              <a:rPr lang="en-US" dirty="0" smtClean="0"/>
              <a:t>, </a:t>
            </a:r>
          </a:p>
          <a:p>
            <a:pPr>
              <a:buNone/>
            </a:pPr>
            <a:r>
              <a:rPr lang="en-US" dirty="0" smtClean="0"/>
              <a:t>    [in]  DWORD       </a:t>
            </a:r>
            <a:r>
              <a:rPr lang="en-US" dirty="0" err="1" smtClean="0"/>
              <a:t>dwCPlusTypeFlag</a:t>
            </a:r>
            <a:r>
              <a:rPr lang="en-US" dirty="0" smtClean="0"/>
              <a:t>, </a:t>
            </a:r>
          </a:p>
          <a:p>
            <a:pPr>
              <a:buNone/>
            </a:pPr>
            <a:r>
              <a:rPr lang="en-US" dirty="0" smtClean="0"/>
              <a:t>    [in]  void const  *</a:t>
            </a:r>
            <a:r>
              <a:rPr lang="en-US" dirty="0" err="1" smtClean="0"/>
              <a:t>pValue</a:t>
            </a:r>
            <a:r>
              <a:rPr lang="en-US" dirty="0" smtClean="0"/>
              <a:t>, </a:t>
            </a:r>
          </a:p>
          <a:p>
            <a:pPr>
              <a:buNone/>
            </a:pPr>
            <a:r>
              <a:rPr lang="en-US" dirty="0" smtClean="0"/>
              <a:t>    [in]  ULONG       </a:t>
            </a:r>
            <a:r>
              <a:rPr lang="en-US" dirty="0" err="1" smtClean="0"/>
              <a:t>cchValue</a:t>
            </a:r>
            <a:r>
              <a:rPr lang="en-US" dirty="0" smtClean="0"/>
              <a:t>, </a:t>
            </a:r>
          </a:p>
          <a:p>
            <a:pPr>
              <a:buNone/>
            </a:pPr>
            <a:r>
              <a:rPr lang="en-US" dirty="0" smtClean="0"/>
              <a:t>    [out] </a:t>
            </a:r>
            <a:r>
              <a:rPr lang="en-US" dirty="0" err="1" smtClean="0"/>
              <a:t>mdFieldDef</a:t>
            </a:r>
            <a:r>
              <a:rPr lang="en-US" dirty="0" smtClean="0"/>
              <a:t>  *</a:t>
            </a:r>
            <a:r>
              <a:rPr lang="en-US" dirty="0" err="1" smtClean="0"/>
              <a:t>pmd</a:t>
            </a:r>
            <a:r>
              <a:rPr lang="en-US" dirty="0" smtClean="0"/>
              <a:t> </a:t>
            </a:r>
          </a:p>
          <a:p>
            <a:pPr>
              <a:buNone/>
            </a:pPr>
            <a:r>
              <a:rPr lang="en-US" dirty="0" smtClean="0"/>
              <a:t>);</a:t>
            </a:r>
            <a:endParaRPr lang="en-US" dirty="0"/>
          </a:p>
        </p:txBody>
      </p:sp>
      <p:sp>
        <p:nvSpPr>
          <p:cNvPr id="7" name="Rectangular Callout 6"/>
          <p:cNvSpPr/>
          <p:nvPr/>
        </p:nvSpPr>
        <p:spPr>
          <a:xfrm>
            <a:off x="5257800" y="1524000"/>
            <a:ext cx="2743200" cy="838200"/>
          </a:xfrm>
          <a:prstGeom prst="wedgeRectCallout">
            <a:avLst>
              <a:gd name="adj1" fmla="val -94781"/>
              <a:gd name="adj2" fmla="val 76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Marshalling a string across COM </a:t>
            </a:r>
            <a:r>
              <a:rPr lang="en-US" dirty="0" err="1" smtClean="0"/>
              <a:t>interop</a:t>
            </a:r>
            <a:endParaRPr lang="en-US" dirty="0"/>
          </a:p>
        </p:txBody>
      </p:sp>
      <p:sp>
        <p:nvSpPr>
          <p:cNvPr id="8" name="Rectangular Callout 7"/>
          <p:cNvSpPr/>
          <p:nvPr/>
        </p:nvSpPr>
        <p:spPr>
          <a:xfrm>
            <a:off x="5943600" y="1905000"/>
            <a:ext cx="2743200" cy="838200"/>
          </a:xfrm>
          <a:prstGeom prst="wedgeRectCallout">
            <a:avLst>
              <a:gd name="adj1" fmla="val -100607"/>
              <a:gd name="adj2" fmla="val 720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Arcane bits you need to know about</a:t>
            </a:r>
            <a:endParaRPr lang="en-US" dirty="0"/>
          </a:p>
        </p:txBody>
      </p:sp>
      <p:sp>
        <p:nvSpPr>
          <p:cNvPr id="9" name="Rectangular Callout 8"/>
          <p:cNvSpPr/>
          <p:nvPr/>
        </p:nvSpPr>
        <p:spPr>
          <a:xfrm>
            <a:off x="6172200" y="1676400"/>
            <a:ext cx="2743200" cy="1295400"/>
          </a:xfrm>
          <a:prstGeom prst="wedgeRectCallout">
            <a:avLst>
              <a:gd name="adj1" fmla="val -81513"/>
              <a:gd name="adj2" fmla="val 727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Arcane signature string you have to produce yourself. More marshalling.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grpId="1" nodeType="clickEffect">
                                  <p:stCondLst>
                                    <p:cond delay="0"/>
                                  </p:stCondLst>
                                  <p:childTnLst>
                                    <p:animEffect transition="out" filter="checkerboard(across)">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IMetadatEmit</a:t>
            </a:r>
            <a:endParaRPr lang="en-US" dirty="0"/>
          </a:p>
        </p:txBody>
      </p:sp>
      <p:sp>
        <p:nvSpPr>
          <p:cNvPr id="5" name="Content Placeholder 4"/>
          <p:cNvSpPr>
            <a:spLocks noGrp="1"/>
          </p:cNvSpPr>
          <p:nvPr>
            <p:ph sz="quarter" idx="1"/>
          </p:nvPr>
        </p:nvSpPr>
        <p:spPr/>
        <p:txBody>
          <a:bodyPr/>
          <a:lstStyle/>
          <a:p>
            <a:r>
              <a:rPr lang="en-US" dirty="0" smtClean="0"/>
              <a:t>Chatty interface crossing </a:t>
            </a:r>
            <a:r>
              <a:rPr lang="en-US" dirty="0" err="1" smtClean="0"/>
              <a:t>interop</a:t>
            </a:r>
            <a:r>
              <a:rPr lang="en-US" dirty="0" smtClean="0"/>
              <a:t> boundary.</a:t>
            </a:r>
          </a:p>
          <a:p>
            <a:r>
              <a:rPr lang="en-US" dirty="0" smtClean="0"/>
              <a:t>Lots of marshalling.</a:t>
            </a:r>
          </a:p>
          <a:p>
            <a:r>
              <a:rPr lang="en-US" dirty="0" smtClean="0"/>
              <a:t>Unfriendly interface for compilers not written in </a:t>
            </a:r>
            <a:r>
              <a:rPr lang="en-US" dirty="0" err="1" smtClean="0"/>
              <a:t>umanaged</a:t>
            </a:r>
            <a:r>
              <a:rPr lang="en-US" dirty="0" smtClean="0"/>
              <a:t> C++.</a:t>
            </a:r>
            <a:endParaRPr lang="en-US" dirty="0"/>
          </a:p>
        </p:txBody>
      </p:sp>
      <p:pic>
        <p:nvPicPr>
          <p:cNvPr id="2052" name="Picture 4" descr="C:\Users\hermanv\AppData\Local\Microsoft\Windows\Temporary Internet Files\Content.IE5\I0TK5PIB\MCBD05915_0000[1].wmf"/>
          <p:cNvPicPr>
            <a:picLocks noChangeAspect="1" noChangeArrowheads="1"/>
          </p:cNvPicPr>
          <p:nvPr/>
        </p:nvPicPr>
        <p:blipFill>
          <a:blip r:embed="rId2"/>
          <a:srcRect/>
          <a:stretch>
            <a:fillRect/>
          </a:stretch>
        </p:blipFill>
        <p:spPr bwMode="auto">
          <a:xfrm>
            <a:off x="6324600" y="3581400"/>
            <a:ext cx="2209800" cy="2219141"/>
          </a:xfrm>
          <a:prstGeom prst="rect">
            <a:avLst/>
          </a:prstGeom>
          <a:noFill/>
        </p:spPr>
      </p:pic>
      <p:pic>
        <p:nvPicPr>
          <p:cNvPr id="2053" name="Picture 5" descr="C:\Users\hermanv\AppData\Local\Microsoft\Windows\Temporary Internet Files\Content.IE5\I0TK5PIB\MPj03861090000[1].jpg"/>
          <p:cNvPicPr>
            <a:picLocks noChangeAspect="1" noChangeArrowheads="1"/>
          </p:cNvPicPr>
          <p:nvPr/>
        </p:nvPicPr>
        <p:blipFill>
          <a:blip r:embed="rId3"/>
          <a:srcRect/>
          <a:stretch>
            <a:fillRect/>
          </a:stretch>
        </p:blipFill>
        <p:spPr bwMode="auto">
          <a:xfrm>
            <a:off x="457200" y="3505200"/>
            <a:ext cx="1905000" cy="2743200"/>
          </a:xfrm>
          <a:prstGeom prst="rect">
            <a:avLst/>
          </a:prstGeom>
          <a:noFill/>
        </p:spPr>
      </p:pic>
      <p:pic>
        <p:nvPicPr>
          <p:cNvPr id="2054" name="Picture 6" descr="C:\Users\hermanv\AppData\Local\Microsoft\Windows\Temporary Internet Files\Content.IE5\YXTVZ72P\MCj04319190000[1].wmf"/>
          <p:cNvPicPr>
            <a:picLocks noChangeAspect="1" noChangeArrowheads="1"/>
          </p:cNvPicPr>
          <p:nvPr/>
        </p:nvPicPr>
        <p:blipFill>
          <a:blip r:embed="rId4"/>
          <a:srcRect/>
          <a:stretch>
            <a:fillRect/>
          </a:stretch>
        </p:blipFill>
        <p:spPr bwMode="auto">
          <a:xfrm>
            <a:off x="3581400" y="3886200"/>
            <a:ext cx="1765300" cy="18669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2207</TotalTime>
  <Words>6475</Words>
  <Application>Microsoft Office PowerPoint</Application>
  <PresentationFormat>On-screen Show (4:3)</PresentationFormat>
  <Paragraphs>1009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A Common Compiler Infrastructure      for the Common Language Infrastructure</vt:lpstr>
      <vt:lpstr>What’s common?</vt:lpstr>
      <vt:lpstr>Demo</vt:lpstr>
      <vt:lpstr>What’s common?</vt:lpstr>
      <vt:lpstr>What can CCI do for compiler writers?</vt:lpstr>
      <vt:lpstr>IMetadataEmit</vt:lpstr>
      <vt:lpstr>IMetadataEmit</vt:lpstr>
      <vt:lpstr>IMetadataEmit</vt:lpstr>
      <vt:lpstr>IMetadatEmit</vt:lpstr>
      <vt:lpstr>System.Reflection.Emit</vt:lpstr>
      <vt:lpstr>System.Reflection.Emit</vt:lpstr>
      <vt:lpstr>System.Reflection.Emit</vt:lpstr>
      <vt:lpstr>System.Reflection.Emit</vt:lpstr>
      <vt:lpstr>System.Reflection.Emit</vt:lpstr>
      <vt:lpstr>CCI</vt:lpstr>
      <vt:lpstr>IModule</vt:lpstr>
      <vt:lpstr>IAssembly</vt:lpstr>
      <vt:lpstr>Metadata+IL+PDB rewriting</vt:lpstr>
      <vt:lpstr>IL as statements and expressions</vt:lpstr>
      <vt:lpstr>Starting with source files</vt:lpstr>
      <vt:lpstr>Miscellaneous</vt:lpstr>
      <vt:lpstr>Open Source</vt:lpstr>
      <vt:lpstr>Why this and why now?</vt:lpstr>
      <vt:lpstr>Full disclosure</vt:lpstr>
      <vt:lpstr>Unfinished business</vt:lpstr>
      <vt:lpstr>CCI needs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Common Compiler Infrastructure for the Common Language Infrastructure</dc:title>
  <dc:creator>Herman Venter</dc:creator>
  <cp:lastModifiedBy>Herman Venter</cp:lastModifiedBy>
  <cp:revision>128</cp:revision>
  <dcterms:created xsi:type="dcterms:W3CDTF">2009-04-11T17:16:18Z</dcterms:created>
  <dcterms:modified xsi:type="dcterms:W3CDTF">2009-04-15T22:11:43Z</dcterms:modified>
</cp:coreProperties>
</file>