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4197925" cy="43195875"/>
  <p:notesSz cx="6858000" cy="9144000"/>
  <p:defaultTextStyle>
    <a:defPPr>
      <a:defRPr lang="en-US"/>
    </a:defPPr>
    <a:lvl1pPr marL="0" algn="l" defTabSz="44224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1pPr>
    <a:lvl2pPr marL="2211248" algn="l" defTabSz="44224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2pPr>
    <a:lvl3pPr marL="4422496" algn="l" defTabSz="44224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3pPr>
    <a:lvl4pPr marL="6633743" algn="l" defTabSz="44224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4pPr>
    <a:lvl5pPr marL="8844991" algn="l" defTabSz="44224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5pPr>
    <a:lvl6pPr marL="11056239" algn="l" defTabSz="44224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6pPr>
    <a:lvl7pPr marL="13267487" algn="l" defTabSz="44224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7pPr>
    <a:lvl8pPr marL="15478735" algn="l" defTabSz="44224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8pPr>
    <a:lvl9pPr marL="17689982" algn="l" defTabSz="4422496" rtl="0" eaLnBrk="1" latinLnBrk="0" hangingPunct="1">
      <a:defRPr sz="8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" d="100"/>
          <a:sy n="20" d="100"/>
        </p:scale>
        <p:origin x="-2058" y="282"/>
      </p:cViewPr>
      <p:guideLst>
        <p:guide orient="horz" pos="13605"/>
        <p:guide pos="107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4845" y="13418722"/>
            <a:ext cx="29068236" cy="92591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9689" y="24477662"/>
            <a:ext cx="23938548" cy="110389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11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22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33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44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05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26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4787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689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CD75-F91A-4591-B8F9-7EBC1E6D5A57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210B-B5AE-4146-B73B-DC97FC60B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CD75-F91A-4591-B8F9-7EBC1E6D5A57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210B-B5AE-4146-B73B-DC97FC60B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26251" y="10898959"/>
            <a:ext cx="28777318" cy="2321378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4303" y="10898959"/>
            <a:ext cx="85761982" cy="2321378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CD75-F91A-4591-B8F9-7EBC1E6D5A57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210B-B5AE-4146-B73B-DC97FC60B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CD75-F91A-4591-B8F9-7EBC1E6D5A57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210B-B5AE-4146-B73B-DC97FC60B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401" y="27757352"/>
            <a:ext cx="29068236" cy="8579181"/>
          </a:xfrm>
        </p:spPr>
        <p:txBody>
          <a:bodyPr anchor="t"/>
          <a:lstStyle>
            <a:lvl1pPr algn="l">
              <a:defRPr sz="19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401" y="18308258"/>
            <a:ext cx="29068236" cy="9449095"/>
          </a:xfrm>
        </p:spPr>
        <p:txBody>
          <a:bodyPr anchor="b"/>
          <a:lstStyle>
            <a:lvl1pPr marL="0" indent="0">
              <a:buNone/>
              <a:defRPr sz="9700">
                <a:solidFill>
                  <a:schemeClr val="tx1">
                    <a:tint val="75000"/>
                  </a:schemeClr>
                </a:solidFill>
              </a:defRPr>
            </a:lvl1pPr>
            <a:lvl2pPr marL="2211248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2pPr>
            <a:lvl3pPr marL="4422496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633743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4pPr>
            <a:lvl5pPr marL="8844991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5pPr>
            <a:lvl6pPr marL="11056239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6pPr>
            <a:lvl7pPr marL="13267487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7pPr>
            <a:lvl8pPr marL="15478735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8pPr>
            <a:lvl9pPr marL="17689982" indent="0">
              <a:buNone/>
              <a:defRPr sz="6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CD75-F91A-4591-B8F9-7EBC1E6D5A57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210B-B5AE-4146-B73B-DC97FC60B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4303" y="63483944"/>
            <a:ext cx="57269650" cy="179552850"/>
          </a:xfrm>
        </p:spPr>
        <p:txBody>
          <a:bodyPr/>
          <a:lstStyle>
            <a:lvl1pPr>
              <a:defRPr sz="13500"/>
            </a:lvl1pPr>
            <a:lvl2pPr>
              <a:defRPr sz="116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33919" y="63483944"/>
            <a:ext cx="57269650" cy="179552850"/>
          </a:xfrm>
        </p:spPr>
        <p:txBody>
          <a:bodyPr/>
          <a:lstStyle>
            <a:lvl1pPr>
              <a:defRPr sz="13500"/>
            </a:lvl1pPr>
            <a:lvl2pPr>
              <a:defRPr sz="11600"/>
            </a:lvl2pPr>
            <a:lvl3pPr>
              <a:defRPr sz="97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CD75-F91A-4591-B8F9-7EBC1E6D5A57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210B-B5AE-4146-B73B-DC97FC60B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896" y="1729838"/>
            <a:ext cx="30778133" cy="719931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896" y="9669080"/>
            <a:ext cx="15110023" cy="4029612"/>
          </a:xfrm>
        </p:spPr>
        <p:txBody>
          <a:bodyPr anchor="b"/>
          <a:lstStyle>
            <a:lvl1pPr marL="0" indent="0">
              <a:buNone/>
              <a:defRPr sz="11600" b="1"/>
            </a:lvl1pPr>
            <a:lvl2pPr marL="2211248" indent="0">
              <a:buNone/>
              <a:defRPr sz="9700" b="1"/>
            </a:lvl2pPr>
            <a:lvl3pPr marL="4422496" indent="0">
              <a:buNone/>
              <a:defRPr sz="8700" b="1"/>
            </a:lvl3pPr>
            <a:lvl4pPr marL="6633743" indent="0">
              <a:buNone/>
              <a:defRPr sz="7700" b="1"/>
            </a:lvl4pPr>
            <a:lvl5pPr marL="8844991" indent="0">
              <a:buNone/>
              <a:defRPr sz="7700" b="1"/>
            </a:lvl5pPr>
            <a:lvl6pPr marL="11056239" indent="0">
              <a:buNone/>
              <a:defRPr sz="7700" b="1"/>
            </a:lvl6pPr>
            <a:lvl7pPr marL="13267487" indent="0">
              <a:buNone/>
              <a:defRPr sz="7700" b="1"/>
            </a:lvl7pPr>
            <a:lvl8pPr marL="15478735" indent="0">
              <a:buNone/>
              <a:defRPr sz="7700" b="1"/>
            </a:lvl8pPr>
            <a:lvl9pPr marL="1768998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9896" y="13698692"/>
            <a:ext cx="15110023" cy="24887627"/>
          </a:xfrm>
        </p:spPr>
        <p:txBody>
          <a:bodyPr/>
          <a:lstStyle>
            <a:lvl1pPr>
              <a:defRPr sz="116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372073" y="9669080"/>
            <a:ext cx="15115958" cy="4029612"/>
          </a:xfrm>
        </p:spPr>
        <p:txBody>
          <a:bodyPr anchor="b"/>
          <a:lstStyle>
            <a:lvl1pPr marL="0" indent="0">
              <a:buNone/>
              <a:defRPr sz="11600" b="1"/>
            </a:lvl1pPr>
            <a:lvl2pPr marL="2211248" indent="0">
              <a:buNone/>
              <a:defRPr sz="9700" b="1"/>
            </a:lvl2pPr>
            <a:lvl3pPr marL="4422496" indent="0">
              <a:buNone/>
              <a:defRPr sz="8700" b="1"/>
            </a:lvl3pPr>
            <a:lvl4pPr marL="6633743" indent="0">
              <a:buNone/>
              <a:defRPr sz="7700" b="1"/>
            </a:lvl4pPr>
            <a:lvl5pPr marL="8844991" indent="0">
              <a:buNone/>
              <a:defRPr sz="7700" b="1"/>
            </a:lvl5pPr>
            <a:lvl6pPr marL="11056239" indent="0">
              <a:buNone/>
              <a:defRPr sz="7700" b="1"/>
            </a:lvl6pPr>
            <a:lvl7pPr marL="13267487" indent="0">
              <a:buNone/>
              <a:defRPr sz="7700" b="1"/>
            </a:lvl7pPr>
            <a:lvl8pPr marL="15478735" indent="0">
              <a:buNone/>
              <a:defRPr sz="7700" b="1"/>
            </a:lvl8pPr>
            <a:lvl9pPr marL="17689982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372073" y="13698692"/>
            <a:ext cx="15115958" cy="24887627"/>
          </a:xfrm>
        </p:spPr>
        <p:txBody>
          <a:bodyPr/>
          <a:lstStyle>
            <a:lvl1pPr>
              <a:defRPr sz="11600"/>
            </a:lvl1pPr>
            <a:lvl2pPr>
              <a:defRPr sz="9700"/>
            </a:lvl2pPr>
            <a:lvl3pPr>
              <a:defRPr sz="87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CD75-F91A-4591-B8F9-7EBC1E6D5A57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210B-B5AE-4146-B73B-DC97FC60B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CD75-F91A-4591-B8F9-7EBC1E6D5A57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210B-B5AE-4146-B73B-DC97FC60B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CD75-F91A-4591-B8F9-7EBC1E6D5A57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210B-B5AE-4146-B73B-DC97FC60B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898" y="1719836"/>
            <a:ext cx="11250882" cy="7319301"/>
          </a:xfrm>
        </p:spPr>
        <p:txBody>
          <a:bodyPr anchor="b"/>
          <a:lstStyle>
            <a:lvl1pPr algn="l">
              <a:defRPr sz="9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70439" y="1719839"/>
            <a:ext cx="19117590" cy="36866483"/>
          </a:xfrm>
        </p:spPr>
        <p:txBody>
          <a:bodyPr/>
          <a:lstStyle>
            <a:lvl1pPr>
              <a:defRPr sz="15500"/>
            </a:lvl1pPr>
            <a:lvl2pPr>
              <a:defRPr sz="13500"/>
            </a:lvl2pPr>
            <a:lvl3pPr>
              <a:defRPr sz="11600"/>
            </a:lvl3pPr>
            <a:lvl4pPr>
              <a:defRPr sz="9700"/>
            </a:lvl4pPr>
            <a:lvl5pPr>
              <a:defRPr sz="9700"/>
            </a:lvl5pPr>
            <a:lvl6pPr>
              <a:defRPr sz="9700"/>
            </a:lvl6pPr>
            <a:lvl7pPr>
              <a:defRPr sz="9700"/>
            </a:lvl7pPr>
            <a:lvl8pPr>
              <a:defRPr sz="9700"/>
            </a:lvl8pPr>
            <a:lvl9pPr>
              <a:defRPr sz="9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09898" y="9039140"/>
            <a:ext cx="11250882" cy="29547182"/>
          </a:xfrm>
        </p:spPr>
        <p:txBody>
          <a:bodyPr/>
          <a:lstStyle>
            <a:lvl1pPr marL="0" indent="0">
              <a:buNone/>
              <a:defRPr sz="6800"/>
            </a:lvl1pPr>
            <a:lvl2pPr marL="2211248" indent="0">
              <a:buNone/>
              <a:defRPr sz="5800"/>
            </a:lvl2pPr>
            <a:lvl3pPr marL="4422496" indent="0">
              <a:buNone/>
              <a:defRPr sz="4800"/>
            </a:lvl3pPr>
            <a:lvl4pPr marL="6633743" indent="0">
              <a:buNone/>
              <a:defRPr sz="4400"/>
            </a:lvl4pPr>
            <a:lvl5pPr marL="8844991" indent="0">
              <a:buNone/>
              <a:defRPr sz="4400"/>
            </a:lvl5pPr>
            <a:lvl6pPr marL="11056239" indent="0">
              <a:buNone/>
              <a:defRPr sz="4400"/>
            </a:lvl6pPr>
            <a:lvl7pPr marL="13267487" indent="0">
              <a:buNone/>
              <a:defRPr sz="4400"/>
            </a:lvl7pPr>
            <a:lvl8pPr marL="15478735" indent="0">
              <a:buNone/>
              <a:defRPr sz="4400"/>
            </a:lvl8pPr>
            <a:lvl9pPr marL="17689982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CD75-F91A-4591-B8F9-7EBC1E6D5A57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210B-B5AE-4146-B73B-DC97FC60B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3033" y="30237113"/>
            <a:ext cx="20518755" cy="3569662"/>
          </a:xfrm>
        </p:spPr>
        <p:txBody>
          <a:bodyPr anchor="b"/>
          <a:lstStyle>
            <a:lvl1pPr algn="l">
              <a:defRPr sz="9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03033" y="3859631"/>
            <a:ext cx="20518755" cy="25917525"/>
          </a:xfrm>
        </p:spPr>
        <p:txBody>
          <a:bodyPr/>
          <a:lstStyle>
            <a:lvl1pPr marL="0" indent="0">
              <a:buNone/>
              <a:defRPr sz="15500"/>
            </a:lvl1pPr>
            <a:lvl2pPr marL="2211248" indent="0">
              <a:buNone/>
              <a:defRPr sz="13500"/>
            </a:lvl2pPr>
            <a:lvl3pPr marL="4422496" indent="0">
              <a:buNone/>
              <a:defRPr sz="11600"/>
            </a:lvl3pPr>
            <a:lvl4pPr marL="6633743" indent="0">
              <a:buNone/>
              <a:defRPr sz="9700"/>
            </a:lvl4pPr>
            <a:lvl5pPr marL="8844991" indent="0">
              <a:buNone/>
              <a:defRPr sz="9700"/>
            </a:lvl5pPr>
            <a:lvl6pPr marL="11056239" indent="0">
              <a:buNone/>
              <a:defRPr sz="9700"/>
            </a:lvl6pPr>
            <a:lvl7pPr marL="13267487" indent="0">
              <a:buNone/>
              <a:defRPr sz="9700"/>
            </a:lvl7pPr>
            <a:lvl8pPr marL="15478735" indent="0">
              <a:buNone/>
              <a:defRPr sz="9700"/>
            </a:lvl8pPr>
            <a:lvl9pPr marL="17689982" indent="0">
              <a:buNone/>
              <a:defRPr sz="9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3033" y="33806775"/>
            <a:ext cx="20518755" cy="5069513"/>
          </a:xfrm>
        </p:spPr>
        <p:txBody>
          <a:bodyPr/>
          <a:lstStyle>
            <a:lvl1pPr marL="0" indent="0">
              <a:buNone/>
              <a:defRPr sz="6800"/>
            </a:lvl1pPr>
            <a:lvl2pPr marL="2211248" indent="0">
              <a:buNone/>
              <a:defRPr sz="5800"/>
            </a:lvl2pPr>
            <a:lvl3pPr marL="4422496" indent="0">
              <a:buNone/>
              <a:defRPr sz="4800"/>
            </a:lvl3pPr>
            <a:lvl4pPr marL="6633743" indent="0">
              <a:buNone/>
              <a:defRPr sz="4400"/>
            </a:lvl4pPr>
            <a:lvl5pPr marL="8844991" indent="0">
              <a:buNone/>
              <a:defRPr sz="4400"/>
            </a:lvl5pPr>
            <a:lvl6pPr marL="11056239" indent="0">
              <a:buNone/>
              <a:defRPr sz="4400"/>
            </a:lvl6pPr>
            <a:lvl7pPr marL="13267487" indent="0">
              <a:buNone/>
              <a:defRPr sz="4400"/>
            </a:lvl7pPr>
            <a:lvl8pPr marL="15478735" indent="0">
              <a:buNone/>
              <a:defRPr sz="4400"/>
            </a:lvl8pPr>
            <a:lvl9pPr marL="17689982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3CD75-F91A-4591-B8F9-7EBC1E6D5A57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210B-B5AE-4146-B73B-DC97FC60B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09896" y="1729838"/>
            <a:ext cx="30778133" cy="7199313"/>
          </a:xfrm>
          <a:prstGeom prst="rect">
            <a:avLst/>
          </a:prstGeom>
        </p:spPr>
        <p:txBody>
          <a:bodyPr vert="horz" lIns="442250" tIns="221125" rIns="442250" bIns="22112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896" y="10079041"/>
            <a:ext cx="30778133" cy="28507281"/>
          </a:xfrm>
          <a:prstGeom prst="rect">
            <a:avLst/>
          </a:prstGeom>
        </p:spPr>
        <p:txBody>
          <a:bodyPr vert="horz" lIns="442250" tIns="221125" rIns="442250" bIns="22112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09896" y="40036180"/>
            <a:ext cx="7979516" cy="2299780"/>
          </a:xfrm>
          <a:prstGeom prst="rect">
            <a:avLst/>
          </a:prstGeom>
        </p:spPr>
        <p:txBody>
          <a:bodyPr vert="horz" lIns="442250" tIns="221125" rIns="442250" bIns="221125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CD75-F91A-4591-B8F9-7EBC1E6D5A57}" type="datetimeFigureOut">
              <a:rPr lang="en-US" smtClean="0"/>
              <a:pPr/>
              <a:t>4/15/2010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84291" y="40036180"/>
            <a:ext cx="10829343" cy="2299780"/>
          </a:xfrm>
          <a:prstGeom prst="rect">
            <a:avLst/>
          </a:prstGeom>
        </p:spPr>
        <p:txBody>
          <a:bodyPr vert="horz" lIns="442250" tIns="221125" rIns="442250" bIns="221125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508513" y="40036180"/>
            <a:ext cx="7979516" cy="2299780"/>
          </a:xfrm>
          <a:prstGeom prst="rect">
            <a:avLst/>
          </a:prstGeom>
        </p:spPr>
        <p:txBody>
          <a:bodyPr vert="horz" lIns="442250" tIns="221125" rIns="442250" bIns="221125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C210B-B5AE-4146-B73B-DC97FC60BB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22496" rtl="0" eaLnBrk="1" latinLnBrk="0" hangingPunct="1">
        <a:spcBef>
          <a:spcPct val="0"/>
        </a:spcBef>
        <a:buNone/>
        <a:defRPr sz="2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58436" indent="-1658436" algn="l" defTabSz="4422496" rtl="0" eaLnBrk="1" latinLnBrk="0" hangingPunct="1">
        <a:spcBef>
          <a:spcPct val="20000"/>
        </a:spcBef>
        <a:buFont typeface="Arial" pitchFamily="34" charset="0"/>
        <a:buChar char="•"/>
        <a:defRPr sz="15500" kern="1200">
          <a:solidFill>
            <a:schemeClr val="tx1"/>
          </a:solidFill>
          <a:latin typeface="+mn-lt"/>
          <a:ea typeface="+mn-ea"/>
          <a:cs typeface="+mn-cs"/>
        </a:defRPr>
      </a:lvl1pPr>
      <a:lvl2pPr marL="3593278" indent="-1382030" algn="l" defTabSz="4422496" rtl="0" eaLnBrk="1" latinLnBrk="0" hangingPunct="1">
        <a:spcBef>
          <a:spcPct val="20000"/>
        </a:spcBef>
        <a:buFont typeface="Arial" pitchFamily="34" charset="0"/>
        <a:buChar char="–"/>
        <a:defRPr sz="13500" kern="1200">
          <a:solidFill>
            <a:schemeClr val="tx1"/>
          </a:solidFill>
          <a:latin typeface="+mn-lt"/>
          <a:ea typeface="+mn-ea"/>
          <a:cs typeface="+mn-cs"/>
        </a:defRPr>
      </a:lvl2pPr>
      <a:lvl3pPr marL="5528120" indent="-1105624" algn="l" defTabSz="4422496" rtl="0" eaLnBrk="1" latinLnBrk="0" hangingPunct="1">
        <a:spcBef>
          <a:spcPct val="20000"/>
        </a:spcBef>
        <a:buFont typeface="Arial" pitchFamily="34" charset="0"/>
        <a:buChar char="•"/>
        <a:defRPr sz="1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39367" indent="-1105624" algn="l" defTabSz="4422496" rtl="0" eaLnBrk="1" latinLnBrk="0" hangingPunct="1">
        <a:spcBef>
          <a:spcPct val="20000"/>
        </a:spcBef>
        <a:buFont typeface="Arial" pitchFamily="34" charset="0"/>
        <a:buChar char="–"/>
        <a:defRPr sz="9700" kern="1200">
          <a:solidFill>
            <a:schemeClr val="tx1"/>
          </a:solidFill>
          <a:latin typeface="+mn-lt"/>
          <a:ea typeface="+mn-ea"/>
          <a:cs typeface="+mn-cs"/>
        </a:defRPr>
      </a:lvl4pPr>
      <a:lvl5pPr marL="9950615" indent="-1105624" algn="l" defTabSz="4422496" rtl="0" eaLnBrk="1" latinLnBrk="0" hangingPunct="1">
        <a:spcBef>
          <a:spcPct val="20000"/>
        </a:spcBef>
        <a:buFont typeface="Arial" pitchFamily="34" charset="0"/>
        <a:buChar char="»"/>
        <a:defRPr sz="9700" kern="1200">
          <a:solidFill>
            <a:schemeClr val="tx1"/>
          </a:solidFill>
          <a:latin typeface="+mn-lt"/>
          <a:ea typeface="+mn-ea"/>
          <a:cs typeface="+mn-cs"/>
        </a:defRPr>
      </a:lvl5pPr>
      <a:lvl6pPr marL="12161863" indent="-1105624" algn="l" defTabSz="4422496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6pPr>
      <a:lvl7pPr marL="14373111" indent="-1105624" algn="l" defTabSz="4422496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7pPr>
      <a:lvl8pPr marL="16584359" indent="-1105624" algn="l" defTabSz="4422496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8pPr>
      <a:lvl9pPr marL="18795606" indent="-1105624" algn="l" defTabSz="4422496" rtl="0" eaLnBrk="1" latinLnBrk="0" hangingPunct="1">
        <a:spcBef>
          <a:spcPct val="20000"/>
        </a:spcBef>
        <a:buFont typeface="Arial" pitchFamily="34" charset="0"/>
        <a:buChar char="•"/>
        <a:defRPr sz="9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224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1pPr>
      <a:lvl2pPr marL="2211248" algn="l" defTabSz="44224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2pPr>
      <a:lvl3pPr marL="4422496" algn="l" defTabSz="44224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3pPr>
      <a:lvl4pPr marL="6633743" algn="l" defTabSz="44224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844991" algn="l" defTabSz="44224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1056239" algn="l" defTabSz="44224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3267487" algn="l" defTabSz="44224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5478735" algn="l" defTabSz="44224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7689982" algn="l" defTabSz="4422496" rtl="0" eaLnBrk="1" latinLnBrk="0" hangingPunct="1"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pecsharp.codeplex.com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vcc.codeplex.com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cisamples.codeplex.com/" TargetMode="External"/><Relationship Id="rId5" Type="http://schemas.openxmlformats.org/officeDocument/2006/relationships/hyperlink" Target="http://cciast.codeplex.com/" TargetMode="External"/><Relationship Id="rId10" Type="http://schemas.openxmlformats.org/officeDocument/2006/relationships/image" Target="../media/image4.wmf"/><Relationship Id="rId4" Type="http://schemas.openxmlformats.org/officeDocument/2006/relationships/hyperlink" Target="http://ccimetadata.codeplex.com/" TargetMode="External"/><Relationship Id="rId9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362" y="39733537"/>
            <a:ext cx="5715000" cy="2105025"/>
          </a:xfrm>
          <a:prstGeom prst="rect">
            <a:avLst/>
          </a:prstGeom>
        </p:spPr>
      </p:pic>
      <p:pic>
        <p:nvPicPr>
          <p:cNvPr id="1027" name="Picture 3" descr="C:\Users\hermanv\Desktop\logo_ms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28562" y="39962137"/>
            <a:ext cx="6226175" cy="178593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15962" y="39581137"/>
            <a:ext cx="1554480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hlinkClick r:id="rId4"/>
              </a:rPr>
              <a:t>http://ccimetadata.codeplex.com</a:t>
            </a:r>
            <a:endParaRPr lang="en-US" sz="4000" dirty="0" smtClean="0"/>
          </a:p>
          <a:p>
            <a:r>
              <a:rPr lang="en-US" sz="4000" dirty="0" smtClean="0">
                <a:hlinkClick r:id="rId5"/>
              </a:rPr>
              <a:t>http://cciast.codeplex.com</a:t>
            </a:r>
            <a:endParaRPr lang="en-US" sz="4000" dirty="0" smtClean="0"/>
          </a:p>
          <a:p>
            <a:r>
              <a:rPr lang="en-US" sz="4000" dirty="0" smtClean="0">
                <a:hlinkClick r:id="rId6"/>
              </a:rPr>
              <a:t>http://ccisamples.codeplex.com</a:t>
            </a:r>
            <a:endParaRPr lang="en-US" sz="4000" dirty="0" smtClean="0"/>
          </a:p>
          <a:p>
            <a:r>
              <a:rPr lang="en-US" sz="4000" dirty="0" smtClean="0">
                <a:hlinkClick r:id="rId7"/>
              </a:rPr>
              <a:t>http://vcc.codeplex.com</a:t>
            </a:r>
            <a:endParaRPr lang="en-US" sz="4000" dirty="0" smtClean="0"/>
          </a:p>
          <a:p>
            <a:r>
              <a:rPr lang="en-US" sz="4000" dirty="0" smtClean="0">
                <a:hlinkClick r:id="rId8"/>
              </a:rPr>
              <a:t>http://specsharp.codeplex.com</a:t>
            </a:r>
            <a:endParaRPr lang="en-US" sz="4000" dirty="0" smtClean="0"/>
          </a:p>
          <a:p>
            <a:endParaRPr lang="en-US" sz="4000" dirty="0" smtClean="0"/>
          </a:p>
          <a:p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11315382" y="14816137"/>
            <a:ext cx="12123420" cy="5897032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741" tIns="148872" rIns="297741" bIns="148872" rtlCol="0" anchor="ctr"/>
          <a:lstStyle/>
          <a:p>
            <a:pPr algn="ctr"/>
            <a:endParaRPr lang="en-US" sz="6000" dirty="0" smtClean="0"/>
          </a:p>
          <a:p>
            <a:pPr algn="ctr"/>
            <a:endParaRPr lang="en-US" sz="6000" dirty="0"/>
          </a:p>
          <a:p>
            <a:pPr algn="ctr"/>
            <a:endParaRPr lang="en-US" sz="6000" dirty="0" smtClean="0"/>
          </a:p>
          <a:p>
            <a:pPr algn="ctr"/>
            <a:r>
              <a:rPr lang="en-US" sz="6000" dirty="0" smtClean="0"/>
              <a:t>Contract Model</a:t>
            </a:r>
          </a:p>
          <a:p>
            <a:pPr algn="ctr"/>
            <a:endParaRPr lang="en-US" sz="6000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13288962" y="16492537"/>
            <a:ext cx="8458200" cy="4220632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741" tIns="148872" rIns="297741" bIns="148872" rtlCol="0" anchor="ctr"/>
          <a:lstStyle/>
          <a:p>
            <a:pPr algn="ctr"/>
            <a:endParaRPr lang="en-US" sz="6000" dirty="0" smtClean="0"/>
          </a:p>
          <a:p>
            <a:pPr algn="ctr"/>
            <a:endParaRPr lang="en-US" sz="6000" dirty="0"/>
          </a:p>
          <a:p>
            <a:pPr algn="ctr"/>
            <a:r>
              <a:rPr lang="en-US" sz="6000" dirty="0" smtClean="0"/>
              <a:t>Code Model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14980602" y="18071569"/>
            <a:ext cx="5356860" cy="264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741" tIns="148872" rIns="297741" bIns="148872" rtlCol="0" anchor="ctr"/>
          <a:lstStyle/>
          <a:p>
            <a:pPr algn="ctr"/>
            <a:r>
              <a:rPr lang="en-US" sz="6000" dirty="0" smtClean="0"/>
              <a:t>Metadata Model</a:t>
            </a:r>
            <a:endParaRPr lang="en-US" sz="6000" dirty="0"/>
          </a:p>
        </p:txBody>
      </p:sp>
      <p:sp>
        <p:nvSpPr>
          <p:cNvPr id="57" name="Flowchart: Magnetic Disk 56"/>
          <p:cNvSpPr/>
          <p:nvPr/>
        </p:nvSpPr>
        <p:spPr>
          <a:xfrm>
            <a:off x="4548822" y="23354769"/>
            <a:ext cx="1691640" cy="1422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741" tIns="148872" rIns="297741" bIns="148872" rtlCol="0" anchor="ctr"/>
          <a:lstStyle/>
          <a:p>
            <a:pPr algn="ctr"/>
            <a:r>
              <a:rPr lang="en-US" sz="6000" dirty="0" smtClean="0"/>
              <a:t>PE</a:t>
            </a:r>
            <a:endParaRPr lang="en-US" sz="6000" dirty="0"/>
          </a:p>
        </p:txBody>
      </p:sp>
      <p:sp>
        <p:nvSpPr>
          <p:cNvPr id="58" name="Oval 57"/>
          <p:cNvSpPr/>
          <p:nvPr/>
        </p:nvSpPr>
        <p:spPr>
          <a:xfrm>
            <a:off x="14980602" y="20713169"/>
            <a:ext cx="5638800" cy="203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741" tIns="148872" rIns="297741" bIns="148872"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6000" dirty="0" smtClean="0"/>
              <a:t>Source Model</a:t>
            </a:r>
          </a:p>
          <a:p>
            <a:pPr algn="ctr"/>
            <a:endParaRPr lang="en-US" dirty="0"/>
          </a:p>
        </p:txBody>
      </p:sp>
      <p:sp>
        <p:nvSpPr>
          <p:cNvPr id="59" name="Flowchart: Magnetic Disk 58"/>
          <p:cNvSpPr/>
          <p:nvPr/>
        </p:nvSpPr>
        <p:spPr>
          <a:xfrm>
            <a:off x="9905682" y="23557969"/>
            <a:ext cx="2537460" cy="1422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741" tIns="148872" rIns="297741" bIns="148872" rtlCol="0" anchor="ctr"/>
          <a:lstStyle/>
          <a:p>
            <a:pPr algn="ctr"/>
            <a:r>
              <a:rPr lang="en-US" sz="6000" dirty="0" smtClean="0"/>
              <a:t>PDB</a:t>
            </a:r>
            <a:endParaRPr lang="en-US" sz="6000" dirty="0"/>
          </a:p>
        </p:txBody>
      </p:sp>
      <p:sp>
        <p:nvSpPr>
          <p:cNvPr id="60" name="Flowchart: Magnetic Disk 59"/>
          <p:cNvSpPr/>
          <p:nvPr/>
        </p:nvSpPr>
        <p:spPr>
          <a:xfrm>
            <a:off x="28795662" y="22135569"/>
            <a:ext cx="1691640" cy="1422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741" tIns="148872" rIns="297741" bIns="148872" rtlCol="0" anchor="ctr"/>
          <a:lstStyle/>
          <a:p>
            <a:pPr algn="ctr"/>
            <a:r>
              <a:rPr lang="en-US" sz="5200" dirty="0" smtClean="0"/>
              <a:t>PE</a:t>
            </a:r>
            <a:endParaRPr lang="en-US" sz="5200" dirty="0"/>
          </a:p>
        </p:txBody>
      </p:sp>
      <p:sp>
        <p:nvSpPr>
          <p:cNvPr id="61" name="Flowchart: Magnetic Disk 60"/>
          <p:cNvSpPr/>
          <p:nvPr/>
        </p:nvSpPr>
        <p:spPr>
          <a:xfrm>
            <a:off x="23156862" y="23557969"/>
            <a:ext cx="2537460" cy="14224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741" tIns="148872" rIns="297741" bIns="148872" rtlCol="0" anchor="ctr"/>
          <a:lstStyle/>
          <a:p>
            <a:pPr algn="ctr"/>
            <a:r>
              <a:rPr lang="en-US" sz="6000" dirty="0" smtClean="0"/>
              <a:t>PDB</a:t>
            </a:r>
            <a:endParaRPr lang="en-US" sz="6000" dirty="0"/>
          </a:p>
        </p:txBody>
      </p:sp>
      <p:sp>
        <p:nvSpPr>
          <p:cNvPr id="62" name="Flowchart: Document 61"/>
          <p:cNvSpPr/>
          <p:nvPr/>
        </p:nvSpPr>
        <p:spPr>
          <a:xfrm>
            <a:off x="3421062" y="12178769"/>
            <a:ext cx="2819400" cy="14224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741" tIns="148872" rIns="297741" bIns="148872" rtlCol="0" anchor="ctr"/>
          <a:lstStyle/>
          <a:p>
            <a:pPr algn="ctr"/>
            <a:r>
              <a:rPr lang="en-US" sz="6000" dirty="0" smtClean="0"/>
              <a:t>Spec#</a:t>
            </a:r>
            <a:endParaRPr lang="en-US" sz="6000" dirty="0"/>
          </a:p>
        </p:txBody>
      </p:sp>
      <p:sp>
        <p:nvSpPr>
          <p:cNvPr id="63" name="Flowchart: Document 62"/>
          <p:cNvSpPr/>
          <p:nvPr/>
        </p:nvSpPr>
        <p:spPr>
          <a:xfrm>
            <a:off x="3611562" y="14816137"/>
            <a:ext cx="2255520" cy="14224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741" tIns="148872" rIns="297741" bIns="148872" rtlCol="0" anchor="ctr"/>
          <a:lstStyle/>
          <a:p>
            <a:pPr algn="ctr"/>
            <a:r>
              <a:rPr lang="en-US" sz="6000" dirty="0" err="1" smtClean="0"/>
              <a:t>Vcc</a:t>
            </a:r>
            <a:endParaRPr lang="en-US" sz="6000" dirty="0"/>
          </a:p>
        </p:txBody>
      </p:sp>
      <p:cxnSp>
        <p:nvCxnSpPr>
          <p:cNvPr id="64" name="Straight Arrow Connector 63"/>
          <p:cNvCxnSpPr>
            <a:stCxn id="62" idx="3"/>
            <a:endCxn id="77" idx="1"/>
          </p:cNvCxnSpPr>
          <p:nvPr/>
        </p:nvCxnSpPr>
        <p:spPr>
          <a:xfrm>
            <a:off x="6240462" y="12889969"/>
            <a:ext cx="2070327" cy="7214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77" idx="2"/>
          </p:cNvCxnSpPr>
          <p:nvPr/>
        </p:nvCxnSpPr>
        <p:spPr>
          <a:xfrm flipV="1">
            <a:off x="5821362" y="14617169"/>
            <a:ext cx="1828800" cy="80856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7" idx="4"/>
            <a:endCxn id="56" idx="2"/>
          </p:cNvCxnSpPr>
          <p:nvPr/>
        </p:nvCxnSpPr>
        <p:spPr>
          <a:xfrm flipV="1">
            <a:off x="6240462" y="19392369"/>
            <a:ext cx="8740140" cy="46736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27949842" y="15429969"/>
            <a:ext cx="5638800" cy="30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741" tIns="148872" rIns="297741" bIns="148872"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sz="6000" dirty="0" smtClean="0"/>
              <a:t>Boogie+Z3</a:t>
            </a:r>
          </a:p>
          <a:p>
            <a:pPr algn="ctr"/>
            <a:endParaRPr lang="en-US" dirty="0"/>
          </a:p>
        </p:txBody>
      </p:sp>
      <p:cxnSp>
        <p:nvCxnSpPr>
          <p:cNvPr id="68" name="Straight Arrow Connector 67"/>
          <p:cNvCxnSpPr>
            <a:stCxn id="53" idx="6"/>
            <a:endCxn id="67" idx="1"/>
          </p:cNvCxnSpPr>
          <p:nvPr/>
        </p:nvCxnSpPr>
        <p:spPr>
          <a:xfrm flipV="1">
            <a:off x="23438802" y="16953969"/>
            <a:ext cx="4511040" cy="81068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4"/>
            <a:endCxn id="58" idx="3"/>
          </p:cNvCxnSpPr>
          <p:nvPr/>
        </p:nvCxnSpPr>
        <p:spPr>
          <a:xfrm flipV="1">
            <a:off x="12443147" y="22447590"/>
            <a:ext cx="3363245" cy="182157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8" idx="5"/>
            <a:endCxn id="61" idx="2"/>
          </p:cNvCxnSpPr>
          <p:nvPr/>
        </p:nvCxnSpPr>
        <p:spPr>
          <a:xfrm rot="16200000" flipH="1">
            <a:off x="20564448" y="21676760"/>
            <a:ext cx="1821579" cy="336324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6" idx="6"/>
            <a:endCxn id="60" idx="2"/>
          </p:cNvCxnSpPr>
          <p:nvPr/>
        </p:nvCxnSpPr>
        <p:spPr>
          <a:xfrm>
            <a:off x="20337462" y="19392369"/>
            <a:ext cx="8458200" cy="34544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Alternate Process 71"/>
          <p:cNvSpPr/>
          <p:nvPr/>
        </p:nvSpPr>
        <p:spPr>
          <a:xfrm>
            <a:off x="28528962" y="10777537"/>
            <a:ext cx="4792980" cy="24384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741" tIns="148872" rIns="297741" bIns="148872" rtlCol="0" anchor="ctr"/>
          <a:lstStyle/>
          <a:p>
            <a:pPr algn="ctr"/>
            <a:r>
              <a:rPr lang="en-US" sz="6000" dirty="0" smtClean="0"/>
              <a:t>Static Contract Checks</a:t>
            </a:r>
            <a:endParaRPr lang="en-US" sz="6000" dirty="0"/>
          </a:p>
        </p:txBody>
      </p:sp>
      <p:cxnSp>
        <p:nvCxnSpPr>
          <p:cNvPr id="73" name="Straight Arrow Connector 72"/>
          <p:cNvCxnSpPr>
            <a:endCxn id="72" idx="1"/>
          </p:cNvCxnSpPr>
          <p:nvPr/>
        </p:nvCxnSpPr>
        <p:spPr>
          <a:xfrm flipV="1">
            <a:off x="22966362" y="11996737"/>
            <a:ext cx="5562600" cy="46482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Alternate Process 73"/>
          <p:cNvSpPr/>
          <p:nvPr/>
        </p:nvSpPr>
        <p:spPr>
          <a:xfrm>
            <a:off x="13852842" y="10701337"/>
            <a:ext cx="6484620" cy="289983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741" tIns="148872" rIns="297741" bIns="148872" rtlCol="0" anchor="ctr"/>
          <a:lstStyle/>
          <a:p>
            <a:pPr algn="ctr"/>
            <a:endParaRPr lang="en-US" sz="6000" dirty="0" smtClean="0"/>
          </a:p>
          <a:p>
            <a:pPr algn="ctr"/>
            <a:r>
              <a:rPr lang="en-US" sz="6000" dirty="0" smtClean="0"/>
              <a:t>Rewrite tool for dynamic contract checks</a:t>
            </a:r>
          </a:p>
          <a:p>
            <a:pPr algn="ctr"/>
            <a:endParaRPr lang="en-US" dirty="0" smtClean="0"/>
          </a:p>
        </p:txBody>
      </p:sp>
      <p:cxnSp>
        <p:nvCxnSpPr>
          <p:cNvPr id="75" name="Straight Arrow Connector 74"/>
          <p:cNvCxnSpPr/>
          <p:nvPr/>
        </p:nvCxnSpPr>
        <p:spPr>
          <a:xfrm rot="5400000" flipH="1" flipV="1">
            <a:off x="14723638" y="14147693"/>
            <a:ext cx="1367368" cy="2743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6200000" flipH="1">
            <a:off x="17234428" y="13884803"/>
            <a:ext cx="1214968" cy="6477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650162" y="13194769"/>
            <a:ext cx="4511040" cy="284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7741" tIns="148872" rIns="297741" bIns="148872" rtlCol="0" anchor="ctr"/>
          <a:lstStyle/>
          <a:p>
            <a:pPr algn="ctr"/>
            <a:r>
              <a:rPr lang="en-US" sz="6000" dirty="0" smtClean="0"/>
              <a:t>AST Model</a:t>
            </a:r>
            <a:endParaRPr lang="en-US" sz="6000" dirty="0"/>
          </a:p>
        </p:txBody>
      </p:sp>
      <p:cxnSp>
        <p:nvCxnSpPr>
          <p:cNvPr id="78" name="Straight Arrow Connector 77"/>
          <p:cNvCxnSpPr>
            <a:stCxn id="77" idx="5"/>
            <a:endCxn id="53" idx="1"/>
          </p:cNvCxnSpPr>
          <p:nvPr/>
        </p:nvCxnSpPr>
        <p:spPr>
          <a:xfrm rot="16200000" flipH="1">
            <a:off x="12267307" y="14856226"/>
            <a:ext cx="56779" cy="159024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925762" y="27770137"/>
            <a:ext cx="289560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Analyze .NET assemblies using a convenient object model.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Transform assemblies to add instrumentation, aspects, etc.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Merge or customize assemblies.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Create assemblies using an object model.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Extend AST base classes to implement language front-ends.</a:t>
            </a:r>
          </a:p>
          <a:p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773362" y="37447537"/>
            <a:ext cx="73152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Open Source!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pic>
        <p:nvPicPr>
          <p:cNvPr id="1029" name="Picture 5" descr="C:\Users\hermanv\AppData\Local\Microsoft\Windows\Temporary Internet Files\Content.IE5\WXSTWJ8L\MCj02334130000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68362" y="36914137"/>
            <a:ext cx="2302598" cy="2445945"/>
          </a:xfrm>
          <a:prstGeom prst="rect">
            <a:avLst/>
          </a:prstGeom>
          <a:noFill/>
        </p:spPr>
      </p:pic>
      <p:pic>
        <p:nvPicPr>
          <p:cNvPr id="2" name="Picture 2" descr="C:\Cci\CCI logo large.wm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16762" y="1709737"/>
            <a:ext cx="21059775" cy="7110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86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Herman Venter</dc:creator>
  <cp:lastModifiedBy>Herman Venter</cp:lastModifiedBy>
  <cp:revision>27</cp:revision>
  <dcterms:created xsi:type="dcterms:W3CDTF">2010-04-15T16:47:59Z</dcterms:created>
  <dcterms:modified xsi:type="dcterms:W3CDTF">2010-04-16T04:20:38Z</dcterms:modified>
</cp:coreProperties>
</file>