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7" r:id="rId5"/>
    <p:sldId id="258" r:id="rId6"/>
    <p:sldId id="259" r:id="rId7"/>
    <p:sldId id="260" r:id="rId8"/>
    <p:sldId id="261" r:id="rId9"/>
    <p:sldId id="262" r:id="rId10"/>
    <p:sldId id="267" r:id="rId11"/>
    <p:sldId id="264" r:id="rId12"/>
    <p:sldId id="265" r:id="rId13"/>
    <p:sldId id="266" r:id="rId14"/>
    <p:sldId id="263"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88000"/>
    <a:srgbClr val="FFFDF5"/>
    <a:srgbClr val="FFFFF0"/>
    <a:srgbClr val="FFFDF0"/>
    <a:srgbClr val="FFFDFF"/>
    <a:srgbClr val="FFFDD0"/>
    <a:srgbClr val="EBEEEE"/>
    <a:srgbClr val="002548"/>
    <a:srgbClr val="003E7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46DF76-4ECD-3043-82C9-D89AED9C0AEA}" v="249" dt="2025-08-22T15:25:45.3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6"/>
    <p:restoredTop sz="82993"/>
  </p:normalViewPr>
  <p:slideViewPr>
    <p:cSldViewPr snapToGrid="0">
      <p:cViewPr varScale="1">
        <p:scale>
          <a:sx n="128" d="100"/>
          <a:sy n="128" d="100"/>
        </p:scale>
        <p:origin x="184" y="368"/>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p:scale>
          <a:sx n="1" d="2"/>
          <a:sy n="1" d="2"/>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ng, Lloyd" userId="5beb95b9-2d4c-4790-a383-88105408be75" providerId="ADAL" clId="{AAF57D06-9A6B-5B2F-A816-D7705ED4136C}"/>
    <pc:docChg chg="custSel addSld modSld">
      <pc:chgData name="Fung, Lloyd" userId="5beb95b9-2d4c-4790-a383-88105408be75" providerId="ADAL" clId="{AAF57D06-9A6B-5B2F-A816-D7705ED4136C}" dt="2025-08-22T15:26:26.379" v="898" actId="20577"/>
      <pc:docMkLst>
        <pc:docMk/>
      </pc:docMkLst>
      <pc:sldChg chg="modSp mod">
        <pc:chgData name="Fung, Lloyd" userId="5beb95b9-2d4c-4790-a383-88105408be75" providerId="ADAL" clId="{AAF57D06-9A6B-5B2F-A816-D7705ED4136C}" dt="2025-08-22T15:16:42.911" v="408" actId="20577"/>
        <pc:sldMkLst>
          <pc:docMk/>
          <pc:sldMk cId="4215874559" sldId="265"/>
        </pc:sldMkLst>
        <pc:spChg chg="mod">
          <ac:chgData name="Fung, Lloyd" userId="5beb95b9-2d4c-4790-a383-88105408be75" providerId="ADAL" clId="{AAF57D06-9A6B-5B2F-A816-D7705ED4136C}" dt="2025-08-22T15:16:42.911" v="408" actId="20577"/>
          <ac:spMkLst>
            <pc:docMk/>
            <pc:sldMk cId="4215874559" sldId="265"/>
            <ac:spMk id="5" creationId="{60B5A2CC-46C5-F3D7-6AFB-94D25F69FE4C}"/>
          </ac:spMkLst>
        </pc:spChg>
        <pc:spChg chg="mod">
          <ac:chgData name="Fung, Lloyd" userId="5beb95b9-2d4c-4790-a383-88105408be75" providerId="ADAL" clId="{AAF57D06-9A6B-5B2F-A816-D7705ED4136C}" dt="2025-08-22T15:16:19.378" v="401" actId="14100"/>
          <ac:spMkLst>
            <pc:docMk/>
            <pc:sldMk cId="4215874559" sldId="265"/>
            <ac:spMk id="6" creationId="{4307BD1D-C599-B884-698E-1641AC9DC8B1}"/>
          </ac:spMkLst>
        </pc:spChg>
      </pc:sldChg>
      <pc:sldChg chg="addSp modSp new mod">
        <pc:chgData name="Fung, Lloyd" userId="5beb95b9-2d4c-4790-a383-88105408be75" providerId="ADAL" clId="{AAF57D06-9A6B-5B2F-A816-D7705ED4136C}" dt="2025-08-22T15:26:26.379" v="898" actId="20577"/>
        <pc:sldMkLst>
          <pc:docMk/>
          <pc:sldMk cId="2377626173" sldId="266"/>
        </pc:sldMkLst>
        <pc:spChg chg="mod">
          <ac:chgData name="Fung, Lloyd" userId="5beb95b9-2d4c-4790-a383-88105408be75" providerId="ADAL" clId="{AAF57D06-9A6B-5B2F-A816-D7705ED4136C}" dt="2025-08-22T15:23:37.374" v="817" actId="1035"/>
          <ac:spMkLst>
            <pc:docMk/>
            <pc:sldMk cId="2377626173" sldId="266"/>
            <ac:spMk id="2" creationId="{313C836E-F669-0FBD-F881-9DCB65B2BFB4}"/>
          </ac:spMkLst>
        </pc:spChg>
        <pc:spChg chg="mod">
          <ac:chgData name="Fung, Lloyd" userId="5beb95b9-2d4c-4790-a383-88105408be75" providerId="ADAL" clId="{AAF57D06-9A6B-5B2F-A816-D7705ED4136C}" dt="2025-08-22T15:26:26.379" v="898" actId="20577"/>
          <ac:spMkLst>
            <pc:docMk/>
            <pc:sldMk cId="2377626173" sldId="266"/>
            <ac:spMk id="3" creationId="{92E326B3-D073-F13B-160A-1A8DA5FFB760}"/>
          </ac:spMkLst>
        </pc:spChg>
        <pc:spChg chg="add mod">
          <ac:chgData name="Fung, Lloyd" userId="5beb95b9-2d4c-4790-a383-88105408be75" providerId="ADAL" clId="{AAF57D06-9A6B-5B2F-A816-D7705ED4136C}" dt="2025-08-22T15:21:16.916" v="720" actId="1076"/>
          <ac:spMkLst>
            <pc:docMk/>
            <pc:sldMk cId="2377626173" sldId="266"/>
            <ac:spMk id="4" creationId="{6F0BC1D0-05AA-9F25-29E6-526AB37ECD5F}"/>
          </ac:spMkLst>
        </pc:spChg>
        <pc:spChg chg="add mod">
          <ac:chgData name="Fung, Lloyd" userId="5beb95b9-2d4c-4790-a383-88105408be75" providerId="ADAL" clId="{AAF57D06-9A6B-5B2F-A816-D7705ED4136C}" dt="2025-08-22T15:23:23.609" v="806" actId="1035"/>
          <ac:spMkLst>
            <pc:docMk/>
            <pc:sldMk cId="2377626173" sldId="266"/>
            <ac:spMk id="5" creationId="{15536C20-1CD3-560E-6711-0EF535CF75A9}"/>
          </ac:spMkLst>
        </pc:spChg>
        <pc:spChg chg="add mod">
          <ac:chgData name="Fung, Lloyd" userId="5beb95b9-2d4c-4790-a383-88105408be75" providerId="ADAL" clId="{AAF57D06-9A6B-5B2F-A816-D7705ED4136C}" dt="2025-08-22T15:23:23.609" v="806" actId="1035"/>
          <ac:spMkLst>
            <pc:docMk/>
            <pc:sldMk cId="2377626173" sldId="266"/>
            <ac:spMk id="6" creationId="{B6604F2E-A697-381E-FA71-1BD5D6A2B168}"/>
          </ac:spMkLst>
        </pc:spChg>
        <pc:spChg chg="add mod">
          <ac:chgData name="Fung, Lloyd" userId="5beb95b9-2d4c-4790-a383-88105408be75" providerId="ADAL" clId="{AAF57D06-9A6B-5B2F-A816-D7705ED4136C}" dt="2025-08-22T15:23:23.609" v="806" actId="1035"/>
          <ac:spMkLst>
            <pc:docMk/>
            <pc:sldMk cId="2377626173" sldId="266"/>
            <ac:spMk id="7" creationId="{AB991737-1418-C1BC-629F-7943608A6A06}"/>
          </ac:spMkLst>
        </pc:spChg>
        <pc:spChg chg="add mod">
          <ac:chgData name="Fung, Lloyd" userId="5beb95b9-2d4c-4790-a383-88105408be75" providerId="ADAL" clId="{AAF57D06-9A6B-5B2F-A816-D7705ED4136C}" dt="2025-08-22T15:24:29.283" v="854" actId="1076"/>
          <ac:spMkLst>
            <pc:docMk/>
            <pc:sldMk cId="2377626173" sldId="266"/>
            <ac:spMk id="12" creationId="{D4888CF6-A4AF-C5B9-607E-6FF8D72575C4}"/>
          </ac:spMkLst>
        </pc:spChg>
        <pc:spChg chg="add mod">
          <ac:chgData name="Fung, Lloyd" userId="5beb95b9-2d4c-4790-a383-88105408be75" providerId="ADAL" clId="{AAF57D06-9A6B-5B2F-A816-D7705ED4136C}" dt="2025-08-22T15:25:01.475" v="873" actId="1076"/>
          <ac:spMkLst>
            <pc:docMk/>
            <pc:sldMk cId="2377626173" sldId="266"/>
            <ac:spMk id="13" creationId="{F9403A37-E3B3-FF9F-51CA-E30D4D90B449}"/>
          </ac:spMkLst>
        </pc:spChg>
        <pc:spChg chg="add mod">
          <ac:chgData name="Fung, Lloyd" userId="5beb95b9-2d4c-4790-a383-88105408be75" providerId="ADAL" clId="{AAF57D06-9A6B-5B2F-A816-D7705ED4136C}" dt="2025-08-22T15:25:44.523" v="893" actId="1076"/>
          <ac:spMkLst>
            <pc:docMk/>
            <pc:sldMk cId="2377626173" sldId="266"/>
            <ac:spMk id="14" creationId="{2B74524F-6A84-562A-2ADE-44F89C45DE74}"/>
          </ac:spMkLst>
        </pc:spChg>
        <pc:spChg chg="add mod">
          <ac:chgData name="Fung, Lloyd" userId="5beb95b9-2d4c-4790-a383-88105408be75" providerId="ADAL" clId="{AAF57D06-9A6B-5B2F-A816-D7705ED4136C}" dt="2025-08-22T15:25:51.141" v="897" actId="20577"/>
          <ac:spMkLst>
            <pc:docMk/>
            <pc:sldMk cId="2377626173" sldId="266"/>
            <ac:spMk id="15" creationId="{29EABABE-E7BF-F9BC-9CAE-911021998524}"/>
          </ac:spMkLst>
        </pc:spChg>
        <pc:cxnChg chg="add mod">
          <ac:chgData name="Fung, Lloyd" userId="5beb95b9-2d4c-4790-a383-88105408be75" providerId="ADAL" clId="{AAF57D06-9A6B-5B2F-A816-D7705ED4136C}" dt="2025-08-22T15:23:23.609" v="806" actId="1035"/>
          <ac:cxnSpMkLst>
            <pc:docMk/>
            <pc:sldMk cId="2377626173" sldId="266"/>
            <ac:cxnSpMk id="9" creationId="{D9F6A271-C34B-FB22-4D86-F855566310D1}"/>
          </ac:cxnSpMkLst>
        </pc:cxnChg>
        <pc:cxnChg chg="add mod">
          <ac:chgData name="Fung, Lloyd" userId="5beb95b9-2d4c-4790-a383-88105408be75" providerId="ADAL" clId="{AAF57D06-9A6B-5B2F-A816-D7705ED4136C}" dt="2025-08-22T15:23:23.609" v="806" actId="1035"/>
          <ac:cxnSpMkLst>
            <pc:docMk/>
            <pc:sldMk cId="2377626173" sldId="266"/>
            <ac:cxnSpMk id="10" creationId="{4B24C3AD-225C-DC7E-B9D7-FD1186BB2E3F}"/>
          </ac:cxnSpMkLst>
        </pc:cxnChg>
      </pc:sldChg>
      <pc:sldChg chg="addSp modSp new mod">
        <pc:chgData name="Fung, Lloyd" userId="5beb95b9-2d4c-4790-a383-88105408be75" providerId="ADAL" clId="{AAF57D06-9A6B-5B2F-A816-D7705ED4136C}" dt="2025-08-22T15:17:39.708" v="498" actId="20577"/>
        <pc:sldMkLst>
          <pc:docMk/>
          <pc:sldMk cId="2260466512" sldId="267"/>
        </pc:sldMkLst>
        <pc:spChg chg="mod">
          <ac:chgData name="Fung, Lloyd" userId="5beb95b9-2d4c-4790-a383-88105408be75" providerId="ADAL" clId="{AAF57D06-9A6B-5B2F-A816-D7705ED4136C}" dt="2025-08-22T15:14:32.409" v="322" actId="1036"/>
          <ac:spMkLst>
            <pc:docMk/>
            <pc:sldMk cId="2260466512" sldId="267"/>
            <ac:spMk id="2" creationId="{BD5986FB-1872-9059-5A32-6CC05E9601CC}"/>
          </ac:spMkLst>
        </pc:spChg>
        <pc:spChg chg="mod">
          <ac:chgData name="Fung, Lloyd" userId="5beb95b9-2d4c-4790-a383-88105408be75" providerId="ADAL" clId="{AAF57D06-9A6B-5B2F-A816-D7705ED4136C}" dt="2025-08-22T15:17:39.708" v="498" actId="20577"/>
          <ac:spMkLst>
            <pc:docMk/>
            <pc:sldMk cId="2260466512" sldId="267"/>
            <ac:spMk id="3" creationId="{6363159A-657A-DD6E-90FE-76B23DE7626C}"/>
          </ac:spMkLst>
        </pc:spChg>
        <pc:spChg chg="mod">
          <ac:chgData name="Fung, Lloyd" userId="5beb95b9-2d4c-4790-a383-88105408be75" providerId="ADAL" clId="{AAF57D06-9A6B-5B2F-A816-D7705ED4136C}" dt="2025-08-22T15:15:15.384" v="394" actId="14100"/>
          <ac:spMkLst>
            <pc:docMk/>
            <pc:sldMk cId="2260466512" sldId="267"/>
            <ac:spMk id="4" creationId="{A633C624-7324-19CC-3FBC-3CC7059EAA14}"/>
          </ac:spMkLst>
        </pc:spChg>
        <pc:spChg chg="add mod">
          <ac:chgData name="Fung, Lloyd" userId="5beb95b9-2d4c-4790-a383-88105408be75" providerId="ADAL" clId="{AAF57D06-9A6B-5B2F-A816-D7705ED4136C}" dt="2025-08-22T15:14:32.409" v="322" actId="1036"/>
          <ac:spMkLst>
            <pc:docMk/>
            <pc:sldMk cId="2260466512" sldId="267"/>
            <ac:spMk id="5" creationId="{35CA16E9-1A5B-11D3-EC81-797A38151C2C}"/>
          </ac:spMkLst>
        </pc:spChg>
        <pc:spChg chg="add mod">
          <ac:chgData name="Fung, Lloyd" userId="5beb95b9-2d4c-4790-a383-88105408be75" providerId="ADAL" clId="{AAF57D06-9A6B-5B2F-A816-D7705ED4136C}" dt="2025-08-22T15:14:32.409" v="322" actId="1036"/>
          <ac:spMkLst>
            <pc:docMk/>
            <pc:sldMk cId="2260466512" sldId="267"/>
            <ac:spMk id="6" creationId="{2F7D1350-57BF-0D3B-520B-9E30CED2C9C2}"/>
          </ac:spMkLst>
        </pc:spChg>
        <pc:spChg chg="add mod">
          <ac:chgData name="Fung, Lloyd" userId="5beb95b9-2d4c-4790-a383-88105408be75" providerId="ADAL" clId="{AAF57D06-9A6B-5B2F-A816-D7705ED4136C}" dt="2025-08-22T15:14:58.312" v="379" actId="1076"/>
          <ac:spMkLst>
            <pc:docMk/>
            <pc:sldMk cId="2260466512" sldId="267"/>
            <ac:spMk id="7" creationId="{372A70B1-A6A0-5741-947E-6CB11B570462}"/>
          </ac:spMkLst>
        </pc:spChg>
        <pc:spChg chg="add mod">
          <ac:chgData name="Fung, Lloyd" userId="5beb95b9-2d4c-4790-a383-88105408be75" providerId="ADAL" clId="{AAF57D06-9A6B-5B2F-A816-D7705ED4136C}" dt="2025-08-22T15:15:08.985" v="393" actId="1076"/>
          <ac:spMkLst>
            <pc:docMk/>
            <pc:sldMk cId="2260466512" sldId="267"/>
            <ac:spMk id="8" creationId="{97D31F4A-D600-D508-8FD1-7C0A61ECFAA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b="1">
                <a:solidFill>
                  <a:srgbClr val="003E74"/>
                </a:solidFill>
              </a:rPr>
              <a:t>Name of presentation</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B0EE2D-335A-3546-9D75-E17F32E16FE9}" type="datetime3">
              <a:rPr lang="en-GB" smtClean="0">
                <a:solidFill>
                  <a:srgbClr val="003E74"/>
                </a:solidFill>
              </a:rPr>
              <a:t>22 August, 2025</a:t>
            </a:fld>
            <a:endParaRPr lang="en-US">
              <a:solidFill>
                <a:srgbClr val="003E74"/>
              </a:solidFill>
            </a:endParaRPr>
          </a:p>
        </p:txBody>
      </p:sp>
    </p:spTree>
    <p:extLst>
      <p:ext uri="{BB962C8B-B14F-4D97-AF65-F5344CB8AC3E}">
        <p14:creationId xmlns:p14="http://schemas.microsoft.com/office/powerpoint/2010/main" val="3306949037"/>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solidFill>
                  <a:srgbClr val="003E74"/>
                </a:solidFill>
              </a:defRPr>
            </a:lvl1pPr>
          </a:lstStyle>
          <a:p>
            <a:r>
              <a:rPr lang="en-US"/>
              <a:t>Name of presentation</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rgbClr val="003E74"/>
                </a:solidFill>
              </a:defRPr>
            </a:lvl1pPr>
          </a:lstStyle>
          <a:p>
            <a:fld id="{8D35C32B-10D1-1447-A35B-280119DE9D12}" type="datetime3">
              <a:rPr lang="en-GB" smtClean="0"/>
              <a:pPr/>
              <a:t>22 August, 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2133265648"/>
      </p:ext>
    </p:extLst>
  </p:cSld>
  <p:clrMap bg1="lt1" tx1="dk1" bg2="lt2" tx2="dk2" accent1="accent1" accent2="accent2" accent3="accent3" accent4="accent4" accent5="accent5" accent6="accent6" hlink="hlink" folHlink="folHlink"/>
  <p:hf sldNum="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dirty="0"/>
              <a:t>Before I begin, I would like to acknowledge the people who have contributed to this work. </a:t>
            </a:r>
            <a:r>
              <a:rPr lang="en-GB" dirty="0" err="1"/>
              <a:t>Yongyun</a:t>
            </a:r>
            <a:r>
              <a:rPr lang="en-GB" dirty="0"/>
              <a:t> from Imperial was my PhD supervisor at Imperial, where I did most of my work on gyrotactic swimmers. The method for the continuum modelling is inspired by a short visit to Rachel at Liverpool.</a:t>
            </a:r>
          </a:p>
          <a:p>
            <a:endParaRPr lang="en-GB" dirty="0"/>
          </a:p>
          <a:p>
            <a:r>
              <a:rPr lang="en-GB" dirty="0"/>
              <a:t>So today I would like to talk to you about the continuum modelling of active Brownian particle suspension. For those who are not familiar with the term active Brownian particle, it’s just a simplified model for any particles that can propel themselves according to their orientation, while the orientation is also subjected to Brownian noise. Active Brownian particles are usually used to model motile microorganisms, or swimmers, such as sperms, bacteria, phytoplankton and micro-algae. It can also be extended to model sinking particles such as phytoplankton, if the sinking motion is a function of its orientation.</a:t>
            </a:r>
          </a:p>
          <a:p>
            <a:endParaRPr lang="en-GB" dirty="0"/>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22 August, 2025</a:t>
            </a:fld>
            <a:endParaRPr lang="en-US"/>
          </a:p>
        </p:txBody>
      </p:sp>
    </p:spTree>
    <p:extLst>
      <p:ext uri="{BB962C8B-B14F-4D97-AF65-F5344CB8AC3E}">
        <p14:creationId xmlns:p14="http://schemas.microsoft.com/office/powerpoint/2010/main" val="946778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dirty="0"/>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22 August, 2025</a:t>
            </a:fld>
            <a:endParaRPr lang="en-US"/>
          </a:p>
        </p:txBody>
      </p:sp>
    </p:spTree>
    <p:extLst>
      <p:ext uri="{BB962C8B-B14F-4D97-AF65-F5344CB8AC3E}">
        <p14:creationId xmlns:p14="http://schemas.microsoft.com/office/powerpoint/2010/main" val="3323275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dirty="0"/>
              <a:t>Let the</a:t>
            </a:r>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22 August, 2025</a:t>
            </a:fld>
            <a:endParaRPr lang="en-US"/>
          </a:p>
        </p:txBody>
      </p:sp>
    </p:spTree>
    <p:extLst>
      <p:ext uri="{BB962C8B-B14F-4D97-AF65-F5344CB8AC3E}">
        <p14:creationId xmlns:p14="http://schemas.microsoft.com/office/powerpoint/2010/main" val="1166472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dirty="0"/>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22 August, 2025</a:t>
            </a:fld>
            <a:endParaRPr lang="en-US"/>
          </a:p>
        </p:txBody>
      </p:sp>
    </p:spTree>
    <p:extLst>
      <p:ext uri="{BB962C8B-B14F-4D97-AF65-F5344CB8AC3E}">
        <p14:creationId xmlns:p14="http://schemas.microsoft.com/office/powerpoint/2010/main" val="2022292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dirty="0"/>
              <a:t>Need to double check</a:t>
            </a:r>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22 August, 2025</a:t>
            </a:fld>
            <a:endParaRPr lang="en-US"/>
          </a:p>
        </p:txBody>
      </p:sp>
    </p:spTree>
    <p:extLst>
      <p:ext uri="{BB962C8B-B14F-4D97-AF65-F5344CB8AC3E}">
        <p14:creationId xmlns:p14="http://schemas.microsoft.com/office/powerpoint/2010/main" val="3139618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dirty="0"/>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22 August, 2025</a:t>
            </a:fld>
            <a:endParaRPr lang="en-US"/>
          </a:p>
        </p:txBody>
      </p:sp>
    </p:spTree>
    <p:extLst>
      <p:ext uri="{BB962C8B-B14F-4D97-AF65-F5344CB8AC3E}">
        <p14:creationId xmlns:p14="http://schemas.microsoft.com/office/powerpoint/2010/main" val="61080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E44A8-1B3C-E14D-5263-C1A20529E1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D72A98-233A-FBEA-C145-1BF8724714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C4CF6B-41BA-32EC-EB9D-01CE57904151}"/>
              </a:ext>
            </a:extLst>
          </p:cNvPr>
          <p:cNvSpPr>
            <a:spLocks noGrp="1"/>
          </p:cNvSpPr>
          <p:nvPr>
            <p:ph type="body" idx="1"/>
          </p:nvPr>
        </p:nvSpPr>
        <p:spPr>
          <a:xfrm>
            <a:off x="685800" y="4400550"/>
            <a:ext cx="5486400" cy="3600450"/>
          </a:xfrm>
          <a:prstGeom prst="rect">
            <a:avLst/>
          </a:prstGeom>
        </p:spPr>
        <p:txBody>
          <a:bodyPr/>
          <a:lstStyle/>
          <a:p>
            <a:endParaRPr lang="en-GB" dirty="0"/>
          </a:p>
        </p:txBody>
      </p:sp>
      <p:sp>
        <p:nvSpPr>
          <p:cNvPr id="4" name="Header Placeholder 3">
            <a:extLst>
              <a:ext uri="{FF2B5EF4-FFF2-40B4-BE49-F238E27FC236}">
                <a16:creationId xmlns:a16="http://schemas.microsoft.com/office/drawing/2014/main" id="{91535DE7-0D72-B02B-A230-8C810AB64DEA}"/>
              </a:ext>
            </a:extLst>
          </p:cNvPr>
          <p:cNvSpPr>
            <a:spLocks noGrp="1"/>
          </p:cNvSpPr>
          <p:nvPr>
            <p:ph type="hdr" sz="quarter"/>
          </p:nvPr>
        </p:nvSpPr>
        <p:spPr/>
        <p:txBody>
          <a:bodyPr/>
          <a:lstStyle/>
          <a:p>
            <a:r>
              <a:rPr lang="en-US"/>
              <a:t>Name of presentation</a:t>
            </a:r>
          </a:p>
        </p:txBody>
      </p:sp>
      <p:sp>
        <p:nvSpPr>
          <p:cNvPr id="5" name="Date Placeholder 4">
            <a:extLst>
              <a:ext uri="{FF2B5EF4-FFF2-40B4-BE49-F238E27FC236}">
                <a16:creationId xmlns:a16="http://schemas.microsoft.com/office/drawing/2014/main" id="{028F9EFA-00C5-735A-4088-FA128B0AE3BF}"/>
              </a:ext>
            </a:extLst>
          </p:cNvPr>
          <p:cNvSpPr>
            <a:spLocks noGrp="1"/>
          </p:cNvSpPr>
          <p:nvPr>
            <p:ph type="dt" idx="1"/>
          </p:nvPr>
        </p:nvSpPr>
        <p:spPr/>
        <p:txBody>
          <a:bodyPr/>
          <a:lstStyle/>
          <a:p>
            <a:fld id="{8D35C32B-10D1-1447-A35B-280119DE9D12}" type="datetime3">
              <a:rPr lang="en-GB" smtClean="0"/>
              <a:pPr/>
              <a:t>22 August, 2025</a:t>
            </a:fld>
            <a:endParaRPr lang="en-US"/>
          </a:p>
        </p:txBody>
      </p:sp>
    </p:spTree>
    <p:extLst>
      <p:ext uri="{BB962C8B-B14F-4D97-AF65-F5344CB8AC3E}">
        <p14:creationId xmlns:p14="http://schemas.microsoft.com/office/powerpoint/2010/main" val="962841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dirty="0"/>
          </a:p>
        </p:txBody>
      </p:sp>
      <p:sp>
        <p:nvSpPr>
          <p:cNvPr id="4" name="Header Placeholder 3"/>
          <p:cNvSpPr>
            <a:spLocks noGrp="1"/>
          </p:cNvSpPr>
          <p:nvPr>
            <p:ph type="hdr" sz="quarter"/>
          </p:nvPr>
        </p:nvSpPr>
        <p:spPr/>
        <p:txBody>
          <a:bodyPr/>
          <a:lstStyle/>
          <a:p>
            <a:r>
              <a:rPr lang="en-US"/>
              <a:t>Name of presentation</a:t>
            </a:r>
          </a:p>
        </p:txBody>
      </p:sp>
      <p:sp>
        <p:nvSpPr>
          <p:cNvPr id="5" name="Date Placeholder 4"/>
          <p:cNvSpPr>
            <a:spLocks noGrp="1"/>
          </p:cNvSpPr>
          <p:nvPr>
            <p:ph type="dt" idx="1"/>
          </p:nvPr>
        </p:nvSpPr>
        <p:spPr/>
        <p:txBody>
          <a:bodyPr/>
          <a:lstStyle/>
          <a:p>
            <a:fld id="{8D35C32B-10D1-1447-A35B-280119DE9D12}" type="datetime3">
              <a:rPr lang="en-GB" smtClean="0"/>
              <a:pPr/>
              <a:t>22 August, 2025</a:t>
            </a:fld>
            <a:endParaRPr lang="en-US"/>
          </a:p>
        </p:txBody>
      </p:sp>
    </p:spTree>
    <p:extLst>
      <p:ext uri="{BB962C8B-B14F-4D97-AF65-F5344CB8AC3E}">
        <p14:creationId xmlns:p14="http://schemas.microsoft.com/office/powerpoint/2010/main" val="3773014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no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957124"/>
            <a:ext cx="6400800" cy="453385"/>
          </a:xfrm>
        </p:spPr>
        <p:txBody>
          <a:bodyPr/>
          <a:lstStyle>
            <a:lvl1pPr marL="0" indent="0" algn="l">
              <a:buNone/>
              <a:defRPr sz="24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13" name="Title 12"/>
          <p:cNvSpPr>
            <a:spLocks noGrp="1"/>
          </p:cNvSpPr>
          <p:nvPr>
            <p:ph type="title"/>
          </p:nvPr>
        </p:nvSpPr>
        <p:spPr>
          <a:xfrm>
            <a:off x="457200" y="200578"/>
            <a:ext cx="8229600" cy="2229189"/>
          </a:xfrm>
        </p:spPr>
        <p:txBody>
          <a:bodyPr/>
          <a:lstStyle>
            <a:lvl1pPr algn="l">
              <a:defRPr sz="4000" b="0">
                <a:solidFill>
                  <a:srgbClr val="003E74"/>
                </a:solidFill>
              </a:defRPr>
            </a:lvl1pPr>
          </a:lstStyle>
          <a:p>
            <a:r>
              <a:rPr lang="en-GB"/>
              <a:t>Click to edit Master title style</a:t>
            </a:r>
            <a:endParaRPr lang="en-US"/>
          </a:p>
        </p:txBody>
      </p:sp>
      <p:sp>
        <p:nvSpPr>
          <p:cNvPr id="10" name="Text Placeholder 9"/>
          <p:cNvSpPr>
            <a:spLocks noGrp="1"/>
          </p:cNvSpPr>
          <p:nvPr>
            <p:ph type="body" sz="quarter" idx="11" hasCustomPrompt="1"/>
          </p:nvPr>
        </p:nvSpPr>
        <p:spPr>
          <a:xfrm>
            <a:off x="457200" y="3955186"/>
            <a:ext cx="6400800" cy="254858"/>
          </a:xfrm>
        </p:spPr>
        <p:txBody>
          <a:bodyPr/>
          <a:lstStyle>
            <a:lvl1pPr marL="0" indent="0" algn="l">
              <a:buNone/>
              <a:defRPr sz="1200" baseline="0">
                <a:solidFill>
                  <a:srgbClr val="002548"/>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a:t>Click to edit author name</a:t>
            </a:r>
            <a:endParaRPr lang="en-US"/>
          </a:p>
        </p:txBody>
      </p:sp>
    </p:spTree>
    <p:extLst>
      <p:ext uri="{BB962C8B-B14F-4D97-AF65-F5344CB8AC3E}">
        <p14:creationId xmlns:p14="http://schemas.microsoft.com/office/powerpoint/2010/main" val="37180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ultiple images/media and caption">
    <p:spTree>
      <p:nvGrpSpPr>
        <p:cNvPr id="1" name=""/>
        <p:cNvGrpSpPr/>
        <p:nvPr/>
      </p:nvGrpSpPr>
      <p:grpSpPr>
        <a:xfrm>
          <a:off x="0" y="0"/>
          <a:ext cx="0" cy="0"/>
          <a:chOff x="0" y="0"/>
          <a:chExt cx="0" cy="0"/>
        </a:xfrm>
      </p:grpSpPr>
      <p:sp>
        <p:nvSpPr>
          <p:cNvPr id="5" name="Picture Placeholder 8"/>
          <p:cNvSpPr>
            <a:spLocks noGrp="1"/>
          </p:cNvSpPr>
          <p:nvPr>
            <p:ph type="pic" sz="quarter" idx="13"/>
          </p:nvPr>
        </p:nvSpPr>
        <p:spPr>
          <a:xfrm>
            <a:off x="147600" y="145472"/>
            <a:ext cx="4235305" cy="3934691"/>
          </a:xfrm>
        </p:spPr>
        <p:txBody>
          <a:bodyPr/>
          <a:lstStyle>
            <a:lvl1pPr>
              <a:buClr>
                <a:srgbClr val="002548"/>
              </a:buClr>
              <a:defRPr/>
            </a:lvl1pPr>
          </a:lstStyle>
          <a:p>
            <a:r>
              <a:rPr lang="en-GB"/>
              <a:t>Click icon to add picture</a:t>
            </a:r>
            <a:endParaRPr lang="en-US"/>
          </a:p>
        </p:txBody>
      </p:sp>
      <p:sp>
        <p:nvSpPr>
          <p:cNvPr id="6" name="Text Placeholder 12"/>
          <p:cNvSpPr>
            <a:spLocks noGrp="1"/>
          </p:cNvSpPr>
          <p:nvPr>
            <p:ph type="body" sz="quarter" idx="14" hasCustomPrompt="1"/>
          </p:nvPr>
        </p:nvSpPr>
        <p:spPr>
          <a:xfrm>
            <a:off x="147600" y="4181669"/>
            <a:ext cx="4235305" cy="427906"/>
          </a:xfrm>
        </p:spPr>
        <p:txBody>
          <a:bodyPr/>
          <a:lstStyle>
            <a:lvl1pPr marL="0" indent="0">
              <a:buNone/>
              <a:defRPr sz="1000">
                <a:solidFill>
                  <a:srgbClr val="002548"/>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caption</a:t>
            </a:r>
            <a:endParaRPr lang="en-US"/>
          </a:p>
        </p:txBody>
      </p:sp>
      <p:sp>
        <p:nvSpPr>
          <p:cNvPr id="7" name="Picture Placeholder 8"/>
          <p:cNvSpPr>
            <a:spLocks noGrp="1"/>
          </p:cNvSpPr>
          <p:nvPr>
            <p:ph type="pic" sz="quarter" idx="15"/>
          </p:nvPr>
        </p:nvSpPr>
        <p:spPr>
          <a:xfrm>
            <a:off x="4572000" y="145474"/>
            <a:ext cx="4398819" cy="2597726"/>
          </a:xfrm>
        </p:spPr>
        <p:txBody>
          <a:bodyPr/>
          <a:lstStyle>
            <a:lvl1pPr>
              <a:buClr>
                <a:srgbClr val="002548"/>
              </a:buClr>
              <a:defRPr/>
            </a:lvl1pPr>
          </a:lstStyle>
          <a:p>
            <a:r>
              <a:rPr lang="en-GB"/>
              <a:t>Click icon to add picture</a:t>
            </a:r>
            <a:endParaRPr lang="en-US"/>
          </a:p>
        </p:txBody>
      </p:sp>
      <p:sp>
        <p:nvSpPr>
          <p:cNvPr id="9" name="Picture Placeholder 8"/>
          <p:cNvSpPr>
            <a:spLocks noGrp="1"/>
          </p:cNvSpPr>
          <p:nvPr>
            <p:ph type="pic" sz="quarter" idx="16"/>
          </p:nvPr>
        </p:nvSpPr>
        <p:spPr>
          <a:xfrm>
            <a:off x="4572000" y="2816213"/>
            <a:ext cx="4398819" cy="1793361"/>
          </a:xfrm>
        </p:spPr>
        <p:txBody>
          <a:bodyPr/>
          <a:lstStyle>
            <a:lvl1pPr>
              <a:buClr>
                <a:srgbClr val="002548"/>
              </a:buClr>
              <a:defRPr/>
            </a:lvl1pPr>
          </a:lstStyle>
          <a:p>
            <a:r>
              <a:rPr lang="en-GB"/>
              <a:t>Click icon to add picture</a:t>
            </a:r>
            <a:endParaRPr lang="en-US"/>
          </a:p>
        </p:txBody>
      </p:sp>
    </p:spTree>
    <p:extLst>
      <p:ext uri="{BB962C8B-B14F-4D97-AF65-F5344CB8AC3E}">
        <p14:creationId xmlns:p14="http://schemas.microsoft.com/office/powerpoint/2010/main" val="1250341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25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82581"/>
            <a:ext cx="3711608" cy="718386"/>
          </a:xfrm>
        </p:spPr>
        <p:txBody>
          <a:bodyPr/>
          <a:lstStyle>
            <a:lvl1pPr marL="0" indent="0" algn="l">
              <a:buNone/>
              <a:defRPr sz="24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Title 12"/>
          <p:cNvSpPr>
            <a:spLocks noGrp="1"/>
          </p:cNvSpPr>
          <p:nvPr>
            <p:ph type="title"/>
          </p:nvPr>
        </p:nvSpPr>
        <p:spPr>
          <a:xfrm>
            <a:off x="457200" y="206477"/>
            <a:ext cx="3711608" cy="2568011"/>
          </a:xfrm>
        </p:spPr>
        <p:txBody>
          <a:bodyPr/>
          <a:lstStyle>
            <a:lvl1pPr>
              <a:defRPr sz="4000" b="0">
                <a:solidFill>
                  <a:srgbClr val="003E74"/>
                </a:solidFill>
              </a:defRPr>
            </a:lvl1pPr>
          </a:lstStyle>
          <a:p>
            <a:r>
              <a:rPr lang="en-GB"/>
              <a:t>Click to edit Master title style</a:t>
            </a:r>
            <a:endParaRPr lang="en-US"/>
          </a:p>
        </p:txBody>
      </p:sp>
      <p:sp>
        <p:nvSpPr>
          <p:cNvPr id="5" name="Text Placeholder 9"/>
          <p:cNvSpPr>
            <a:spLocks noGrp="1"/>
          </p:cNvSpPr>
          <p:nvPr>
            <p:ph type="body" sz="quarter" idx="11" hasCustomPrompt="1"/>
          </p:nvPr>
        </p:nvSpPr>
        <p:spPr>
          <a:xfrm>
            <a:off x="457200" y="4118513"/>
            <a:ext cx="3601176" cy="254858"/>
          </a:xfrm>
        </p:spPr>
        <p:txBody>
          <a:bodyPr/>
          <a:lstStyle>
            <a:lvl1pPr marL="0" indent="0" algn="l">
              <a:buNone/>
              <a:defRPr sz="1200" baseline="0">
                <a:solidFill>
                  <a:srgbClr val="002548"/>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a:t>Click to edit author name</a:t>
            </a:r>
            <a:endParaRPr lang="en-US"/>
          </a:p>
        </p:txBody>
      </p:sp>
      <p:sp>
        <p:nvSpPr>
          <p:cNvPr id="7" name="Picture Placeholder 6"/>
          <p:cNvSpPr>
            <a:spLocks noGrp="1"/>
          </p:cNvSpPr>
          <p:nvPr>
            <p:ph type="pic" sz="quarter" idx="12"/>
          </p:nvPr>
        </p:nvSpPr>
        <p:spPr>
          <a:xfrm>
            <a:off x="4756151" y="206477"/>
            <a:ext cx="3930650" cy="4166894"/>
          </a:xfrm>
        </p:spPr>
        <p:txBody>
          <a:bodyPr/>
          <a:lstStyle>
            <a:lvl1pPr>
              <a:buClr>
                <a:srgbClr val="002548"/>
              </a:buClr>
              <a:defRPr/>
            </a:lvl1pPr>
          </a:lstStyle>
          <a:p>
            <a:r>
              <a:rPr lang="en-GB"/>
              <a:t>Click icon to add picture</a:t>
            </a:r>
            <a:endParaRPr lang="en-US"/>
          </a:p>
        </p:txBody>
      </p:sp>
    </p:spTree>
    <p:extLst>
      <p:ext uri="{BB962C8B-B14F-4D97-AF65-F5344CB8AC3E}">
        <p14:creationId xmlns:p14="http://schemas.microsoft.com/office/powerpoint/2010/main" val="137203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GB"/>
              <a:t>Click to edit Master title style</a:t>
            </a:r>
            <a:endParaRPr lang="en-US"/>
          </a:p>
        </p:txBody>
      </p:sp>
      <p:sp>
        <p:nvSpPr>
          <p:cNvPr id="3" name="Content Placeholder 2"/>
          <p:cNvSpPr>
            <a:spLocks noGrp="1"/>
          </p:cNvSpPr>
          <p:nvPr>
            <p:ph idx="1"/>
          </p:nvPr>
        </p:nvSpPr>
        <p:spPr>
          <a:xfrm>
            <a:off x="147484" y="738262"/>
            <a:ext cx="8884428" cy="3839637"/>
          </a:xfrm>
        </p:spPr>
        <p:txBody>
          <a:bodyPr/>
          <a:lstStyle>
            <a:lvl1pPr>
              <a:buClr>
                <a:srgbClr val="002548"/>
              </a:buClr>
              <a:defRPr/>
            </a:lvl1pPr>
            <a:lvl2pPr>
              <a:buClr>
                <a:srgbClr val="002548"/>
              </a:buClr>
              <a:defRPr/>
            </a:lvl2pPr>
            <a:lvl3pPr>
              <a:buClr>
                <a:srgbClr val="002548"/>
              </a:buClr>
              <a:defRPr sz="1200"/>
            </a:lvl3pPr>
            <a:lvl4pPr>
              <a:buClr>
                <a:srgbClr val="002548"/>
              </a:buClr>
              <a:defRPr sz="1200"/>
            </a:lvl4pPr>
            <a:lvl5pPr>
              <a:buClr>
                <a:srgbClr val="002548"/>
              </a:buClr>
              <a:defRPr sz="1200">
                <a:latin typeface="+mn-lt"/>
              </a:defRPr>
            </a:lvl5pPr>
            <a:lvl6pPr marL="2286000" indent="0">
              <a:buNone/>
              <a:defRPr sz="1400" baseline="0">
                <a:latin typeface="+mn-lt"/>
              </a:defRPr>
            </a:lvl6pPr>
            <a:lvl7pPr>
              <a:defRPr/>
            </a:lvl7pPr>
            <a:lvl8pPr>
              <a:defRPr/>
            </a:lvl8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064984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10" name="Content Placeholder 2"/>
          <p:cNvSpPr>
            <a:spLocks noGrp="1"/>
          </p:cNvSpPr>
          <p:nvPr>
            <p:ph idx="11"/>
          </p:nvPr>
        </p:nvSpPr>
        <p:spPr>
          <a:xfrm>
            <a:off x="147484" y="737999"/>
            <a:ext cx="4262400" cy="3841200"/>
          </a:xfrm>
        </p:spPr>
        <p:txBody>
          <a:bodyPr/>
          <a:lstStyle>
            <a:lvl1pPr>
              <a:buClr>
                <a:srgbClr val="002548"/>
              </a:buClr>
              <a:defRPr/>
            </a:lvl1pPr>
            <a:lvl2pPr>
              <a:buClr>
                <a:srgbClr val="002548"/>
              </a:buClr>
              <a:defRPr/>
            </a:lvl2pPr>
            <a:lvl3pPr>
              <a:buClr>
                <a:srgbClr val="002548"/>
              </a:buClr>
              <a:defRPr/>
            </a:lvl3pPr>
            <a:lvl4pPr>
              <a:buClr>
                <a:srgbClr val="002548"/>
              </a:buClr>
              <a:defRPr/>
            </a:lvl4pPr>
            <a:lvl5pPr>
              <a:buClr>
                <a:srgbClr val="002548"/>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p:cNvSpPr>
            <a:spLocks noGrp="1"/>
          </p:cNvSpPr>
          <p:nvPr>
            <p:ph type="title"/>
          </p:nvPr>
        </p:nvSpPr>
        <p:spPr/>
        <p:txBody>
          <a:bodyPr/>
          <a:lstStyle>
            <a:lvl1pPr>
              <a:defRPr sz="2400"/>
            </a:lvl1pPr>
          </a:lstStyle>
          <a:p>
            <a:r>
              <a:rPr lang="en-GB"/>
              <a:t>Click to edit Master title style</a:t>
            </a:r>
            <a:endParaRPr lang="en-US"/>
          </a:p>
        </p:txBody>
      </p:sp>
      <p:sp>
        <p:nvSpPr>
          <p:cNvPr id="12" name="Content Placeholder 2"/>
          <p:cNvSpPr>
            <a:spLocks noGrp="1"/>
          </p:cNvSpPr>
          <p:nvPr>
            <p:ph idx="12"/>
          </p:nvPr>
        </p:nvSpPr>
        <p:spPr>
          <a:xfrm>
            <a:off x="4607396" y="738000"/>
            <a:ext cx="4424515" cy="3841200"/>
          </a:xfrm>
        </p:spPr>
        <p:txBody>
          <a:bodyPr/>
          <a:lstStyle>
            <a:lvl1pPr>
              <a:buClr>
                <a:srgbClr val="002548"/>
              </a:buClr>
              <a:defRPr/>
            </a:lvl1pPr>
            <a:lvl2pPr>
              <a:buClr>
                <a:srgbClr val="002548"/>
              </a:buClr>
              <a:defRPr/>
            </a:lvl2pPr>
            <a:lvl3pPr>
              <a:buClr>
                <a:srgbClr val="002548"/>
              </a:buClr>
              <a:defRPr/>
            </a:lvl3pPr>
            <a:lvl4pPr>
              <a:buClr>
                <a:srgbClr val="002548"/>
              </a:buClr>
              <a:defRPr/>
            </a:lvl4pPr>
            <a:lvl5pPr>
              <a:buClr>
                <a:srgbClr val="002548"/>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42951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e column) w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GB"/>
              <a:t>Click to edit Master title style</a:t>
            </a:r>
            <a:endParaRPr lang="en-US"/>
          </a:p>
        </p:txBody>
      </p:sp>
      <p:sp>
        <p:nvSpPr>
          <p:cNvPr id="3" name="Content Placeholder 2"/>
          <p:cNvSpPr>
            <a:spLocks noGrp="1"/>
          </p:cNvSpPr>
          <p:nvPr>
            <p:ph idx="1"/>
          </p:nvPr>
        </p:nvSpPr>
        <p:spPr>
          <a:xfrm>
            <a:off x="147484" y="738262"/>
            <a:ext cx="8884428" cy="3839637"/>
          </a:xfrm>
        </p:spPr>
        <p:txBody>
          <a:bodyPr/>
          <a:lstStyle>
            <a:lvl1pPr>
              <a:buClr>
                <a:srgbClr val="002548"/>
              </a:buClr>
              <a:defRPr/>
            </a:lvl1pPr>
            <a:lvl2pPr>
              <a:buClr>
                <a:srgbClr val="002548"/>
              </a:buClr>
              <a:defRPr/>
            </a:lvl2pPr>
            <a:lvl3pPr>
              <a:buClr>
                <a:srgbClr val="002548"/>
              </a:buClr>
              <a:defRPr sz="1200"/>
            </a:lvl3pPr>
            <a:lvl4pPr>
              <a:buClr>
                <a:srgbClr val="002548"/>
              </a:buClr>
              <a:defRPr sz="1200"/>
            </a:lvl4pPr>
            <a:lvl5pPr>
              <a:buClr>
                <a:srgbClr val="002548"/>
              </a:buClr>
              <a:defRPr sz="1200">
                <a:latin typeface="+mn-lt"/>
              </a:defRPr>
            </a:lvl5pPr>
            <a:lvl6pPr marL="2286000" indent="0">
              <a:buNone/>
              <a:defRPr sz="1400" baseline="0">
                <a:latin typeface="+mn-lt"/>
              </a:defRPr>
            </a:lvl6pPr>
            <a:lvl7pPr>
              <a:defRPr/>
            </a:lvl7pPr>
            <a:lvl8pPr>
              <a:defRPr/>
            </a:lvl8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Text Placeholder 7"/>
          <p:cNvSpPr>
            <a:spLocks noGrp="1"/>
          </p:cNvSpPr>
          <p:nvPr>
            <p:ph type="body" sz="quarter" idx="10" hasCustomPrompt="1"/>
          </p:nvPr>
        </p:nvSpPr>
        <p:spPr>
          <a:xfrm>
            <a:off x="6899037" y="206063"/>
            <a:ext cx="2132875" cy="435757"/>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a:t>Click to edit presentation title</a:t>
            </a:r>
            <a:endParaRPr lang="en-US"/>
          </a:p>
        </p:txBody>
      </p:sp>
      <p:sp>
        <p:nvSpPr>
          <p:cNvPr id="9" name="Text Placeholder 3"/>
          <p:cNvSpPr>
            <a:spLocks noGrp="1"/>
          </p:cNvSpPr>
          <p:nvPr>
            <p:ph type="body" sz="quarter" idx="12" hasCustomPrompt="1"/>
          </p:nvPr>
        </p:nvSpPr>
        <p:spPr>
          <a:xfrm>
            <a:off x="7585053" y="641821"/>
            <a:ext cx="1446859" cy="192881"/>
          </a:xfrm>
        </p:spPr>
        <p:txBody>
          <a:bodyPr/>
          <a:lstStyle>
            <a:lvl1pPr marL="0" indent="0" algn="r">
              <a:buNone/>
              <a:defRPr sz="1000">
                <a:solidFill>
                  <a:srgbClr val="003E74"/>
                </a:solidFill>
              </a:defRPr>
            </a:lvl1pPr>
          </a:lstStyle>
          <a:p>
            <a:pPr lvl="0"/>
            <a:r>
              <a:rPr lang="en-US"/>
              <a:t>Click to add the date</a:t>
            </a:r>
          </a:p>
        </p:txBody>
      </p:sp>
    </p:spTree>
    <p:extLst>
      <p:ext uri="{BB962C8B-B14F-4D97-AF65-F5344CB8AC3E}">
        <p14:creationId xmlns:p14="http://schemas.microsoft.com/office/powerpoint/2010/main" val="156925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two columns) w title">
    <p:spTree>
      <p:nvGrpSpPr>
        <p:cNvPr id="1" name=""/>
        <p:cNvGrpSpPr/>
        <p:nvPr/>
      </p:nvGrpSpPr>
      <p:grpSpPr>
        <a:xfrm>
          <a:off x="0" y="0"/>
          <a:ext cx="0" cy="0"/>
          <a:chOff x="0" y="0"/>
          <a:chExt cx="0" cy="0"/>
        </a:xfrm>
      </p:grpSpPr>
      <p:sp>
        <p:nvSpPr>
          <p:cNvPr id="10" name="Content Placeholder 2"/>
          <p:cNvSpPr>
            <a:spLocks noGrp="1"/>
          </p:cNvSpPr>
          <p:nvPr>
            <p:ph idx="11"/>
          </p:nvPr>
        </p:nvSpPr>
        <p:spPr>
          <a:xfrm>
            <a:off x="147484" y="737999"/>
            <a:ext cx="4262400" cy="3841200"/>
          </a:xfrm>
        </p:spPr>
        <p:txBody>
          <a:bodyPr/>
          <a:lstStyle>
            <a:lvl1pPr>
              <a:buClr>
                <a:srgbClr val="002548"/>
              </a:buClr>
              <a:defRPr/>
            </a:lvl1pPr>
            <a:lvl2pPr>
              <a:buClr>
                <a:srgbClr val="002548"/>
              </a:buClr>
              <a:defRPr/>
            </a:lvl2pPr>
            <a:lvl3pPr>
              <a:buClr>
                <a:srgbClr val="002548"/>
              </a:buClr>
              <a:defRPr/>
            </a:lvl3pPr>
            <a:lvl4pPr>
              <a:buClr>
                <a:srgbClr val="002548"/>
              </a:buClr>
              <a:defRPr/>
            </a:lvl4pPr>
            <a:lvl5pPr>
              <a:buClr>
                <a:srgbClr val="002548"/>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p:cNvSpPr>
            <a:spLocks noGrp="1"/>
          </p:cNvSpPr>
          <p:nvPr>
            <p:ph type="title"/>
          </p:nvPr>
        </p:nvSpPr>
        <p:spPr/>
        <p:txBody>
          <a:bodyPr/>
          <a:lstStyle>
            <a:lvl1pPr>
              <a:defRPr sz="2400"/>
            </a:lvl1pPr>
          </a:lstStyle>
          <a:p>
            <a:r>
              <a:rPr lang="en-GB"/>
              <a:t>Click to edit Master title style</a:t>
            </a:r>
            <a:endParaRPr lang="en-US"/>
          </a:p>
        </p:txBody>
      </p:sp>
      <p:sp>
        <p:nvSpPr>
          <p:cNvPr id="12" name="Content Placeholder 2"/>
          <p:cNvSpPr>
            <a:spLocks noGrp="1"/>
          </p:cNvSpPr>
          <p:nvPr>
            <p:ph idx="12"/>
          </p:nvPr>
        </p:nvSpPr>
        <p:spPr>
          <a:xfrm>
            <a:off x="4607396" y="738000"/>
            <a:ext cx="4424515" cy="3841200"/>
          </a:xfrm>
        </p:spPr>
        <p:txBody>
          <a:bodyPr/>
          <a:lstStyle>
            <a:lvl1pPr>
              <a:buClr>
                <a:srgbClr val="002548"/>
              </a:buClr>
              <a:defRPr/>
            </a:lvl1pPr>
            <a:lvl2pPr>
              <a:buClr>
                <a:srgbClr val="002548"/>
              </a:buClr>
              <a:defRPr/>
            </a:lvl2pPr>
            <a:lvl3pPr>
              <a:buClr>
                <a:srgbClr val="002548"/>
              </a:buClr>
              <a:defRPr/>
            </a:lvl3pPr>
            <a:lvl4pPr>
              <a:buClr>
                <a:srgbClr val="002548"/>
              </a:buClr>
              <a:defRPr/>
            </a:lvl4pPr>
            <a:lvl5pPr>
              <a:buClr>
                <a:srgbClr val="002548"/>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ext Placeholder 7">
            <a:extLst>
              <a:ext uri="{FF2B5EF4-FFF2-40B4-BE49-F238E27FC236}">
                <a16:creationId xmlns:a16="http://schemas.microsoft.com/office/drawing/2014/main" id="{385376EE-F9CE-4CBB-9462-A107D23CEA50}"/>
              </a:ext>
            </a:extLst>
          </p:cNvPr>
          <p:cNvSpPr>
            <a:spLocks noGrp="1"/>
          </p:cNvSpPr>
          <p:nvPr>
            <p:ph type="body" sz="quarter" idx="10" hasCustomPrompt="1"/>
          </p:nvPr>
        </p:nvSpPr>
        <p:spPr>
          <a:xfrm>
            <a:off x="6899037" y="206063"/>
            <a:ext cx="2132875" cy="435757"/>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a:t>Click to edit presentation title</a:t>
            </a:r>
            <a:endParaRPr lang="en-US"/>
          </a:p>
        </p:txBody>
      </p:sp>
      <p:sp>
        <p:nvSpPr>
          <p:cNvPr id="8" name="Text Placeholder 3">
            <a:extLst>
              <a:ext uri="{FF2B5EF4-FFF2-40B4-BE49-F238E27FC236}">
                <a16:creationId xmlns:a16="http://schemas.microsoft.com/office/drawing/2014/main" id="{467838B2-CA42-4156-891B-1372A11A17FA}"/>
              </a:ext>
            </a:extLst>
          </p:cNvPr>
          <p:cNvSpPr>
            <a:spLocks noGrp="1"/>
          </p:cNvSpPr>
          <p:nvPr>
            <p:ph type="body" sz="quarter" idx="13" hasCustomPrompt="1"/>
          </p:nvPr>
        </p:nvSpPr>
        <p:spPr>
          <a:xfrm>
            <a:off x="7585053" y="641821"/>
            <a:ext cx="1446859" cy="192881"/>
          </a:xfrm>
        </p:spPr>
        <p:txBody>
          <a:bodyPr/>
          <a:lstStyle>
            <a:lvl1pPr marL="0" indent="0" algn="r">
              <a:buNone/>
              <a:defRPr sz="1000">
                <a:solidFill>
                  <a:srgbClr val="003E74"/>
                </a:solidFill>
              </a:defRPr>
            </a:lvl1pPr>
          </a:lstStyle>
          <a:p>
            <a:pPr lvl="0"/>
            <a:r>
              <a:rPr lang="en-US"/>
              <a:t>Click to add the date</a:t>
            </a:r>
          </a:p>
        </p:txBody>
      </p:sp>
    </p:spTree>
    <p:extLst>
      <p:ext uri="{BB962C8B-B14F-4D97-AF65-F5344CB8AC3E}">
        <p14:creationId xmlns:p14="http://schemas.microsoft.com/office/powerpoint/2010/main" val="2622752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quote)">
    <p:spTree>
      <p:nvGrpSpPr>
        <p:cNvPr id="1" name=""/>
        <p:cNvGrpSpPr/>
        <p:nvPr/>
      </p:nvGrpSpPr>
      <p:grpSpPr>
        <a:xfrm>
          <a:off x="0" y="0"/>
          <a:ext cx="0" cy="0"/>
          <a:chOff x="0" y="0"/>
          <a:chExt cx="0" cy="0"/>
        </a:xfrm>
      </p:grpSpPr>
      <p:sp>
        <p:nvSpPr>
          <p:cNvPr id="3" name="Content Placeholder 2"/>
          <p:cNvSpPr>
            <a:spLocks noGrp="1"/>
          </p:cNvSpPr>
          <p:nvPr>
            <p:ph idx="11"/>
          </p:nvPr>
        </p:nvSpPr>
        <p:spPr>
          <a:xfrm>
            <a:off x="147484" y="738000"/>
            <a:ext cx="4260593" cy="3652935"/>
          </a:xfrm>
        </p:spPr>
        <p:txBody>
          <a:bodyPr/>
          <a:lstStyle>
            <a:lvl1pPr>
              <a:buClr>
                <a:srgbClr val="002548"/>
              </a:buClr>
              <a:defRPr/>
            </a:lvl1pPr>
            <a:lvl2pPr>
              <a:buClr>
                <a:srgbClr val="002548"/>
              </a:buClr>
              <a:defRPr/>
            </a:lvl2pPr>
            <a:lvl3pPr>
              <a:buClr>
                <a:srgbClr val="002548"/>
              </a:buClr>
              <a:defRPr/>
            </a:lvl3pPr>
            <a:lvl4pPr>
              <a:buClr>
                <a:srgbClr val="002548"/>
              </a:buClr>
              <a:defRPr/>
            </a:lvl4pPr>
            <a:lvl5pPr>
              <a:buClr>
                <a:srgbClr val="002548"/>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Content Placeholder 2"/>
          <p:cNvSpPr>
            <a:spLocks noGrp="1"/>
          </p:cNvSpPr>
          <p:nvPr>
            <p:ph idx="12" hasCustomPrompt="1"/>
          </p:nvPr>
        </p:nvSpPr>
        <p:spPr>
          <a:xfrm>
            <a:off x="4735922" y="738000"/>
            <a:ext cx="4295989" cy="2988497"/>
          </a:xfrm>
        </p:spPr>
        <p:txBody>
          <a:bodyPr/>
          <a:lstStyle>
            <a:lvl1pPr marL="0" indent="0">
              <a:buClr>
                <a:srgbClr val="0085CA"/>
              </a:buClr>
              <a:buNone/>
              <a:defRPr sz="2800" b="0" i="1" baseline="0">
                <a:solidFill>
                  <a:srgbClr val="003E74"/>
                </a:solidFill>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a:t>“Click to add a quote”</a:t>
            </a:r>
            <a:endParaRPr lang="en-US"/>
          </a:p>
        </p:txBody>
      </p:sp>
      <p:sp>
        <p:nvSpPr>
          <p:cNvPr id="8" name="Text Placeholder 12"/>
          <p:cNvSpPr>
            <a:spLocks noGrp="1"/>
          </p:cNvSpPr>
          <p:nvPr>
            <p:ph type="body" sz="quarter" idx="14" hasCustomPrompt="1"/>
          </p:nvPr>
        </p:nvSpPr>
        <p:spPr>
          <a:xfrm>
            <a:off x="4735514" y="3890251"/>
            <a:ext cx="4296398" cy="483120"/>
          </a:xfrm>
        </p:spPr>
        <p:txBody>
          <a:bodyPr/>
          <a:lstStyle>
            <a:lvl1pPr marL="0" marR="0" indent="0" algn="l" defTabSz="457200" rtl="0" eaLnBrk="1" fontAlgn="auto" latinLnBrk="0" hangingPunct="1">
              <a:lnSpc>
                <a:spcPct val="100000"/>
              </a:lnSpc>
              <a:spcBef>
                <a:spcPct val="20000"/>
              </a:spcBef>
              <a:spcAft>
                <a:spcPts val="0"/>
              </a:spcAft>
              <a:buClr>
                <a:srgbClr val="0085CA"/>
              </a:buClr>
              <a:buSzTx/>
              <a:buFont typeface="Arial"/>
              <a:buNone/>
              <a:tabLst/>
              <a:defRPr sz="1200" baseline="0">
                <a:solidFill>
                  <a:srgbClr val="002548"/>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ct val="20000"/>
              </a:spcBef>
              <a:spcAft>
                <a:spcPts val="0"/>
              </a:spcAft>
              <a:buClr>
                <a:srgbClr val="0085CA"/>
              </a:buClr>
              <a:buSzTx/>
              <a:buFont typeface="Arial"/>
              <a:buNone/>
              <a:tabLst/>
              <a:defRPr/>
            </a:pPr>
            <a:r>
              <a:rPr lang="en-GB"/>
              <a:t>Click to add quote attribution</a:t>
            </a:r>
            <a:endParaRPr lang="en-US"/>
          </a:p>
        </p:txBody>
      </p:sp>
      <p:sp>
        <p:nvSpPr>
          <p:cNvPr id="9" name="Title 1">
            <a:extLst>
              <a:ext uri="{FF2B5EF4-FFF2-40B4-BE49-F238E27FC236}">
                <a16:creationId xmlns:a16="http://schemas.microsoft.com/office/drawing/2014/main" id="{2B2CBFF9-7FBB-4ADE-87A4-7AE7F81E7AC5}"/>
              </a:ext>
            </a:extLst>
          </p:cNvPr>
          <p:cNvSpPr>
            <a:spLocks noGrp="1"/>
          </p:cNvSpPr>
          <p:nvPr>
            <p:ph type="title"/>
          </p:nvPr>
        </p:nvSpPr>
        <p:spPr>
          <a:xfrm>
            <a:off x="147484" y="195634"/>
            <a:ext cx="8884428" cy="380667"/>
          </a:xfrm>
        </p:spPr>
        <p:txBody>
          <a:bodyPr/>
          <a:lstStyle>
            <a:lvl1pPr>
              <a:defRPr sz="2400"/>
            </a:lvl1pPr>
          </a:lstStyle>
          <a:p>
            <a:r>
              <a:rPr lang="en-GB"/>
              <a:t>Click to edit Master title style</a:t>
            </a:r>
            <a:endParaRPr lang="en-US"/>
          </a:p>
        </p:txBody>
      </p:sp>
    </p:spTree>
    <p:extLst>
      <p:ext uri="{BB962C8B-B14F-4D97-AF65-F5344CB8AC3E}">
        <p14:creationId xmlns:p14="http://schemas.microsoft.com/office/powerpoint/2010/main" val="3128024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two columns with image)">
    <p:spTree>
      <p:nvGrpSpPr>
        <p:cNvPr id="1" name=""/>
        <p:cNvGrpSpPr/>
        <p:nvPr/>
      </p:nvGrpSpPr>
      <p:grpSpPr>
        <a:xfrm>
          <a:off x="0" y="0"/>
          <a:ext cx="0" cy="0"/>
          <a:chOff x="0" y="0"/>
          <a:chExt cx="0" cy="0"/>
        </a:xfrm>
      </p:grpSpPr>
      <p:sp>
        <p:nvSpPr>
          <p:cNvPr id="3" name="Content Placeholder 2"/>
          <p:cNvSpPr>
            <a:spLocks noGrp="1"/>
          </p:cNvSpPr>
          <p:nvPr>
            <p:ph idx="11"/>
          </p:nvPr>
        </p:nvSpPr>
        <p:spPr>
          <a:xfrm>
            <a:off x="147484" y="738000"/>
            <a:ext cx="4260593" cy="3652935"/>
          </a:xfrm>
        </p:spPr>
        <p:txBody>
          <a:bodyPr/>
          <a:lstStyle>
            <a:lvl1pPr>
              <a:buClr>
                <a:srgbClr val="002548"/>
              </a:buClr>
              <a:defRPr/>
            </a:lvl1pPr>
            <a:lvl2pPr>
              <a:buClr>
                <a:srgbClr val="002548"/>
              </a:buClr>
              <a:defRPr/>
            </a:lvl2pPr>
            <a:lvl3pPr>
              <a:buClr>
                <a:srgbClr val="002548"/>
              </a:buClr>
              <a:defRPr/>
            </a:lvl3pPr>
            <a:lvl4pPr>
              <a:buClr>
                <a:srgbClr val="002548"/>
              </a:buClr>
              <a:defRPr/>
            </a:lvl4pPr>
            <a:lvl5pPr>
              <a:buClr>
                <a:srgbClr val="002548"/>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Picture Placeholder 8"/>
          <p:cNvSpPr>
            <a:spLocks noGrp="1"/>
          </p:cNvSpPr>
          <p:nvPr>
            <p:ph type="pic" sz="quarter" idx="13"/>
          </p:nvPr>
        </p:nvSpPr>
        <p:spPr>
          <a:xfrm>
            <a:off x="4735514" y="738000"/>
            <a:ext cx="4296398" cy="2998545"/>
          </a:xfrm>
        </p:spPr>
        <p:txBody>
          <a:bodyPr/>
          <a:lstStyle>
            <a:lvl1pPr>
              <a:buClr>
                <a:srgbClr val="002548"/>
              </a:buClr>
              <a:defRPr/>
            </a:lvl1pPr>
          </a:lstStyle>
          <a:p>
            <a:r>
              <a:rPr lang="en-GB"/>
              <a:t>Click icon to add picture</a:t>
            </a:r>
            <a:endParaRPr lang="en-US"/>
          </a:p>
        </p:txBody>
      </p:sp>
      <p:sp>
        <p:nvSpPr>
          <p:cNvPr id="13" name="Text Placeholder 12"/>
          <p:cNvSpPr>
            <a:spLocks noGrp="1"/>
          </p:cNvSpPr>
          <p:nvPr>
            <p:ph type="body" sz="quarter" idx="14" hasCustomPrompt="1"/>
          </p:nvPr>
        </p:nvSpPr>
        <p:spPr>
          <a:xfrm>
            <a:off x="4735514" y="3942710"/>
            <a:ext cx="4296398" cy="427906"/>
          </a:xfrm>
        </p:spPr>
        <p:txBody>
          <a:bodyPr/>
          <a:lstStyle>
            <a:lvl1pPr marL="0" indent="0">
              <a:buNone/>
              <a:defRPr sz="1000">
                <a:solidFill>
                  <a:srgbClr val="002548"/>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caption</a:t>
            </a:r>
            <a:endParaRPr lang="en-US"/>
          </a:p>
        </p:txBody>
      </p:sp>
      <p:sp>
        <p:nvSpPr>
          <p:cNvPr id="10" name="Title 1">
            <a:extLst>
              <a:ext uri="{FF2B5EF4-FFF2-40B4-BE49-F238E27FC236}">
                <a16:creationId xmlns:a16="http://schemas.microsoft.com/office/drawing/2014/main" id="{C4C886E3-F87B-4D43-9C8F-4C1A6BC84E8B}"/>
              </a:ext>
            </a:extLst>
          </p:cNvPr>
          <p:cNvSpPr>
            <a:spLocks noGrp="1"/>
          </p:cNvSpPr>
          <p:nvPr>
            <p:ph type="title"/>
          </p:nvPr>
        </p:nvSpPr>
        <p:spPr>
          <a:xfrm>
            <a:off x="147484" y="195634"/>
            <a:ext cx="8884428" cy="380667"/>
          </a:xfrm>
        </p:spPr>
        <p:txBody>
          <a:bodyPr/>
          <a:lstStyle>
            <a:lvl1pPr>
              <a:defRPr sz="2400"/>
            </a:lvl1pPr>
          </a:lstStyle>
          <a:p>
            <a:r>
              <a:rPr lang="en-GB"/>
              <a:t>Click to edit Master title style</a:t>
            </a:r>
            <a:endParaRPr lang="en-US"/>
          </a:p>
        </p:txBody>
      </p:sp>
    </p:spTree>
    <p:extLst>
      <p:ext uri="{BB962C8B-B14F-4D97-AF65-F5344CB8AC3E}">
        <p14:creationId xmlns:p14="http://schemas.microsoft.com/office/powerpoint/2010/main" val="847259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image/media and caption">
    <p:spTree>
      <p:nvGrpSpPr>
        <p:cNvPr id="1" name=""/>
        <p:cNvGrpSpPr/>
        <p:nvPr/>
      </p:nvGrpSpPr>
      <p:grpSpPr>
        <a:xfrm>
          <a:off x="0" y="0"/>
          <a:ext cx="0" cy="0"/>
          <a:chOff x="0" y="0"/>
          <a:chExt cx="0" cy="0"/>
        </a:xfrm>
      </p:grpSpPr>
      <p:sp>
        <p:nvSpPr>
          <p:cNvPr id="7" name="Picture Placeholder 8"/>
          <p:cNvSpPr>
            <a:spLocks noGrp="1"/>
          </p:cNvSpPr>
          <p:nvPr>
            <p:ph type="pic" sz="quarter" idx="13"/>
          </p:nvPr>
        </p:nvSpPr>
        <p:spPr>
          <a:xfrm>
            <a:off x="457200" y="159326"/>
            <a:ext cx="8229601" cy="3906983"/>
          </a:xfrm>
        </p:spPr>
        <p:txBody>
          <a:bodyPr/>
          <a:lstStyle>
            <a:lvl1pPr>
              <a:buClr>
                <a:srgbClr val="002548"/>
              </a:buClr>
              <a:defRPr/>
            </a:lvl1pPr>
          </a:lstStyle>
          <a:p>
            <a:r>
              <a:rPr lang="en-GB"/>
              <a:t>Click icon to add picture</a:t>
            </a:r>
            <a:endParaRPr lang="en-US"/>
          </a:p>
        </p:txBody>
      </p:sp>
      <p:sp>
        <p:nvSpPr>
          <p:cNvPr id="12" name="Text Placeholder 12"/>
          <p:cNvSpPr>
            <a:spLocks noGrp="1"/>
          </p:cNvSpPr>
          <p:nvPr>
            <p:ph type="body" sz="quarter" idx="14" hasCustomPrompt="1"/>
          </p:nvPr>
        </p:nvSpPr>
        <p:spPr>
          <a:xfrm>
            <a:off x="457200" y="4159418"/>
            <a:ext cx="3951287" cy="427906"/>
          </a:xfrm>
        </p:spPr>
        <p:txBody>
          <a:bodyPr/>
          <a:lstStyle>
            <a:lvl1pPr marL="0" indent="0">
              <a:buNone/>
              <a:defRPr sz="1000">
                <a:solidFill>
                  <a:srgbClr val="002548"/>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add caption</a:t>
            </a:r>
            <a:endParaRPr lang="en-US"/>
          </a:p>
        </p:txBody>
      </p:sp>
    </p:spTree>
    <p:extLst>
      <p:ext uri="{BB962C8B-B14F-4D97-AF65-F5344CB8AC3E}">
        <p14:creationId xmlns:p14="http://schemas.microsoft.com/office/powerpoint/2010/main" val="3929557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DF0"/>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7484" y="738000"/>
            <a:ext cx="8884428" cy="3841200"/>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Placeholder 1"/>
          <p:cNvSpPr>
            <a:spLocks noGrp="1"/>
          </p:cNvSpPr>
          <p:nvPr>
            <p:ph type="title"/>
          </p:nvPr>
        </p:nvSpPr>
        <p:spPr>
          <a:xfrm>
            <a:off x="147484" y="195634"/>
            <a:ext cx="8884428" cy="380667"/>
          </a:xfrm>
          <a:prstGeom prst="rect">
            <a:avLst/>
          </a:prstGeom>
        </p:spPr>
        <p:txBody>
          <a:bodyPr vert="horz" lIns="0" tIns="45720" rIns="0" bIns="0" rtlCol="0" anchor="ctr">
            <a:noAutofit/>
          </a:bodyPr>
          <a:lstStyle/>
          <a:p>
            <a:r>
              <a:rPr lang="en-GB"/>
              <a:t>Click to edit Master title style</a:t>
            </a:r>
            <a:endParaRPr lang="en-US"/>
          </a:p>
        </p:txBody>
      </p:sp>
    </p:spTree>
    <p:extLst>
      <p:ext uri="{BB962C8B-B14F-4D97-AF65-F5344CB8AC3E}">
        <p14:creationId xmlns:p14="http://schemas.microsoft.com/office/powerpoint/2010/main" val="2585372813"/>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1" r:id="rId3"/>
    <p:sldLayoutId id="2147483662" r:id="rId4"/>
    <p:sldLayoutId id="2147483650" r:id="rId5"/>
    <p:sldLayoutId id="2147483652" r:id="rId6"/>
    <p:sldLayoutId id="2147483660" r:id="rId7"/>
    <p:sldLayoutId id="2147483657" r:id="rId8"/>
    <p:sldLayoutId id="2147483658" r:id="rId9"/>
    <p:sldLayoutId id="2147483659" r:id="rId10"/>
    <p:sldLayoutId id="2147483655" r:id="rId11"/>
  </p:sldLayoutIdLst>
  <p:hf hdr="0"/>
  <p:txStyles>
    <p:titleStyle>
      <a:lvl1pPr algn="l" defTabSz="457200" rtl="0" eaLnBrk="1" latinLnBrk="0" hangingPunct="1">
        <a:spcBef>
          <a:spcPct val="0"/>
        </a:spcBef>
        <a:buNone/>
        <a:defRPr sz="2400" b="1" kern="1200">
          <a:solidFill>
            <a:srgbClr val="003E74"/>
          </a:solidFill>
          <a:latin typeface="Arial"/>
          <a:ea typeface="+mj-ea"/>
          <a:cs typeface="Arial"/>
        </a:defRPr>
      </a:lvl1pPr>
    </p:titleStyle>
    <p:bodyStyle>
      <a:lvl1pPr marL="342900" indent="-34290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676FE31-8093-499A-8F00-ECA992E039F4}"/>
              </a:ext>
            </a:extLst>
          </p:cNvPr>
          <p:cNvSpPr>
            <a:spLocks noGrp="1"/>
          </p:cNvSpPr>
          <p:nvPr>
            <p:ph type="subTitle" idx="1"/>
          </p:nvPr>
        </p:nvSpPr>
        <p:spPr>
          <a:xfrm>
            <a:off x="457200" y="2620230"/>
            <a:ext cx="4293704" cy="501507"/>
          </a:xfrm>
        </p:spPr>
        <p:txBody>
          <a:bodyPr/>
          <a:lstStyle/>
          <a:p>
            <a:r>
              <a:rPr lang="en-US" sz="1800" dirty="0"/>
              <a:t>Symbolic Models Discovery Workshop</a:t>
            </a:r>
          </a:p>
          <a:p>
            <a:r>
              <a:rPr lang="en-US" sz="1800" dirty="0"/>
              <a:t>22 Sept 2025</a:t>
            </a:r>
            <a:endParaRPr lang="en-GB" sz="1800" dirty="0"/>
          </a:p>
        </p:txBody>
      </p:sp>
      <p:sp>
        <p:nvSpPr>
          <p:cNvPr id="3" name="Title 2">
            <a:extLst>
              <a:ext uri="{FF2B5EF4-FFF2-40B4-BE49-F238E27FC236}">
                <a16:creationId xmlns:a16="http://schemas.microsoft.com/office/drawing/2014/main" id="{FE1257B4-C716-41FD-8C2A-84D1E1C67BCD}"/>
              </a:ext>
            </a:extLst>
          </p:cNvPr>
          <p:cNvSpPr>
            <a:spLocks noGrp="1"/>
          </p:cNvSpPr>
          <p:nvPr>
            <p:ph type="title"/>
          </p:nvPr>
        </p:nvSpPr>
        <p:spPr>
          <a:xfrm>
            <a:off x="457200" y="206477"/>
            <a:ext cx="8229600" cy="2801831"/>
          </a:xfrm>
          <a:noFill/>
        </p:spPr>
        <p:txBody>
          <a:bodyPr/>
          <a:lstStyle/>
          <a:p>
            <a:r>
              <a:rPr lang="en-GB" sz="6000" dirty="0"/>
              <a:t>Short intro to modelling Satellite Orbits</a:t>
            </a:r>
            <a:br>
              <a:rPr lang="en-GB" sz="6000" dirty="0"/>
            </a:br>
            <a:endParaRPr lang="en-GB" sz="6000" dirty="0"/>
          </a:p>
        </p:txBody>
      </p:sp>
      <p:sp>
        <p:nvSpPr>
          <p:cNvPr id="4" name="Text Placeholder 3">
            <a:extLst>
              <a:ext uri="{FF2B5EF4-FFF2-40B4-BE49-F238E27FC236}">
                <a16:creationId xmlns:a16="http://schemas.microsoft.com/office/drawing/2014/main" id="{69335BCC-ECF7-4E50-9FAC-27C268D31DDC}"/>
              </a:ext>
            </a:extLst>
          </p:cNvPr>
          <p:cNvSpPr>
            <a:spLocks noGrp="1"/>
          </p:cNvSpPr>
          <p:nvPr>
            <p:ph type="body" sz="quarter" idx="11"/>
          </p:nvPr>
        </p:nvSpPr>
        <p:spPr>
          <a:xfrm>
            <a:off x="457200" y="3736673"/>
            <a:ext cx="4419600" cy="1047763"/>
          </a:xfrm>
        </p:spPr>
        <p:txBody>
          <a:bodyPr/>
          <a:lstStyle/>
          <a:p>
            <a:r>
              <a:rPr lang="en-US" sz="2400" u="sng" dirty="0"/>
              <a:t>Lloyd Fung</a:t>
            </a:r>
          </a:p>
          <a:p>
            <a:r>
              <a:rPr lang="en-US" sz="1800" i="1" dirty="0"/>
              <a:t>ICRF</a:t>
            </a:r>
            <a:endParaRPr lang="en-GB" sz="1800" i="1" dirty="0"/>
          </a:p>
        </p:txBody>
      </p:sp>
    </p:spTree>
    <p:extLst>
      <p:ext uri="{BB962C8B-B14F-4D97-AF65-F5344CB8AC3E}">
        <p14:creationId xmlns:p14="http://schemas.microsoft.com/office/powerpoint/2010/main" val="1499481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836E-F669-0FBD-F881-9DCB65B2BFB4}"/>
              </a:ext>
            </a:extLst>
          </p:cNvPr>
          <p:cNvSpPr>
            <a:spLocks noGrp="1"/>
          </p:cNvSpPr>
          <p:nvPr>
            <p:ph type="title"/>
          </p:nvPr>
        </p:nvSpPr>
        <p:spPr>
          <a:xfrm>
            <a:off x="147484" y="131626"/>
            <a:ext cx="8884428" cy="380667"/>
          </a:xfrm>
        </p:spPr>
        <p:txBody>
          <a:bodyPr/>
          <a:lstStyle/>
          <a:p>
            <a:r>
              <a:rPr lang="en-GB" dirty="0"/>
              <a:t>Cheat sheet for helper functions in the repo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E326B3-D073-F13B-160A-1A8DA5FFB760}"/>
                  </a:ext>
                </a:extLst>
              </p:cNvPr>
              <p:cNvSpPr>
                <a:spLocks noGrp="1"/>
              </p:cNvSpPr>
              <p:nvPr>
                <p:ph idx="1"/>
              </p:nvPr>
            </p:nvSpPr>
            <p:spPr/>
            <p:txBody>
              <a:bodyPr/>
              <a:lstStyle/>
              <a:p>
                <a:pPr>
                  <a:lnSpc>
                    <a:spcPts val="1575"/>
                  </a:lnSpc>
                  <a:buNone/>
                </a:pPr>
                <a:r>
                  <a:rPr lang="en-GB" sz="2400" b="0" dirty="0" err="1">
                    <a:solidFill>
                      <a:srgbClr val="CE9178"/>
                    </a:solidFill>
                    <a:effectLst/>
                    <a:latin typeface="Menlo" panose="020B0609030804020204" pitchFamily="49" charset="0"/>
                  </a:rPr>
                  <a:t>util.py</a:t>
                </a:r>
                <a:endParaRPr lang="en-GB" sz="2400" b="0" dirty="0">
                  <a:solidFill>
                    <a:srgbClr val="CE9178"/>
                  </a:solidFill>
                  <a:effectLst/>
                  <a:latin typeface="Menlo" panose="020B0609030804020204" pitchFamily="49" charset="0"/>
                </a:endParaRPr>
              </a:p>
              <a:p>
                <a:pPr>
                  <a:lnSpc>
                    <a:spcPts val="1575"/>
                  </a:lnSpc>
                </a:pPr>
                <a:r>
                  <a:rPr lang="en-GB" dirty="0"/>
                  <a:t>Contain functions to convert between </a:t>
                </a:r>
                <a14:m>
                  <m:oMath xmlns:m="http://schemas.openxmlformats.org/officeDocument/2006/math">
                    <m:r>
                      <a:rPr lang="en-GB" b="0" i="1" smtClean="0">
                        <a:latin typeface="Cambria Math" panose="02040503050406030204" pitchFamily="18" charset="0"/>
                      </a:rPr>
                      <m:t>[</m:t>
                    </m:r>
                    <m:r>
                      <a:rPr lang="en-GB" b="1" i="1" smtClean="0">
                        <a:latin typeface="Cambria Math" panose="02040503050406030204" pitchFamily="18" charset="0"/>
                      </a:rPr>
                      <m:t>𝒓</m:t>
                    </m:r>
                    <m:r>
                      <a:rPr lang="en-GB" b="1" i="1" smtClean="0">
                        <a:latin typeface="Cambria Math" panose="02040503050406030204" pitchFamily="18" charset="0"/>
                      </a:rPr>
                      <m:t>,</m:t>
                    </m:r>
                    <m:r>
                      <a:rPr lang="en-GB" b="1" i="1" smtClean="0">
                        <a:latin typeface="Cambria Math" panose="02040503050406030204" pitchFamily="18" charset="0"/>
                      </a:rPr>
                      <m:t>𝒗</m:t>
                    </m:r>
                    <m:r>
                      <a:rPr lang="en-GB" b="0" i="1" smtClean="0">
                        <a:latin typeface="Cambria Math" panose="02040503050406030204" pitchFamily="18" charset="0"/>
                      </a:rPr>
                      <m:t>]</m:t>
                    </m:r>
                  </m:oMath>
                </a14:m>
                <a:r>
                  <a:rPr lang="en-GB" dirty="0"/>
                  <a:t> and Keplerian/Equinoctial Elements</a:t>
                </a:r>
              </a:p>
              <a:p>
                <a:pPr>
                  <a:lnSpc>
                    <a:spcPts val="1575"/>
                  </a:lnSpc>
                  <a:buNone/>
                </a:pPr>
                <a:r>
                  <a:rPr lang="en-GB" dirty="0"/>
                  <a:t> </a:t>
                </a:r>
              </a:p>
              <a:p>
                <a:pPr>
                  <a:lnSpc>
                    <a:spcPts val="1575"/>
                  </a:lnSpc>
                  <a:buNone/>
                </a:pPr>
                <a:endParaRPr lang="en-GB" b="0" dirty="0">
                  <a:solidFill>
                    <a:srgbClr val="CCCCCC"/>
                  </a:solidFill>
                  <a:effectLst/>
                  <a:latin typeface="Menlo" panose="020B0609030804020204" pitchFamily="49" charset="0"/>
                </a:endParaRPr>
              </a:p>
              <a:p>
                <a:pPr>
                  <a:lnSpc>
                    <a:spcPts val="1575"/>
                  </a:lnSpc>
                  <a:buNone/>
                </a:pPr>
                <a:endParaRPr lang="en-GB" dirty="0">
                  <a:solidFill>
                    <a:srgbClr val="CCCCCC"/>
                  </a:solidFill>
                  <a:latin typeface="Menlo" panose="020B0609030804020204" pitchFamily="49" charset="0"/>
                </a:endParaRPr>
              </a:p>
              <a:p>
                <a:pPr>
                  <a:lnSpc>
                    <a:spcPts val="1575"/>
                  </a:lnSpc>
                  <a:buNone/>
                </a:pPr>
                <a:endParaRPr lang="en-GB" b="0" dirty="0">
                  <a:solidFill>
                    <a:srgbClr val="CCCCCC"/>
                  </a:solidFill>
                  <a:effectLst/>
                  <a:latin typeface="Menlo" panose="020B0609030804020204" pitchFamily="49" charset="0"/>
                </a:endParaRPr>
              </a:p>
              <a:p>
                <a:pPr>
                  <a:lnSpc>
                    <a:spcPts val="1575"/>
                  </a:lnSpc>
                  <a:buNone/>
                </a:pPr>
                <a:endParaRPr lang="en-GB" b="0" dirty="0">
                  <a:solidFill>
                    <a:srgbClr val="CCCCCC"/>
                  </a:solidFill>
                  <a:effectLst/>
                  <a:latin typeface="Menlo" panose="020B0609030804020204" pitchFamily="49" charset="0"/>
                </a:endParaRPr>
              </a:p>
              <a:p>
                <a:pPr marL="0" indent="0">
                  <a:buNone/>
                </a:pPr>
                <a:r>
                  <a:rPr lang="en-GB" sz="2400" dirty="0" err="1">
                    <a:solidFill>
                      <a:srgbClr val="CE9178"/>
                    </a:solidFill>
                    <a:latin typeface="Menlo" panose="020B0609030804020204" pitchFamily="49" charset="0"/>
                  </a:rPr>
                  <a:t>propagation.py</a:t>
                </a:r>
                <a:endParaRPr lang="en-GB" sz="2400" dirty="0">
                  <a:solidFill>
                    <a:srgbClr val="CE9178"/>
                  </a:solidFill>
                  <a:latin typeface="Menlo" panose="020B0609030804020204" pitchFamily="49" charset="0"/>
                </a:endParaRPr>
              </a:p>
              <a:p>
                <a:r>
                  <a:rPr lang="en-GB" dirty="0"/>
                  <a:t>Contain functions to convert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𝑅</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𝑆</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𝑊</m:t>
                        </m:r>
                      </m:sub>
                    </m:sSub>
                  </m:oMath>
                </a14:m>
                <a:r>
                  <a:rPr lang="en-GB" dirty="0"/>
                  <a:t> into dynamical eqn. for Keplerian/Equinoctial Elements, in the form of </a:t>
                </a:r>
                <a:endParaRPr lang="en-GB" dirty="0">
                  <a:solidFill>
                    <a:srgbClr val="CE9178"/>
                  </a:solidFill>
                  <a:latin typeface="Menlo" panose="020B0609030804020204" pitchFamily="49" charset="0"/>
                </a:endParaRPr>
              </a:p>
              <a:p>
                <a:pPr marL="0" indent="0">
                  <a:buNone/>
                </a:pPr>
                <a:endParaRPr lang="en-GB" dirty="0">
                  <a:solidFill>
                    <a:srgbClr val="CE9178"/>
                  </a:solidFill>
                  <a:latin typeface="Menlo" panose="020B0609030804020204" pitchFamily="49" charset="0"/>
                </a:endParaRPr>
              </a:p>
              <a:p>
                <a:pPr marL="0" indent="0">
                  <a:buNone/>
                </a:pPr>
                <a:endParaRPr lang="en-GB" dirty="0"/>
              </a:p>
            </p:txBody>
          </p:sp>
        </mc:Choice>
        <mc:Fallback>
          <p:sp>
            <p:nvSpPr>
              <p:cNvPr id="3" name="Content Placeholder 2">
                <a:extLst>
                  <a:ext uri="{FF2B5EF4-FFF2-40B4-BE49-F238E27FC236}">
                    <a16:creationId xmlns:a16="http://schemas.microsoft.com/office/drawing/2014/main" id="{92E326B3-D073-F13B-160A-1A8DA5FFB760}"/>
                  </a:ext>
                </a:extLst>
              </p:cNvPr>
              <p:cNvSpPr>
                <a:spLocks noGrp="1" noRot="1" noChangeAspect="1" noMove="1" noResize="1" noEditPoints="1" noAdjustHandles="1" noChangeArrowheads="1" noChangeShapeType="1" noTextEdit="1"/>
              </p:cNvSpPr>
              <p:nvPr>
                <p:ph idx="1"/>
              </p:nvPr>
            </p:nvSpPr>
            <p:spPr>
              <a:blipFill>
                <a:blip r:embed="rId2"/>
                <a:stretch>
                  <a:fillRect l="-2140" t="-6271" r="-42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F0BC1D0-05AA-9F25-29E6-526AB37ECD5F}"/>
                  </a:ext>
                </a:extLst>
              </p:cNvPr>
              <p:cNvSpPr txBox="1"/>
              <p:nvPr/>
            </p:nvSpPr>
            <p:spPr>
              <a:xfrm>
                <a:off x="2144039" y="3659886"/>
                <a:ext cx="5313121" cy="5380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𝑒𝑙𝑒𝑚𝑒𝑛𝑡</m:t>
                              </m:r>
                            </m:e>
                          </m:d>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1" i="0" smtClean="0">
                          <a:latin typeface="Cambria Math" panose="02040503050406030204" pitchFamily="18" charset="0"/>
                        </a:rPr>
                        <m:t>𝐀</m:t>
                      </m:r>
                      <m:d>
                        <m:dPr>
                          <m:ctrlPr>
                            <a:rPr lang="en-GB" b="0" i="1" smtClean="0">
                              <a:latin typeface="Cambria Math" panose="02040503050406030204" pitchFamily="18" charset="0"/>
                            </a:rPr>
                          </m:ctrlPr>
                        </m:dPr>
                        <m:e>
                          <m:r>
                            <a:rPr lang="en-GB" b="0" i="1" smtClean="0">
                              <a:latin typeface="Cambria Math" panose="02040503050406030204" pitchFamily="18" charset="0"/>
                            </a:rPr>
                            <m:t>𝑒𝑙𝑒𝑚𝑒𝑛𝑡</m:t>
                          </m:r>
                        </m:e>
                      </m:d>
                      <m:r>
                        <a:rPr lang="en-GB" b="1" i="0" smtClean="0">
                          <a:latin typeface="Cambria Math" panose="02040503050406030204" pitchFamily="18" charset="0"/>
                        </a:rPr>
                        <m:t>𝐅</m:t>
                      </m:r>
                      <m:d>
                        <m:dPr>
                          <m:ctrlPr>
                            <a:rPr lang="en-GB" b="0" i="1" smtClean="0">
                              <a:latin typeface="Cambria Math" panose="02040503050406030204" pitchFamily="18" charset="0"/>
                            </a:rPr>
                          </m:ctrlPr>
                        </m:dPr>
                        <m:e>
                          <m:r>
                            <a:rPr lang="en-GB" b="0" i="1" smtClean="0">
                              <a:latin typeface="Cambria Math" panose="02040503050406030204" pitchFamily="18" charset="0"/>
                            </a:rPr>
                            <m:t>𝑒𝑙𝑒𝑚𝑒𝑛𝑡</m:t>
                          </m:r>
                        </m:e>
                      </m:d>
                      <m:r>
                        <a:rPr lang="en-GB" b="0" i="1" smtClean="0">
                          <a:latin typeface="Cambria Math" panose="02040503050406030204" pitchFamily="18" charset="0"/>
                        </a:rPr>
                        <m:t>+</m:t>
                      </m:r>
                      <m:r>
                        <a:rPr lang="en-GB" b="1" i="0" smtClean="0">
                          <a:latin typeface="Cambria Math" panose="02040503050406030204" pitchFamily="18" charset="0"/>
                        </a:rPr>
                        <m:t>𝐛</m:t>
                      </m:r>
                      <m:r>
                        <a:rPr lang="en-GB" b="0" i="1" smtClean="0">
                          <a:latin typeface="Cambria Math" panose="02040503050406030204" pitchFamily="18" charset="0"/>
                        </a:rPr>
                        <m:t>(</m:t>
                      </m:r>
                      <m:r>
                        <a:rPr lang="en-GB" b="0" i="1" smtClean="0">
                          <a:latin typeface="Cambria Math" panose="02040503050406030204" pitchFamily="18" charset="0"/>
                        </a:rPr>
                        <m:t>𝑒𝑙𝑒𝑚𝑒𝑛𝑡</m:t>
                      </m:r>
                      <m:r>
                        <a:rPr lang="en-GB" b="0" i="1" smtClean="0">
                          <a:latin typeface="Cambria Math" panose="02040503050406030204" pitchFamily="18" charset="0"/>
                        </a:rPr>
                        <m:t>)</m:t>
                      </m:r>
                    </m:oMath>
                  </m:oMathPara>
                </a14:m>
                <a:endParaRPr lang="en-GB" dirty="0"/>
              </a:p>
            </p:txBody>
          </p:sp>
        </mc:Choice>
        <mc:Fallback>
          <p:sp>
            <p:nvSpPr>
              <p:cNvPr id="4" name="TextBox 3">
                <a:extLst>
                  <a:ext uri="{FF2B5EF4-FFF2-40B4-BE49-F238E27FC236}">
                    <a16:creationId xmlns:a16="http://schemas.microsoft.com/office/drawing/2014/main" id="{6F0BC1D0-05AA-9F25-29E6-526AB37ECD5F}"/>
                  </a:ext>
                </a:extLst>
              </p:cNvPr>
              <p:cNvSpPr txBox="1">
                <a:spLocks noRot="1" noChangeAspect="1" noMove="1" noResize="1" noEditPoints="1" noAdjustHandles="1" noChangeArrowheads="1" noChangeShapeType="1" noTextEdit="1"/>
              </p:cNvSpPr>
              <p:nvPr/>
            </p:nvSpPr>
            <p:spPr>
              <a:xfrm>
                <a:off x="2144039" y="3659886"/>
                <a:ext cx="5313121" cy="538096"/>
              </a:xfrm>
              <a:prstGeom prst="rect">
                <a:avLst/>
              </a:prstGeom>
              <a:blipFill>
                <a:blip r:embed="rId3"/>
                <a:stretch>
                  <a:fillRect l="-238" r="-714" b="-13953"/>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15536C20-1CD3-560E-6711-0EF535CF75A9}"/>
              </a:ext>
            </a:extLst>
          </p:cNvPr>
          <p:cNvSpPr txBox="1"/>
          <p:nvPr/>
        </p:nvSpPr>
        <p:spPr>
          <a:xfrm>
            <a:off x="147484" y="1416476"/>
            <a:ext cx="2555508" cy="369332"/>
          </a:xfrm>
          <a:prstGeom prst="rect">
            <a:avLst/>
          </a:prstGeom>
          <a:noFill/>
        </p:spPr>
        <p:txBody>
          <a:bodyPr wrap="none" rtlCol="0">
            <a:spAutoFit/>
          </a:bodyPr>
          <a:lstStyle/>
          <a:p>
            <a:r>
              <a:rPr lang="en-GB" dirty="0" err="1">
                <a:latin typeface="Menlo" panose="020B0609030804020204" pitchFamily="49" charset="0"/>
                <a:ea typeface="Menlo" panose="020B0609030804020204" pitchFamily="49" charset="0"/>
                <a:cs typeface="Menlo" panose="020B0609030804020204" pitchFamily="49" charset="0"/>
              </a:rPr>
              <a:t>rx,ry,rz,vx,vy,vz</a:t>
            </a:r>
            <a:endParaRPr lang="en-GB" dirty="0">
              <a:latin typeface="Menlo" panose="020B0609030804020204" pitchFamily="49" charset="0"/>
              <a:ea typeface="Menlo" panose="020B0609030804020204" pitchFamily="49" charset="0"/>
              <a:cs typeface="Menlo" panose="020B0609030804020204" pitchFamily="49" charset="0"/>
            </a:endParaRPr>
          </a:p>
        </p:txBody>
      </p:sp>
      <p:sp>
        <p:nvSpPr>
          <p:cNvPr id="6" name="TextBox 5">
            <a:extLst>
              <a:ext uri="{FF2B5EF4-FFF2-40B4-BE49-F238E27FC236}">
                <a16:creationId xmlns:a16="http://schemas.microsoft.com/office/drawing/2014/main" id="{B6604F2E-A697-381E-FA71-1BD5D6A2B168}"/>
              </a:ext>
            </a:extLst>
          </p:cNvPr>
          <p:cNvSpPr txBox="1"/>
          <p:nvPr/>
        </p:nvSpPr>
        <p:spPr>
          <a:xfrm>
            <a:off x="3642899" y="1400916"/>
            <a:ext cx="2694969" cy="369332"/>
          </a:xfrm>
          <a:prstGeom prst="rect">
            <a:avLst/>
          </a:prstGeom>
          <a:noFill/>
        </p:spPr>
        <p:txBody>
          <a:bodyPr wrap="none" rtlCol="0">
            <a:spAutoFit/>
          </a:bodyPr>
          <a:lstStyle/>
          <a:p>
            <a:r>
              <a:rPr lang="en-GB" dirty="0" err="1">
                <a:latin typeface="Menlo" panose="020B0609030804020204" pitchFamily="49" charset="0"/>
                <a:ea typeface="Menlo" panose="020B0609030804020204" pitchFamily="49" charset="0"/>
                <a:cs typeface="Menlo" panose="020B0609030804020204" pitchFamily="49" charset="0"/>
              </a:rPr>
              <a:t>a,e,i,raan,argp,nu</a:t>
            </a:r>
            <a:endParaRPr lang="en-GB" dirty="0">
              <a:latin typeface="Menlo" panose="020B0609030804020204" pitchFamily="49" charset="0"/>
              <a:ea typeface="Menlo" panose="020B0609030804020204" pitchFamily="49" charset="0"/>
              <a:cs typeface="Menlo" panose="020B0609030804020204" pitchFamily="49" charset="0"/>
            </a:endParaRPr>
          </a:p>
        </p:txBody>
      </p:sp>
      <p:sp>
        <p:nvSpPr>
          <p:cNvPr id="7" name="TextBox 6">
            <a:extLst>
              <a:ext uri="{FF2B5EF4-FFF2-40B4-BE49-F238E27FC236}">
                <a16:creationId xmlns:a16="http://schemas.microsoft.com/office/drawing/2014/main" id="{AB991737-1418-C1BC-629F-7943608A6A06}"/>
              </a:ext>
            </a:extLst>
          </p:cNvPr>
          <p:cNvSpPr txBox="1"/>
          <p:nvPr/>
        </p:nvSpPr>
        <p:spPr>
          <a:xfrm>
            <a:off x="7277776" y="1416476"/>
            <a:ext cx="1718740" cy="369332"/>
          </a:xfrm>
          <a:prstGeom prst="rect">
            <a:avLst/>
          </a:prstGeom>
          <a:noFill/>
        </p:spPr>
        <p:txBody>
          <a:bodyPr wrap="none" rtlCol="0">
            <a:spAutoFit/>
          </a:bodyPr>
          <a:lstStyle/>
          <a:p>
            <a:r>
              <a:rPr lang="en-GB" dirty="0" err="1">
                <a:latin typeface="Menlo" panose="020B0609030804020204" pitchFamily="49" charset="0"/>
                <a:ea typeface="Menlo" panose="020B0609030804020204" pitchFamily="49" charset="0"/>
                <a:cs typeface="Menlo" panose="020B0609030804020204" pitchFamily="49" charset="0"/>
              </a:rPr>
              <a:t>p,f,g,h,k,L</a:t>
            </a:r>
            <a:endParaRPr lang="en-GB" dirty="0">
              <a:latin typeface="Menlo" panose="020B0609030804020204" pitchFamily="49" charset="0"/>
              <a:ea typeface="Menlo" panose="020B0609030804020204" pitchFamily="49" charset="0"/>
              <a:cs typeface="Menlo" panose="020B0609030804020204" pitchFamily="49" charset="0"/>
            </a:endParaRPr>
          </a:p>
        </p:txBody>
      </p:sp>
      <p:cxnSp>
        <p:nvCxnSpPr>
          <p:cNvPr id="9" name="Straight Arrow Connector 8">
            <a:extLst>
              <a:ext uri="{FF2B5EF4-FFF2-40B4-BE49-F238E27FC236}">
                <a16:creationId xmlns:a16="http://schemas.microsoft.com/office/drawing/2014/main" id="{D9F6A271-C34B-FB22-4D86-F855566310D1}"/>
              </a:ext>
            </a:extLst>
          </p:cNvPr>
          <p:cNvCxnSpPr/>
          <p:nvPr/>
        </p:nvCxnSpPr>
        <p:spPr>
          <a:xfrm>
            <a:off x="2770632" y="1601142"/>
            <a:ext cx="795528" cy="0"/>
          </a:xfrm>
          <a:prstGeom prst="straightConnector1">
            <a:avLst/>
          </a:prstGeom>
          <a:ln>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4B24C3AD-225C-DC7E-B9D7-FD1186BB2E3F}"/>
              </a:ext>
            </a:extLst>
          </p:cNvPr>
          <p:cNvCxnSpPr/>
          <p:nvPr/>
        </p:nvCxnSpPr>
        <p:spPr>
          <a:xfrm>
            <a:off x="6337868" y="1601142"/>
            <a:ext cx="795528" cy="0"/>
          </a:xfrm>
          <a:prstGeom prst="straightConnector1">
            <a:avLst/>
          </a:prstGeom>
          <a:ln>
            <a:headEnd type="triangle"/>
            <a:tailEnd type="triangle"/>
          </a:ln>
          <a:effectLst/>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D4888CF6-A4AF-C5B9-607E-6FF8D72575C4}"/>
              </a:ext>
            </a:extLst>
          </p:cNvPr>
          <p:cNvSpPr txBox="1"/>
          <p:nvPr/>
        </p:nvSpPr>
        <p:spPr>
          <a:xfrm>
            <a:off x="2221992" y="1869248"/>
            <a:ext cx="2057400" cy="507511"/>
          </a:xfrm>
          <a:prstGeom prst="rect">
            <a:avLst/>
          </a:prstGeom>
          <a:noFill/>
        </p:spPr>
        <p:txBody>
          <a:bodyPr wrap="square">
            <a:spAutoFit/>
          </a:bodyPr>
          <a:lstStyle/>
          <a:p>
            <a:pPr>
              <a:lnSpc>
                <a:spcPts val="1575"/>
              </a:lnSpc>
              <a:buNone/>
            </a:pPr>
            <a:r>
              <a:rPr lang="en-GB" dirty="0">
                <a:solidFill>
                  <a:srgbClr val="CE9178"/>
                </a:solidFill>
                <a:latin typeface="Menlo" panose="020B0609030804020204" pitchFamily="49" charset="0"/>
              </a:rPr>
              <a:t>ijk2Keplerian</a:t>
            </a:r>
          </a:p>
          <a:p>
            <a:pPr>
              <a:lnSpc>
                <a:spcPts val="1575"/>
              </a:lnSpc>
            </a:pPr>
            <a:r>
              <a:rPr lang="en-GB" dirty="0">
                <a:solidFill>
                  <a:srgbClr val="CE9178"/>
                </a:solidFill>
                <a:latin typeface="Menlo" panose="020B0609030804020204" pitchFamily="49" charset="0"/>
              </a:rPr>
              <a:t>Keplerian2ijk</a:t>
            </a:r>
          </a:p>
        </p:txBody>
      </p:sp>
      <p:sp>
        <p:nvSpPr>
          <p:cNvPr id="13" name="TextBox 12">
            <a:extLst>
              <a:ext uri="{FF2B5EF4-FFF2-40B4-BE49-F238E27FC236}">
                <a16:creationId xmlns:a16="http://schemas.microsoft.com/office/drawing/2014/main" id="{F9403A37-E3B3-FF9F-51CA-E30D4D90B449}"/>
              </a:ext>
            </a:extLst>
          </p:cNvPr>
          <p:cNvSpPr txBox="1"/>
          <p:nvPr/>
        </p:nvSpPr>
        <p:spPr>
          <a:xfrm>
            <a:off x="5175400" y="1894420"/>
            <a:ext cx="3821116" cy="507511"/>
          </a:xfrm>
          <a:prstGeom prst="rect">
            <a:avLst/>
          </a:prstGeom>
          <a:noFill/>
        </p:spPr>
        <p:txBody>
          <a:bodyPr wrap="square">
            <a:spAutoFit/>
          </a:bodyPr>
          <a:lstStyle/>
          <a:p>
            <a:pPr>
              <a:lnSpc>
                <a:spcPts val="1575"/>
              </a:lnSpc>
              <a:buNone/>
            </a:pPr>
            <a:r>
              <a:rPr lang="en-GB" dirty="0">
                <a:solidFill>
                  <a:srgbClr val="CE9178"/>
                </a:solidFill>
                <a:latin typeface="Menlo" panose="020B0609030804020204" pitchFamily="49" charset="0"/>
              </a:rPr>
              <a:t>equinoctial2Keplerian</a:t>
            </a:r>
          </a:p>
          <a:p>
            <a:pPr>
              <a:lnSpc>
                <a:spcPts val="1575"/>
              </a:lnSpc>
            </a:pPr>
            <a:r>
              <a:rPr lang="en-GB" dirty="0">
                <a:solidFill>
                  <a:srgbClr val="CE9178"/>
                </a:solidFill>
                <a:latin typeface="Menlo" panose="020B0609030804020204" pitchFamily="49" charset="0"/>
              </a:rPr>
              <a:t>Keplerian2equinoctial</a:t>
            </a:r>
          </a:p>
        </p:txBody>
      </p:sp>
      <p:sp>
        <p:nvSpPr>
          <p:cNvPr id="14" name="TextBox 13">
            <a:extLst>
              <a:ext uri="{FF2B5EF4-FFF2-40B4-BE49-F238E27FC236}">
                <a16:creationId xmlns:a16="http://schemas.microsoft.com/office/drawing/2014/main" id="{2B74524F-6A84-562A-2ADE-44F89C45DE74}"/>
              </a:ext>
            </a:extLst>
          </p:cNvPr>
          <p:cNvSpPr txBox="1"/>
          <p:nvPr/>
        </p:nvSpPr>
        <p:spPr>
          <a:xfrm>
            <a:off x="3454742" y="4260346"/>
            <a:ext cx="1649299" cy="507511"/>
          </a:xfrm>
          <a:prstGeom prst="rect">
            <a:avLst/>
          </a:prstGeom>
          <a:noFill/>
        </p:spPr>
        <p:txBody>
          <a:bodyPr wrap="square">
            <a:spAutoFit/>
          </a:bodyPr>
          <a:lstStyle/>
          <a:p>
            <a:pPr>
              <a:lnSpc>
                <a:spcPts val="1575"/>
              </a:lnSpc>
            </a:pPr>
            <a:r>
              <a:rPr lang="en-GB" dirty="0">
                <a:solidFill>
                  <a:srgbClr val="CE9178"/>
                </a:solidFill>
                <a:latin typeface="Menlo" panose="020B0609030804020204" pitchFamily="49" charset="0"/>
              </a:rPr>
              <a:t>RSW2equi_A</a:t>
            </a:r>
          </a:p>
          <a:p>
            <a:pPr>
              <a:lnSpc>
                <a:spcPts val="1575"/>
              </a:lnSpc>
            </a:pPr>
            <a:r>
              <a:rPr lang="en-GB" dirty="0">
                <a:solidFill>
                  <a:srgbClr val="CE9178"/>
                </a:solidFill>
                <a:latin typeface="Menlo" panose="020B0609030804020204" pitchFamily="49" charset="0"/>
              </a:rPr>
              <a:t>RSW2kepl_A</a:t>
            </a:r>
          </a:p>
        </p:txBody>
      </p:sp>
      <p:sp>
        <p:nvSpPr>
          <p:cNvPr id="15" name="TextBox 14">
            <a:extLst>
              <a:ext uri="{FF2B5EF4-FFF2-40B4-BE49-F238E27FC236}">
                <a16:creationId xmlns:a16="http://schemas.microsoft.com/office/drawing/2014/main" id="{29EABABE-E7BF-F9BC-9CAE-911021998524}"/>
              </a:ext>
            </a:extLst>
          </p:cNvPr>
          <p:cNvSpPr txBox="1"/>
          <p:nvPr/>
        </p:nvSpPr>
        <p:spPr>
          <a:xfrm>
            <a:off x="6121742" y="4260345"/>
            <a:ext cx="1649299" cy="507511"/>
          </a:xfrm>
          <a:prstGeom prst="rect">
            <a:avLst/>
          </a:prstGeom>
          <a:noFill/>
        </p:spPr>
        <p:txBody>
          <a:bodyPr wrap="square">
            <a:spAutoFit/>
          </a:bodyPr>
          <a:lstStyle/>
          <a:p>
            <a:pPr>
              <a:lnSpc>
                <a:spcPts val="1575"/>
              </a:lnSpc>
            </a:pPr>
            <a:r>
              <a:rPr lang="en-GB" dirty="0">
                <a:solidFill>
                  <a:srgbClr val="CE9178"/>
                </a:solidFill>
                <a:latin typeface="Menlo" panose="020B0609030804020204" pitchFamily="49" charset="0"/>
              </a:rPr>
              <a:t>RSW2equi_b</a:t>
            </a:r>
          </a:p>
          <a:p>
            <a:pPr>
              <a:lnSpc>
                <a:spcPts val="1575"/>
              </a:lnSpc>
            </a:pPr>
            <a:r>
              <a:rPr lang="en-GB" dirty="0">
                <a:solidFill>
                  <a:srgbClr val="CE9178"/>
                </a:solidFill>
                <a:latin typeface="Menlo" panose="020B0609030804020204" pitchFamily="49" charset="0"/>
              </a:rPr>
              <a:t>RSW2kepl_b</a:t>
            </a:r>
          </a:p>
        </p:txBody>
      </p:sp>
    </p:spTree>
    <p:extLst>
      <p:ext uri="{BB962C8B-B14F-4D97-AF65-F5344CB8AC3E}">
        <p14:creationId xmlns:p14="http://schemas.microsoft.com/office/powerpoint/2010/main" val="2377626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04FDF-2780-193C-4359-B23C8C8040D5}"/>
              </a:ext>
            </a:extLst>
          </p:cNvPr>
          <p:cNvSpPr>
            <a:spLocks noGrp="1"/>
          </p:cNvSpPr>
          <p:nvPr>
            <p:ph type="title"/>
          </p:nvPr>
        </p:nvSpPr>
        <p:spPr/>
        <p:txBody>
          <a:bodyPr/>
          <a:lstStyle/>
          <a:p>
            <a:r>
              <a:rPr lang="en-GB" dirty="0"/>
              <a:t>Some hints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AE6EF3-C868-3404-7861-BCEE49D0C85A}"/>
                  </a:ext>
                </a:extLst>
              </p:cNvPr>
              <p:cNvSpPr>
                <a:spLocks noGrp="1"/>
              </p:cNvSpPr>
              <p:nvPr>
                <p:ph idx="1"/>
              </p:nvPr>
            </p:nvSpPr>
            <p:spPr>
              <a:xfrm>
                <a:off x="147484" y="738262"/>
                <a:ext cx="8884428" cy="4209604"/>
              </a:xfrm>
            </p:spPr>
            <p:txBody>
              <a:bodyPr/>
              <a:lstStyle/>
              <a:p>
                <a:r>
                  <a:rPr lang="en-GB" dirty="0"/>
                  <a:t>The first dominating perturbation comes from the non-spherical gravitational field </a:t>
                </a:r>
                <a14:m>
                  <m:oMath xmlns:m="http://schemas.openxmlformats.org/officeDocument/2006/math">
                    <m:r>
                      <a:rPr lang="en-GB" i="1">
                        <a:latin typeface="Cambria Math" panose="02040503050406030204" pitchFamily="18" charset="0"/>
                      </a:rPr>
                      <m:t>𝑅</m:t>
                    </m:r>
                  </m:oMath>
                </a14:m>
                <a:endParaRPr lang="en-GB" dirty="0"/>
              </a:p>
              <a:p>
                <a:pPr lvl="1"/>
                <a14:m>
                  <m:oMath xmlns:m="http://schemas.openxmlformats.org/officeDocument/2006/math">
                    <m:r>
                      <a:rPr lang="en-GB" i="1">
                        <a:latin typeface="Cambria Math" panose="02040503050406030204" pitchFamily="18" charset="0"/>
                      </a:rPr>
                      <m:t>𝑅</m:t>
                    </m:r>
                  </m:oMath>
                </a14:m>
                <a:r>
                  <a:rPr lang="en-GB" dirty="0"/>
                  <a:t> can be written in terms of spherical harmonics</a:t>
                </a:r>
              </a:p>
              <a:p>
                <a:r>
                  <a:rPr lang="en-GB" dirty="0"/>
                  <a:t>Here are some of the things we know about this perturbation force </a:t>
                </a:r>
              </a:p>
              <a:p>
                <a:pPr lvl="1"/>
                <a:r>
                  <a:rPr lang="en-GB" dirty="0"/>
                  <a:t>The first dominating perturbation force arises at </a:t>
                </a:r>
                <a14:m>
                  <m:oMath xmlns:m="http://schemas.openxmlformats.org/officeDocument/2006/math">
                    <m:r>
                      <a:rPr lang="en-GB" i="1" smtClean="0">
                        <a:latin typeface="Cambria Math" panose="02040503050406030204" pitchFamily="18" charset="0"/>
                        <a:ea typeface="Cambria Math" panose="02040503050406030204" pitchFamily="18" charset="0"/>
                      </a:rPr>
                      <m:t>𝒪</m:t>
                    </m:r>
                    <m:d>
                      <m:dPr>
                        <m:ctrlPr>
                          <a:rPr lang="en-GB" b="0" i="1" smtClean="0">
                            <a:latin typeface="Cambria Math" panose="02040503050406030204" pitchFamily="18" charset="0"/>
                            <a:ea typeface="Cambria Math" panose="02040503050406030204" pitchFamily="18" charset="0"/>
                          </a:rPr>
                        </m:ctrlPr>
                      </m:dPr>
                      <m:e>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𝑟</m:t>
                            </m:r>
                          </m:e>
                          <m:sup>
                            <m:r>
                              <a:rPr lang="en-GB" b="0" i="1" smtClean="0">
                                <a:latin typeface="Cambria Math" panose="02040503050406030204" pitchFamily="18" charset="0"/>
                                <a:ea typeface="Cambria Math" panose="02040503050406030204" pitchFamily="18" charset="0"/>
                              </a:rPr>
                              <m:t>−4</m:t>
                            </m:r>
                          </m:sup>
                        </m:sSup>
                      </m:e>
                    </m:d>
                  </m:oMath>
                </a14:m>
                <a:endParaRPr lang="en-GB" b="0" dirty="0">
                  <a:ea typeface="Cambria Math" panose="02040503050406030204" pitchFamily="18" charset="0"/>
                </a:endParaRPr>
              </a:p>
              <a:p>
                <a:pPr lvl="1"/>
                <a:r>
                  <a:rPr lang="en-GB" dirty="0"/>
                  <a:t>Non-spherical gravitational field can be written as </a:t>
                </a:r>
                <a14:m>
                  <m:oMath xmlns:m="http://schemas.openxmlformats.org/officeDocument/2006/math">
                    <m:r>
                      <a:rPr lang="en-GB" b="0" i="1" smtClean="0">
                        <a:latin typeface="Cambria Math" panose="02040503050406030204" pitchFamily="18" charset="0"/>
                      </a:rPr>
                      <m:t>𝑅</m:t>
                    </m:r>
                    <m:r>
                      <a:rPr lang="en-GB" b="0" i="1" smtClean="0">
                        <a:latin typeface="Cambria Math" panose="02040503050406030204" pitchFamily="18" charset="0"/>
                      </a:rPr>
                      <m:t>=</m:t>
                    </m:r>
                    <m:r>
                      <a:rPr lang="en-GB" b="0" i="1" smtClean="0">
                        <a:latin typeface="Cambria Math" panose="02040503050406030204" pitchFamily="18" charset="0"/>
                      </a:rPr>
                      <m:t>𝑅</m:t>
                    </m:r>
                    <m:r>
                      <a:rPr lang="en-GB" b="0" i="1" smtClean="0">
                        <a:latin typeface="Cambria Math" panose="02040503050406030204" pitchFamily="18" charset="0"/>
                      </a:rPr>
                      <m:t>(</m:t>
                    </m:r>
                    <m:r>
                      <a:rPr lang="en-GB" b="0" i="1" smtClean="0">
                        <a:latin typeface="Cambria Math" panose="02040503050406030204" pitchFamily="18" charset="0"/>
                      </a:rPr>
                      <m:t>𝑟</m:t>
                    </m:r>
                    <m:r>
                      <a:rPr lang="en-GB" b="0" i="1" smtClean="0">
                        <a:latin typeface="Cambria Math" panose="02040503050406030204" pitchFamily="18" charset="0"/>
                      </a:rPr>
                      <m:t>,</m:t>
                    </m:r>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𝑖</m:t>
                    </m:r>
                    <m:r>
                      <a:rPr lang="en-GB" b="0" i="1" smtClean="0">
                        <a:latin typeface="Cambria Math" panose="02040503050406030204" pitchFamily="18" charset="0"/>
                      </a:rPr>
                      <m:t>)</m:t>
                    </m:r>
                  </m:oMath>
                </a14:m>
                <a:endParaRPr lang="en-GB" dirty="0"/>
              </a:p>
              <a:p>
                <a:pPr lvl="2"/>
                <a14:m>
                  <m:oMath xmlns:m="http://schemas.openxmlformats.org/officeDocument/2006/math">
                    <m:r>
                      <a:rPr lang="en-GB" sz="1600" b="0" i="1" smtClean="0">
                        <a:latin typeface="Cambria Math" panose="02040503050406030204" pitchFamily="18" charset="0"/>
                      </a:rPr>
                      <m:t>𝑖</m:t>
                    </m:r>
                  </m:oMath>
                </a14:m>
                <a:r>
                  <a:rPr lang="en-GB" sz="1600" dirty="0"/>
                  <a:t>: incline, </a:t>
                </a:r>
                <a14:m>
                  <m:oMath xmlns:m="http://schemas.openxmlformats.org/officeDocument/2006/math">
                    <m:r>
                      <a:rPr lang="en-GB" sz="1600" b="0" i="1" smtClean="0">
                        <a:latin typeface="Cambria Math" panose="02040503050406030204" pitchFamily="18" charset="0"/>
                      </a:rPr>
                      <m:t>𝑢</m:t>
                    </m:r>
                    <m:r>
                      <a:rPr lang="en-GB" sz="1600" b="0" i="1" smtClean="0">
                        <a:latin typeface="Cambria Math" panose="02040503050406030204" pitchFamily="18" charset="0"/>
                      </a:rPr>
                      <m:t>=</m:t>
                    </m:r>
                    <m:r>
                      <a:rPr lang="en-GB" sz="1600" b="0" i="1" smtClean="0">
                        <a:latin typeface="Cambria Math" panose="02040503050406030204" pitchFamily="18" charset="0"/>
                      </a:rPr>
                      <m:t>𝜔</m:t>
                    </m:r>
                    <m:r>
                      <a:rPr lang="en-GB" sz="1600" b="0" i="1" smtClean="0">
                        <a:latin typeface="Cambria Math" panose="02040503050406030204" pitchFamily="18" charset="0"/>
                      </a:rPr>
                      <m:t>+</m:t>
                    </m:r>
                    <m:r>
                      <a:rPr lang="en-GB" sz="1600" b="0" i="1" smtClean="0">
                        <a:latin typeface="Cambria Math" panose="02040503050406030204" pitchFamily="18" charset="0"/>
                      </a:rPr>
                      <m:t>𝜈</m:t>
                    </m:r>
                  </m:oMath>
                </a14:m>
                <a:r>
                  <a:rPr lang="en-GB" sz="1600" dirty="0"/>
                  <a:t>: argument of altitude</a:t>
                </a:r>
              </a:p>
              <a:p>
                <a:pPr marL="914400" lvl="2" indent="0">
                  <a:buNone/>
                </a:pPr>
                <a14:m>
                  <m:oMath xmlns:m="http://schemas.openxmlformats.org/officeDocument/2006/math">
                    <m:r>
                      <a:rPr lang="en-GB" sz="2400" b="1" i="0" smtClean="0">
                        <a:latin typeface="Cambria Math" panose="02040503050406030204" pitchFamily="18" charset="0"/>
                      </a:rPr>
                      <m:t>𝐅</m:t>
                    </m:r>
                    <m:r>
                      <a:rPr lang="en-GB" sz="2400" b="0" i="1" smtClean="0">
                        <a:latin typeface="Cambria Math" panose="02040503050406030204" pitchFamily="18" charset="0"/>
                      </a:rPr>
                      <m:t>=</m:t>
                    </m:r>
                    <m:r>
                      <m:rPr>
                        <m:sty m:val="p"/>
                      </m:rPr>
                      <a:rPr lang="en-GB" sz="2400" b="0" i="0" smtClean="0">
                        <a:latin typeface="Cambria Math" panose="02040503050406030204" pitchFamily="18" charset="0"/>
                      </a:rPr>
                      <m:t>∇</m:t>
                    </m:r>
                    <m:r>
                      <a:rPr lang="en-GB" sz="2400" b="0" i="1" smtClean="0">
                        <a:latin typeface="Cambria Math" panose="02040503050406030204" pitchFamily="18" charset="0"/>
                      </a:rPr>
                      <m:t>𝑅</m:t>
                    </m:r>
                  </m:oMath>
                </a14:m>
                <a:r>
                  <a:rPr lang="en-GB" sz="2400" dirty="0"/>
                  <a:t> </a:t>
                </a:r>
                <a:r>
                  <a:rPr lang="en-GB" sz="2400" dirty="0">
                    <a:sym typeface="Wingdings" pitchFamily="2" charset="2"/>
                  </a:rPr>
                  <a:t> </a:t>
                </a:r>
                <a14:m>
                  <m:oMath xmlns:m="http://schemas.openxmlformats.org/officeDocument/2006/math">
                    <m:r>
                      <a:rPr lang="en-GB" sz="2400" b="1">
                        <a:latin typeface="Cambria Math" panose="02040503050406030204" pitchFamily="18" charset="0"/>
                      </a:rPr>
                      <m:t>𝐅</m:t>
                    </m:r>
                    <m:r>
                      <a:rPr lang="en-GB" sz="2400" b="1" i="0" smtClean="0">
                        <a:latin typeface="Cambria Math" panose="02040503050406030204" pitchFamily="18" charset="0"/>
                      </a:rPr>
                      <m:t>=</m:t>
                    </m:r>
                    <m:r>
                      <a:rPr lang="en-GB" sz="2400" b="1" i="0" smtClean="0">
                        <a:latin typeface="Cambria Math" panose="02040503050406030204" pitchFamily="18" charset="0"/>
                      </a:rPr>
                      <m:t>𝐟</m:t>
                    </m:r>
                    <m:r>
                      <a:rPr lang="en-GB" sz="2400" b="1" i="0" smtClean="0">
                        <a:latin typeface="Cambria Math" panose="02040503050406030204" pitchFamily="18" charset="0"/>
                      </a:rPr>
                      <m:t>(</m:t>
                    </m:r>
                    <m:func>
                      <m:funcPr>
                        <m:ctrlPr>
                          <a:rPr lang="en-GB" sz="2400" b="0" i="1" smtClean="0">
                            <a:latin typeface="Cambria Math" panose="02040503050406030204" pitchFamily="18" charset="0"/>
                          </a:rPr>
                        </m:ctrlPr>
                      </m:funcPr>
                      <m:fName>
                        <m:r>
                          <m:rPr>
                            <m:sty m:val="p"/>
                          </m:rPr>
                          <a:rPr lang="en-GB" sz="2400" b="0" i="0" smtClean="0">
                            <a:latin typeface="Cambria Math" panose="02040503050406030204" pitchFamily="18" charset="0"/>
                          </a:rPr>
                          <m:t>sin</m:t>
                        </m:r>
                      </m:fName>
                      <m:e>
                        <m:r>
                          <m:rPr>
                            <m:sty m:val="p"/>
                          </m:rPr>
                          <a:rPr lang="en-GB" sz="2400" b="0" i="0" smtClean="0">
                            <a:latin typeface="Cambria Math" panose="02040503050406030204" pitchFamily="18" charset="0"/>
                          </a:rPr>
                          <m:t>u</m:t>
                        </m:r>
                      </m:e>
                    </m:func>
                    <m:func>
                      <m:funcPr>
                        <m:ctrlPr>
                          <a:rPr lang="en-GB" sz="2400" b="0" i="1" smtClean="0">
                            <a:latin typeface="Cambria Math" panose="02040503050406030204" pitchFamily="18" charset="0"/>
                          </a:rPr>
                        </m:ctrlPr>
                      </m:funcPr>
                      <m:fName>
                        <m:r>
                          <m:rPr>
                            <m:sty m:val="p"/>
                          </m:rPr>
                          <a:rPr lang="en-GB" sz="2400" b="0" i="0" smtClean="0">
                            <a:latin typeface="Cambria Math" panose="02040503050406030204" pitchFamily="18" charset="0"/>
                          </a:rPr>
                          <m:t>sin</m:t>
                        </m:r>
                      </m:fName>
                      <m:e>
                        <m:r>
                          <a:rPr lang="en-GB" sz="2400" b="0" i="1" smtClean="0">
                            <a:latin typeface="Cambria Math" panose="02040503050406030204" pitchFamily="18" charset="0"/>
                          </a:rPr>
                          <m:t>𝑖</m:t>
                        </m:r>
                      </m:e>
                    </m:func>
                    <m:r>
                      <a:rPr lang="en-GB" sz="2400" b="0" i="1" smtClean="0">
                        <a:latin typeface="Cambria Math" panose="02040503050406030204" pitchFamily="18" charset="0"/>
                      </a:rPr>
                      <m:t>,</m:t>
                    </m:r>
                  </m:oMath>
                </a14:m>
                <a:r>
                  <a:rPr lang="en-GB" sz="2400" dirty="0"/>
                  <a:t> </a:t>
                </a:r>
                <a14:m>
                  <m:oMath xmlns:m="http://schemas.openxmlformats.org/officeDocument/2006/math">
                    <m:func>
                      <m:funcPr>
                        <m:ctrlPr>
                          <a:rPr lang="en-GB" sz="2400" i="1">
                            <a:latin typeface="Cambria Math" panose="02040503050406030204" pitchFamily="18" charset="0"/>
                          </a:rPr>
                        </m:ctrlPr>
                      </m:funcPr>
                      <m:fName>
                        <m:r>
                          <m:rPr>
                            <m:sty m:val="p"/>
                          </m:rPr>
                          <a:rPr lang="en-GB" sz="2400" b="0" i="0" smtClean="0">
                            <a:latin typeface="Cambria Math" panose="02040503050406030204" pitchFamily="18" charset="0"/>
                          </a:rPr>
                          <m:t>cos</m:t>
                        </m:r>
                      </m:fName>
                      <m:e>
                        <m:r>
                          <m:rPr>
                            <m:sty m:val="p"/>
                          </m:rPr>
                          <a:rPr lang="en-GB" sz="2400">
                            <a:latin typeface="Cambria Math" panose="02040503050406030204" pitchFamily="18" charset="0"/>
                          </a:rPr>
                          <m:t>u</m:t>
                        </m:r>
                      </m:e>
                    </m:func>
                    <m:func>
                      <m:funcPr>
                        <m:ctrlPr>
                          <a:rPr lang="en-GB" sz="2400" i="1">
                            <a:latin typeface="Cambria Math" panose="02040503050406030204" pitchFamily="18" charset="0"/>
                          </a:rPr>
                        </m:ctrlPr>
                      </m:funcPr>
                      <m:fName>
                        <m:r>
                          <m:rPr>
                            <m:sty m:val="p"/>
                          </m:rPr>
                          <a:rPr lang="en-GB" sz="2400" smtClean="0">
                            <a:latin typeface="Cambria Math" panose="02040503050406030204" pitchFamily="18" charset="0"/>
                          </a:rPr>
                          <m:t>sin</m:t>
                        </m:r>
                      </m:fName>
                      <m:e>
                        <m:r>
                          <a:rPr lang="en-GB" sz="2400" i="1">
                            <a:latin typeface="Cambria Math" panose="02040503050406030204" pitchFamily="18" charset="0"/>
                          </a:rPr>
                          <m:t>𝑖</m:t>
                        </m:r>
                      </m:e>
                    </m:func>
                  </m:oMath>
                </a14:m>
                <a:r>
                  <a:rPr lang="en-GB" sz="2400" dirty="0"/>
                  <a:t>, </a:t>
                </a:r>
                <a14:m>
                  <m:oMath xmlns:m="http://schemas.openxmlformats.org/officeDocument/2006/math">
                    <m:func>
                      <m:funcPr>
                        <m:ctrlPr>
                          <a:rPr lang="en-GB" sz="2400" i="1">
                            <a:latin typeface="Cambria Math" panose="02040503050406030204" pitchFamily="18" charset="0"/>
                          </a:rPr>
                        </m:ctrlPr>
                      </m:funcPr>
                      <m:fName>
                        <m:r>
                          <m:rPr>
                            <m:sty m:val="p"/>
                          </m:rPr>
                          <a:rPr lang="en-GB" sz="2400" b="0" i="0" smtClean="0">
                            <a:latin typeface="Cambria Math" panose="02040503050406030204" pitchFamily="18" charset="0"/>
                          </a:rPr>
                          <m:t>cos</m:t>
                        </m:r>
                      </m:fName>
                      <m:e>
                        <m:r>
                          <a:rPr lang="en-GB" sz="2400" i="1">
                            <a:latin typeface="Cambria Math" panose="02040503050406030204" pitchFamily="18" charset="0"/>
                          </a:rPr>
                          <m:t>𝑖</m:t>
                        </m:r>
                      </m:e>
                    </m:func>
                    <m:r>
                      <a:rPr lang="en-GB" sz="2400" b="0" i="1" smtClean="0">
                        <a:latin typeface="Cambria Math" panose="02040503050406030204" pitchFamily="18" charset="0"/>
                      </a:rPr>
                      <m:t>)</m:t>
                    </m:r>
                  </m:oMath>
                </a14:m>
                <a:endParaRPr lang="en-GB" sz="2400" dirty="0"/>
              </a:p>
            </p:txBody>
          </p:sp>
        </mc:Choice>
        <mc:Fallback xmlns="">
          <p:sp>
            <p:nvSpPr>
              <p:cNvPr id="3" name="Content Placeholder 2">
                <a:extLst>
                  <a:ext uri="{FF2B5EF4-FFF2-40B4-BE49-F238E27FC236}">
                    <a16:creationId xmlns:a16="http://schemas.microsoft.com/office/drawing/2014/main" id="{CBAE6EF3-C868-3404-7861-BCEE49D0C85A}"/>
                  </a:ext>
                </a:extLst>
              </p:cNvPr>
              <p:cNvSpPr>
                <a:spLocks noGrp="1" noRot="1" noChangeAspect="1" noMove="1" noResize="1" noEditPoints="1" noAdjustHandles="1" noChangeArrowheads="1" noChangeShapeType="1" noTextEdit="1"/>
              </p:cNvSpPr>
              <p:nvPr>
                <p:ph idx="1"/>
              </p:nvPr>
            </p:nvSpPr>
            <p:spPr>
              <a:xfrm>
                <a:off x="147484" y="738262"/>
                <a:ext cx="8884428" cy="4209604"/>
              </a:xfrm>
              <a:blipFill>
                <a:blip r:embed="rId3"/>
                <a:stretch>
                  <a:fillRect l="-1427" t="-1807"/>
                </a:stretch>
              </a:blipFill>
            </p:spPr>
            <p:txBody>
              <a:bodyPr/>
              <a:lstStyle/>
              <a:p>
                <a:r>
                  <a:rPr lang="en-GB">
                    <a:noFill/>
                  </a:rPr>
                  <a:t> </a:t>
                </a:r>
              </a:p>
            </p:txBody>
          </p:sp>
        </mc:Fallback>
      </mc:AlternateContent>
    </p:spTree>
    <p:extLst>
      <p:ext uri="{BB962C8B-B14F-4D97-AF65-F5344CB8AC3E}">
        <p14:creationId xmlns:p14="http://schemas.microsoft.com/office/powerpoint/2010/main" val="2591633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9795FEB-5B33-6419-EF7E-2657BA6BF2B3}"/>
              </a:ext>
            </a:extLst>
          </p:cNvPr>
          <p:cNvSpPr>
            <a:spLocks noGrp="1"/>
          </p:cNvSpPr>
          <p:nvPr>
            <p:ph idx="11"/>
          </p:nvPr>
        </p:nvSpPr>
        <p:spPr>
          <a:xfrm>
            <a:off x="147483" y="737998"/>
            <a:ext cx="5796117" cy="4405501"/>
          </a:xfrm>
        </p:spPr>
        <p:txBody>
          <a:bodyPr>
            <a:normAutofit/>
          </a:bodyPr>
          <a:lstStyle/>
          <a:p>
            <a:pPr>
              <a:lnSpc>
                <a:spcPct val="90000"/>
              </a:lnSpc>
            </a:pPr>
            <a:r>
              <a:rPr lang="en-GB" sz="2000" dirty="0"/>
              <a:t>With partial knowledge on the orbit already!</a:t>
            </a:r>
          </a:p>
          <a:p>
            <a:pPr>
              <a:lnSpc>
                <a:spcPct val="90000"/>
              </a:lnSpc>
            </a:pPr>
            <a:r>
              <a:rPr lang="en-GB" sz="2000" dirty="0"/>
              <a:t>Challenge: Inherently very multiscale!</a:t>
            </a:r>
          </a:p>
          <a:p>
            <a:pPr lvl="1">
              <a:lnSpc>
                <a:spcPct val="90000"/>
              </a:lnSpc>
            </a:pPr>
            <a:r>
              <a:rPr lang="en-GB" sz="2000" dirty="0"/>
              <a:t>Mainly dominated by gravity from </a:t>
            </a:r>
            <a:br>
              <a:rPr lang="en-GB" sz="2000" dirty="0"/>
            </a:br>
            <a:r>
              <a:rPr lang="en-GB" sz="2000" dirty="0"/>
              <a:t>the Centre of Mass of the Earth</a:t>
            </a:r>
          </a:p>
          <a:p>
            <a:pPr lvl="1">
              <a:lnSpc>
                <a:spcPct val="90000"/>
              </a:lnSpc>
            </a:pPr>
            <a:r>
              <a:rPr lang="en-GB" sz="2000" dirty="0"/>
              <a:t>Modelling is all about the </a:t>
            </a:r>
            <a:r>
              <a:rPr lang="en-GB" sz="2000" b="1" dirty="0"/>
              <a:t>other perturbations</a:t>
            </a:r>
          </a:p>
          <a:p>
            <a:pPr lvl="2">
              <a:lnSpc>
                <a:spcPct val="90000"/>
              </a:lnSpc>
            </a:pPr>
            <a:r>
              <a:rPr lang="en-GB" sz="1800" b="1" dirty="0"/>
              <a:t>e.g. Earth’s non-sphericalness, aerodynamic drag, third body gravity (Moon and sun), solar radiation…</a:t>
            </a:r>
          </a:p>
          <a:p>
            <a:pPr>
              <a:lnSpc>
                <a:spcPct val="90000"/>
              </a:lnSpc>
            </a:pPr>
            <a:r>
              <a:rPr lang="en-GB" sz="2000" dirty="0">
                <a:highlight>
                  <a:srgbClr val="FFFF00"/>
                </a:highlight>
              </a:rPr>
              <a:t>Challenge</a:t>
            </a:r>
            <a:r>
              <a:rPr lang="en-GB" sz="2000" b="1" dirty="0">
                <a:highlight>
                  <a:srgbClr val="FFFF00"/>
                </a:highlight>
              </a:rPr>
              <a:t>: </a:t>
            </a:r>
            <a:r>
              <a:rPr lang="en-GB" sz="2000" dirty="0">
                <a:highlight>
                  <a:srgbClr val="FFFF00"/>
                </a:highlight>
              </a:rPr>
              <a:t>equations are known, but very tedious</a:t>
            </a:r>
          </a:p>
          <a:p>
            <a:pPr lvl="1">
              <a:lnSpc>
                <a:spcPct val="90000"/>
              </a:lnSpc>
            </a:pPr>
            <a:r>
              <a:rPr lang="en-GB" sz="2000" dirty="0">
                <a:highlight>
                  <a:srgbClr val="FFFF00"/>
                </a:highlight>
              </a:rPr>
              <a:t>Any chance to incorporate symbolic technique to “learn” instead of “derive” the equations?</a:t>
            </a:r>
          </a:p>
        </p:txBody>
      </p:sp>
      <p:sp>
        <p:nvSpPr>
          <p:cNvPr id="6" name="Title 5">
            <a:extLst>
              <a:ext uri="{FF2B5EF4-FFF2-40B4-BE49-F238E27FC236}">
                <a16:creationId xmlns:a16="http://schemas.microsoft.com/office/drawing/2014/main" id="{17E609E1-0973-2FB9-DD74-EC8A1F3C50BF}"/>
              </a:ext>
            </a:extLst>
          </p:cNvPr>
          <p:cNvSpPr>
            <a:spLocks noGrp="1"/>
          </p:cNvSpPr>
          <p:nvPr>
            <p:ph type="title"/>
          </p:nvPr>
        </p:nvSpPr>
        <p:spPr>
          <a:xfrm>
            <a:off x="147484" y="195634"/>
            <a:ext cx="8884428" cy="380667"/>
          </a:xfrm>
        </p:spPr>
        <p:txBody>
          <a:bodyPr anchor="ctr">
            <a:normAutofit/>
          </a:bodyPr>
          <a:lstStyle/>
          <a:p>
            <a:pPr>
              <a:lnSpc>
                <a:spcPct val="90000"/>
              </a:lnSpc>
            </a:pPr>
            <a:r>
              <a:rPr lang="en-GB"/>
              <a:t>Aim: Recover equation governing satellite orbit</a:t>
            </a:r>
          </a:p>
        </p:txBody>
      </p:sp>
      <p:pic>
        <p:nvPicPr>
          <p:cNvPr id="9" name="Picture 8" descr="A screen shot of a computer&#10;&#10;AI-generated content may be incorrect.">
            <a:extLst>
              <a:ext uri="{FF2B5EF4-FFF2-40B4-BE49-F238E27FC236}">
                <a16:creationId xmlns:a16="http://schemas.microsoft.com/office/drawing/2014/main" id="{86BA0C5A-C13E-7AC2-4D38-69406A6F0072}"/>
              </a:ext>
            </a:extLst>
          </p:cNvPr>
          <p:cNvPicPr>
            <a:picLocks noChangeAspect="1"/>
          </p:cNvPicPr>
          <p:nvPr/>
        </p:nvPicPr>
        <p:blipFill>
          <a:blip r:embed="rId3"/>
          <a:srcRect l="19751" t="6691" r="6350" b="5796"/>
          <a:stretch>
            <a:fillRect/>
          </a:stretch>
        </p:blipFill>
        <p:spPr>
          <a:xfrm>
            <a:off x="5886811" y="597055"/>
            <a:ext cx="3128340" cy="2919313"/>
          </a:xfrm>
          <a:prstGeom prst="rect">
            <a:avLst/>
          </a:prstGeom>
          <a:noFill/>
        </p:spPr>
      </p:pic>
      <p:sp>
        <p:nvSpPr>
          <p:cNvPr id="10" name="Down Arrow 9">
            <a:extLst>
              <a:ext uri="{FF2B5EF4-FFF2-40B4-BE49-F238E27FC236}">
                <a16:creationId xmlns:a16="http://schemas.microsoft.com/office/drawing/2014/main" id="{52EE44F0-359C-8E78-434E-5283669C43C3}"/>
              </a:ext>
            </a:extLst>
          </p:cNvPr>
          <p:cNvSpPr/>
          <p:nvPr/>
        </p:nvSpPr>
        <p:spPr>
          <a:xfrm>
            <a:off x="7154930" y="3574088"/>
            <a:ext cx="477079" cy="57647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FEF1E04-14C5-82FC-6C86-FA31FF217A8B}"/>
                  </a:ext>
                </a:extLst>
              </p:cNvPr>
              <p:cNvSpPr txBox="1"/>
              <p:nvPr/>
            </p:nvSpPr>
            <p:spPr>
              <a:xfrm>
                <a:off x="6164745" y="3949704"/>
                <a:ext cx="2678595" cy="9115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m:t>
                          </m:r>
                        </m:num>
                        <m:den>
                          <m:r>
                            <a:rPr lang="en-GB" sz="2800" b="0" i="1" smtClean="0">
                              <a:latin typeface="Cambria Math" panose="02040503050406030204" pitchFamily="18" charset="0"/>
                            </a:rPr>
                            <m:t>𝜕</m:t>
                          </m:r>
                          <m:r>
                            <a:rPr lang="en-GB" sz="2800" b="0" i="1" smtClean="0">
                              <a:latin typeface="Cambria Math" panose="02040503050406030204" pitchFamily="18" charset="0"/>
                            </a:rPr>
                            <m:t>𝑡</m:t>
                          </m:r>
                        </m:den>
                      </m:f>
                      <m:d>
                        <m:dPr>
                          <m:begChr m:val="["/>
                          <m:endChr m:val="]"/>
                          <m:ctrlPr>
                            <a:rPr lang="en-GB" sz="2800" b="0" i="1" smtClean="0">
                              <a:latin typeface="Cambria Math" panose="02040503050406030204" pitchFamily="18" charset="0"/>
                            </a:rPr>
                          </m:ctrlPr>
                        </m:dPr>
                        <m:e>
                          <m:m>
                            <m:mPr>
                              <m:mcs>
                                <m:mc>
                                  <m:mcPr>
                                    <m:count m:val="1"/>
                                    <m:mcJc m:val="center"/>
                                  </m:mcPr>
                                </m:mc>
                              </m:mcs>
                              <m:ctrlPr>
                                <a:rPr lang="en-GB" sz="2800" i="1">
                                  <a:latin typeface="Cambria Math" panose="02040503050406030204" pitchFamily="18" charset="0"/>
                                </a:rPr>
                              </m:ctrlPr>
                            </m:mPr>
                            <m:mr>
                              <m:e>
                                <m:r>
                                  <a:rPr lang="en-GB" sz="2800" b="1" i="1">
                                    <a:latin typeface="Cambria Math" panose="02040503050406030204" pitchFamily="18" charset="0"/>
                                  </a:rPr>
                                  <m:t>𝒓</m:t>
                                </m:r>
                              </m:e>
                            </m:mr>
                            <m:mr>
                              <m:e>
                                <m:r>
                                  <a:rPr lang="en-GB" sz="2800" b="1" i="1">
                                    <a:latin typeface="Cambria Math" panose="02040503050406030204" pitchFamily="18" charset="0"/>
                                  </a:rPr>
                                  <m:t>𝒗</m:t>
                                </m:r>
                              </m:e>
                            </m:mr>
                          </m:m>
                        </m:e>
                      </m:d>
                      <m:r>
                        <a:rPr lang="en-GB" sz="2800" b="0" i="1" smtClean="0">
                          <a:latin typeface="Cambria Math" panose="02040503050406030204" pitchFamily="18" charset="0"/>
                        </a:rPr>
                        <m:t>=</m:t>
                      </m:r>
                      <m:r>
                        <a:rPr lang="en-GB" sz="2800" b="0" i="1" smtClean="0">
                          <a:latin typeface="Cambria Math" panose="02040503050406030204" pitchFamily="18" charset="0"/>
                        </a:rPr>
                        <m:t>𝑓</m:t>
                      </m:r>
                      <m:d>
                        <m:dPr>
                          <m:ctrlPr>
                            <a:rPr lang="en-GB" sz="2800" b="0" i="1" smtClean="0">
                              <a:latin typeface="Cambria Math" panose="02040503050406030204" pitchFamily="18" charset="0"/>
                            </a:rPr>
                          </m:ctrlPr>
                        </m:dPr>
                        <m:e>
                          <m:d>
                            <m:dPr>
                              <m:begChr m:val="["/>
                              <m:endChr m:val="]"/>
                              <m:ctrlPr>
                                <a:rPr lang="en-GB" sz="2800" i="1">
                                  <a:latin typeface="Cambria Math" panose="02040503050406030204" pitchFamily="18" charset="0"/>
                                </a:rPr>
                              </m:ctrlPr>
                            </m:dPr>
                            <m:e>
                              <m:m>
                                <m:mPr>
                                  <m:mcs>
                                    <m:mc>
                                      <m:mcPr>
                                        <m:count m:val="1"/>
                                        <m:mcJc m:val="center"/>
                                      </m:mcPr>
                                    </m:mc>
                                  </m:mcs>
                                  <m:ctrlPr>
                                    <a:rPr lang="en-GB" sz="2800" i="1">
                                      <a:latin typeface="Cambria Math" panose="02040503050406030204" pitchFamily="18" charset="0"/>
                                    </a:rPr>
                                  </m:ctrlPr>
                                </m:mPr>
                                <m:mr>
                                  <m:e>
                                    <m:r>
                                      <a:rPr lang="en-GB" sz="2800" b="1" i="1">
                                        <a:latin typeface="Cambria Math" panose="02040503050406030204" pitchFamily="18" charset="0"/>
                                      </a:rPr>
                                      <m:t>𝒓</m:t>
                                    </m:r>
                                  </m:e>
                                </m:mr>
                                <m:mr>
                                  <m:e>
                                    <m:r>
                                      <a:rPr lang="en-GB" sz="2800" b="1" i="1">
                                        <a:latin typeface="Cambria Math" panose="02040503050406030204" pitchFamily="18" charset="0"/>
                                      </a:rPr>
                                      <m:t>𝒗</m:t>
                                    </m:r>
                                  </m:e>
                                </m:mr>
                              </m:m>
                            </m:e>
                          </m:d>
                        </m:e>
                      </m:d>
                    </m:oMath>
                  </m:oMathPara>
                </a14:m>
                <a:endParaRPr lang="en-GB" sz="2800" dirty="0"/>
              </a:p>
            </p:txBody>
          </p:sp>
        </mc:Choice>
        <mc:Fallback xmlns="">
          <p:sp>
            <p:nvSpPr>
              <p:cNvPr id="12" name="TextBox 11">
                <a:extLst>
                  <a:ext uri="{FF2B5EF4-FFF2-40B4-BE49-F238E27FC236}">
                    <a16:creationId xmlns:a16="http://schemas.microsoft.com/office/drawing/2014/main" id="{DFEF1E04-14C5-82FC-6C86-FA31FF217A8B}"/>
                  </a:ext>
                </a:extLst>
              </p:cNvPr>
              <p:cNvSpPr txBox="1">
                <a:spLocks noRot="1" noChangeAspect="1" noMove="1" noResize="1" noEditPoints="1" noAdjustHandles="1" noChangeArrowheads="1" noChangeShapeType="1" noTextEdit="1"/>
              </p:cNvSpPr>
              <p:nvPr/>
            </p:nvSpPr>
            <p:spPr>
              <a:xfrm>
                <a:off x="6164745" y="3949704"/>
                <a:ext cx="2678595" cy="911596"/>
              </a:xfrm>
              <a:prstGeom prst="rect">
                <a:avLst/>
              </a:prstGeom>
              <a:blipFill>
                <a:blip r:embed="rId4"/>
                <a:stretch>
                  <a:fillRect b="-6944"/>
                </a:stretch>
              </a:blipFill>
            </p:spPr>
            <p:txBody>
              <a:bodyPr/>
              <a:lstStyle/>
              <a:p>
                <a:r>
                  <a:rPr lang="en-GB">
                    <a:noFill/>
                  </a:rPr>
                  <a:t> </a:t>
                </a:r>
              </a:p>
            </p:txBody>
          </p:sp>
        </mc:Fallback>
      </mc:AlternateContent>
    </p:spTree>
    <p:extLst>
      <p:ext uri="{BB962C8B-B14F-4D97-AF65-F5344CB8AC3E}">
        <p14:creationId xmlns:p14="http://schemas.microsoft.com/office/powerpoint/2010/main" val="1006809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a:extLst>
              <a:ext uri="{FF2B5EF4-FFF2-40B4-BE49-F238E27FC236}">
                <a16:creationId xmlns:a16="http://schemas.microsoft.com/office/drawing/2014/main" id="{3D9D8EB9-9863-C374-FF41-536C58AD0A87}"/>
              </a:ext>
            </a:extLst>
          </p:cNvPr>
          <p:cNvSpPr/>
          <p:nvPr/>
        </p:nvSpPr>
        <p:spPr>
          <a:xfrm>
            <a:off x="4611273" y="1260628"/>
            <a:ext cx="4420640" cy="3838481"/>
          </a:xfrm>
          <a:prstGeom prst="roundRect">
            <a:avLst>
              <a:gd name="adj" fmla="val 8200"/>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GB" b="1" u="sng" dirty="0"/>
              <a:t>Keplerian Elements</a:t>
            </a:r>
          </a:p>
        </p:txBody>
      </p:sp>
      <p:sp>
        <p:nvSpPr>
          <p:cNvPr id="2" name="Title 1">
            <a:extLst>
              <a:ext uri="{FF2B5EF4-FFF2-40B4-BE49-F238E27FC236}">
                <a16:creationId xmlns:a16="http://schemas.microsoft.com/office/drawing/2014/main" id="{DCE56A60-2658-2666-1F8F-9D45F43CDEAE}"/>
              </a:ext>
            </a:extLst>
          </p:cNvPr>
          <p:cNvSpPr>
            <a:spLocks noGrp="1"/>
          </p:cNvSpPr>
          <p:nvPr>
            <p:ph type="title"/>
          </p:nvPr>
        </p:nvSpPr>
        <p:spPr/>
        <p:txBody>
          <a:bodyPr/>
          <a:lstStyle/>
          <a:p>
            <a:r>
              <a:rPr lang="en-GB" dirty="0"/>
              <a:t>Prior knowledge – General Perturbation Method</a:t>
            </a:r>
          </a:p>
        </p:txBody>
      </p:sp>
      <p:sp>
        <p:nvSpPr>
          <p:cNvPr id="3" name="Content Placeholder 2">
            <a:extLst>
              <a:ext uri="{FF2B5EF4-FFF2-40B4-BE49-F238E27FC236}">
                <a16:creationId xmlns:a16="http://schemas.microsoft.com/office/drawing/2014/main" id="{547ED251-1CE6-092F-0E2A-D05C33EB7B18}"/>
              </a:ext>
            </a:extLst>
          </p:cNvPr>
          <p:cNvSpPr>
            <a:spLocks noGrp="1"/>
          </p:cNvSpPr>
          <p:nvPr>
            <p:ph idx="1"/>
          </p:nvPr>
        </p:nvSpPr>
        <p:spPr>
          <a:xfrm>
            <a:off x="147484" y="599117"/>
            <a:ext cx="8884428" cy="380668"/>
          </a:xfrm>
        </p:spPr>
        <p:txBody>
          <a:bodyPr/>
          <a:lstStyle/>
          <a:p>
            <a:pPr marL="0" indent="0">
              <a:buNone/>
            </a:pPr>
            <a:r>
              <a:rPr lang="en-GB" i="1" dirty="0"/>
              <a:t>Let the prior knowledge do the heavy lifting!</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5EBCE77-7302-936A-A65A-CBC82D744641}"/>
                  </a:ext>
                </a:extLst>
              </p:cNvPr>
              <p:cNvSpPr txBox="1"/>
              <p:nvPr/>
            </p:nvSpPr>
            <p:spPr>
              <a:xfrm>
                <a:off x="469816" y="1839117"/>
                <a:ext cx="1849865" cy="81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m:t>
                          </m:r>
                          <m:r>
                            <a:rPr lang="en-GB" sz="2800" b="1" i="1" smtClean="0">
                              <a:latin typeface="Cambria Math" panose="02040503050406030204" pitchFamily="18" charset="0"/>
                            </a:rPr>
                            <m:t>𝒓</m:t>
                          </m:r>
                        </m:num>
                        <m:den>
                          <m:r>
                            <a:rPr lang="en-GB" sz="2800" b="0" i="1" smtClean="0">
                              <a:latin typeface="Cambria Math" panose="02040503050406030204" pitchFamily="18" charset="0"/>
                            </a:rPr>
                            <m:t>𝜕</m:t>
                          </m:r>
                          <m:r>
                            <a:rPr lang="en-GB" sz="2800" b="0" i="1" smtClean="0">
                              <a:latin typeface="Cambria Math" panose="02040503050406030204" pitchFamily="18" charset="0"/>
                            </a:rPr>
                            <m:t>𝑡</m:t>
                          </m:r>
                        </m:den>
                      </m:f>
                      <m:r>
                        <a:rPr lang="en-GB" sz="2800" b="0" i="1" smtClean="0">
                          <a:latin typeface="Cambria Math" panose="02040503050406030204" pitchFamily="18" charset="0"/>
                        </a:rPr>
                        <m:t>=−</m:t>
                      </m:r>
                      <m:r>
                        <a:rPr lang="en-GB" sz="2800" i="1">
                          <a:latin typeface="Cambria Math" panose="02040503050406030204" pitchFamily="18" charset="0"/>
                        </a:rPr>
                        <m:t>𝜇</m:t>
                      </m:r>
                      <m:f>
                        <m:fPr>
                          <m:ctrlPr>
                            <a:rPr lang="en-GB" sz="2800" b="0" i="1" smtClean="0">
                              <a:latin typeface="Cambria Math" panose="02040503050406030204" pitchFamily="18" charset="0"/>
                            </a:rPr>
                          </m:ctrlPr>
                        </m:fPr>
                        <m:num>
                          <m:r>
                            <a:rPr lang="en-GB" sz="2800" b="1" i="1" smtClean="0">
                              <a:latin typeface="Cambria Math" panose="02040503050406030204" pitchFamily="18" charset="0"/>
                            </a:rPr>
                            <m:t>𝒓</m:t>
                          </m:r>
                        </m:num>
                        <m:den>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𝑟</m:t>
                              </m:r>
                            </m:e>
                            <m:sup>
                              <m:r>
                                <a:rPr lang="en-GB" sz="2800" b="0" i="1" smtClean="0">
                                  <a:latin typeface="Cambria Math" panose="02040503050406030204" pitchFamily="18" charset="0"/>
                                </a:rPr>
                                <m:t>3</m:t>
                              </m:r>
                            </m:sup>
                          </m:sSup>
                        </m:den>
                      </m:f>
                    </m:oMath>
                  </m:oMathPara>
                </a14:m>
                <a:endParaRPr lang="en-GB" sz="2800" b="1" dirty="0"/>
              </a:p>
            </p:txBody>
          </p:sp>
        </mc:Choice>
        <mc:Fallback xmlns="">
          <p:sp>
            <p:nvSpPr>
              <p:cNvPr id="4" name="TextBox 3">
                <a:extLst>
                  <a:ext uri="{FF2B5EF4-FFF2-40B4-BE49-F238E27FC236}">
                    <a16:creationId xmlns:a16="http://schemas.microsoft.com/office/drawing/2014/main" id="{85EBCE77-7302-936A-A65A-CBC82D744641}"/>
                  </a:ext>
                </a:extLst>
              </p:cNvPr>
              <p:cNvSpPr txBox="1">
                <a:spLocks noRot="1" noChangeAspect="1" noMove="1" noResize="1" noEditPoints="1" noAdjustHandles="1" noChangeArrowheads="1" noChangeShapeType="1" noTextEdit="1"/>
              </p:cNvSpPr>
              <p:nvPr/>
            </p:nvSpPr>
            <p:spPr>
              <a:xfrm>
                <a:off x="469816" y="1839117"/>
                <a:ext cx="1849865" cy="819263"/>
              </a:xfrm>
              <a:prstGeom prst="rect">
                <a:avLst/>
              </a:prstGeom>
              <a:blipFill>
                <a:blip r:embed="rId3"/>
                <a:stretch>
                  <a:fillRect l="-3401" r="-680" b="-13636"/>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1D2A22A8-0BDB-47DB-5A6B-2CA529BFDD02}"/>
              </a:ext>
            </a:extLst>
          </p:cNvPr>
          <p:cNvSpPr txBox="1"/>
          <p:nvPr/>
        </p:nvSpPr>
        <p:spPr>
          <a:xfrm>
            <a:off x="147484" y="1097513"/>
            <a:ext cx="3365024" cy="646331"/>
          </a:xfrm>
          <a:prstGeom prst="rect">
            <a:avLst/>
          </a:prstGeom>
          <a:noFill/>
        </p:spPr>
        <p:txBody>
          <a:bodyPr wrap="none" rtlCol="0">
            <a:spAutoFit/>
          </a:bodyPr>
          <a:lstStyle/>
          <a:p>
            <a:r>
              <a:rPr lang="en-GB" dirty="0"/>
              <a:t>Without perturbations</a:t>
            </a:r>
            <a:br>
              <a:rPr lang="en-GB" dirty="0"/>
            </a:br>
            <a:r>
              <a:rPr lang="en-GB" dirty="0"/>
              <a:t>(just spherical gravitation field):</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4077CE9-3259-C758-B60A-9BE74A23FD48}"/>
                  </a:ext>
                </a:extLst>
              </p:cNvPr>
              <p:cNvSpPr txBox="1"/>
              <p:nvPr/>
            </p:nvSpPr>
            <p:spPr>
              <a:xfrm>
                <a:off x="471521" y="3422900"/>
                <a:ext cx="2480679" cy="819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m:t>
                          </m:r>
                          <m:r>
                            <a:rPr lang="en-GB" sz="2800" b="1" i="1" smtClean="0">
                              <a:latin typeface="Cambria Math" panose="02040503050406030204" pitchFamily="18" charset="0"/>
                            </a:rPr>
                            <m:t>𝒓</m:t>
                          </m:r>
                        </m:num>
                        <m:den>
                          <m:r>
                            <a:rPr lang="en-GB" sz="2800" b="0" i="1" smtClean="0">
                              <a:latin typeface="Cambria Math" panose="02040503050406030204" pitchFamily="18" charset="0"/>
                            </a:rPr>
                            <m:t>𝜕</m:t>
                          </m:r>
                          <m:r>
                            <a:rPr lang="en-GB" sz="2800" b="0" i="1" smtClean="0">
                              <a:latin typeface="Cambria Math" panose="02040503050406030204" pitchFamily="18" charset="0"/>
                            </a:rPr>
                            <m:t>𝑡</m:t>
                          </m:r>
                        </m:den>
                      </m:f>
                      <m:r>
                        <a:rPr lang="en-GB" sz="2800" b="0" i="1" smtClean="0">
                          <a:latin typeface="Cambria Math" panose="02040503050406030204" pitchFamily="18" charset="0"/>
                        </a:rPr>
                        <m:t>=−</m:t>
                      </m:r>
                      <m:r>
                        <a:rPr lang="en-GB" sz="2800" i="1">
                          <a:latin typeface="Cambria Math" panose="02040503050406030204" pitchFamily="18" charset="0"/>
                        </a:rPr>
                        <m:t>𝜇</m:t>
                      </m:r>
                      <m:f>
                        <m:fPr>
                          <m:ctrlPr>
                            <a:rPr lang="en-GB" sz="2800" b="0" i="1" smtClean="0">
                              <a:latin typeface="Cambria Math" panose="02040503050406030204" pitchFamily="18" charset="0"/>
                            </a:rPr>
                          </m:ctrlPr>
                        </m:fPr>
                        <m:num>
                          <m:r>
                            <a:rPr lang="en-GB" sz="2800" b="1" i="1" smtClean="0">
                              <a:latin typeface="Cambria Math" panose="02040503050406030204" pitchFamily="18" charset="0"/>
                            </a:rPr>
                            <m:t>𝒓</m:t>
                          </m:r>
                        </m:num>
                        <m:den>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rPr>
                                <m:t>𝑟</m:t>
                              </m:r>
                            </m:e>
                            <m:sup>
                              <m:r>
                                <a:rPr lang="en-GB" sz="2800" b="0" i="1" smtClean="0">
                                  <a:latin typeface="Cambria Math" panose="02040503050406030204" pitchFamily="18" charset="0"/>
                                </a:rPr>
                                <m:t>3</m:t>
                              </m:r>
                            </m:sup>
                          </m:sSup>
                        </m:den>
                      </m:f>
                      <m:r>
                        <a:rPr lang="en-GB" sz="2800" i="1">
                          <a:latin typeface="Cambria Math" panose="02040503050406030204" pitchFamily="18" charset="0"/>
                        </a:rPr>
                        <m:t>+</m:t>
                      </m:r>
                      <m:r>
                        <a:rPr lang="en-GB" sz="2800" b="1" i="0" smtClean="0">
                          <a:latin typeface="Cambria Math" panose="02040503050406030204" pitchFamily="18" charset="0"/>
                        </a:rPr>
                        <m:t>𝐅</m:t>
                      </m:r>
                    </m:oMath>
                  </m:oMathPara>
                </a14:m>
                <a:endParaRPr lang="en-GB" sz="2800" b="1" dirty="0"/>
              </a:p>
            </p:txBody>
          </p:sp>
        </mc:Choice>
        <mc:Fallback xmlns="">
          <p:sp>
            <p:nvSpPr>
              <p:cNvPr id="6" name="TextBox 5">
                <a:extLst>
                  <a:ext uri="{FF2B5EF4-FFF2-40B4-BE49-F238E27FC236}">
                    <a16:creationId xmlns:a16="http://schemas.microsoft.com/office/drawing/2014/main" id="{B4077CE9-3259-C758-B60A-9BE74A23FD48}"/>
                  </a:ext>
                </a:extLst>
              </p:cNvPr>
              <p:cNvSpPr txBox="1">
                <a:spLocks noRot="1" noChangeAspect="1" noMove="1" noResize="1" noEditPoints="1" noAdjustHandles="1" noChangeArrowheads="1" noChangeShapeType="1" noTextEdit="1"/>
              </p:cNvSpPr>
              <p:nvPr/>
            </p:nvSpPr>
            <p:spPr>
              <a:xfrm>
                <a:off x="471521" y="3422900"/>
                <a:ext cx="2480679" cy="819263"/>
              </a:xfrm>
              <a:prstGeom prst="rect">
                <a:avLst/>
              </a:prstGeom>
              <a:blipFill>
                <a:blip r:embed="rId4"/>
                <a:stretch>
                  <a:fillRect l="-2030" r="-2538" b="-13636"/>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6F8C040A-1AFF-86E4-D545-2071C76130D1}"/>
              </a:ext>
            </a:extLst>
          </p:cNvPr>
          <p:cNvSpPr txBox="1"/>
          <p:nvPr/>
        </p:nvSpPr>
        <p:spPr>
          <a:xfrm>
            <a:off x="147484" y="2900042"/>
            <a:ext cx="2121093" cy="369332"/>
          </a:xfrm>
          <a:prstGeom prst="rect">
            <a:avLst/>
          </a:prstGeom>
          <a:noFill/>
        </p:spPr>
        <p:txBody>
          <a:bodyPr wrap="none" rtlCol="0">
            <a:spAutoFit/>
          </a:bodyPr>
          <a:lstStyle/>
          <a:p>
            <a:r>
              <a:rPr lang="en-GB" dirty="0"/>
              <a:t>With perturbations:</a:t>
            </a:r>
          </a:p>
        </p:txBody>
      </p:sp>
      <mc:AlternateContent xmlns:mc="http://schemas.openxmlformats.org/markup-compatibility/2006" xmlns:a14="http://schemas.microsoft.com/office/drawing/2010/main">
        <mc:Choice Requires="a14">
          <p:sp>
            <p:nvSpPr>
              <p:cNvPr id="10" name="Right Arrow 9">
                <a:extLst>
                  <a:ext uri="{FF2B5EF4-FFF2-40B4-BE49-F238E27FC236}">
                    <a16:creationId xmlns:a16="http://schemas.microsoft.com/office/drawing/2014/main" id="{77F17C23-ACB9-884E-0555-BF9BAD3D5A84}"/>
                  </a:ext>
                </a:extLst>
              </p:cNvPr>
              <p:cNvSpPr/>
              <p:nvPr/>
            </p:nvSpPr>
            <p:spPr>
              <a:xfrm>
                <a:off x="2657831" y="2007601"/>
                <a:ext cx="1673086" cy="61189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Given </a:t>
                </a:r>
                <a14:m>
                  <m:oMath xmlns:m="http://schemas.openxmlformats.org/officeDocument/2006/math">
                    <m:r>
                      <a:rPr lang="en-GB" i="1">
                        <a:latin typeface="Cambria Math" panose="02040503050406030204" pitchFamily="18" charset="0"/>
                      </a:rPr>
                      <m:t>𝜇</m:t>
                    </m:r>
                  </m:oMath>
                </a14:m>
                <a:endParaRPr lang="en-GB" dirty="0"/>
              </a:p>
            </p:txBody>
          </p:sp>
        </mc:Choice>
        <mc:Fallback xmlns="">
          <p:sp>
            <p:nvSpPr>
              <p:cNvPr id="10" name="Right Arrow 9">
                <a:extLst>
                  <a:ext uri="{FF2B5EF4-FFF2-40B4-BE49-F238E27FC236}">
                    <a16:creationId xmlns:a16="http://schemas.microsoft.com/office/drawing/2014/main" id="{77F17C23-ACB9-884E-0555-BF9BAD3D5A84}"/>
                  </a:ext>
                </a:extLst>
              </p:cNvPr>
              <p:cNvSpPr>
                <a:spLocks noRot="1" noChangeAspect="1" noMove="1" noResize="1" noEditPoints="1" noAdjustHandles="1" noChangeArrowheads="1" noChangeShapeType="1" noTextEdit="1"/>
              </p:cNvSpPr>
              <p:nvPr/>
            </p:nvSpPr>
            <p:spPr>
              <a:xfrm>
                <a:off x="2657831" y="2007601"/>
                <a:ext cx="1673086" cy="611895"/>
              </a:xfrm>
              <a:prstGeom prst="rightArrow">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CB5785-9B95-3963-70DB-C41C64161B04}"/>
                  </a:ext>
                </a:extLst>
              </p:cNvPr>
              <p:cNvSpPr txBox="1"/>
              <p:nvPr/>
            </p:nvSpPr>
            <p:spPr>
              <a:xfrm>
                <a:off x="4705425" y="1743640"/>
                <a:ext cx="4001121" cy="109946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GB" sz="2400" b="0" i="1" smtClean="0">
                              <a:solidFill>
                                <a:schemeClr val="tx1"/>
                              </a:solidFill>
                              <a:latin typeface="Cambria Math" panose="02040503050406030204" pitchFamily="18" charset="0"/>
                            </a:rPr>
                          </m:ctrlPr>
                        </m:dPr>
                        <m:e>
                          <m:r>
                            <a:rPr lang="en-GB" sz="2400" b="1" i="1" smtClean="0">
                              <a:solidFill>
                                <a:schemeClr val="tx1"/>
                              </a:solidFill>
                              <a:latin typeface="Cambria Math" panose="02040503050406030204" pitchFamily="18" charset="0"/>
                            </a:rPr>
                            <m:t>𝒓</m:t>
                          </m:r>
                          <m:r>
                            <a:rPr lang="en-GB" sz="2400" b="0" i="1" smtClean="0">
                              <a:solidFill>
                                <a:schemeClr val="tx1"/>
                              </a:solidFill>
                              <a:latin typeface="Cambria Math" panose="02040503050406030204" pitchFamily="18" charset="0"/>
                            </a:rPr>
                            <m:t>(</m:t>
                          </m:r>
                          <m:r>
                            <a:rPr lang="en-GB" sz="2400" b="0" i="1" smtClean="0">
                              <a:solidFill>
                                <a:schemeClr val="tx1"/>
                              </a:solidFill>
                              <a:latin typeface="Cambria Math" panose="02040503050406030204" pitchFamily="18" charset="0"/>
                            </a:rPr>
                            <m:t>𝑡</m:t>
                          </m:r>
                          <m:r>
                            <a:rPr lang="en-GB" sz="2400" b="0" i="1" smtClean="0">
                              <a:solidFill>
                                <a:schemeClr val="tx1"/>
                              </a:solidFill>
                              <a:latin typeface="Cambria Math" panose="02040503050406030204" pitchFamily="18" charset="0"/>
                            </a:rPr>
                            <m:t>),</m:t>
                          </m:r>
                          <m:r>
                            <a:rPr lang="en-GB" sz="2400" b="1" i="1" smtClean="0">
                              <a:solidFill>
                                <a:schemeClr val="tx1"/>
                              </a:solidFill>
                              <a:latin typeface="Cambria Math" panose="02040503050406030204" pitchFamily="18" charset="0"/>
                            </a:rPr>
                            <m:t>𝒗</m:t>
                          </m:r>
                          <m:r>
                            <a:rPr lang="en-GB" sz="2400" b="1" i="1" smtClean="0">
                              <a:solidFill>
                                <a:schemeClr val="tx1"/>
                              </a:solidFill>
                              <a:latin typeface="Cambria Math" panose="02040503050406030204" pitchFamily="18" charset="0"/>
                            </a:rPr>
                            <m:t>(</m:t>
                          </m:r>
                          <m:r>
                            <a:rPr lang="en-GB" sz="2400" b="0" i="1" smtClean="0">
                              <a:solidFill>
                                <a:schemeClr val="tx1"/>
                              </a:solidFill>
                              <a:latin typeface="Cambria Math" panose="02040503050406030204" pitchFamily="18" charset="0"/>
                            </a:rPr>
                            <m:t>𝑡</m:t>
                          </m:r>
                          <m:r>
                            <a:rPr lang="en-GB" sz="2400" b="1" i="1" smtClean="0">
                              <a:solidFill>
                                <a:schemeClr val="tx1"/>
                              </a:solidFill>
                              <a:latin typeface="Cambria Math" panose="02040503050406030204" pitchFamily="18" charset="0"/>
                            </a:rPr>
                            <m:t>)</m:t>
                          </m:r>
                        </m:e>
                      </m:d>
                      <m:r>
                        <a:rPr lang="en-GB" sz="2400" b="0" i="1" smtClean="0">
                          <a:solidFill>
                            <a:schemeClr val="tx1"/>
                          </a:solidFill>
                          <a:latin typeface="Cambria Math" panose="02040503050406030204" pitchFamily="18" charset="0"/>
                        </a:rPr>
                        <m:t> </m:t>
                      </m:r>
                      <m:r>
                        <a:rPr lang="en-GB" sz="2400" b="0" i="1" smtClean="0">
                          <a:solidFill>
                            <a:schemeClr val="tx1"/>
                          </a:solidFill>
                          <a:latin typeface="Cambria Math" panose="02040503050406030204" pitchFamily="18" charset="0"/>
                          <a:ea typeface="Cambria Math" panose="02040503050406030204" pitchFamily="18" charset="0"/>
                        </a:rPr>
                        <m:t>⟺</m:t>
                      </m:r>
                      <m:r>
                        <a:rPr lang="en-GB" sz="2400" i="1">
                          <a:solidFill>
                            <a:schemeClr val="tx1"/>
                          </a:solidFill>
                          <a:latin typeface="Cambria Math" panose="02040503050406030204" pitchFamily="18" charset="0"/>
                        </a:rPr>
                        <m:t>(</m:t>
                      </m:r>
                      <m:r>
                        <a:rPr lang="en-GB" sz="2400" i="1">
                          <a:solidFill>
                            <a:schemeClr val="tx1"/>
                          </a:solidFill>
                          <a:latin typeface="Cambria Math" panose="02040503050406030204" pitchFamily="18" charset="0"/>
                        </a:rPr>
                        <m:t>𝑎</m:t>
                      </m:r>
                      <m:r>
                        <a:rPr lang="en-GB" sz="2400" i="1">
                          <a:solidFill>
                            <a:schemeClr val="tx1"/>
                          </a:solidFill>
                          <a:latin typeface="Cambria Math" panose="02040503050406030204" pitchFamily="18" charset="0"/>
                        </a:rPr>
                        <m:t>,</m:t>
                      </m:r>
                      <m:r>
                        <a:rPr lang="en-GB" sz="2400" i="1">
                          <a:solidFill>
                            <a:schemeClr val="tx1"/>
                          </a:solidFill>
                          <a:latin typeface="Cambria Math" panose="02040503050406030204" pitchFamily="18" charset="0"/>
                        </a:rPr>
                        <m:t>𝑒</m:t>
                      </m:r>
                      <m:r>
                        <a:rPr lang="en-GB" sz="2400" i="1">
                          <a:solidFill>
                            <a:schemeClr val="tx1"/>
                          </a:solidFill>
                          <a:latin typeface="Cambria Math" panose="02040503050406030204" pitchFamily="18" charset="0"/>
                        </a:rPr>
                        <m:t>,</m:t>
                      </m:r>
                      <m:r>
                        <a:rPr lang="en-GB" sz="2400" i="1">
                          <a:solidFill>
                            <a:schemeClr val="tx1"/>
                          </a:solidFill>
                          <a:latin typeface="Cambria Math" panose="02040503050406030204" pitchFamily="18" charset="0"/>
                        </a:rPr>
                        <m:t>𝑖</m:t>
                      </m:r>
                      <m:r>
                        <a:rPr lang="en-GB" sz="2400" i="1">
                          <a:solidFill>
                            <a:schemeClr val="tx1"/>
                          </a:solidFill>
                          <a:latin typeface="Cambria Math" panose="02040503050406030204" pitchFamily="18" charset="0"/>
                        </a:rPr>
                        <m:t>,</m:t>
                      </m:r>
                      <m:r>
                        <m:rPr>
                          <m:sty m:val="p"/>
                        </m:rPr>
                        <a:rPr lang="en-GB" sz="2400">
                          <a:solidFill>
                            <a:schemeClr val="tx1"/>
                          </a:solidFill>
                          <a:latin typeface="Cambria Math" panose="02040503050406030204" pitchFamily="18" charset="0"/>
                        </a:rPr>
                        <m:t>Ω</m:t>
                      </m:r>
                      <m:r>
                        <a:rPr lang="en-GB" sz="2400" i="1">
                          <a:solidFill>
                            <a:schemeClr val="tx1"/>
                          </a:solidFill>
                          <a:latin typeface="Cambria Math" panose="02040503050406030204" pitchFamily="18" charset="0"/>
                        </a:rPr>
                        <m:t>,</m:t>
                      </m:r>
                      <m:r>
                        <a:rPr lang="en-GB" sz="2400" i="1">
                          <a:solidFill>
                            <a:schemeClr val="tx1"/>
                          </a:solidFill>
                          <a:latin typeface="Cambria Math" panose="02040503050406030204" pitchFamily="18" charset="0"/>
                        </a:rPr>
                        <m:t>𝜔</m:t>
                      </m:r>
                      <m:r>
                        <a:rPr lang="en-GB" sz="2400" i="1">
                          <a:solidFill>
                            <a:schemeClr val="tx1"/>
                          </a:solidFill>
                          <a:latin typeface="Cambria Math" panose="02040503050406030204" pitchFamily="18" charset="0"/>
                        </a:rPr>
                        <m:t>,</m:t>
                      </m:r>
                      <m:r>
                        <a:rPr lang="en-GB" sz="2400" b="0" i="1" smtClean="0">
                          <a:solidFill>
                            <a:schemeClr val="tx1"/>
                          </a:solidFill>
                          <a:latin typeface="Cambria Math" panose="02040503050406030204" pitchFamily="18" charset="0"/>
                        </a:rPr>
                        <m:t>𝜈</m:t>
                      </m:r>
                      <m:r>
                        <a:rPr lang="en-GB" sz="2400" b="0" i="1" smtClean="0">
                          <a:solidFill>
                            <a:schemeClr val="tx1"/>
                          </a:solidFill>
                          <a:latin typeface="Cambria Math" panose="02040503050406030204" pitchFamily="18" charset="0"/>
                        </a:rPr>
                        <m:t>(</m:t>
                      </m:r>
                      <m:r>
                        <a:rPr lang="en-GB" sz="2400" b="0" i="1" smtClean="0">
                          <a:solidFill>
                            <a:schemeClr val="tx1"/>
                          </a:solidFill>
                          <a:latin typeface="Cambria Math" panose="02040503050406030204" pitchFamily="18" charset="0"/>
                        </a:rPr>
                        <m:t>𝑡</m:t>
                      </m:r>
                      <m:r>
                        <a:rPr lang="en-GB" sz="2400" b="0" i="1" smtClean="0">
                          <a:solidFill>
                            <a:schemeClr val="tx1"/>
                          </a:solidFill>
                          <a:latin typeface="Cambria Math" panose="02040503050406030204" pitchFamily="18" charset="0"/>
                        </a:rPr>
                        <m:t>))</m:t>
                      </m:r>
                    </m:oMath>
                  </m:oMathPara>
                </a14:m>
                <a:endParaRPr lang="en-GB" sz="2400" dirty="0">
                  <a:solidFill>
                    <a:schemeClr val="tx1"/>
                  </a:solidFill>
                </a:endParaRPr>
              </a:p>
              <a:p>
                <a:endParaRPr lang="en-GB" sz="2400" dirty="0">
                  <a:solidFill>
                    <a:schemeClr val="tx1"/>
                  </a:solidFill>
                </a:endParaRPr>
              </a:p>
            </p:txBody>
          </p:sp>
        </mc:Choice>
        <mc:Fallback xmlns="">
          <p:sp>
            <p:nvSpPr>
              <p:cNvPr id="11" name="TextBox 10">
                <a:extLst>
                  <a:ext uri="{FF2B5EF4-FFF2-40B4-BE49-F238E27FC236}">
                    <a16:creationId xmlns:a16="http://schemas.microsoft.com/office/drawing/2014/main" id="{69CB5785-9B95-3963-70DB-C41C64161B04}"/>
                  </a:ext>
                </a:extLst>
              </p:cNvPr>
              <p:cNvSpPr txBox="1">
                <a:spLocks noRot="1" noChangeAspect="1" noMove="1" noResize="1" noEditPoints="1" noAdjustHandles="1" noChangeArrowheads="1" noChangeShapeType="1" noTextEdit="1"/>
              </p:cNvSpPr>
              <p:nvPr/>
            </p:nvSpPr>
            <p:spPr>
              <a:xfrm>
                <a:off x="4705425" y="1743640"/>
                <a:ext cx="4001121" cy="1099468"/>
              </a:xfrm>
              <a:prstGeom prst="rect">
                <a:avLst/>
              </a:prstGeom>
              <a:blipFill>
                <a:blip r:embed="rId6"/>
                <a:stretch>
                  <a:fillRect t="-229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ight Arrow 11">
                <a:extLst>
                  <a:ext uri="{FF2B5EF4-FFF2-40B4-BE49-F238E27FC236}">
                    <a16:creationId xmlns:a16="http://schemas.microsoft.com/office/drawing/2014/main" id="{31D16DA7-8CCD-F5F9-E33F-78B18E8FA85A}"/>
                  </a:ext>
                </a:extLst>
              </p:cNvPr>
              <p:cNvSpPr/>
              <p:nvPr/>
            </p:nvSpPr>
            <p:spPr>
              <a:xfrm>
                <a:off x="3120888" y="3526583"/>
                <a:ext cx="1375816" cy="61189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Given </a:t>
                </a:r>
                <a14:m>
                  <m:oMath xmlns:m="http://schemas.openxmlformats.org/officeDocument/2006/math">
                    <m:r>
                      <a:rPr lang="en-GB" i="1">
                        <a:latin typeface="Cambria Math" panose="02040503050406030204" pitchFamily="18" charset="0"/>
                      </a:rPr>
                      <m:t>𝜇</m:t>
                    </m:r>
                  </m:oMath>
                </a14:m>
                <a:endParaRPr lang="en-GB" dirty="0"/>
              </a:p>
            </p:txBody>
          </p:sp>
        </mc:Choice>
        <mc:Fallback xmlns="">
          <p:sp>
            <p:nvSpPr>
              <p:cNvPr id="12" name="Right Arrow 11">
                <a:extLst>
                  <a:ext uri="{FF2B5EF4-FFF2-40B4-BE49-F238E27FC236}">
                    <a16:creationId xmlns:a16="http://schemas.microsoft.com/office/drawing/2014/main" id="{31D16DA7-8CCD-F5F9-E33F-78B18E8FA85A}"/>
                  </a:ext>
                </a:extLst>
              </p:cNvPr>
              <p:cNvSpPr>
                <a:spLocks noRot="1" noChangeAspect="1" noMove="1" noResize="1" noEditPoints="1" noAdjustHandles="1" noChangeArrowheads="1" noChangeShapeType="1" noTextEdit="1"/>
              </p:cNvSpPr>
              <p:nvPr/>
            </p:nvSpPr>
            <p:spPr>
              <a:xfrm>
                <a:off x="3120888" y="3526583"/>
                <a:ext cx="1375816" cy="611895"/>
              </a:xfrm>
              <a:prstGeom prst="rightArrow">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06B6CCC-E2EA-EC45-7BE4-BE53B63B5FDA}"/>
                  </a:ext>
                </a:extLst>
              </p:cNvPr>
              <p:cNvSpPr txBox="1"/>
              <p:nvPr/>
            </p:nvSpPr>
            <p:spPr>
              <a:xfrm>
                <a:off x="4777060" y="3208964"/>
                <a:ext cx="4001121" cy="1155509"/>
              </a:xfrm>
              <a:prstGeom prst="rect">
                <a:avLst/>
              </a:prstGeom>
              <a:noFill/>
            </p:spPr>
            <p:txBody>
              <a:bodyPr wrap="square" lIns="0" tIns="0" rIns="0" bIns="0" rtlCol="0">
                <a:spAutoFit/>
              </a:bodyPr>
              <a:lstStyle/>
              <a:p>
                <a:pPr/>
                <a:br>
                  <a:rPr lang="en-GB" sz="2400" b="0" i="1" dirty="0">
                    <a:solidFill>
                      <a:schemeClr val="tx1"/>
                    </a:solidFill>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d>
                        <m:dPr>
                          <m:ctrlPr>
                            <a:rPr lang="en-GB" sz="2400" i="1">
                              <a:solidFill>
                                <a:schemeClr val="tx1"/>
                              </a:solidFill>
                              <a:latin typeface="Cambria Math" panose="02040503050406030204" pitchFamily="18" charset="0"/>
                            </a:rPr>
                          </m:ctrlPr>
                        </m:dPr>
                        <m:e>
                          <m:r>
                            <a:rPr lang="en-GB" sz="2400" i="1">
                              <a:solidFill>
                                <a:schemeClr val="tx1"/>
                              </a:solidFill>
                              <a:latin typeface="Cambria Math" panose="02040503050406030204" pitchFamily="18" charset="0"/>
                            </a:rPr>
                            <m:t>𝑎</m:t>
                          </m:r>
                          <m:d>
                            <m:dPr>
                              <m:ctrlPr>
                                <a:rPr lang="en-GB" sz="2400" b="0" i="1" smtClean="0">
                                  <a:solidFill>
                                    <a:schemeClr val="tx1"/>
                                  </a:solidFill>
                                  <a:latin typeface="Cambria Math" panose="02040503050406030204" pitchFamily="18" charset="0"/>
                                </a:rPr>
                              </m:ctrlPr>
                            </m:dPr>
                            <m:e>
                              <m:r>
                                <a:rPr lang="en-GB" sz="2400" b="0" i="1" smtClean="0">
                                  <a:solidFill>
                                    <a:schemeClr val="tx1"/>
                                  </a:solidFill>
                                  <a:latin typeface="Cambria Math" panose="02040503050406030204" pitchFamily="18" charset="0"/>
                                </a:rPr>
                                <m:t>𝑡</m:t>
                              </m:r>
                            </m:e>
                          </m:d>
                          <m:r>
                            <a:rPr lang="en-GB" sz="2400" i="1">
                              <a:solidFill>
                                <a:schemeClr val="tx1"/>
                              </a:solidFill>
                              <a:latin typeface="Cambria Math" panose="02040503050406030204" pitchFamily="18" charset="0"/>
                            </a:rPr>
                            <m:t>,</m:t>
                          </m:r>
                          <m:r>
                            <a:rPr lang="en-GB" sz="2400" i="1">
                              <a:solidFill>
                                <a:schemeClr val="tx1"/>
                              </a:solidFill>
                              <a:latin typeface="Cambria Math" panose="02040503050406030204" pitchFamily="18" charset="0"/>
                            </a:rPr>
                            <m:t>𝑒</m:t>
                          </m:r>
                          <m:d>
                            <m:dPr>
                              <m:ctrlPr>
                                <a:rPr lang="en-GB" sz="2400" b="0" i="1" smtClean="0">
                                  <a:solidFill>
                                    <a:schemeClr val="tx1"/>
                                  </a:solidFill>
                                  <a:latin typeface="Cambria Math" panose="02040503050406030204" pitchFamily="18" charset="0"/>
                                </a:rPr>
                              </m:ctrlPr>
                            </m:dPr>
                            <m:e>
                              <m:r>
                                <a:rPr lang="en-GB" sz="2400" b="0" i="1" smtClean="0">
                                  <a:solidFill>
                                    <a:schemeClr val="tx1"/>
                                  </a:solidFill>
                                  <a:latin typeface="Cambria Math" panose="02040503050406030204" pitchFamily="18" charset="0"/>
                                </a:rPr>
                                <m:t>𝑡</m:t>
                              </m:r>
                            </m:e>
                          </m:d>
                          <m:r>
                            <a:rPr lang="en-GB" sz="2400" i="1">
                              <a:solidFill>
                                <a:schemeClr val="tx1"/>
                              </a:solidFill>
                              <a:latin typeface="Cambria Math" panose="02040503050406030204" pitchFamily="18" charset="0"/>
                            </a:rPr>
                            <m:t>,</m:t>
                          </m:r>
                          <m:r>
                            <a:rPr lang="en-GB" sz="2400" i="1">
                              <a:solidFill>
                                <a:schemeClr val="tx1"/>
                              </a:solidFill>
                              <a:latin typeface="Cambria Math" panose="02040503050406030204" pitchFamily="18" charset="0"/>
                            </a:rPr>
                            <m:t>𝑖</m:t>
                          </m:r>
                          <m:d>
                            <m:dPr>
                              <m:ctrlPr>
                                <a:rPr lang="en-GB" sz="2400" b="0" i="1" smtClean="0">
                                  <a:solidFill>
                                    <a:schemeClr val="tx1"/>
                                  </a:solidFill>
                                  <a:latin typeface="Cambria Math" panose="02040503050406030204" pitchFamily="18" charset="0"/>
                                </a:rPr>
                              </m:ctrlPr>
                            </m:dPr>
                            <m:e>
                              <m:r>
                                <a:rPr lang="en-GB" sz="2400" b="0" i="1" smtClean="0">
                                  <a:solidFill>
                                    <a:schemeClr val="tx1"/>
                                  </a:solidFill>
                                  <a:latin typeface="Cambria Math" panose="02040503050406030204" pitchFamily="18" charset="0"/>
                                </a:rPr>
                                <m:t>𝑡</m:t>
                              </m:r>
                            </m:e>
                          </m:d>
                          <m:r>
                            <a:rPr lang="en-GB" sz="2400" i="1">
                              <a:solidFill>
                                <a:schemeClr val="tx1"/>
                              </a:solidFill>
                              <a:latin typeface="Cambria Math" panose="02040503050406030204" pitchFamily="18" charset="0"/>
                            </a:rPr>
                            <m:t>,</m:t>
                          </m:r>
                          <m:r>
                            <m:rPr>
                              <m:sty m:val="p"/>
                            </m:rPr>
                            <a:rPr lang="en-GB" sz="2400">
                              <a:solidFill>
                                <a:schemeClr val="tx1"/>
                              </a:solidFill>
                              <a:latin typeface="Cambria Math" panose="02040503050406030204" pitchFamily="18" charset="0"/>
                            </a:rPr>
                            <m:t>Ω</m:t>
                          </m:r>
                          <m:d>
                            <m:dPr>
                              <m:ctrlPr>
                                <a:rPr lang="en-GB" sz="2400" b="0" i="1" smtClean="0">
                                  <a:solidFill>
                                    <a:schemeClr val="tx1"/>
                                  </a:solidFill>
                                  <a:latin typeface="Cambria Math" panose="02040503050406030204" pitchFamily="18" charset="0"/>
                                </a:rPr>
                              </m:ctrlPr>
                            </m:dPr>
                            <m:e>
                              <m:r>
                                <a:rPr lang="en-GB" sz="2400" b="0" i="1" smtClean="0">
                                  <a:solidFill>
                                    <a:schemeClr val="tx1"/>
                                  </a:solidFill>
                                  <a:latin typeface="Cambria Math" panose="02040503050406030204" pitchFamily="18" charset="0"/>
                                </a:rPr>
                                <m:t>𝑡</m:t>
                              </m:r>
                            </m:e>
                          </m:d>
                          <m:r>
                            <a:rPr lang="en-GB" sz="2400" i="1">
                              <a:solidFill>
                                <a:schemeClr val="tx1"/>
                              </a:solidFill>
                              <a:latin typeface="Cambria Math" panose="02040503050406030204" pitchFamily="18" charset="0"/>
                            </a:rPr>
                            <m:t>,</m:t>
                          </m:r>
                          <m:r>
                            <a:rPr lang="en-GB" sz="2400" i="1">
                              <a:solidFill>
                                <a:schemeClr val="tx1"/>
                              </a:solidFill>
                              <a:latin typeface="Cambria Math" panose="02040503050406030204" pitchFamily="18" charset="0"/>
                            </a:rPr>
                            <m:t>𝜔</m:t>
                          </m:r>
                          <m:d>
                            <m:dPr>
                              <m:ctrlPr>
                                <a:rPr lang="en-GB" sz="2400" b="0" i="1" smtClean="0">
                                  <a:solidFill>
                                    <a:schemeClr val="tx1"/>
                                  </a:solidFill>
                                  <a:latin typeface="Cambria Math" panose="02040503050406030204" pitchFamily="18" charset="0"/>
                                </a:rPr>
                              </m:ctrlPr>
                            </m:dPr>
                            <m:e>
                              <m:r>
                                <a:rPr lang="en-GB" sz="2400" b="0" i="1" smtClean="0">
                                  <a:solidFill>
                                    <a:schemeClr val="tx1"/>
                                  </a:solidFill>
                                  <a:latin typeface="Cambria Math" panose="02040503050406030204" pitchFamily="18" charset="0"/>
                                </a:rPr>
                                <m:t>𝑡</m:t>
                              </m:r>
                            </m:e>
                          </m:d>
                          <m:r>
                            <a:rPr lang="en-GB" sz="2400" i="1">
                              <a:solidFill>
                                <a:schemeClr val="tx1"/>
                              </a:solidFill>
                              <a:latin typeface="Cambria Math" panose="02040503050406030204" pitchFamily="18" charset="0"/>
                            </a:rPr>
                            <m:t>,</m:t>
                          </m:r>
                          <m:r>
                            <a:rPr lang="en-GB" sz="2400" i="1">
                              <a:solidFill>
                                <a:schemeClr val="tx1"/>
                              </a:solidFill>
                              <a:latin typeface="Cambria Math" panose="02040503050406030204" pitchFamily="18" charset="0"/>
                            </a:rPr>
                            <m:t>𝜈</m:t>
                          </m:r>
                          <m:d>
                            <m:dPr>
                              <m:ctrlPr>
                                <a:rPr lang="en-GB" sz="2400" b="0" i="1" smtClean="0">
                                  <a:solidFill>
                                    <a:schemeClr val="tx1"/>
                                  </a:solidFill>
                                  <a:latin typeface="Cambria Math" panose="02040503050406030204" pitchFamily="18" charset="0"/>
                                </a:rPr>
                              </m:ctrlPr>
                            </m:dPr>
                            <m:e>
                              <m:r>
                                <a:rPr lang="en-GB" sz="2400" b="0" i="1" smtClean="0">
                                  <a:solidFill>
                                    <a:schemeClr val="tx1"/>
                                  </a:solidFill>
                                  <a:latin typeface="Cambria Math" panose="02040503050406030204" pitchFamily="18" charset="0"/>
                                </a:rPr>
                                <m:t>𝑡</m:t>
                              </m:r>
                            </m:e>
                          </m:d>
                        </m:e>
                      </m:d>
                    </m:oMath>
                  </m:oMathPara>
                </a14:m>
                <a:endParaRPr lang="en-GB" sz="2400" dirty="0">
                  <a:solidFill>
                    <a:schemeClr val="tx1"/>
                  </a:solidFill>
                </a:endParaRPr>
              </a:p>
              <a:p>
                <a:endParaRPr lang="en-GB" sz="2400" dirty="0">
                  <a:solidFill>
                    <a:schemeClr val="tx1"/>
                  </a:solidFill>
                </a:endParaRPr>
              </a:p>
            </p:txBody>
          </p:sp>
        </mc:Choice>
        <mc:Fallback xmlns="">
          <p:sp>
            <p:nvSpPr>
              <p:cNvPr id="13" name="TextBox 12">
                <a:extLst>
                  <a:ext uri="{FF2B5EF4-FFF2-40B4-BE49-F238E27FC236}">
                    <a16:creationId xmlns:a16="http://schemas.microsoft.com/office/drawing/2014/main" id="{606B6CCC-E2EA-EC45-7BE4-BE53B63B5FDA}"/>
                  </a:ext>
                </a:extLst>
              </p:cNvPr>
              <p:cNvSpPr txBox="1">
                <a:spLocks noRot="1" noChangeAspect="1" noMove="1" noResize="1" noEditPoints="1" noAdjustHandles="1" noChangeArrowheads="1" noChangeShapeType="1" noTextEdit="1"/>
              </p:cNvSpPr>
              <p:nvPr/>
            </p:nvSpPr>
            <p:spPr>
              <a:xfrm>
                <a:off x="4777060" y="3208964"/>
                <a:ext cx="4001121" cy="1155509"/>
              </a:xfrm>
              <a:prstGeom prst="rect">
                <a:avLst/>
              </a:prstGeom>
              <a:blipFill>
                <a:blip r:embed="rId8"/>
                <a:stretch>
                  <a:fillRect r="-3481"/>
                </a:stretch>
              </a:blipFill>
            </p:spPr>
            <p:txBody>
              <a:bodyPr/>
              <a:lstStyle/>
              <a:p>
                <a:r>
                  <a:rPr lang="en-GB">
                    <a:noFill/>
                  </a:rPr>
                  <a:t> </a:t>
                </a:r>
              </a:p>
            </p:txBody>
          </p:sp>
        </mc:Fallback>
      </mc:AlternateContent>
      <p:sp>
        <p:nvSpPr>
          <p:cNvPr id="14" name="TextBox 13">
            <a:extLst>
              <a:ext uri="{FF2B5EF4-FFF2-40B4-BE49-F238E27FC236}">
                <a16:creationId xmlns:a16="http://schemas.microsoft.com/office/drawing/2014/main" id="{4B6C5314-A5EB-B526-0652-89F6D75B50AA}"/>
              </a:ext>
            </a:extLst>
          </p:cNvPr>
          <p:cNvSpPr txBox="1"/>
          <p:nvPr/>
        </p:nvSpPr>
        <p:spPr>
          <a:xfrm>
            <a:off x="5228931" y="4267485"/>
            <a:ext cx="854765" cy="646331"/>
          </a:xfrm>
          <a:prstGeom prst="rect">
            <a:avLst/>
          </a:prstGeom>
          <a:noFill/>
        </p:spPr>
        <p:txBody>
          <a:bodyPr wrap="square" rtlCol="0">
            <a:spAutoFit/>
          </a:bodyPr>
          <a:lstStyle/>
          <a:p>
            <a:r>
              <a:rPr lang="en-GB" dirty="0"/>
              <a:t>Orbit shape</a:t>
            </a:r>
          </a:p>
        </p:txBody>
      </p:sp>
      <p:sp>
        <p:nvSpPr>
          <p:cNvPr id="15" name="TextBox 14">
            <a:extLst>
              <a:ext uri="{FF2B5EF4-FFF2-40B4-BE49-F238E27FC236}">
                <a16:creationId xmlns:a16="http://schemas.microsoft.com/office/drawing/2014/main" id="{4499F93B-E132-1093-D194-CA1AB2C5C9CB}"/>
              </a:ext>
            </a:extLst>
          </p:cNvPr>
          <p:cNvSpPr txBox="1"/>
          <p:nvPr/>
        </p:nvSpPr>
        <p:spPr>
          <a:xfrm>
            <a:off x="6655777" y="4267485"/>
            <a:ext cx="1335587" cy="646331"/>
          </a:xfrm>
          <a:prstGeom prst="rect">
            <a:avLst/>
          </a:prstGeom>
          <a:noFill/>
        </p:spPr>
        <p:txBody>
          <a:bodyPr wrap="square" rtlCol="0">
            <a:spAutoFit/>
          </a:bodyPr>
          <a:lstStyle/>
          <a:p>
            <a:r>
              <a:rPr lang="en-GB" dirty="0"/>
              <a:t>Orbit orientation</a:t>
            </a:r>
          </a:p>
        </p:txBody>
      </p:sp>
      <p:sp>
        <p:nvSpPr>
          <p:cNvPr id="16" name="TextBox 15">
            <a:extLst>
              <a:ext uri="{FF2B5EF4-FFF2-40B4-BE49-F238E27FC236}">
                <a16:creationId xmlns:a16="http://schemas.microsoft.com/office/drawing/2014/main" id="{45CFD3B6-DD64-2F9A-48C2-CFE6E61C8A0A}"/>
              </a:ext>
            </a:extLst>
          </p:cNvPr>
          <p:cNvSpPr txBox="1"/>
          <p:nvPr/>
        </p:nvSpPr>
        <p:spPr>
          <a:xfrm>
            <a:off x="8234433" y="4215492"/>
            <a:ext cx="854765" cy="923330"/>
          </a:xfrm>
          <a:prstGeom prst="rect">
            <a:avLst/>
          </a:prstGeom>
          <a:noFill/>
        </p:spPr>
        <p:txBody>
          <a:bodyPr wrap="square" rtlCol="0">
            <a:spAutoFit/>
          </a:bodyPr>
          <a:lstStyle/>
          <a:p>
            <a:r>
              <a:rPr lang="en-GB" dirty="0"/>
              <a:t>Pos. along orbit</a:t>
            </a:r>
          </a:p>
        </p:txBody>
      </p:sp>
      <p:sp>
        <p:nvSpPr>
          <p:cNvPr id="19" name="Left Brace 18">
            <a:extLst>
              <a:ext uri="{FF2B5EF4-FFF2-40B4-BE49-F238E27FC236}">
                <a16:creationId xmlns:a16="http://schemas.microsoft.com/office/drawing/2014/main" id="{7F9C0876-545F-DCA7-98A9-E8E3EFE2C38C}"/>
              </a:ext>
            </a:extLst>
          </p:cNvPr>
          <p:cNvSpPr/>
          <p:nvPr/>
        </p:nvSpPr>
        <p:spPr>
          <a:xfrm rot="16200000">
            <a:off x="5354183" y="3506097"/>
            <a:ext cx="252000" cy="1207025"/>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20" name="Left Brace 19">
            <a:extLst>
              <a:ext uri="{FF2B5EF4-FFF2-40B4-BE49-F238E27FC236}">
                <a16:creationId xmlns:a16="http://schemas.microsoft.com/office/drawing/2014/main" id="{B9ADDDD2-354D-1385-57FD-F6ED05E4E5FE}"/>
              </a:ext>
            </a:extLst>
          </p:cNvPr>
          <p:cNvSpPr/>
          <p:nvPr/>
        </p:nvSpPr>
        <p:spPr>
          <a:xfrm rot="16200000">
            <a:off x="7067648" y="3174323"/>
            <a:ext cx="252000" cy="1870574"/>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21" name="Left Brace 20">
            <a:extLst>
              <a:ext uri="{FF2B5EF4-FFF2-40B4-BE49-F238E27FC236}">
                <a16:creationId xmlns:a16="http://schemas.microsoft.com/office/drawing/2014/main" id="{8746D267-C2A9-3ECA-8CF0-7E8D2026E85C}"/>
              </a:ext>
            </a:extLst>
          </p:cNvPr>
          <p:cNvSpPr/>
          <p:nvPr/>
        </p:nvSpPr>
        <p:spPr>
          <a:xfrm rot="16200000">
            <a:off x="8425713" y="3801403"/>
            <a:ext cx="252000" cy="616412"/>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568989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Content Placeholder 1">
                <a:extLst>
                  <a:ext uri="{FF2B5EF4-FFF2-40B4-BE49-F238E27FC236}">
                    <a16:creationId xmlns:a16="http://schemas.microsoft.com/office/drawing/2014/main" id="{FE266537-F22D-7A3A-18A4-3946F6CE14A9}"/>
                  </a:ext>
                </a:extLst>
              </p:cNvPr>
              <p:cNvSpPr>
                <a:spLocks noGrp="1"/>
              </p:cNvSpPr>
              <p:nvPr>
                <p:ph idx="11"/>
              </p:nvPr>
            </p:nvSpPr>
            <p:spPr>
              <a:xfrm>
                <a:off x="147483" y="649218"/>
                <a:ext cx="5081465" cy="4419931"/>
              </a:xfrm>
            </p:spPr>
            <p:txBody>
              <a:bodyPr/>
              <a:lstStyle/>
              <a:p>
                <a:pPr marL="0" indent="0">
                  <a:buNone/>
                </a:pPr>
                <a:r>
                  <a:rPr lang="en-US" dirty="0"/>
                  <a:t>Semimajor axis (</a:t>
                </a:r>
                <a14:m>
                  <m:oMath xmlns:m="http://schemas.openxmlformats.org/officeDocument/2006/math">
                    <m:r>
                      <a:rPr lang="en-US" i="1" dirty="0">
                        <a:latin typeface="Cambria Math" panose="02040503050406030204" pitchFamily="18" charset="0"/>
                      </a:rPr>
                      <m:t>𝑎</m:t>
                    </m:r>
                  </m:oMath>
                </a14:m>
                <a:r>
                  <a:rPr lang="en-US" dirty="0"/>
                  <a:t>) — the distance between the centers of the bodies.</a:t>
                </a:r>
              </a:p>
              <a:p>
                <a:pPr marL="0" indent="0">
                  <a:buNone/>
                </a:pPr>
                <a:r>
                  <a:rPr lang="en-US" dirty="0"/>
                  <a:t>Eccentricity (</a:t>
                </a:r>
                <a14:m>
                  <m:oMath xmlns:m="http://schemas.openxmlformats.org/officeDocument/2006/math">
                    <m:r>
                      <a:rPr lang="en-US" i="1" dirty="0" smtClean="0">
                        <a:latin typeface="Cambria Math" panose="02040503050406030204" pitchFamily="18" charset="0"/>
                      </a:rPr>
                      <m:t>𝑒</m:t>
                    </m:r>
                  </m:oMath>
                </a14:m>
                <a:r>
                  <a:rPr lang="en-US" dirty="0"/>
                  <a:t>) — Describe how elongated the shape of the ellipse is when compared to a circle.</a:t>
                </a:r>
              </a:p>
              <a:p>
                <a:pPr marL="0" indent="0">
                  <a:buNone/>
                </a:pPr>
                <a:r>
                  <a:rPr lang="en-US" dirty="0"/>
                  <a:t>Inclination (</a:t>
                </a:r>
                <a14:m>
                  <m:oMath xmlns:m="http://schemas.openxmlformats.org/officeDocument/2006/math">
                    <m:r>
                      <a:rPr lang="en-US" i="1" dirty="0" smtClean="0">
                        <a:latin typeface="Cambria Math" panose="02040503050406030204" pitchFamily="18" charset="0"/>
                      </a:rPr>
                      <m:t>𝑖</m:t>
                    </m:r>
                  </m:oMath>
                </a14:m>
                <a:r>
                  <a:rPr lang="en-US" dirty="0"/>
                  <a:t>) — The vertical tilt of the ellipse with respect to the reference plane measured at the ascending node. </a:t>
                </a:r>
              </a:p>
              <a:p>
                <a:pPr marL="0" indent="0">
                  <a:buNone/>
                </a:pPr>
                <a:r>
                  <a:rPr lang="en-US" dirty="0"/>
                  <a:t>Right ascension of ascending node (</a:t>
                </a:r>
                <a14:m>
                  <m:oMath xmlns:m="http://schemas.openxmlformats.org/officeDocument/2006/math">
                    <m:r>
                      <m:rPr>
                        <m:sty m:val="p"/>
                      </m:rPr>
                      <a:rPr lang="en-GB" b="0" i="0" smtClean="0">
                        <a:latin typeface="Cambria Math" panose="02040503050406030204" pitchFamily="18" charset="0"/>
                      </a:rPr>
                      <m:t>Ω</m:t>
                    </m:r>
                  </m:oMath>
                </a14:m>
                <a:r>
                  <a:rPr lang="el-GR" dirty="0"/>
                  <a:t>) — </a:t>
                </a:r>
                <a:r>
                  <a:rPr lang="en-US" dirty="0"/>
                  <a:t>RAAN is the angle between X-axis and ascending node. </a:t>
                </a:r>
              </a:p>
              <a:p>
                <a:pPr marL="0" indent="0">
                  <a:buNone/>
                </a:pPr>
                <a:r>
                  <a:rPr lang="en-US" dirty="0"/>
                  <a:t>Argument of periapsis (</a:t>
                </a:r>
                <a14:m>
                  <m:oMath xmlns:m="http://schemas.openxmlformats.org/officeDocument/2006/math">
                    <m:r>
                      <a:rPr lang="en-GB" b="0" i="1" smtClean="0">
                        <a:latin typeface="Cambria Math" panose="02040503050406030204" pitchFamily="18" charset="0"/>
                      </a:rPr>
                      <m:t>𝜔</m:t>
                    </m:r>
                  </m:oMath>
                </a14:m>
                <a:r>
                  <a:rPr lang="el-GR" dirty="0"/>
                  <a:t>) — </a:t>
                </a:r>
                <a:r>
                  <a:rPr lang="en-US" dirty="0"/>
                  <a:t>The orientation of the ellipse in the orbital plane, as an angle measured from the ascending node to the periapsis.</a:t>
                </a:r>
              </a:p>
              <a:p>
                <a:pPr marL="0" indent="0">
                  <a:buNone/>
                </a:pPr>
                <a:r>
                  <a:rPr lang="en-US" dirty="0"/>
                  <a:t>True Anomaly (</a:t>
                </a:r>
                <a14:m>
                  <m:oMath xmlns:m="http://schemas.openxmlformats.org/officeDocument/2006/math">
                    <m:r>
                      <a:rPr lang="en-GB" b="0" i="1" smtClean="0">
                        <a:latin typeface="Cambria Math" panose="02040503050406030204" pitchFamily="18" charset="0"/>
                      </a:rPr>
                      <m:t>𝜈</m:t>
                    </m:r>
                  </m:oMath>
                </a14:m>
                <a:r>
                  <a:rPr lang="en-US" dirty="0"/>
                  <a:t>) — The position of the orbiting body along the ellipse at a specific time. </a:t>
                </a:r>
              </a:p>
            </p:txBody>
          </p:sp>
        </mc:Choice>
        <mc:Fallback xmlns="">
          <p:sp>
            <p:nvSpPr>
              <p:cNvPr id="12" name="Content Placeholder 1">
                <a:extLst>
                  <a:ext uri="{FF2B5EF4-FFF2-40B4-BE49-F238E27FC236}">
                    <a16:creationId xmlns:a16="http://schemas.microsoft.com/office/drawing/2014/main" id="{FE266537-F22D-7A3A-18A4-3946F6CE14A9}"/>
                  </a:ext>
                </a:extLst>
              </p:cNvPr>
              <p:cNvSpPr>
                <a:spLocks noGrp="1" noRot="1" noChangeAspect="1" noMove="1" noResize="1" noEditPoints="1" noAdjustHandles="1" noChangeArrowheads="1" noChangeShapeType="1" noTextEdit="1"/>
              </p:cNvSpPr>
              <p:nvPr>
                <p:ph idx="11"/>
              </p:nvPr>
            </p:nvSpPr>
            <p:spPr>
              <a:xfrm>
                <a:off x="147483" y="649218"/>
                <a:ext cx="5081465" cy="4419931"/>
              </a:xfrm>
              <a:blipFill>
                <a:blip r:embed="rId3"/>
                <a:stretch>
                  <a:fillRect l="-2743" t="-1429" r="-2244" b="-2571"/>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FF15F578-4FEF-AFD2-58EF-E3CDE2B8E54B}"/>
              </a:ext>
            </a:extLst>
          </p:cNvPr>
          <p:cNvSpPr>
            <a:spLocks noGrp="1"/>
          </p:cNvSpPr>
          <p:nvPr>
            <p:ph type="title"/>
          </p:nvPr>
        </p:nvSpPr>
        <p:spPr>
          <a:xfrm>
            <a:off x="147484" y="195634"/>
            <a:ext cx="8884428" cy="380667"/>
          </a:xfrm>
        </p:spPr>
        <p:txBody>
          <a:bodyPr anchor="ctr">
            <a:normAutofit fontScale="90000"/>
          </a:bodyPr>
          <a:lstStyle/>
          <a:p>
            <a:pPr>
              <a:lnSpc>
                <a:spcPct val="90000"/>
              </a:lnSpc>
            </a:pPr>
            <a:r>
              <a:rPr lang="en-GB" dirty="0"/>
              <a:t>Keplerian Elements </a:t>
            </a:r>
            <a:r>
              <a:rPr lang="en-GB" i="1" dirty="0">
                <a:latin typeface="Bradley Hand ITC" panose="03070402050302030203" pitchFamily="66" charset="77"/>
              </a:rPr>
              <a:t>Explained</a:t>
            </a:r>
          </a:p>
        </p:txBody>
      </p:sp>
      <p:pic>
        <p:nvPicPr>
          <p:cNvPr id="7" name="Content Placeholder 6" descr="A diagram of a satellite&#10;&#10;AI-generated content may be incorrect.">
            <a:extLst>
              <a:ext uri="{FF2B5EF4-FFF2-40B4-BE49-F238E27FC236}">
                <a16:creationId xmlns:a16="http://schemas.microsoft.com/office/drawing/2014/main" id="{7E3BE397-565B-A4EC-DE01-B26A14EACBDC}"/>
              </a:ext>
            </a:extLst>
          </p:cNvPr>
          <p:cNvPicPr>
            <a:picLocks noGrp="1" noChangeAspect="1"/>
          </p:cNvPicPr>
          <p:nvPr>
            <p:ph idx="12"/>
          </p:nvPr>
        </p:nvPicPr>
        <p:blipFill>
          <a:blip r:embed="rId4"/>
          <a:stretch>
            <a:fillRect/>
          </a:stretch>
        </p:blipFill>
        <p:spPr>
          <a:xfrm>
            <a:off x="5228948" y="996400"/>
            <a:ext cx="3904186" cy="3250235"/>
          </a:xfrm>
          <a:prstGeom prst="rect">
            <a:avLst/>
          </a:prstGeom>
          <a:noFill/>
        </p:spPr>
      </p:pic>
      <p:sp>
        <p:nvSpPr>
          <p:cNvPr id="14" name="Text Placeholder 4">
            <a:extLst>
              <a:ext uri="{FF2B5EF4-FFF2-40B4-BE49-F238E27FC236}">
                <a16:creationId xmlns:a16="http://schemas.microsoft.com/office/drawing/2014/main" id="{DA8EFBBE-7761-1588-0380-3BDA88EA4533}"/>
              </a:ext>
            </a:extLst>
          </p:cNvPr>
          <p:cNvSpPr>
            <a:spLocks noGrp="1"/>
          </p:cNvSpPr>
          <p:nvPr>
            <p:ph type="body" sz="quarter" idx="10"/>
          </p:nvPr>
        </p:nvSpPr>
        <p:spPr>
          <a:xfrm>
            <a:off x="6899037" y="206063"/>
            <a:ext cx="2132875" cy="435757"/>
          </a:xfrm>
        </p:spPr>
        <p:txBody>
          <a:bodyPr/>
          <a:lstStyle/>
          <a:p>
            <a:endParaRPr lang="en-US"/>
          </a:p>
        </p:txBody>
      </p:sp>
      <p:sp>
        <p:nvSpPr>
          <p:cNvPr id="16" name="Text Placeholder 5">
            <a:extLst>
              <a:ext uri="{FF2B5EF4-FFF2-40B4-BE49-F238E27FC236}">
                <a16:creationId xmlns:a16="http://schemas.microsoft.com/office/drawing/2014/main" id="{5665A4CD-DFBD-9E80-158F-6DD81AC0F046}"/>
              </a:ext>
            </a:extLst>
          </p:cNvPr>
          <p:cNvSpPr>
            <a:spLocks noGrp="1"/>
          </p:cNvSpPr>
          <p:nvPr>
            <p:ph type="body" sz="quarter" idx="13"/>
          </p:nvPr>
        </p:nvSpPr>
        <p:spPr>
          <a:xfrm>
            <a:off x="7585053" y="641821"/>
            <a:ext cx="1446859" cy="192881"/>
          </a:xfrm>
        </p:spPr>
        <p:txBody>
          <a:bodyPr/>
          <a:lstStyle/>
          <a:p>
            <a:endParaRPr lang="en-US"/>
          </a:p>
        </p:txBody>
      </p:sp>
      <p:sp>
        <p:nvSpPr>
          <p:cNvPr id="8" name="TextBox 7">
            <a:extLst>
              <a:ext uri="{FF2B5EF4-FFF2-40B4-BE49-F238E27FC236}">
                <a16:creationId xmlns:a16="http://schemas.microsoft.com/office/drawing/2014/main" id="{E6BB9AF7-72E2-47E2-2677-53E8E49B169E}"/>
              </a:ext>
            </a:extLst>
          </p:cNvPr>
          <p:cNvSpPr txBox="1"/>
          <p:nvPr/>
        </p:nvSpPr>
        <p:spPr>
          <a:xfrm>
            <a:off x="5967046" y="4866501"/>
            <a:ext cx="3236014" cy="276999"/>
          </a:xfrm>
          <a:prstGeom prst="rect">
            <a:avLst/>
          </a:prstGeom>
          <a:noFill/>
        </p:spPr>
        <p:txBody>
          <a:bodyPr wrap="none" rtlCol="0">
            <a:spAutoFit/>
          </a:bodyPr>
          <a:lstStyle/>
          <a:p>
            <a:r>
              <a:rPr lang="en-GB" sz="1200" dirty="0">
                <a:solidFill>
                  <a:schemeClr val="bg2"/>
                </a:solidFill>
              </a:rPr>
              <a:t>Picture taken from MATLAB Satellite Toolbox</a:t>
            </a:r>
          </a:p>
        </p:txBody>
      </p:sp>
    </p:spTree>
    <p:extLst>
      <p:ext uri="{BB962C8B-B14F-4D97-AF65-F5344CB8AC3E}">
        <p14:creationId xmlns:p14="http://schemas.microsoft.com/office/powerpoint/2010/main" val="522990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090F3-8BEE-9B07-4F5D-CE428EF47778}"/>
              </a:ext>
            </a:extLst>
          </p:cNvPr>
          <p:cNvSpPr>
            <a:spLocks noGrp="1"/>
          </p:cNvSpPr>
          <p:nvPr>
            <p:ph type="title"/>
          </p:nvPr>
        </p:nvSpPr>
        <p:spPr>
          <a:xfrm>
            <a:off x="147484" y="89098"/>
            <a:ext cx="8884428" cy="380667"/>
          </a:xfrm>
        </p:spPr>
        <p:txBody>
          <a:bodyPr/>
          <a:lstStyle/>
          <a:p>
            <a:r>
              <a:rPr lang="en-GB" dirty="0"/>
              <a:t>Gaussian Variational </a:t>
            </a:r>
            <a:r>
              <a:rPr lang="en-GB" dirty="0" err="1"/>
              <a:t>Eqn</a:t>
            </a:r>
            <a:r>
              <a:rPr lang="en-GB" dirty="0"/>
              <a:t> – RSW force </a:t>
            </a:r>
            <a:r>
              <a:rPr lang="en-GB" dirty="0">
                <a:sym typeface="Wingdings" pitchFamily="2" charset="2"/>
              </a:rPr>
              <a:t></a:t>
            </a:r>
            <a:r>
              <a:rPr lang="en-GB" dirty="0"/>
              <a:t> Keplerian Dynamic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8142F6-3864-0504-C6B1-47BB35DA23D7}"/>
                  </a:ext>
                </a:extLst>
              </p:cNvPr>
              <p:cNvSpPr>
                <a:spLocks noGrp="1"/>
              </p:cNvSpPr>
              <p:nvPr>
                <p:ph idx="1"/>
              </p:nvPr>
            </p:nvSpPr>
            <p:spPr>
              <a:xfrm>
                <a:off x="147484" y="576302"/>
                <a:ext cx="8884428" cy="4567198"/>
              </a:xfrm>
            </p:spPr>
            <p:txBody>
              <a:bodyPr/>
              <a:lstStyle/>
              <a:p>
                <a:pPr marL="0" indent="0">
                  <a:buNone/>
                </a:pP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𝑎</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2</m:t>
                            </m:r>
                          </m:sup>
                        </m:sSup>
                      </m:num>
                      <m:den>
                        <m:r>
                          <a:rPr lang="en-GB" b="0" i="1" smtClean="0">
                            <a:latin typeface="Cambria Math" panose="02040503050406030204" pitchFamily="18" charset="0"/>
                          </a:rPr>
                          <m:t>h</m:t>
                        </m:r>
                      </m:den>
                    </m:f>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𝑒</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rPr>
                              <m:t>𝜈</m:t>
                            </m:r>
                          </m:e>
                        </m:func>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𝑅</m:t>
                            </m:r>
                          </m:sub>
                        </m:sSub>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𝑒</m:t>
                            </m:r>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rPr>
                                  <m:t>𝜈</m:t>
                                </m:r>
                              </m:e>
                            </m:func>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𝑆</m:t>
                            </m:r>
                          </m:sub>
                        </m:sSub>
                      </m:e>
                    </m:d>
                  </m:oMath>
                </a14:m>
                <a:r>
                  <a:rPr lang="en-GB" b="0" dirty="0"/>
                  <a:t> OR </a:t>
                </a:r>
                <a14:m>
                  <m:oMath xmlns:m="http://schemas.openxmlformats.org/officeDocument/2006/math">
                    <m:acc>
                      <m:accPr>
                        <m:chr m:val="̇"/>
                        <m:ctrlPr>
                          <a:rPr lang="en-GB" i="1">
                            <a:latin typeface="Cambria Math" panose="02040503050406030204" pitchFamily="18" charset="0"/>
                          </a:rPr>
                        </m:ctrlPr>
                      </m:accPr>
                      <m:e>
                        <m:r>
                          <a:rPr lang="en-GB" b="0" i="1" smtClean="0">
                            <a:latin typeface="Cambria Math" panose="02040503050406030204" pitchFamily="18" charset="0"/>
                          </a:rPr>
                          <m:t>h</m:t>
                        </m:r>
                      </m:e>
                    </m:acc>
                    <m:r>
                      <a:rPr lang="en-GB" b="0" i="1" smtClean="0">
                        <a:latin typeface="Cambria Math" panose="02040503050406030204" pitchFamily="18" charset="0"/>
                      </a:rPr>
                      <m:t>=</m:t>
                    </m:r>
                    <m:r>
                      <a:rPr lang="en-GB" b="0" i="1" smtClean="0">
                        <a:latin typeface="Cambria Math" panose="02040503050406030204" pitchFamily="18" charset="0"/>
                      </a:rPr>
                      <m:t>𝑟</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𝑆</m:t>
                        </m:r>
                      </m:sub>
                    </m:sSub>
                  </m:oMath>
                </a14:m>
                <a:endParaRPr lang="en-GB" b="0" dirty="0"/>
              </a:p>
              <a:p>
                <a:pPr marL="0" indent="0">
                  <a:buNone/>
                </a:pP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𝑒</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𝑝</m:t>
                        </m:r>
                      </m:num>
                      <m:den>
                        <m:r>
                          <a:rPr lang="en-GB" b="0" i="1" smtClean="0">
                            <a:latin typeface="Cambria Math" panose="02040503050406030204" pitchFamily="18" charset="0"/>
                          </a:rPr>
                          <m:t>h</m:t>
                        </m:r>
                      </m:den>
                    </m:f>
                    <m:d>
                      <m:dPr>
                        <m:begChr m:val="{"/>
                        <m:endChr m:val="}"/>
                        <m:ctrlPr>
                          <a:rPr lang="en-GB" b="0" i="1" smtClean="0">
                            <a:latin typeface="Cambria Math" panose="02040503050406030204" pitchFamily="18" charset="0"/>
                          </a:rPr>
                        </m:ctrlPr>
                      </m:dPr>
                      <m:e>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rPr>
                              <m:t>𝜈</m:t>
                            </m:r>
                          </m:e>
                        </m:func>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𝑅</m:t>
                            </m:r>
                          </m:sub>
                        </m:sSub>
                        <m:r>
                          <a:rPr lang="en-GB" b="0" i="1" smtClean="0">
                            <a:latin typeface="Cambria Math" panose="02040503050406030204" pitchFamily="18" charset="0"/>
                          </a:rPr>
                          <m:t>+</m:t>
                        </m:r>
                        <m:d>
                          <m:dPr>
                            <m:ctrlPr>
                              <a:rPr lang="en-GB" b="0" i="1" smtClean="0">
                                <a:latin typeface="Cambria Math" panose="02040503050406030204" pitchFamily="18" charset="0"/>
                              </a:rPr>
                            </m:ctrlPr>
                          </m:dPr>
                          <m:e>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rPr>
                                  <m:t>𝜈</m:t>
                                </m:r>
                              </m:e>
                            </m:func>
                            <m:r>
                              <a:rPr lang="en-GB" b="0" i="1" smtClean="0">
                                <a:latin typeface="Cambria Math" panose="02040503050406030204" pitchFamily="18" charset="0"/>
                              </a:rPr>
                              <m:t>+</m:t>
                            </m:r>
                            <m:f>
                              <m:fPr>
                                <m:ctrlPr>
                                  <a:rPr lang="en-GB" b="0" i="1" smtClean="0">
                                    <a:latin typeface="Cambria Math" panose="02040503050406030204" pitchFamily="18" charset="0"/>
                                  </a:rPr>
                                </m:ctrlPr>
                              </m:fPr>
                              <m:num>
                                <m:func>
                                  <m:funcPr>
                                    <m:ctrlPr>
                                      <a:rPr lang="en-GB" b="0" i="1" smtClean="0">
                                        <a:latin typeface="Cambria Math" panose="02040503050406030204" pitchFamily="18" charset="0"/>
                                      </a:rPr>
                                    </m:ctrlPr>
                                  </m:funcPr>
                                  <m:fName>
                                    <m:r>
                                      <a:rPr lang="en-GB" i="1">
                                        <a:latin typeface="Cambria Math" panose="02040503050406030204" pitchFamily="18" charset="0"/>
                                      </a:rPr>
                                      <m:t>𝑒</m:t>
                                    </m:r>
                                    <m:r>
                                      <a:rPr lang="en-GB" i="1">
                                        <a:latin typeface="Cambria Math" panose="02040503050406030204" pitchFamily="18" charset="0"/>
                                      </a:rPr>
                                      <m:t>+</m:t>
                                    </m:r>
                                    <m:r>
                                      <m:rPr>
                                        <m:sty m:val="p"/>
                                      </m:rPr>
                                      <a:rPr lang="en-GB" b="0" i="0" smtClean="0">
                                        <a:latin typeface="Cambria Math" panose="02040503050406030204" pitchFamily="18" charset="0"/>
                                      </a:rPr>
                                      <m:t>cos</m:t>
                                    </m:r>
                                  </m:fName>
                                  <m:e>
                                    <m:r>
                                      <a:rPr lang="en-GB" b="0" i="1" smtClean="0">
                                        <a:latin typeface="Cambria Math" panose="02040503050406030204" pitchFamily="18" charset="0"/>
                                      </a:rPr>
                                      <m:t>𝜈</m:t>
                                    </m:r>
                                  </m:e>
                                </m:func>
                              </m:num>
                              <m:den>
                                <m:r>
                                  <a:rPr lang="en-GB" b="0" i="1" smtClean="0">
                                    <a:latin typeface="Cambria Math" panose="02040503050406030204" pitchFamily="18" charset="0"/>
                                  </a:rPr>
                                  <m:t>1+</m:t>
                                </m:r>
                                <m:r>
                                  <a:rPr lang="en-GB" b="0" i="1" smtClean="0">
                                    <a:latin typeface="Cambria Math" panose="02040503050406030204" pitchFamily="18" charset="0"/>
                                  </a:rPr>
                                  <m:t>𝑒</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rPr>
                                      <m:t>𝜈</m:t>
                                    </m:r>
                                  </m:e>
                                </m:func>
                              </m:den>
                            </m:f>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𝑠</m:t>
                            </m:r>
                          </m:sub>
                        </m:sSub>
                      </m:e>
                    </m:d>
                  </m:oMath>
                </a14:m>
                <a:r>
                  <a:rPr lang="en-GB" dirty="0"/>
                  <a:t> </a:t>
                </a:r>
              </a:p>
              <a:p>
                <a:pPr marL="0" indent="0">
                  <a:buNone/>
                </a:pP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𝑖</m:t>
                        </m:r>
                        <m:r>
                          <a:rPr lang="en-GB" b="0" i="1" smtClean="0">
                            <a:latin typeface="Cambria Math" panose="02040503050406030204" pitchFamily="18" charset="0"/>
                          </a:rPr>
                          <m:t> </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𝑟</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rPr>
                              <m:t>𝑢</m:t>
                            </m:r>
                          </m:e>
                        </m:func>
                      </m:num>
                      <m:den>
                        <m:r>
                          <a:rPr lang="en-GB" b="0" i="1" smtClean="0">
                            <a:latin typeface="Cambria Math" panose="02040503050406030204" pitchFamily="18" charset="0"/>
                          </a:rPr>
                          <m:t>h</m:t>
                        </m:r>
                      </m:den>
                    </m:f>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𝑊</m:t>
                        </m:r>
                      </m:sub>
                    </m:sSub>
                  </m:oMath>
                </a14:m>
                <a:r>
                  <a:rPr lang="en-GB" dirty="0"/>
                  <a:t> </a:t>
                </a:r>
              </a:p>
              <a:p>
                <a:pPr marL="0" indent="0">
                  <a:buNone/>
                </a:pPr>
                <a14:m>
                  <m:oMath xmlns:m="http://schemas.openxmlformats.org/officeDocument/2006/math">
                    <m:acc>
                      <m:accPr>
                        <m:chr m:val="̇"/>
                        <m:ctrlPr>
                          <a:rPr lang="en-GB" i="1">
                            <a:latin typeface="Cambria Math" panose="02040503050406030204" pitchFamily="18" charset="0"/>
                          </a:rPr>
                        </m:ctrlPr>
                      </m:accPr>
                      <m:e>
                        <m:r>
                          <a:rPr lang="en-GB" b="0" i="1" smtClean="0">
                            <a:latin typeface="Cambria Math" panose="02040503050406030204" pitchFamily="18" charset="0"/>
                          </a:rPr>
                          <m:t>𝛺</m:t>
                        </m:r>
                      </m:e>
                    </m:acc>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𝑟</m:t>
                        </m:r>
                        <m:func>
                          <m:funcPr>
                            <m:ctrlPr>
                              <a:rPr lang="en-GB" i="1">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i="1">
                                <a:latin typeface="Cambria Math" panose="02040503050406030204" pitchFamily="18" charset="0"/>
                              </a:rPr>
                              <m:t>𝑢</m:t>
                            </m:r>
                          </m:e>
                        </m:func>
                      </m:num>
                      <m:den>
                        <m:r>
                          <a:rPr lang="en-GB" b="0" i="1" smtClean="0">
                            <a:latin typeface="Cambria Math" panose="02040503050406030204" pitchFamily="18" charset="0"/>
                          </a:rPr>
                          <m:t>h</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rPr>
                              <m:t>𝑖</m:t>
                            </m:r>
                          </m:e>
                        </m:func>
                      </m:den>
                    </m:f>
                    <m:sSub>
                      <m:sSubPr>
                        <m:ctrlPr>
                          <a:rPr lang="en-GB" i="1">
                            <a:latin typeface="Cambria Math" panose="02040503050406030204" pitchFamily="18" charset="0"/>
                          </a:rPr>
                        </m:ctrlPr>
                      </m:sSubPr>
                      <m:e>
                        <m:r>
                          <a:rPr lang="en-GB" i="1">
                            <a:latin typeface="Cambria Math" panose="02040503050406030204" pitchFamily="18" charset="0"/>
                          </a:rPr>
                          <m:t>𝐹</m:t>
                        </m:r>
                      </m:e>
                      <m:sub>
                        <m:r>
                          <a:rPr lang="en-GB" i="1">
                            <a:latin typeface="Cambria Math" panose="02040503050406030204" pitchFamily="18" charset="0"/>
                          </a:rPr>
                          <m:t>𝑊</m:t>
                        </m:r>
                      </m:sub>
                    </m:sSub>
                  </m:oMath>
                </a14:m>
                <a:r>
                  <a:rPr lang="en-GB" dirty="0"/>
                  <a:t> </a:t>
                </a:r>
              </a:p>
              <a:p>
                <a:pPr marL="0" indent="0">
                  <a:buNone/>
                </a:pPr>
                <a14:m>
                  <m:oMath xmlns:m="http://schemas.openxmlformats.org/officeDocument/2006/math">
                    <m:acc>
                      <m:accPr>
                        <m:chr m:val="̇"/>
                        <m:ctrlPr>
                          <a:rPr lang="en-GB" i="1" smtClean="0">
                            <a:latin typeface="Cambria Math" panose="02040503050406030204" pitchFamily="18" charset="0"/>
                          </a:rPr>
                        </m:ctrlPr>
                      </m:accPr>
                      <m:e>
                        <m:r>
                          <a:rPr lang="en-GB" b="0" i="1" smtClean="0">
                            <a:latin typeface="Cambria Math" panose="02040503050406030204" pitchFamily="18" charset="0"/>
                          </a:rPr>
                          <m:t>𝜔</m:t>
                        </m:r>
                      </m:e>
                    </m:acc>
                    <m:r>
                      <a:rPr lang="en-GB" i="1">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𝑝</m:t>
                        </m:r>
                      </m:num>
                      <m:den>
                        <m:r>
                          <a:rPr lang="en-GB" b="0" i="1" smtClean="0">
                            <a:latin typeface="Cambria Math" panose="02040503050406030204" pitchFamily="18" charset="0"/>
                          </a:rPr>
                          <m:t>𝑒h</m:t>
                        </m:r>
                      </m:den>
                    </m:f>
                    <m:d>
                      <m:dPr>
                        <m:begChr m:val="{"/>
                        <m:endChr m:val="}"/>
                        <m:ctrlPr>
                          <a:rPr lang="en-GB" i="1">
                            <a:latin typeface="Cambria Math" panose="02040503050406030204" pitchFamily="18" charset="0"/>
                          </a:rPr>
                        </m:ctrlPr>
                      </m:dPr>
                      <m:e>
                        <m:r>
                          <a:rPr lang="en-GB" i="1">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rPr>
                              <m:t>𝜈</m:t>
                            </m:r>
                          </m:e>
                        </m:func>
                        <m:sSub>
                          <m:sSubPr>
                            <m:ctrlPr>
                              <a:rPr lang="en-GB" i="1">
                                <a:latin typeface="Cambria Math" panose="02040503050406030204" pitchFamily="18" charset="0"/>
                              </a:rPr>
                            </m:ctrlPr>
                          </m:sSubPr>
                          <m:e>
                            <m:r>
                              <a:rPr lang="en-GB" i="1">
                                <a:latin typeface="Cambria Math" panose="02040503050406030204" pitchFamily="18" charset="0"/>
                              </a:rPr>
                              <m:t>𝐹</m:t>
                            </m:r>
                          </m:e>
                          <m:sub>
                            <m:r>
                              <a:rPr lang="en-GB" i="1">
                                <a:latin typeface="Cambria Math" panose="02040503050406030204" pitchFamily="18" charset="0"/>
                              </a:rPr>
                              <m:t>𝑅</m:t>
                            </m:r>
                          </m:sub>
                        </m:sSub>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1+</m:t>
                                </m:r>
                                <m:r>
                                  <a:rPr lang="en-GB" i="1">
                                    <a:latin typeface="Cambria Math" panose="02040503050406030204" pitchFamily="18" charset="0"/>
                                  </a:rPr>
                                  <m:t>𝑒</m:t>
                                </m:r>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rPr>
                                      <m:t>𝜈</m:t>
                                    </m:r>
                                  </m:e>
                                </m:func>
                              </m:den>
                            </m:f>
                          </m:e>
                        </m:d>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rPr>
                              <m:t>𝜈</m:t>
                            </m:r>
                          </m:e>
                        </m:func>
                        <m:sSub>
                          <m:sSubPr>
                            <m:ctrlPr>
                              <a:rPr lang="en-GB" i="1">
                                <a:latin typeface="Cambria Math" panose="02040503050406030204" pitchFamily="18" charset="0"/>
                              </a:rPr>
                            </m:ctrlPr>
                          </m:sSubPr>
                          <m:e>
                            <m:r>
                              <a:rPr lang="en-GB" i="1">
                                <a:latin typeface="Cambria Math" panose="02040503050406030204" pitchFamily="18" charset="0"/>
                              </a:rPr>
                              <m:t>𝐹</m:t>
                            </m:r>
                          </m:e>
                          <m:sub>
                            <m:r>
                              <a:rPr lang="en-GB" i="1">
                                <a:latin typeface="Cambria Math" panose="02040503050406030204" pitchFamily="18" charset="0"/>
                              </a:rPr>
                              <m:t>𝑆</m:t>
                            </m:r>
                          </m:sub>
                        </m:sSub>
                      </m:e>
                    </m:d>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𝑟</m:t>
                        </m:r>
                        <m:func>
                          <m:funcPr>
                            <m:ctrlPr>
                              <a:rPr lang="en-GB" i="1">
                                <a:latin typeface="Cambria Math" panose="02040503050406030204" pitchFamily="18" charset="0"/>
                              </a:rPr>
                            </m:ctrlPr>
                          </m:funcPr>
                          <m:fName>
                            <m:r>
                              <m:rPr>
                                <m:sty m:val="p"/>
                              </m:rPr>
                              <a:rPr lang="en-GB">
                                <a:latin typeface="Cambria Math" panose="02040503050406030204" pitchFamily="18" charset="0"/>
                              </a:rPr>
                              <m:t>cot</m:t>
                            </m:r>
                          </m:fName>
                          <m:e>
                            <m:r>
                              <a:rPr lang="en-GB" i="1">
                                <a:latin typeface="Cambria Math" panose="02040503050406030204" pitchFamily="18" charset="0"/>
                              </a:rPr>
                              <m:t>𝑖</m:t>
                            </m:r>
                          </m:e>
                        </m:func>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rPr>
                              <m:t>𝑢</m:t>
                            </m:r>
                          </m:e>
                        </m:func>
                      </m:num>
                      <m:den>
                        <m:r>
                          <a:rPr lang="en-GB" i="1">
                            <a:latin typeface="Cambria Math" panose="02040503050406030204" pitchFamily="18" charset="0"/>
                          </a:rPr>
                          <m:t>h</m:t>
                        </m:r>
                      </m:den>
                    </m:f>
                    <m:sSub>
                      <m:sSubPr>
                        <m:ctrlPr>
                          <a:rPr lang="en-GB" i="1">
                            <a:latin typeface="Cambria Math" panose="02040503050406030204" pitchFamily="18" charset="0"/>
                          </a:rPr>
                        </m:ctrlPr>
                      </m:sSubPr>
                      <m:e>
                        <m:r>
                          <a:rPr lang="en-GB" i="1">
                            <a:latin typeface="Cambria Math" panose="02040503050406030204" pitchFamily="18" charset="0"/>
                          </a:rPr>
                          <m:t>𝐹</m:t>
                        </m:r>
                      </m:e>
                      <m:sub>
                        <m:r>
                          <a:rPr lang="en-GB" i="1">
                            <a:latin typeface="Cambria Math" panose="02040503050406030204" pitchFamily="18" charset="0"/>
                          </a:rPr>
                          <m:t>𝑊</m:t>
                        </m:r>
                      </m:sub>
                    </m:sSub>
                  </m:oMath>
                </a14:m>
                <a:r>
                  <a:rPr lang="en-GB" dirty="0"/>
                  <a:t> </a:t>
                </a:r>
              </a:p>
              <a:p>
                <a:pPr marL="0" indent="0">
                  <a:buNone/>
                </a:pP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𝜈</m:t>
                        </m:r>
                      </m:e>
                    </m:acc>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𝑝</m:t>
                        </m:r>
                      </m:num>
                      <m:den>
                        <m:r>
                          <a:rPr lang="en-GB" b="0" i="1" smtClean="0">
                            <a:latin typeface="Cambria Math" panose="02040503050406030204" pitchFamily="18" charset="0"/>
                          </a:rPr>
                          <m:t>𝑒h</m:t>
                        </m:r>
                      </m:den>
                    </m:f>
                    <m:d>
                      <m:dPr>
                        <m:begChr m:val="{"/>
                        <m:endChr m:val="}"/>
                        <m:ctrlPr>
                          <a:rPr lang="en-GB" b="0" i="1" smtClean="0">
                            <a:latin typeface="Cambria Math" panose="02040503050406030204" pitchFamily="18" charset="0"/>
                          </a:rPr>
                        </m:ctrlPr>
                      </m:dPr>
                      <m:e>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rPr>
                              <m:t>𝜈</m:t>
                            </m:r>
                          </m:e>
                        </m:func>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𝑅</m:t>
                            </m:r>
                          </m:sub>
                        </m:sSub>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f>
                              <m:fPr>
                                <m:ctrlPr>
                                  <a:rPr lang="en-GB" i="1">
                                    <a:latin typeface="Cambria Math" panose="02040503050406030204" pitchFamily="18" charset="0"/>
                                  </a:rPr>
                                </m:ctrlPr>
                              </m:fPr>
                              <m:num>
                                <m:r>
                                  <a:rPr lang="en-GB" b="0" i="1" smtClean="0">
                                    <a:latin typeface="Cambria Math" panose="02040503050406030204" pitchFamily="18" charset="0"/>
                                  </a:rPr>
                                  <m:t>1</m:t>
                                </m:r>
                              </m:num>
                              <m:den>
                                <m:r>
                                  <a:rPr lang="en-GB" i="1">
                                    <a:latin typeface="Cambria Math" panose="02040503050406030204" pitchFamily="18" charset="0"/>
                                  </a:rPr>
                                  <m:t>1+</m:t>
                                </m:r>
                                <m:r>
                                  <a:rPr lang="en-GB" i="1">
                                    <a:latin typeface="Cambria Math" panose="02040503050406030204" pitchFamily="18" charset="0"/>
                                  </a:rPr>
                                  <m:t>𝑒</m:t>
                                </m:r>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rPr>
                                      <m:t>𝜈</m:t>
                                    </m:r>
                                  </m:e>
                                </m:func>
                              </m:den>
                            </m:f>
                          </m:e>
                        </m:d>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rPr>
                              <m:t>𝜈</m:t>
                            </m:r>
                          </m:e>
                        </m:func>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𝑆</m:t>
                            </m:r>
                          </m:sub>
                        </m:sSub>
                      </m:e>
                    </m:d>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h</m:t>
                        </m:r>
                      </m:num>
                      <m:den>
                        <m:sSup>
                          <m:sSupPr>
                            <m:ctrlPr>
                              <a:rPr lang="en-GB" i="1">
                                <a:latin typeface="Cambria Math" panose="02040503050406030204" pitchFamily="18" charset="0"/>
                              </a:rPr>
                            </m:ctrlPr>
                          </m:sSupPr>
                          <m:e>
                            <m:r>
                              <a:rPr lang="en-GB" i="1">
                                <a:latin typeface="Cambria Math" panose="02040503050406030204" pitchFamily="18" charset="0"/>
                              </a:rPr>
                              <m:t>𝑟</m:t>
                            </m:r>
                          </m:e>
                          <m:sup>
                            <m:r>
                              <a:rPr lang="en-GB" i="1">
                                <a:latin typeface="Cambria Math" panose="02040503050406030204" pitchFamily="18" charset="0"/>
                              </a:rPr>
                              <m:t>2</m:t>
                            </m:r>
                          </m:sup>
                        </m:sSup>
                      </m:den>
                    </m:f>
                  </m:oMath>
                </a14:m>
                <a:r>
                  <a:rPr lang="en-GB" dirty="0"/>
                  <a:t> </a:t>
                </a:r>
              </a:p>
              <a:p>
                <a:pPr marL="0" indent="0">
                  <a:buNone/>
                </a:pPr>
                <a:endParaRPr lang="en-GB" sz="1200" dirty="0"/>
              </a:p>
              <a:p>
                <a:pPr marL="0" indent="0">
                  <a:buNone/>
                </a:pPr>
                <a:r>
                  <a:rPr lang="en-GB" dirty="0"/>
                  <a:t>With some helper function:</a:t>
                </a:r>
              </a:p>
              <a:p>
                <a:r>
                  <a:rPr lang="en-GB" sz="1400" dirty="0"/>
                  <a:t>Semi-parameter: </a:t>
                </a:r>
                <a14:m>
                  <m:oMath xmlns:m="http://schemas.openxmlformats.org/officeDocument/2006/math">
                    <m:r>
                      <a:rPr lang="en-GB" sz="1400" i="1">
                        <a:latin typeface="Cambria Math" panose="02040503050406030204" pitchFamily="18" charset="0"/>
                      </a:rPr>
                      <m:t>𝑝</m:t>
                    </m:r>
                    <m:r>
                      <a:rPr lang="en-GB" sz="1400" i="1">
                        <a:latin typeface="Cambria Math" panose="02040503050406030204" pitchFamily="18" charset="0"/>
                      </a:rPr>
                      <m:t>=</m:t>
                    </m:r>
                    <m:r>
                      <a:rPr lang="en-GB" sz="1400" i="1">
                        <a:latin typeface="Cambria Math" panose="02040503050406030204" pitchFamily="18" charset="0"/>
                      </a:rPr>
                      <m:t>𝑎</m:t>
                    </m:r>
                    <m:d>
                      <m:dPr>
                        <m:ctrlPr>
                          <a:rPr lang="en-GB" sz="1400" i="1">
                            <a:latin typeface="Cambria Math" panose="02040503050406030204" pitchFamily="18" charset="0"/>
                          </a:rPr>
                        </m:ctrlPr>
                      </m:dPr>
                      <m:e>
                        <m:r>
                          <a:rPr lang="en-GB" sz="1400" i="1">
                            <a:latin typeface="Cambria Math" panose="02040503050406030204" pitchFamily="18" charset="0"/>
                          </a:rPr>
                          <m:t>1−</m:t>
                        </m:r>
                        <m:sSup>
                          <m:sSupPr>
                            <m:ctrlPr>
                              <a:rPr lang="en-GB" sz="1400" i="1">
                                <a:latin typeface="Cambria Math" panose="02040503050406030204" pitchFamily="18" charset="0"/>
                              </a:rPr>
                            </m:ctrlPr>
                          </m:sSupPr>
                          <m:e>
                            <m:r>
                              <a:rPr lang="en-GB" sz="1400" i="1">
                                <a:latin typeface="Cambria Math" panose="02040503050406030204" pitchFamily="18" charset="0"/>
                              </a:rPr>
                              <m:t>𝑒</m:t>
                            </m:r>
                          </m:e>
                          <m:sup>
                            <m:r>
                              <a:rPr lang="en-GB" sz="1400" i="1">
                                <a:latin typeface="Cambria Math" panose="02040503050406030204" pitchFamily="18" charset="0"/>
                              </a:rPr>
                              <m:t>2</m:t>
                            </m:r>
                          </m:sup>
                        </m:sSup>
                      </m:e>
                    </m:d>
                    <m:r>
                      <a:rPr lang="en-GB" sz="1400" i="1">
                        <a:latin typeface="Cambria Math" panose="02040503050406030204" pitchFamily="18" charset="0"/>
                      </a:rPr>
                      <m:t>=</m:t>
                    </m:r>
                    <m:sSup>
                      <m:sSupPr>
                        <m:ctrlPr>
                          <a:rPr lang="en-GB" sz="1400" i="1">
                            <a:latin typeface="Cambria Math" panose="02040503050406030204" pitchFamily="18" charset="0"/>
                          </a:rPr>
                        </m:ctrlPr>
                      </m:sSupPr>
                      <m:e>
                        <m:r>
                          <a:rPr lang="en-GB" sz="1400" i="1">
                            <a:latin typeface="Cambria Math" panose="02040503050406030204" pitchFamily="18" charset="0"/>
                          </a:rPr>
                          <m:t>h</m:t>
                        </m:r>
                      </m:e>
                      <m:sup>
                        <m:r>
                          <a:rPr lang="en-GB" sz="1400" i="1">
                            <a:latin typeface="Cambria Math" panose="02040503050406030204" pitchFamily="18" charset="0"/>
                          </a:rPr>
                          <m:t>2</m:t>
                        </m:r>
                      </m:sup>
                    </m:sSup>
                    <m:r>
                      <a:rPr lang="en-GB" sz="1400" i="1">
                        <a:latin typeface="Cambria Math" panose="02040503050406030204" pitchFamily="18" charset="0"/>
                      </a:rPr>
                      <m:t>/</m:t>
                    </m:r>
                    <m:r>
                      <a:rPr lang="en-GB" sz="1400" i="1">
                        <a:latin typeface="Cambria Math" panose="02040503050406030204" pitchFamily="18" charset="0"/>
                      </a:rPr>
                      <m:t>𝜇</m:t>
                    </m:r>
                  </m:oMath>
                </a14:m>
                <a:r>
                  <a:rPr lang="en-GB" sz="1400" i="1" dirty="0">
                    <a:latin typeface="Cambria Math" panose="02040503050406030204" pitchFamily="18" charset="0"/>
                  </a:rPr>
                  <a:t> </a:t>
                </a:r>
              </a:p>
              <a:p>
                <a:r>
                  <a:rPr lang="en-GB" sz="1400" dirty="0"/>
                  <a:t>Angular momentum: </a:t>
                </a:r>
                <a14:m>
                  <m:oMath xmlns:m="http://schemas.openxmlformats.org/officeDocument/2006/math">
                    <m:r>
                      <a:rPr lang="en-GB" sz="1400" i="1">
                        <a:latin typeface="Cambria Math" panose="02040503050406030204" pitchFamily="18" charset="0"/>
                      </a:rPr>
                      <m:t>h</m:t>
                    </m:r>
                    <m:r>
                      <a:rPr lang="en-GB" sz="1400" i="1">
                        <a:latin typeface="Cambria Math" panose="02040503050406030204" pitchFamily="18" charset="0"/>
                      </a:rPr>
                      <m:t>=</m:t>
                    </m:r>
                    <m:rad>
                      <m:radPr>
                        <m:degHide m:val="on"/>
                        <m:ctrlPr>
                          <a:rPr lang="en-GB" sz="1400" i="1">
                            <a:latin typeface="Cambria Math" panose="02040503050406030204" pitchFamily="18" charset="0"/>
                          </a:rPr>
                        </m:ctrlPr>
                      </m:radPr>
                      <m:deg/>
                      <m:e>
                        <m:r>
                          <a:rPr lang="en-GB" sz="1400" i="1">
                            <a:latin typeface="Cambria Math" panose="02040503050406030204" pitchFamily="18" charset="0"/>
                          </a:rPr>
                          <m:t>𝜇</m:t>
                        </m:r>
                        <m:r>
                          <a:rPr lang="en-GB" sz="1400" i="1">
                            <a:latin typeface="Cambria Math" panose="02040503050406030204" pitchFamily="18" charset="0"/>
                          </a:rPr>
                          <m:t>𝑎</m:t>
                        </m:r>
                        <m:r>
                          <a:rPr lang="en-GB" sz="1400" i="1">
                            <a:latin typeface="Cambria Math" panose="02040503050406030204" pitchFamily="18" charset="0"/>
                          </a:rPr>
                          <m:t>(1−</m:t>
                        </m:r>
                        <m:sSup>
                          <m:sSupPr>
                            <m:ctrlPr>
                              <a:rPr lang="en-GB" sz="1400" i="1">
                                <a:latin typeface="Cambria Math" panose="02040503050406030204" pitchFamily="18" charset="0"/>
                              </a:rPr>
                            </m:ctrlPr>
                          </m:sSupPr>
                          <m:e>
                            <m:r>
                              <a:rPr lang="en-GB" sz="1400" i="1">
                                <a:latin typeface="Cambria Math" panose="02040503050406030204" pitchFamily="18" charset="0"/>
                              </a:rPr>
                              <m:t>𝑒</m:t>
                            </m:r>
                          </m:e>
                          <m:sup>
                            <m:r>
                              <a:rPr lang="en-GB" sz="1400" i="1">
                                <a:latin typeface="Cambria Math" panose="02040503050406030204" pitchFamily="18" charset="0"/>
                              </a:rPr>
                              <m:t>2</m:t>
                            </m:r>
                          </m:sup>
                        </m:sSup>
                        <m:r>
                          <a:rPr lang="en-GB" sz="1400" i="1">
                            <a:latin typeface="Cambria Math" panose="02040503050406030204" pitchFamily="18" charset="0"/>
                          </a:rPr>
                          <m:t>)</m:t>
                        </m:r>
                      </m:e>
                    </m:rad>
                  </m:oMath>
                </a14:m>
                <a:endParaRPr lang="en-GB" sz="1400" dirty="0"/>
              </a:p>
              <a:p>
                <a:r>
                  <a:rPr lang="en-GB" sz="1400" dirty="0"/>
                  <a:t>Argument of latitude: </a:t>
                </a:r>
                <a14:m>
                  <m:oMath xmlns:m="http://schemas.openxmlformats.org/officeDocument/2006/math">
                    <m:r>
                      <a:rPr lang="en-GB" sz="1400" i="1">
                        <a:latin typeface="Cambria Math" panose="02040503050406030204" pitchFamily="18" charset="0"/>
                      </a:rPr>
                      <m:t>𝑢</m:t>
                    </m:r>
                    <m:r>
                      <a:rPr lang="en-GB" sz="1400" i="1">
                        <a:latin typeface="Cambria Math" panose="02040503050406030204" pitchFamily="18" charset="0"/>
                      </a:rPr>
                      <m:t>=</m:t>
                    </m:r>
                    <m:r>
                      <a:rPr lang="en-GB" sz="1400" i="1">
                        <a:latin typeface="Cambria Math" panose="02040503050406030204" pitchFamily="18" charset="0"/>
                      </a:rPr>
                      <m:t>𝜔</m:t>
                    </m:r>
                    <m:r>
                      <a:rPr lang="en-GB" sz="1400" i="1">
                        <a:latin typeface="Cambria Math" panose="02040503050406030204" pitchFamily="18" charset="0"/>
                      </a:rPr>
                      <m:t>+</m:t>
                    </m:r>
                    <m:r>
                      <a:rPr lang="en-GB" sz="1400" i="1">
                        <a:latin typeface="Cambria Math" panose="02040503050406030204" pitchFamily="18" charset="0"/>
                      </a:rPr>
                      <m:t>𝜈</m:t>
                    </m:r>
                  </m:oMath>
                </a14:m>
                <a:r>
                  <a:rPr lang="en-GB" sz="1400" i="1" dirty="0">
                    <a:latin typeface="Cambria Math" panose="02040503050406030204" pitchFamily="18" charset="0"/>
                  </a:rPr>
                  <a:t> </a:t>
                </a:r>
              </a:p>
              <a:p>
                <a:r>
                  <a:rPr lang="en-GB" sz="1400" dirty="0"/>
                  <a:t>Radial position from Earth’s centre: </a:t>
                </a:r>
                <a14:m>
                  <m:oMath xmlns:m="http://schemas.openxmlformats.org/officeDocument/2006/math">
                    <m:r>
                      <a:rPr lang="en-GB" sz="1400" i="1">
                        <a:latin typeface="Cambria Math" panose="02040503050406030204" pitchFamily="18" charset="0"/>
                      </a:rPr>
                      <m:t>𝑟</m:t>
                    </m:r>
                    <m:r>
                      <a:rPr lang="en-GB" sz="1400" i="1">
                        <a:latin typeface="Cambria Math" panose="02040503050406030204" pitchFamily="18" charset="0"/>
                      </a:rPr>
                      <m:t>=</m:t>
                    </m:r>
                    <m:r>
                      <a:rPr lang="en-GB" sz="1400" i="1">
                        <a:latin typeface="Cambria Math" panose="02040503050406030204" pitchFamily="18" charset="0"/>
                      </a:rPr>
                      <m:t>𝑝</m:t>
                    </m:r>
                    <m:r>
                      <a:rPr lang="en-GB" sz="1400" i="1">
                        <a:latin typeface="Cambria Math" panose="02040503050406030204" pitchFamily="18" charset="0"/>
                      </a:rPr>
                      <m:t>/(1+</m:t>
                    </m:r>
                    <m:r>
                      <a:rPr lang="en-GB" sz="1400" i="1">
                        <a:latin typeface="Cambria Math" panose="02040503050406030204" pitchFamily="18" charset="0"/>
                      </a:rPr>
                      <m:t>𝑒</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cos</m:t>
                        </m:r>
                      </m:fName>
                      <m:e>
                        <m:r>
                          <a:rPr lang="en-GB" sz="1400" i="1">
                            <a:latin typeface="Cambria Math" panose="02040503050406030204" pitchFamily="18" charset="0"/>
                          </a:rPr>
                          <m:t>𝜈</m:t>
                        </m:r>
                      </m:e>
                    </m:func>
                    <m:r>
                      <a:rPr lang="en-GB" sz="1400" i="1">
                        <a:latin typeface="Cambria Math" panose="02040503050406030204" pitchFamily="18" charset="0"/>
                      </a:rPr>
                      <m:t>)</m:t>
                    </m:r>
                  </m:oMath>
                </a14:m>
                <a:r>
                  <a:rPr lang="en-GB" sz="1400" i="1" dirty="0">
                    <a:latin typeface="Cambria Math" panose="02040503050406030204" pitchFamily="18" charset="0"/>
                  </a:rPr>
                  <a:t> </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BC8142F6-3864-0504-C6B1-47BB35DA23D7}"/>
                  </a:ext>
                </a:extLst>
              </p:cNvPr>
              <p:cNvSpPr>
                <a:spLocks noGrp="1" noRot="1" noChangeAspect="1" noMove="1" noResize="1" noEditPoints="1" noAdjustHandles="1" noChangeArrowheads="1" noChangeShapeType="1" noTextEdit="1"/>
              </p:cNvSpPr>
              <p:nvPr>
                <p:ph idx="1"/>
              </p:nvPr>
            </p:nvSpPr>
            <p:spPr>
              <a:xfrm>
                <a:off x="147484" y="576302"/>
                <a:ext cx="8884428" cy="4567198"/>
              </a:xfrm>
              <a:blipFill>
                <a:blip r:embed="rId3"/>
                <a:stretch>
                  <a:fillRect l="-1569"/>
                </a:stretch>
              </a:blipFill>
            </p:spPr>
            <p:txBody>
              <a:bodyPr/>
              <a:lstStyle/>
              <a:p>
                <a:r>
                  <a:rPr lang="en-GB">
                    <a:noFill/>
                  </a:rPr>
                  <a:t> </a:t>
                </a:r>
              </a:p>
            </p:txBody>
          </p:sp>
        </mc:Fallback>
      </mc:AlternateContent>
      <p:pic>
        <p:nvPicPr>
          <p:cNvPr id="6" name="Graphic 5">
            <a:extLst>
              <a:ext uri="{FF2B5EF4-FFF2-40B4-BE49-F238E27FC236}">
                <a16:creationId xmlns:a16="http://schemas.microsoft.com/office/drawing/2014/main" id="{D25C8568-74B9-9D09-6AB2-852D45AC53B3}"/>
              </a:ext>
            </a:extLst>
          </p:cNvPr>
          <p:cNvPicPr>
            <a:picLocks noChangeAspect="1"/>
          </p:cNvPicPr>
          <p:nvPr/>
        </p:nvPicPr>
        <p:blipFill>
          <a:blip r:embed="rId4">
            <a:extLst>
              <a:ext uri="{96DAC541-7B7A-43D3-8B79-37D633B846F1}">
                <asvg:svgBlip xmlns:asvg="http://schemas.microsoft.com/office/drawing/2016/SVG/main" r:embed="rId5"/>
              </a:ext>
            </a:extLst>
          </a:blip>
          <a:srcRect l="37404"/>
          <a:stretch>
            <a:fillRect/>
          </a:stretch>
        </p:blipFill>
        <p:spPr>
          <a:xfrm>
            <a:off x="5981669" y="852590"/>
            <a:ext cx="3050243" cy="2876031"/>
          </a:xfrm>
          <a:prstGeom prst="rect">
            <a:avLst/>
          </a:prstGeom>
        </p:spPr>
      </p:pic>
      <p:sp>
        <p:nvSpPr>
          <p:cNvPr id="7" name="TextBox 6">
            <a:extLst>
              <a:ext uri="{FF2B5EF4-FFF2-40B4-BE49-F238E27FC236}">
                <a16:creationId xmlns:a16="http://schemas.microsoft.com/office/drawing/2014/main" id="{0A3F5FCA-B3F1-FD5E-65A7-D5A794A47873}"/>
              </a:ext>
            </a:extLst>
          </p:cNvPr>
          <p:cNvSpPr txBox="1"/>
          <p:nvPr/>
        </p:nvSpPr>
        <p:spPr>
          <a:xfrm>
            <a:off x="7228091" y="852590"/>
            <a:ext cx="1915909" cy="369332"/>
          </a:xfrm>
          <a:prstGeom prst="rect">
            <a:avLst/>
          </a:prstGeom>
          <a:noFill/>
        </p:spPr>
        <p:txBody>
          <a:bodyPr wrap="none" rtlCol="0">
            <a:spAutoFit/>
          </a:bodyPr>
          <a:lstStyle/>
          <a:p>
            <a:r>
              <a:rPr lang="en-GB" dirty="0"/>
              <a:t>RSW Coordinate</a:t>
            </a:r>
          </a:p>
        </p:txBody>
      </p:sp>
      <p:sp>
        <p:nvSpPr>
          <p:cNvPr id="8" name="TextBox 7">
            <a:extLst>
              <a:ext uri="{FF2B5EF4-FFF2-40B4-BE49-F238E27FC236}">
                <a16:creationId xmlns:a16="http://schemas.microsoft.com/office/drawing/2014/main" id="{25ADA1B2-1432-C2CB-4323-CBF9F99BBF41}"/>
              </a:ext>
            </a:extLst>
          </p:cNvPr>
          <p:cNvSpPr txBox="1"/>
          <p:nvPr/>
        </p:nvSpPr>
        <p:spPr>
          <a:xfrm>
            <a:off x="5924814" y="3728621"/>
            <a:ext cx="3163142" cy="400110"/>
          </a:xfrm>
          <a:prstGeom prst="rect">
            <a:avLst/>
          </a:prstGeom>
          <a:noFill/>
        </p:spPr>
        <p:txBody>
          <a:bodyPr wrap="square" rtlCol="0">
            <a:spAutoFit/>
          </a:bodyPr>
          <a:lstStyle/>
          <a:p>
            <a:r>
              <a:rPr lang="en-GB" sz="1000" dirty="0">
                <a:solidFill>
                  <a:schemeClr val="bg2"/>
                </a:solidFill>
              </a:rPr>
              <a:t>Picture taken from Fundamentals of Astrodynamics and Applications, 5</a:t>
            </a:r>
            <a:r>
              <a:rPr lang="en-GB" sz="1000" baseline="30000" dirty="0">
                <a:solidFill>
                  <a:schemeClr val="bg2"/>
                </a:solidFill>
              </a:rPr>
              <a:t>th</a:t>
            </a:r>
            <a:r>
              <a:rPr lang="en-GB" sz="1000" dirty="0">
                <a:solidFill>
                  <a:schemeClr val="bg2"/>
                </a:solidFill>
              </a:rPr>
              <a:t> Ed. (Vallado 2022)</a:t>
            </a:r>
          </a:p>
        </p:txBody>
      </p:sp>
      <p:sp>
        <p:nvSpPr>
          <p:cNvPr id="10" name="TextBox 9">
            <a:extLst>
              <a:ext uri="{FF2B5EF4-FFF2-40B4-BE49-F238E27FC236}">
                <a16:creationId xmlns:a16="http://schemas.microsoft.com/office/drawing/2014/main" id="{1B5E496F-4701-1CD8-D844-CF892F0B966C}"/>
              </a:ext>
            </a:extLst>
          </p:cNvPr>
          <p:cNvSpPr txBox="1"/>
          <p:nvPr/>
        </p:nvSpPr>
        <p:spPr>
          <a:xfrm>
            <a:off x="7026235" y="4696288"/>
            <a:ext cx="2005677" cy="369332"/>
          </a:xfrm>
          <a:prstGeom prst="rect">
            <a:avLst/>
          </a:prstGeom>
          <a:noFill/>
        </p:spPr>
        <p:txBody>
          <a:bodyPr wrap="none" rtlCol="0">
            <a:spAutoFit/>
          </a:bodyPr>
          <a:lstStyle/>
          <a:p>
            <a:r>
              <a:rPr lang="en-GB" dirty="0"/>
              <a:t>Issue: Singularity!</a:t>
            </a:r>
          </a:p>
        </p:txBody>
      </p:sp>
    </p:spTree>
    <p:extLst>
      <p:ext uri="{BB962C8B-B14F-4D97-AF65-F5344CB8AC3E}">
        <p14:creationId xmlns:p14="http://schemas.microsoft.com/office/powerpoint/2010/main" val="1886654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9C08A-D227-EE1A-39BF-785C67A49BBD}"/>
              </a:ext>
            </a:extLst>
          </p:cNvPr>
          <p:cNvSpPr>
            <a:spLocks noGrp="1"/>
          </p:cNvSpPr>
          <p:nvPr>
            <p:ph type="title"/>
          </p:nvPr>
        </p:nvSpPr>
        <p:spPr/>
        <p:txBody>
          <a:bodyPr/>
          <a:lstStyle/>
          <a:p>
            <a:r>
              <a:rPr lang="en-GB" dirty="0"/>
              <a:t>Dyn. from RSW perturb. force – Equinoctial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BDCEEA-4B9D-3D2D-68F1-D462D5830932}"/>
                  </a:ext>
                </a:extLst>
              </p:cNvPr>
              <p:cNvSpPr>
                <a:spLocks noGrp="1"/>
              </p:cNvSpPr>
              <p:nvPr>
                <p:ph idx="1"/>
              </p:nvPr>
            </p:nvSpPr>
            <p:spPr/>
            <p:txBody>
              <a:bodyPr/>
              <a:lstStyle/>
              <a:p>
                <a:pPr marL="0" indent="0">
                  <a:buNone/>
                </a:pPr>
                <a14:m>
                  <m:oMath xmlns:m="http://schemas.openxmlformats.org/officeDocument/2006/math">
                    <m:acc>
                      <m:accPr>
                        <m:chr m:val="̇"/>
                        <m:ctrlPr>
                          <a:rPr lang="en-GB" sz="1600" i="1" smtClean="0">
                            <a:latin typeface="Cambria Math" panose="02040503050406030204" pitchFamily="18" charset="0"/>
                          </a:rPr>
                        </m:ctrlPr>
                      </m:accPr>
                      <m:e>
                        <m:r>
                          <a:rPr lang="en-GB" sz="1600" b="0" i="1" smtClean="0">
                            <a:latin typeface="Cambria Math" panose="02040503050406030204" pitchFamily="18" charset="0"/>
                          </a:rPr>
                          <m:t>𝑝</m:t>
                        </m:r>
                      </m:e>
                    </m:acc>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2</m:t>
                        </m:r>
                        <m:r>
                          <a:rPr lang="en-GB" sz="1600" b="0" i="1" smtClean="0">
                            <a:latin typeface="Cambria Math" panose="02040503050406030204" pitchFamily="18" charset="0"/>
                          </a:rPr>
                          <m:t>𝑝</m:t>
                        </m:r>
                      </m:num>
                      <m:den>
                        <m:r>
                          <a:rPr lang="en-GB" sz="1600" b="0" i="1" smtClean="0">
                            <a:latin typeface="Cambria Math" panose="02040503050406030204" pitchFamily="18" charset="0"/>
                          </a:rPr>
                          <m:t>𝑤</m:t>
                        </m:r>
                      </m:den>
                    </m:f>
                    <m:rad>
                      <m:radPr>
                        <m:degHide m:val="on"/>
                        <m:ctrlPr>
                          <a:rPr lang="en-GB" sz="1600" b="0" i="1" smtClean="0">
                            <a:latin typeface="Cambria Math" panose="02040503050406030204" pitchFamily="18" charset="0"/>
                          </a:rPr>
                        </m:ctrlPr>
                      </m:radPr>
                      <m:deg/>
                      <m:e>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𝑝</m:t>
                            </m:r>
                          </m:num>
                          <m:den>
                            <m:r>
                              <a:rPr lang="en-GB" sz="1600" b="0" i="1" smtClean="0">
                                <a:latin typeface="Cambria Math" panose="02040503050406030204" pitchFamily="18" charset="0"/>
                              </a:rPr>
                              <m:t>𝜇</m:t>
                            </m:r>
                          </m:den>
                        </m:f>
                      </m:e>
                    </m:rad>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𝐹</m:t>
                        </m:r>
                      </m:e>
                      <m:sub>
                        <m:r>
                          <a:rPr lang="en-GB" sz="1600" b="0" i="1" smtClean="0">
                            <a:latin typeface="Cambria Math" panose="02040503050406030204" pitchFamily="18" charset="0"/>
                          </a:rPr>
                          <m:t>𝑆</m:t>
                        </m:r>
                      </m:sub>
                    </m:sSub>
                  </m:oMath>
                </a14:m>
                <a:r>
                  <a:rPr lang="en-GB" sz="1600" dirty="0"/>
                  <a:t> </a:t>
                </a:r>
              </a:p>
              <a:p>
                <a:pPr marL="0" indent="0">
                  <a:buNone/>
                </a:pPr>
                <a14:m>
                  <m:oMath xmlns:m="http://schemas.openxmlformats.org/officeDocument/2006/math">
                    <m:acc>
                      <m:accPr>
                        <m:chr m:val="̇"/>
                        <m:ctrlPr>
                          <a:rPr lang="en-GB" sz="1600" i="1" smtClean="0">
                            <a:latin typeface="Cambria Math" panose="02040503050406030204" pitchFamily="18" charset="0"/>
                          </a:rPr>
                        </m:ctrlPr>
                      </m:accPr>
                      <m:e>
                        <m:r>
                          <a:rPr lang="en-GB" sz="1600" b="0" i="1" smtClean="0">
                            <a:latin typeface="Cambria Math" panose="02040503050406030204" pitchFamily="18" charset="0"/>
                          </a:rPr>
                          <m:t>𝑓</m:t>
                        </m:r>
                      </m:e>
                    </m:acc>
                    <m:r>
                      <a:rPr lang="en-GB" sz="1600" b="0" i="1" smtClean="0">
                        <a:latin typeface="Cambria Math" panose="02040503050406030204" pitchFamily="18" charset="0"/>
                      </a:rPr>
                      <m:t>=</m:t>
                    </m:r>
                    <m:rad>
                      <m:radPr>
                        <m:degHide m:val="on"/>
                        <m:ctrlPr>
                          <a:rPr lang="en-GB" sz="1600" b="0" i="1" smtClean="0">
                            <a:latin typeface="Cambria Math" panose="02040503050406030204" pitchFamily="18" charset="0"/>
                          </a:rPr>
                        </m:ctrlPr>
                      </m:radPr>
                      <m:deg/>
                      <m:e>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𝑝</m:t>
                            </m:r>
                          </m:num>
                          <m:den>
                            <m:r>
                              <a:rPr lang="en-GB" sz="1600" b="0" i="1" smtClean="0">
                                <a:latin typeface="Cambria Math" panose="02040503050406030204" pitchFamily="18" charset="0"/>
                              </a:rPr>
                              <m:t>𝜇</m:t>
                            </m:r>
                          </m:den>
                        </m:f>
                      </m:e>
                    </m:rad>
                    <m:d>
                      <m:dPr>
                        <m:begChr m:val="["/>
                        <m:endChr m:val="]"/>
                        <m:ctrlPr>
                          <a:rPr lang="en-GB" sz="1600" b="0" i="1" smtClean="0">
                            <a:latin typeface="Cambria Math" panose="02040503050406030204" pitchFamily="18" charset="0"/>
                          </a:rPr>
                        </m:ctrlPr>
                      </m:dPr>
                      <m:e>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𝐹</m:t>
                            </m:r>
                          </m:e>
                          <m:sub>
                            <m:r>
                              <a:rPr lang="en-GB" sz="1600" b="0" i="1" smtClean="0">
                                <a:latin typeface="Cambria Math" panose="02040503050406030204" pitchFamily="18" charset="0"/>
                              </a:rPr>
                              <m:t>𝑅</m:t>
                            </m:r>
                          </m:sub>
                        </m:sSub>
                        <m:func>
                          <m:funcPr>
                            <m:ctrlPr>
                              <a:rPr lang="en-GB" sz="1600" b="0" i="1" smtClean="0">
                                <a:latin typeface="Cambria Math" panose="02040503050406030204" pitchFamily="18" charset="0"/>
                              </a:rPr>
                            </m:ctrlPr>
                          </m:funcPr>
                          <m:fName>
                            <m:r>
                              <m:rPr>
                                <m:sty m:val="p"/>
                              </m:rPr>
                              <a:rPr lang="en-GB" sz="1600" b="0" i="0" smtClean="0">
                                <a:latin typeface="Cambria Math" panose="02040503050406030204" pitchFamily="18" charset="0"/>
                              </a:rPr>
                              <m:t>sin</m:t>
                            </m:r>
                          </m:fName>
                          <m:e>
                            <m:r>
                              <a:rPr lang="en-GB" sz="1600" b="0" i="1" smtClean="0">
                                <a:latin typeface="Cambria Math" panose="02040503050406030204" pitchFamily="18" charset="0"/>
                              </a:rPr>
                              <m:t>𝐿</m:t>
                            </m:r>
                          </m:e>
                        </m:func>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d>
                              <m:dPr>
                                <m:begChr m:val="["/>
                                <m:endChr m:val="]"/>
                                <m:ctrlPr>
                                  <a:rPr lang="en-GB" sz="1600" b="0" i="1" smtClean="0">
                                    <a:latin typeface="Cambria Math" panose="02040503050406030204" pitchFamily="18" charset="0"/>
                                  </a:rPr>
                                </m:ctrlPr>
                              </m:dPr>
                              <m:e>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𝑤</m:t>
                                    </m:r>
                                    <m:r>
                                      <a:rPr lang="en-GB" sz="1600" b="0" i="1" smtClean="0">
                                        <a:latin typeface="Cambria Math" panose="02040503050406030204" pitchFamily="18" charset="0"/>
                                      </a:rPr>
                                      <m:t>+1</m:t>
                                    </m:r>
                                  </m:e>
                                </m:d>
                                <m:func>
                                  <m:funcPr>
                                    <m:ctrlPr>
                                      <a:rPr lang="en-GB" sz="1600" b="0" i="1" smtClean="0">
                                        <a:latin typeface="Cambria Math" panose="02040503050406030204" pitchFamily="18" charset="0"/>
                                      </a:rPr>
                                    </m:ctrlPr>
                                  </m:funcPr>
                                  <m:fName>
                                    <m:r>
                                      <m:rPr>
                                        <m:sty m:val="p"/>
                                      </m:rPr>
                                      <a:rPr lang="en-GB" sz="1600" b="0" i="0" smtClean="0">
                                        <a:latin typeface="Cambria Math" panose="02040503050406030204" pitchFamily="18" charset="0"/>
                                      </a:rPr>
                                      <m:t>cos</m:t>
                                    </m:r>
                                  </m:fName>
                                  <m:e>
                                    <m:r>
                                      <a:rPr lang="en-GB" sz="1600" b="0" i="1" smtClean="0">
                                        <a:latin typeface="Cambria Math" panose="02040503050406030204" pitchFamily="18" charset="0"/>
                                      </a:rPr>
                                      <m:t>𝐿</m:t>
                                    </m:r>
                                  </m:e>
                                </m:func>
                                <m:r>
                                  <a:rPr lang="en-GB" sz="1600" b="0" i="1" smtClean="0">
                                    <a:latin typeface="Cambria Math" panose="02040503050406030204" pitchFamily="18" charset="0"/>
                                  </a:rPr>
                                  <m:t>+</m:t>
                                </m:r>
                                <m:r>
                                  <a:rPr lang="en-GB" sz="1600" b="0" i="1" smtClean="0">
                                    <a:latin typeface="Cambria Math" panose="02040503050406030204" pitchFamily="18" charset="0"/>
                                  </a:rPr>
                                  <m:t>𝑓</m:t>
                                </m:r>
                              </m:e>
                            </m:d>
                          </m:num>
                          <m:den>
                            <m:r>
                              <a:rPr lang="en-GB" sz="1600" b="0" i="1" smtClean="0">
                                <a:latin typeface="Cambria Math" panose="02040503050406030204" pitchFamily="18" charset="0"/>
                              </a:rPr>
                              <m:t>𝑤</m:t>
                            </m:r>
                          </m:den>
                        </m:f>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𝐹</m:t>
                            </m:r>
                          </m:e>
                          <m:sub>
                            <m:r>
                              <a:rPr lang="en-GB" sz="1600" b="0" i="1" smtClean="0">
                                <a:latin typeface="Cambria Math" panose="02040503050406030204" pitchFamily="18" charset="0"/>
                              </a:rPr>
                              <m:t>𝑆</m:t>
                            </m:r>
                          </m:sub>
                        </m:sSub>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d>
                              <m:dPr>
                                <m:ctrlPr>
                                  <a:rPr lang="en-GB" sz="1600" b="0" i="1" smtClean="0">
                                    <a:latin typeface="Cambria Math" panose="02040503050406030204" pitchFamily="18" charset="0"/>
                                  </a:rPr>
                                </m:ctrlPr>
                              </m:dPr>
                              <m:e>
                                <m:r>
                                  <a:rPr lang="en-GB" sz="1600" b="0" i="1" smtClean="0">
                                    <a:latin typeface="Cambria Math" panose="02040503050406030204" pitchFamily="18" charset="0"/>
                                  </a:rPr>
                                  <m:t>h</m:t>
                                </m:r>
                                <m:func>
                                  <m:funcPr>
                                    <m:ctrlPr>
                                      <a:rPr lang="en-GB" sz="1600" b="0" i="1" smtClean="0">
                                        <a:latin typeface="Cambria Math" panose="02040503050406030204" pitchFamily="18" charset="0"/>
                                      </a:rPr>
                                    </m:ctrlPr>
                                  </m:funcPr>
                                  <m:fName>
                                    <m:r>
                                      <m:rPr>
                                        <m:sty m:val="p"/>
                                      </m:rPr>
                                      <a:rPr lang="en-GB" sz="1600" b="0" i="0" smtClean="0">
                                        <a:latin typeface="Cambria Math" panose="02040503050406030204" pitchFamily="18" charset="0"/>
                                      </a:rPr>
                                      <m:t>sin</m:t>
                                    </m:r>
                                  </m:fName>
                                  <m:e>
                                    <m:r>
                                      <a:rPr lang="en-GB" sz="1600" b="0" i="1" smtClean="0">
                                        <a:latin typeface="Cambria Math" panose="02040503050406030204" pitchFamily="18" charset="0"/>
                                      </a:rPr>
                                      <m:t>𝐿</m:t>
                                    </m:r>
                                  </m:e>
                                </m:func>
                                <m:r>
                                  <a:rPr lang="en-GB" sz="1600" b="0" i="1" smtClean="0">
                                    <a:latin typeface="Cambria Math" panose="02040503050406030204" pitchFamily="18" charset="0"/>
                                  </a:rPr>
                                  <m:t>−</m:t>
                                </m:r>
                                <m:r>
                                  <a:rPr lang="en-GB" sz="1600" b="0" i="1" smtClean="0">
                                    <a:latin typeface="Cambria Math" panose="02040503050406030204" pitchFamily="18" charset="0"/>
                                  </a:rPr>
                                  <m:t>𝑘</m:t>
                                </m:r>
                                <m:func>
                                  <m:funcPr>
                                    <m:ctrlPr>
                                      <a:rPr lang="en-GB" sz="1600" b="0" i="1" smtClean="0">
                                        <a:latin typeface="Cambria Math" panose="02040503050406030204" pitchFamily="18" charset="0"/>
                                      </a:rPr>
                                    </m:ctrlPr>
                                  </m:funcPr>
                                  <m:fName>
                                    <m:r>
                                      <m:rPr>
                                        <m:sty m:val="p"/>
                                      </m:rPr>
                                      <a:rPr lang="en-GB" sz="1600" b="0" i="0" smtClean="0">
                                        <a:latin typeface="Cambria Math" panose="02040503050406030204" pitchFamily="18" charset="0"/>
                                      </a:rPr>
                                      <m:t>cos</m:t>
                                    </m:r>
                                  </m:fName>
                                  <m:e>
                                    <m:r>
                                      <a:rPr lang="en-GB" sz="1600" b="0" i="1" smtClean="0">
                                        <a:latin typeface="Cambria Math" panose="02040503050406030204" pitchFamily="18" charset="0"/>
                                      </a:rPr>
                                      <m:t>𝐿</m:t>
                                    </m:r>
                                  </m:e>
                                </m:func>
                              </m:e>
                            </m:d>
                            <m:r>
                              <a:rPr lang="en-GB" sz="1600" b="0" i="1" smtClean="0">
                                <a:latin typeface="Cambria Math" panose="02040503050406030204" pitchFamily="18" charset="0"/>
                              </a:rPr>
                              <m:t>𝑔</m:t>
                            </m:r>
                          </m:num>
                          <m:den>
                            <m:r>
                              <a:rPr lang="en-GB" sz="1600" b="0" i="1" smtClean="0">
                                <a:latin typeface="Cambria Math" panose="02040503050406030204" pitchFamily="18" charset="0"/>
                              </a:rPr>
                              <m:t>𝑤</m:t>
                            </m:r>
                          </m:den>
                        </m:f>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𝐹</m:t>
                            </m:r>
                          </m:e>
                          <m:sub>
                            <m:r>
                              <a:rPr lang="en-GB" sz="1600" b="0" i="1" smtClean="0">
                                <a:latin typeface="Cambria Math" panose="02040503050406030204" pitchFamily="18" charset="0"/>
                              </a:rPr>
                              <m:t>𝑊</m:t>
                            </m:r>
                          </m:sub>
                        </m:sSub>
                      </m:e>
                    </m:d>
                  </m:oMath>
                </a14:m>
                <a:r>
                  <a:rPr lang="en-GB" sz="1600" dirty="0"/>
                  <a:t> </a:t>
                </a:r>
              </a:p>
              <a:p>
                <a:pPr marL="0" indent="0">
                  <a:buNone/>
                </a:pPr>
                <a14:m>
                  <m:oMath xmlns:m="http://schemas.openxmlformats.org/officeDocument/2006/math">
                    <m:acc>
                      <m:accPr>
                        <m:chr m:val="̇"/>
                        <m:ctrlPr>
                          <a:rPr lang="en-GB" sz="1600" i="1">
                            <a:latin typeface="Cambria Math" panose="02040503050406030204" pitchFamily="18" charset="0"/>
                          </a:rPr>
                        </m:ctrlPr>
                      </m:accPr>
                      <m:e>
                        <m:r>
                          <a:rPr lang="en-GB" sz="1600" b="0" i="1" smtClean="0">
                            <a:latin typeface="Cambria Math" panose="02040503050406030204" pitchFamily="18" charset="0"/>
                          </a:rPr>
                          <m:t>𝑔</m:t>
                        </m:r>
                      </m:e>
                    </m:acc>
                    <m:r>
                      <a:rPr lang="en-GB" sz="1600" i="1">
                        <a:latin typeface="Cambria Math" panose="02040503050406030204" pitchFamily="18" charset="0"/>
                      </a:rPr>
                      <m:t>=</m:t>
                    </m:r>
                    <m:rad>
                      <m:radPr>
                        <m:degHide m:val="on"/>
                        <m:ctrlPr>
                          <a:rPr lang="en-GB" sz="1600" i="1">
                            <a:latin typeface="Cambria Math" panose="02040503050406030204" pitchFamily="18" charset="0"/>
                          </a:rPr>
                        </m:ctrlPr>
                      </m:radPr>
                      <m:deg/>
                      <m:e>
                        <m:f>
                          <m:fPr>
                            <m:ctrlPr>
                              <a:rPr lang="en-GB" sz="1600" i="1">
                                <a:latin typeface="Cambria Math" panose="02040503050406030204" pitchFamily="18" charset="0"/>
                              </a:rPr>
                            </m:ctrlPr>
                          </m:fPr>
                          <m:num>
                            <m:r>
                              <a:rPr lang="en-GB" sz="1600" i="1">
                                <a:latin typeface="Cambria Math" panose="02040503050406030204" pitchFamily="18" charset="0"/>
                              </a:rPr>
                              <m:t>𝑝</m:t>
                            </m:r>
                          </m:num>
                          <m:den>
                            <m:r>
                              <a:rPr lang="en-GB" sz="1600" i="1">
                                <a:latin typeface="Cambria Math" panose="02040503050406030204" pitchFamily="18" charset="0"/>
                              </a:rPr>
                              <m:t>𝜇</m:t>
                            </m:r>
                          </m:den>
                        </m:f>
                      </m:e>
                    </m:rad>
                    <m:d>
                      <m:dPr>
                        <m:begChr m:val="["/>
                        <m:endChr m:val="]"/>
                        <m:ctrlPr>
                          <a:rPr lang="en-GB" sz="1600" i="1">
                            <a:latin typeface="Cambria Math" panose="02040503050406030204" pitchFamily="18" charset="0"/>
                          </a:rPr>
                        </m:ctrlPr>
                      </m:dPr>
                      <m:e>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𝐹</m:t>
                            </m:r>
                          </m:e>
                          <m:sub>
                            <m:r>
                              <a:rPr lang="en-GB" sz="1600" i="1">
                                <a:latin typeface="Cambria Math" panose="02040503050406030204" pitchFamily="18" charset="0"/>
                              </a:rPr>
                              <m:t>𝑅</m:t>
                            </m:r>
                          </m:sub>
                        </m:sSub>
                        <m:func>
                          <m:funcPr>
                            <m:ctrlPr>
                              <a:rPr lang="en-GB" sz="1600" i="1">
                                <a:latin typeface="Cambria Math" panose="02040503050406030204" pitchFamily="18" charset="0"/>
                              </a:rPr>
                            </m:ctrlPr>
                          </m:funcPr>
                          <m:fName>
                            <m:r>
                              <m:rPr>
                                <m:sty m:val="p"/>
                              </m:rPr>
                              <a:rPr lang="en-GB" sz="1600" b="0" i="0" smtClean="0">
                                <a:latin typeface="Cambria Math" panose="02040503050406030204" pitchFamily="18" charset="0"/>
                              </a:rPr>
                              <m:t>cos</m:t>
                            </m:r>
                          </m:fName>
                          <m:e>
                            <m:r>
                              <a:rPr lang="en-GB" sz="1600" i="1">
                                <a:latin typeface="Cambria Math" panose="02040503050406030204" pitchFamily="18" charset="0"/>
                              </a:rPr>
                              <m:t>𝐿</m:t>
                            </m:r>
                          </m:e>
                        </m:func>
                        <m:r>
                          <a:rPr lang="en-GB" sz="1600" i="1">
                            <a:latin typeface="Cambria Math" panose="02040503050406030204" pitchFamily="18" charset="0"/>
                          </a:rPr>
                          <m:t>+</m:t>
                        </m:r>
                        <m:f>
                          <m:fPr>
                            <m:ctrlPr>
                              <a:rPr lang="en-GB" sz="1600" i="1">
                                <a:latin typeface="Cambria Math" panose="02040503050406030204" pitchFamily="18" charset="0"/>
                              </a:rPr>
                            </m:ctrlPr>
                          </m:fPr>
                          <m:num>
                            <m:d>
                              <m:dPr>
                                <m:begChr m:val="["/>
                                <m:endChr m:val="]"/>
                                <m:ctrlPr>
                                  <a:rPr lang="en-GB" sz="1600" i="1">
                                    <a:latin typeface="Cambria Math" panose="02040503050406030204" pitchFamily="18" charset="0"/>
                                  </a:rPr>
                                </m:ctrlPr>
                              </m:dPr>
                              <m:e>
                                <m:d>
                                  <m:dPr>
                                    <m:ctrlPr>
                                      <a:rPr lang="en-GB" sz="1600" i="1">
                                        <a:latin typeface="Cambria Math" panose="02040503050406030204" pitchFamily="18" charset="0"/>
                                      </a:rPr>
                                    </m:ctrlPr>
                                  </m:dPr>
                                  <m:e>
                                    <m:r>
                                      <a:rPr lang="en-GB" sz="1600" i="1">
                                        <a:latin typeface="Cambria Math" panose="02040503050406030204" pitchFamily="18" charset="0"/>
                                      </a:rPr>
                                      <m:t>𝑤</m:t>
                                    </m:r>
                                    <m:r>
                                      <a:rPr lang="en-GB" sz="1600" i="1">
                                        <a:latin typeface="Cambria Math" panose="02040503050406030204" pitchFamily="18" charset="0"/>
                                      </a:rPr>
                                      <m:t>+1</m:t>
                                    </m:r>
                                  </m:e>
                                </m:d>
                                <m:func>
                                  <m:funcPr>
                                    <m:ctrlPr>
                                      <a:rPr lang="en-GB" sz="1600" i="1">
                                        <a:latin typeface="Cambria Math" panose="02040503050406030204" pitchFamily="18" charset="0"/>
                                      </a:rPr>
                                    </m:ctrlPr>
                                  </m:funcPr>
                                  <m:fName>
                                    <m:r>
                                      <m:rPr>
                                        <m:sty m:val="p"/>
                                      </m:rPr>
                                      <a:rPr lang="en-GB" sz="1600" b="0" i="0" smtClean="0">
                                        <a:latin typeface="Cambria Math" panose="02040503050406030204" pitchFamily="18" charset="0"/>
                                      </a:rPr>
                                      <m:t>sin</m:t>
                                    </m:r>
                                  </m:fName>
                                  <m:e>
                                    <m:r>
                                      <a:rPr lang="en-GB" sz="1600" i="1">
                                        <a:latin typeface="Cambria Math" panose="02040503050406030204" pitchFamily="18" charset="0"/>
                                      </a:rPr>
                                      <m:t>𝐿</m:t>
                                    </m:r>
                                  </m:e>
                                </m:func>
                                <m:r>
                                  <a:rPr lang="en-GB" sz="1600" i="1">
                                    <a:latin typeface="Cambria Math" panose="02040503050406030204" pitchFamily="18" charset="0"/>
                                  </a:rPr>
                                  <m:t>+</m:t>
                                </m:r>
                                <m:r>
                                  <a:rPr lang="en-GB" sz="1600" b="0" i="1" smtClean="0">
                                    <a:latin typeface="Cambria Math" panose="02040503050406030204" pitchFamily="18" charset="0"/>
                                  </a:rPr>
                                  <m:t>𝑔</m:t>
                                </m:r>
                              </m:e>
                            </m:d>
                          </m:num>
                          <m:den>
                            <m:r>
                              <a:rPr lang="en-GB" sz="1600" i="1">
                                <a:latin typeface="Cambria Math" panose="02040503050406030204" pitchFamily="18" charset="0"/>
                              </a:rPr>
                              <m:t>𝑤</m:t>
                            </m:r>
                          </m:den>
                        </m:f>
                        <m:sSub>
                          <m:sSubPr>
                            <m:ctrlPr>
                              <a:rPr lang="en-GB" sz="1600" i="1">
                                <a:latin typeface="Cambria Math" panose="02040503050406030204" pitchFamily="18" charset="0"/>
                              </a:rPr>
                            </m:ctrlPr>
                          </m:sSubPr>
                          <m:e>
                            <m:r>
                              <a:rPr lang="en-GB" sz="1600" i="1">
                                <a:latin typeface="Cambria Math" panose="02040503050406030204" pitchFamily="18" charset="0"/>
                              </a:rPr>
                              <m:t>𝐹</m:t>
                            </m:r>
                          </m:e>
                          <m:sub>
                            <m:r>
                              <a:rPr lang="en-GB" sz="1600" i="1">
                                <a:latin typeface="Cambria Math" panose="02040503050406030204" pitchFamily="18" charset="0"/>
                              </a:rPr>
                              <m:t>𝑆</m:t>
                            </m:r>
                          </m:sub>
                        </m:sSub>
                        <m:r>
                          <a:rPr lang="en-GB" sz="1600" b="0" i="1" smtClean="0">
                            <a:latin typeface="Cambria Math" panose="02040503050406030204" pitchFamily="18" charset="0"/>
                          </a:rPr>
                          <m:t>+</m:t>
                        </m:r>
                        <m:f>
                          <m:fPr>
                            <m:ctrlPr>
                              <a:rPr lang="en-GB" sz="1600" i="1">
                                <a:latin typeface="Cambria Math" panose="02040503050406030204" pitchFamily="18" charset="0"/>
                              </a:rPr>
                            </m:ctrlPr>
                          </m:fPr>
                          <m:num>
                            <m:d>
                              <m:dPr>
                                <m:ctrlPr>
                                  <a:rPr lang="en-GB" sz="1600" i="1">
                                    <a:latin typeface="Cambria Math" panose="02040503050406030204" pitchFamily="18" charset="0"/>
                                  </a:rPr>
                                </m:ctrlPr>
                              </m:dPr>
                              <m:e>
                                <m:r>
                                  <a:rPr lang="en-GB" sz="1600" i="1">
                                    <a:latin typeface="Cambria Math" panose="02040503050406030204" pitchFamily="18" charset="0"/>
                                  </a:rPr>
                                  <m:t>h</m:t>
                                </m:r>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sin</m:t>
                                    </m:r>
                                  </m:fName>
                                  <m:e>
                                    <m:r>
                                      <a:rPr lang="en-GB" sz="1600" i="1">
                                        <a:latin typeface="Cambria Math" panose="02040503050406030204" pitchFamily="18" charset="0"/>
                                      </a:rPr>
                                      <m:t>𝐿</m:t>
                                    </m:r>
                                  </m:e>
                                </m:func>
                                <m:r>
                                  <a:rPr lang="en-GB" sz="1600" i="1">
                                    <a:latin typeface="Cambria Math" panose="02040503050406030204" pitchFamily="18" charset="0"/>
                                  </a:rPr>
                                  <m:t>−</m:t>
                                </m:r>
                                <m:r>
                                  <a:rPr lang="en-GB" sz="1600" i="1">
                                    <a:latin typeface="Cambria Math" panose="02040503050406030204" pitchFamily="18" charset="0"/>
                                  </a:rPr>
                                  <m:t>𝑘</m:t>
                                </m:r>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cos</m:t>
                                    </m:r>
                                  </m:fName>
                                  <m:e>
                                    <m:r>
                                      <a:rPr lang="en-GB" sz="1600" i="1">
                                        <a:latin typeface="Cambria Math" panose="02040503050406030204" pitchFamily="18" charset="0"/>
                                      </a:rPr>
                                      <m:t>𝐿</m:t>
                                    </m:r>
                                  </m:e>
                                </m:func>
                              </m:e>
                            </m:d>
                            <m:r>
                              <a:rPr lang="en-GB" sz="1600" b="0" i="1" smtClean="0">
                                <a:latin typeface="Cambria Math" panose="02040503050406030204" pitchFamily="18" charset="0"/>
                              </a:rPr>
                              <m:t>𝑓</m:t>
                            </m:r>
                          </m:num>
                          <m:den>
                            <m:r>
                              <a:rPr lang="en-GB" sz="1600" i="1">
                                <a:latin typeface="Cambria Math" panose="02040503050406030204" pitchFamily="18" charset="0"/>
                              </a:rPr>
                              <m:t>𝑤</m:t>
                            </m:r>
                          </m:den>
                        </m:f>
                        <m:sSub>
                          <m:sSubPr>
                            <m:ctrlPr>
                              <a:rPr lang="en-GB" sz="1600" i="1">
                                <a:latin typeface="Cambria Math" panose="02040503050406030204" pitchFamily="18" charset="0"/>
                              </a:rPr>
                            </m:ctrlPr>
                          </m:sSubPr>
                          <m:e>
                            <m:r>
                              <a:rPr lang="en-GB" sz="1600" i="1">
                                <a:latin typeface="Cambria Math" panose="02040503050406030204" pitchFamily="18" charset="0"/>
                              </a:rPr>
                              <m:t>𝐹</m:t>
                            </m:r>
                          </m:e>
                          <m:sub>
                            <m:r>
                              <a:rPr lang="en-GB" sz="1600" i="1">
                                <a:latin typeface="Cambria Math" panose="02040503050406030204" pitchFamily="18" charset="0"/>
                              </a:rPr>
                              <m:t>𝑊</m:t>
                            </m:r>
                          </m:sub>
                        </m:sSub>
                      </m:e>
                    </m:d>
                  </m:oMath>
                </a14:m>
                <a:r>
                  <a:rPr lang="en-GB" sz="1600" dirty="0"/>
                  <a:t> </a:t>
                </a:r>
              </a:p>
              <a:p>
                <a:pPr marL="0" indent="0">
                  <a:buNone/>
                </a:pPr>
                <a14:m>
                  <m:oMath xmlns:m="http://schemas.openxmlformats.org/officeDocument/2006/math">
                    <m:acc>
                      <m:accPr>
                        <m:chr m:val="̇"/>
                        <m:ctrlPr>
                          <a:rPr lang="en-GB" sz="1600" i="1" smtClean="0">
                            <a:latin typeface="Cambria Math" panose="02040503050406030204" pitchFamily="18" charset="0"/>
                          </a:rPr>
                        </m:ctrlPr>
                      </m:accPr>
                      <m:e>
                        <m:r>
                          <a:rPr lang="en-GB" sz="1600" b="0" i="1" smtClean="0">
                            <a:latin typeface="Cambria Math" panose="02040503050406030204" pitchFamily="18" charset="0"/>
                          </a:rPr>
                          <m:t>h</m:t>
                        </m:r>
                      </m:e>
                    </m:acc>
                    <m:r>
                      <a:rPr lang="en-GB" sz="1600" b="0" i="1" smtClean="0">
                        <a:latin typeface="Cambria Math" panose="02040503050406030204" pitchFamily="18" charset="0"/>
                      </a:rPr>
                      <m:t>=</m:t>
                    </m:r>
                    <m:rad>
                      <m:radPr>
                        <m:degHide m:val="on"/>
                        <m:ctrlPr>
                          <a:rPr lang="en-GB" sz="1600" i="1">
                            <a:latin typeface="Cambria Math" panose="02040503050406030204" pitchFamily="18" charset="0"/>
                          </a:rPr>
                        </m:ctrlPr>
                      </m:radPr>
                      <m:deg/>
                      <m:e>
                        <m:f>
                          <m:fPr>
                            <m:ctrlPr>
                              <a:rPr lang="en-GB" sz="1600" i="1">
                                <a:latin typeface="Cambria Math" panose="02040503050406030204" pitchFamily="18" charset="0"/>
                              </a:rPr>
                            </m:ctrlPr>
                          </m:fPr>
                          <m:num>
                            <m:r>
                              <a:rPr lang="en-GB" sz="1600" i="1">
                                <a:latin typeface="Cambria Math" panose="02040503050406030204" pitchFamily="18" charset="0"/>
                              </a:rPr>
                              <m:t>𝑝</m:t>
                            </m:r>
                          </m:num>
                          <m:den>
                            <m:r>
                              <a:rPr lang="en-GB" sz="1600" i="1">
                                <a:latin typeface="Cambria Math" panose="02040503050406030204" pitchFamily="18" charset="0"/>
                              </a:rPr>
                              <m:t>𝜇</m:t>
                            </m:r>
                          </m:den>
                        </m:f>
                      </m:e>
                    </m:rad>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𝑠</m:t>
                        </m:r>
                      </m:num>
                      <m:den>
                        <m:r>
                          <a:rPr lang="en-GB" sz="1600" b="0" i="1" smtClean="0">
                            <a:latin typeface="Cambria Math" panose="02040503050406030204" pitchFamily="18" charset="0"/>
                          </a:rPr>
                          <m:t>2</m:t>
                        </m:r>
                        <m:r>
                          <a:rPr lang="en-GB" sz="1600" b="0" i="1" smtClean="0">
                            <a:latin typeface="Cambria Math" panose="02040503050406030204" pitchFamily="18" charset="0"/>
                          </a:rPr>
                          <m:t>𝑤</m:t>
                        </m:r>
                      </m:den>
                    </m:f>
                    <m:func>
                      <m:funcPr>
                        <m:ctrlPr>
                          <a:rPr lang="en-GB" sz="1600" b="0" i="1" smtClean="0">
                            <a:latin typeface="Cambria Math" panose="02040503050406030204" pitchFamily="18" charset="0"/>
                          </a:rPr>
                        </m:ctrlPr>
                      </m:funcPr>
                      <m:fName>
                        <m:r>
                          <m:rPr>
                            <m:sty m:val="p"/>
                          </m:rPr>
                          <a:rPr lang="en-GB" sz="1600" b="0" i="0" smtClean="0">
                            <a:latin typeface="Cambria Math" panose="02040503050406030204" pitchFamily="18" charset="0"/>
                          </a:rPr>
                          <m:t>cos</m:t>
                        </m:r>
                      </m:fName>
                      <m:e>
                        <m:r>
                          <a:rPr lang="en-GB" sz="1600" b="0" i="1" smtClean="0">
                            <a:latin typeface="Cambria Math" panose="02040503050406030204" pitchFamily="18" charset="0"/>
                          </a:rPr>
                          <m:t>𝐿</m:t>
                        </m:r>
                      </m:e>
                    </m:func>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𝐹</m:t>
                        </m:r>
                      </m:e>
                      <m:sub>
                        <m:r>
                          <a:rPr lang="en-GB" sz="1600" b="0" i="1" smtClean="0">
                            <a:latin typeface="Cambria Math" panose="02040503050406030204" pitchFamily="18" charset="0"/>
                          </a:rPr>
                          <m:t>𝑊</m:t>
                        </m:r>
                      </m:sub>
                    </m:sSub>
                  </m:oMath>
                </a14:m>
                <a:r>
                  <a:rPr lang="en-GB" sz="1600" dirty="0"/>
                  <a:t> </a:t>
                </a:r>
              </a:p>
              <a:p>
                <a:pPr marL="0" indent="0">
                  <a:buNone/>
                </a:pPr>
                <a14:m>
                  <m:oMath xmlns:m="http://schemas.openxmlformats.org/officeDocument/2006/math">
                    <m:acc>
                      <m:accPr>
                        <m:chr m:val="̇"/>
                        <m:ctrlPr>
                          <a:rPr lang="en-GB" sz="1600" i="1">
                            <a:latin typeface="Cambria Math" panose="02040503050406030204" pitchFamily="18" charset="0"/>
                          </a:rPr>
                        </m:ctrlPr>
                      </m:accPr>
                      <m:e>
                        <m:r>
                          <a:rPr lang="en-GB" sz="1600" b="0" i="1" smtClean="0">
                            <a:latin typeface="Cambria Math" panose="02040503050406030204" pitchFamily="18" charset="0"/>
                          </a:rPr>
                          <m:t>𝑘</m:t>
                        </m:r>
                      </m:e>
                    </m:acc>
                    <m:r>
                      <a:rPr lang="en-GB" sz="1600" i="1">
                        <a:latin typeface="Cambria Math" panose="02040503050406030204" pitchFamily="18" charset="0"/>
                      </a:rPr>
                      <m:t>=</m:t>
                    </m:r>
                    <m:rad>
                      <m:radPr>
                        <m:degHide m:val="on"/>
                        <m:ctrlPr>
                          <a:rPr lang="en-GB" sz="1600" i="1">
                            <a:latin typeface="Cambria Math" panose="02040503050406030204" pitchFamily="18" charset="0"/>
                          </a:rPr>
                        </m:ctrlPr>
                      </m:radPr>
                      <m:deg/>
                      <m:e>
                        <m:f>
                          <m:fPr>
                            <m:ctrlPr>
                              <a:rPr lang="en-GB" sz="1600" i="1">
                                <a:latin typeface="Cambria Math" panose="02040503050406030204" pitchFamily="18" charset="0"/>
                              </a:rPr>
                            </m:ctrlPr>
                          </m:fPr>
                          <m:num>
                            <m:r>
                              <a:rPr lang="en-GB" sz="1600" i="1">
                                <a:latin typeface="Cambria Math" panose="02040503050406030204" pitchFamily="18" charset="0"/>
                              </a:rPr>
                              <m:t>𝑝</m:t>
                            </m:r>
                          </m:num>
                          <m:den>
                            <m:r>
                              <a:rPr lang="en-GB" sz="1600" i="1">
                                <a:latin typeface="Cambria Math" panose="02040503050406030204" pitchFamily="18" charset="0"/>
                              </a:rPr>
                              <m:t>𝜇</m:t>
                            </m:r>
                          </m:den>
                        </m:f>
                      </m:e>
                    </m:rad>
                    <m:f>
                      <m:fPr>
                        <m:ctrlPr>
                          <a:rPr lang="en-GB" sz="1600" i="1">
                            <a:latin typeface="Cambria Math" panose="02040503050406030204" pitchFamily="18" charset="0"/>
                          </a:rPr>
                        </m:ctrlPr>
                      </m:fPr>
                      <m:num>
                        <m:r>
                          <a:rPr lang="en-GB" sz="1600" i="1">
                            <a:latin typeface="Cambria Math" panose="02040503050406030204" pitchFamily="18" charset="0"/>
                          </a:rPr>
                          <m:t>𝑠</m:t>
                        </m:r>
                      </m:num>
                      <m:den>
                        <m:r>
                          <a:rPr lang="en-GB" sz="1600" i="1">
                            <a:latin typeface="Cambria Math" panose="02040503050406030204" pitchFamily="18" charset="0"/>
                          </a:rPr>
                          <m:t>2</m:t>
                        </m:r>
                        <m:r>
                          <a:rPr lang="en-GB" sz="1600" i="1">
                            <a:latin typeface="Cambria Math" panose="02040503050406030204" pitchFamily="18" charset="0"/>
                          </a:rPr>
                          <m:t>𝑤</m:t>
                        </m:r>
                      </m:den>
                    </m:f>
                    <m:func>
                      <m:funcPr>
                        <m:ctrlPr>
                          <a:rPr lang="en-GB" sz="1600" i="1">
                            <a:latin typeface="Cambria Math" panose="02040503050406030204" pitchFamily="18" charset="0"/>
                          </a:rPr>
                        </m:ctrlPr>
                      </m:funcPr>
                      <m:fName>
                        <m:r>
                          <m:rPr>
                            <m:sty m:val="p"/>
                          </m:rPr>
                          <a:rPr lang="en-GB" sz="1600" b="0" i="0" smtClean="0">
                            <a:latin typeface="Cambria Math" panose="02040503050406030204" pitchFamily="18" charset="0"/>
                          </a:rPr>
                          <m:t>sin</m:t>
                        </m:r>
                      </m:fName>
                      <m:e>
                        <m:r>
                          <a:rPr lang="en-GB" sz="1600" i="1">
                            <a:latin typeface="Cambria Math" panose="02040503050406030204" pitchFamily="18" charset="0"/>
                          </a:rPr>
                          <m:t>𝐿</m:t>
                        </m:r>
                      </m:e>
                    </m:func>
                    <m:sSub>
                      <m:sSubPr>
                        <m:ctrlPr>
                          <a:rPr lang="en-GB" sz="1600" i="1">
                            <a:latin typeface="Cambria Math" panose="02040503050406030204" pitchFamily="18" charset="0"/>
                          </a:rPr>
                        </m:ctrlPr>
                      </m:sSubPr>
                      <m:e>
                        <m:r>
                          <a:rPr lang="en-GB" sz="1600" i="1">
                            <a:latin typeface="Cambria Math" panose="02040503050406030204" pitchFamily="18" charset="0"/>
                          </a:rPr>
                          <m:t>𝐹</m:t>
                        </m:r>
                      </m:e>
                      <m:sub>
                        <m:r>
                          <a:rPr lang="en-GB" sz="1600" i="1">
                            <a:latin typeface="Cambria Math" panose="02040503050406030204" pitchFamily="18" charset="0"/>
                          </a:rPr>
                          <m:t>𝑊</m:t>
                        </m:r>
                      </m:sub>
                    </m:sSub>
                  </m:oMath>
                </a14:m>
                <a:r>
                  <a:rPr lang="en-GB" sz="1600" dirty="0"/>
                  <a:t> </a:t>
                </a:r>
              </a:p>
              <a:p>
                <a:pPr marL="0" indent="0">
                  <a:buNone/>
                </a:pPr>
                <a14:m>
                  <m:oMath xmlns:m="http://schemas.openxmlformats.org/officeDocument/2006/math">
                    <m:acc>
                      <m:accPr>
                        <m:chr m:val="̇"/>
                        <m:ctrlPr>
                          <a:rPr lang="en-GB" sz="1600" i="1" smtClean="0">
                            <a:latin typeface="Cambria Math" panose="02040503050406030204" pitchFamily="18" charset="0"/>
                          </a:rPr>
                        </m:ctrlPr>
                      </m:accPr>
                      <m:e>
                        <m:r>
                          <a:rPr lang="en-GB" sz="1600" b="0" i="1" smtClean="0">
                            <a:latin typeface="Cambria Math" panose="02040503050406030204" pitchFamily="18" charset="0"/>
                          </a:rPr>
                          <m:t>𝐿</m:t>
                        </m:r>
                      </m:e>
                    </m:acc>
                    <m:r>
                      <a:rPr lang="en-GB" sz="1600" b="0" i="1" smtClean="0">
                        <a:latin typeface="Cambria Math" panose="02040503050406030204" pitchFamily="18" charset="0"/>
                      </a:rPr>
                      <m:t>=</m:t>
                    </m:r>
                    <m:rad>
                      <m:radPr>
                        <m:degHide m:val="on"/>
                        <m:ctrlPr>
                          <a:rPr lang="en-GB" sz="1600" i="1">
                            <a:latin typeface="Cambria Math" panose="02040503050406030204" pitchFamily="18" charset="0"/>
                          </a:rPr>
                        </m:ctrlPr>
                      </m:radPr>
                      <m:deg/>
                      <m:e>
                        <m:f>
                          <m:fPr>
                            <m:ctrlPr>
                              <a:rPr lang="en-GB" sz="1600" i="1">
                                <a:latin typeface="Cambria Math" panose="02040503050406030204" pitchFamily="18" charset="0"/>
                              </a:rPr>
                            </m:ctrlPr>
                          </m:fPr>
                          <m:num>
                            <m:r>
                              <a:rPr lang="en-GB" sz="1600" i="1">
                                <a:latin typeface="Cambria Math" panose="02040503050406030204" pitchFamily="18" charset="0"/>
                              </a:rPr>
                              <m:t>𝑝</m:t>
                            </m:r>
                          </m:num>
                          <m:den>
                            <m:r>
                              <a:rPr lang="en-GB" sz="1600" i="1">
                                <a:latin typeface="Cambria Math" panose="02040503050406030204" pitchFamily="18" charset="0"/>
                              </a:rPr>
                              <m:t>𝜇</m:t>
                            </m:r>
                          </m:den>
                        </m:f>
                      </m:e>
                    </m:rad>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h</m:t>
                        </m:r>
                        <m:func>
                          <m:funcPr>
                            <m:ctrlPr>
                              <a:rPr lang="en-GB" sz="1600" b="0" i="1" smtClean="0">
                                <a:latin typeface="Cambria Math" panose="02040503050406030204" pitchFamily="18" charset="0"/>
                              </a:rPr>
                            </m:ctrlPr>
                          </m:funcPr>
                          <m:fName>
                            <m:r>
                              <m:rPr>
                                <m:sty m:val="p"/>
                              </m:rPr>
                              <a:rPr lang="en-GB" sz="1600" b="0" i="0" smtClean="0">
                                <a:latin typeface="Cambria Math" panose="02040503050406030204" pitchFamily="18" charset="0"/>
                              </a:rPr>
                              <m:t>sin</m:t>
                            </m:r>
                          </m:fName>
                          <m:e>
                            <m:r>
                              <a:rPr lang="en-GB" sz="1600" b="0" i="1" smtClean="0">
                                <a:latin typeface="Cambria Math" panose="02040503050406030204" pitchFamily="18" charset="0"/>
                              </a:rPr>
                              <m:t>𝐿</m:t>
                            </m:r>
                          </m:e>
                        </m:func>
                        <m:r>
                          <a:rPr lang="en-GB" sz="1600" b="0" i="1" smtClean="0">
                            <a:latin typeface="Cambria Math" panose="02040503050406030204" pitchFamily="18" charset="0"/>
                          </a:rPr>
                          <m:t>−</m:t>
                        </m:r>
                        <m:r>
                          <a:rPr lang="en-GB" sz="1600" b="0" i="1" smtClean="0">
                            <a:latin typeface="Cambria Math" panose="02040503050406030204" pitchFamily="18" charset="0"/>
                          </a:rPr>
                          <m:t>𝑘</m:t>
                        </m:r>
                        <m:func>
                          <m:funcPr>
                            <m:ctrlPr>
                              <a:rPr lang="en-GB" sz="1600" b="0" i="1" smtClean="0">
                                <a:latin typeface="Cambria Math" panose="02040503050406030204" pitchFamily="18" charset="0"/>
                              </a:rPr>
                            </m:ctrlPr>
                          </m:funcPr>
                          <m:fName>
                            <m:r>
                              <m:rPr>
                                <m:sty m:val="p"/>
                              </m:rPr>
                              <a:rPr lang="en-GB" sz="1600" b="0" i="0" smtClean="0">
                                <a:latin typeface="Cambria Math" panose="02040503050406030204" pitchFamily="18" charset="0"/>
                              </a:rPr>
                              <m:t>cos</m:t>
                            </m:r>
                          </m:fName>
                          <m:e>
                            <m:r>
                              <a:rPr lang="en-GB" sz="1600" b="0" i="1" smtClean="0">
                                <a:latin typeface="Cambria Math" panose="02040503050406030204" pitchFamily="18" charset="0"/>
                              </a:rPr>
                              <m:t>𝐿</m:t>
                            </m:r>
                          </m:e>
                        </m:func>
                      </m:num>
                      <m:den>
                        <m:r>
                          <a:rPr lang="en-GB" sz="1600" b="0" i="1" smtClean="0">
                            <a:latin typeface="Cambria Math" panose="02040503050406030204" pitchFamily="18" charset="0"/>
                          </a:rPr>
                          <m:t>𝑤</m:t>
                        </m:r>
                      </m:den>
                    </m:f>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𝐹</m:t>
                        </m:r>
                      </m:e>
                      <m:sub>
                        <m:r>
                          <a:rPr lang="en-GB" sz="1600" b="0" i="1" smtClean="0">
                            <a:latin typeface="Cambria Math" panose="02040503050406030204" pitchFamily="18" charset="0"/>
                          </a:rPr>
                          <m:t>𝑤</m:t>
                        </m:r>
                      </m:sub>
                    </m:sSub>
                    <m:r>
                      <a:rPr lang="en-GB" sz="1600" b="0" i="1" smtClean="0">
                        <a:latin typeface="Cambria Math" panose="02040503050406030204" pitchFamily="18" charset="0"/>
                      </a:rPr>
                      <m:t>+</m:t>
                    </m:r>
                    <m:rad>
                      <m:radPr>
                        <m:degHide m:val="on"/>
                        <m:ctrlPr>
                          <a:rPr lang="en-GB" sz="1600" b="0" i="1" smtClean="0">
                            <a:latin typeface="Cambria Math" panose="02040503050406030204" pitchFamily="18" charset="0"/>
                          </a:rPr>
                        </m:ctrlPr>
                      </m:radPr>
                      <m:deg/>
                      <m:e>
                        <m:r>
                          <a:rPr lang="en-GB" sz="1600" b="0" i="1" smtClean="0">
                            <a:latin typeface="Cambria Math" panose="02040503050406030204" pitchFamily="18" charset="0"/>
                          </a:rPr>
                          <m:t>𝜇</m:t>
                        </m:r>
                        <m:r>
                          <a:rPr lang="en-GB" sz="1600" b="0" i="1" smtClean="0">
                            <a:latin typeface="Cambria Math" panose="02040503050406030204" pitchFamily="18" charset="0"/>
                          </a:rPr>
                          <m:t>𝑝</m:t>
                        </m:r>
                      </m:e>
                    </m:rad>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𝑤</m:t>
                                </m:r>
                              </m:num>
                              <m:den>
                                <m:r>
                                  <a:rPr lang="en-GB" sz="1600" b="0" i="1" smtClean="0">
                                    <a:latin typeface="Cambria Math" panose="02040503050406030204" pitchFamily="18" charset="0"/>
                                  </a:rPr>
                                  <m:t>𝑝</m:t>
                                </m:r>
                              </m:den>
                            </m:f>
                          </m:e>
                        </m:d>
                      </m:e>
                      <m:sup>
                        <m:r>
                          <a:rPr lang="en-GB" sz="1600" b="0" i="1" smtClean="0">
                            <a:latin typeface="Cambria Math" panose="02040503050406030204" pitchFamily="18" charset="0"/>
                          </a:rPr>
                          <m:t>2</m:t>
                        </m:r>
                      </m:sup>
                    </m:sSup>
                  </m:oMath>
                </a14:m>
                <a:r>
                  <a:rPr lang="en-GB" sz="1600" dirty="0"/>
                  <a:t> </a:t>
                </a:r>
              </a:p>
              <a:p>
                <a:pPr marL="0" indent="0">
                  <a:buNone/>
                </a:pPr>
                <a:endParaRPr lang="en-GB" sz="1600" dirty="0"/>
              </a:p>
              <a:p>
                <a:r>
                  <a:rPr lang="en-GB" sz="1600" dirty="0"/>
                  <a:t>Advantage: No singularities!</a:t>
                </a:r>
              </a:p>
            </p:txBody>
          </p:sp>
        </mc:Choice>
        <mc:Fallback xmlns="">
          <p:sp>
            <p:nvSpPr>
              <p:cNvPr id="3" name="Content Placeholder 2">
                <a:extLst>
                  <a:ext uri="{FF2B5EF4-FFF2-40B4-BE49-F238E27FC236}">
                    <a16:creationId xmlns:a16="http://schemas.microsoft.com/office/drawing/2014/main" id="{A8BDCEEA-4B9D-3D2D-68F1-D462D5830932}"/>
                  </a:ext>
                </a:extLst>
              </p:cNvPr>
              <p:cNvSpPr>
                <a:spLocks noGrp="1" noRot="1" noChangeAspect="1" noMove="1" noResize="1" noEditPoints="1" noAdjustHandles="1" noChangeArrowheads="1" noChangeShapeType="1" noTextEdit="1"/>
              </p:cNvSpPr>
              <p:nvPr>
                <p:ph idx="1"/>
              </p:nvPr>
            </p:nvSpPr>
            <p:spPr>
              <a:blipFill>
                <a:blip r:embed="rId3"/>
                <a:stretch>
                  <a:fillRect l="-1284" b="-89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B347A81-0073-B5AD-8754-B8FD7C8B4984}"/>
                  </a:ext>
                </a:extLst>
              </p:cNvPr>
              <p:cNvSpPr txBox="1"/>
              <p:nvPr/>
            </p:nvSpPr>
            <p:spPr>
              <a:xfrm>
                <a:off x="6520647" y="809284"/>
                <a:ext cx="2040751" cy="2492990"/>
              </a:xfrm>
              <a:prstGeom prst="rect">
                <a:avLst/>
              </a:prstGeom>
              <a:noFill/>
            </p:spPr>
            <p:txBody>
              <a:bodyPr wrap="none" lIns="0" tIns="0" rIns="0" bIns="0" rtlCol="0">
                <a:spAutoFit/>
              </a:bodyPr>
              <a:lstStyle/>
              <a:p>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𝑎</m:t>
                    </m:r>
                    <m:d>
                      <m:dPr>
                        <m:ctrlPr>
                          <a:rPr lang="en-GB" b="0" i="1" smtClean="0">
                            <a:latin typeface="Cambria Math" panose="02040503050406030204" pitchFamily="18" charset="0"/>
                          </a:rPr>
                        </m:ctrlPr>
                      </m:dPr>
                      <m:e>
                        <m:r>
                          <a:rPr lang="en-GB" b="0" i="1" smtClean="0">
                            <a:latin typeface="Cambria Math" panose="02040503050406030204" pitchFamily="18" charset="0"/>
                          </a:rPr>
                          <m:t>1−</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2</m:t>
                            </m:r>
                          </m:sup>
                        </m:sSup>
                      </m:e>
                    </m:d>
                  </m:oMath>
                </a14:m>
                <a:r>
                  <a:rPr lang="en-GB" b="0" dirty="0"/>
                  <a:t> </a:t>
                </a:r>
              </a:p>
              <a:p>
                <a14:m>
                  <m:oMath xmlns:m="http://schemas.openxmlformats.org/officeDocument/2006/math">
                    <m:r>
                      <a:rPr lang="en-GB" i="1">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𝑒</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rPr>
                          <m:t>(</m:t>
                        </m:r>
                        <m:r>
                          <a:rPr lang="en-GB" b="0" i="1" smtClean="0">
                            <a:latin typeface="Cambria Math" panose="02040503050406030204" pitchFamily="18" charset="0"/>
                          </a:rPr>
                          <m:t>𝜔</m:t>
                        </m:r>
                        <m:r>
                          <a:rPr lang="en-GB" b="0" i="1" smtClean="0">
                            <a:latin typeface="Cambria Math" panose="02040503050406030204" pitchFamily="18" charset="0"/>
                          </a:rPr>
                          <m:t>+</m:t>
                        </m:r>
                        <m:r>
                          <m:rPr>
                            <m:sty m:val="p"/>
                          </m:rPr>
                          <a:rPr lang="en-GB" b="0" i="0" smtClean="0">
                            <a:latin typeface="Cambria Math" panose="02040503050406030204" pitchFamily="18" charset="0"/>
                          </a:rPr>
                          <m:t>Ω</m:t>
                        </m:r>
                        <m:r>
                          <a:rPr lang="en-GB" b="0" i="1" smtClean="0">
                            <a:latin typeface="Cambria Math" panose="02040503050406030204" pitchFamily="18" charset="0"/>
                          </a:rPr>
                          <m:t>)</m:t>
                        </m:r>
                      </m:e>
                    </m:func>
                  </m:oMath>
                </a14:m>
                <a:r>
                  <a:rPr lang="en-GB" b="0" dirty="0"/>
                  <a:t> </a:t>
                </a:r>
              </a:p>
              <a:p>
                <a14:m>
                  <m:oMath xmlns:m="http://schemas.openxmlformats.org/officeDocument/2006/math">
                    <m:r>
                      <a:rPr lang="en-GB" i="1">
                        <a:latin typeface="Cambria Math" panose="02040503050406030204" pitchFamily="18" charset="0"/>
                      </a:rPr>
                      <m:t>𝑔</m:t>
                    </m:r>
                    <m:r>
                      <a:rPr lang="en-GB" i="1">
                        <a:latin typeface="Cambria Math" panose="02040503050406030204" pitchFamily="18" charset="0"/>
                      </a:rPr>
                      <m:t>=</m:t>
                    </m:r>
                    <m:r>
                      <a:rPr lang="en-GB" i="1">
                        <a:latin typeface="Cambria Math" panose="02040503050406030204" pitchFamily="18" charset="0"/>
                      </a:rPr>
                      <m:t>𝑒</m:t>
                    </m:r>
                    <m:func>
                      <m:funcPr>
                        <m:ctrlPr>
                          <a:rPr lang="en-GB" i="1">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i="1">
                            <a:latin typeface="Cambria Math" panose="02040503050406030204" pitchFamily="18" charset="0"/>
                          </a:rPr>
                          <m:t>(</m:t>
                        </m:r>
                        <m:r>
                          <a:rPr lang="en-GB" i="1">
                            <a:latin typeface="Cambria Math" panose="02040503050406030204" pitchFamily="18" charset="0"/>
                          </a:rPr>
                          <m:t>𝜔</m:t>
                        </m:r>
                        <m:r>
                          <a:rPr lang="en-GB" i="1">
                            <a:latin typeface="Cambria Math" panose="02040503050406030204" pitchFamily="18" charset="0"/>
                          </a:rPr>
                          <m:t>+</m:t>
                        </m:r>
                        <m:r>
                          <m:rPr>
                            <m:sty m:val="p"/>
                          </m:rPr>
                          <a:rPr lang="en-GB">
                            <a:latin typeface="Cambria Math" panose="02040503050406030204" pitchFamily="18" charset="0"/>
                          </a:rPr>
                          <m:t>Ω</m:t>
                        </m:r>
                        <m:r>
                          <a:rPr lang="en-GB" i="1">
                            <a:latin typeface="Cambria Math" panose="02040503050406030204" pitchFamily="18" charset="0"/>
                          </a:rPr>
                          <m:t>)</m:t>
                        </m:r>
                      </m:e>
                    </m:func>
                  </m:oMath>
                </a14:m>
                <a:r>
                  <a:rPr lang="en-GB" dirty="0"/>
                  <a:t> </a:t>
                </a:r>
              </a:p>
              <a:p>
                <a14:m>
                  <m:oMath xmlns:m="http://schemas.openxmlformats.org/officeDocument/2006/math">
                    <m:r>
                      <a:rPr lang="en-GB" b="0" i="1" smtClean="0">
                        <a:solidFill>
                          <a:srgbClr val="FF0000"/>
                        </a:solidFill>
                        <a:latin typeface="Cambria Math" panose="02040503050406030204" pitchFamily="18" charset="0"/>
                      </a:rPr>
                      <m:t>h</m:t>
                    </m:r>
                    <m:r>
                      <a:rPr lang="en-GB" b="0" i="1" smtClean="0">
                        <a:latin typeface="Cambria Math" panose="02040503050406030204" pitchFamily="18" charset="0"/>
                      </a:rPr>
                      <m:t>=</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tan</m:t>
                        </m:r>
                      </m:fName>
                      <m:e>
                        <m:d>
                          <m:dPr>
                            <m:ctrlPr>
                              <a:rPr lang="en-GB" b="0" i="1" smtClean="0">
                                <a:latin typeface="Cambria Math" panose="02040503050406030204" pitchFamily="18" charset="0"/>
                              </a:rPr>
                            </m:ctrlPr>
                          </m:dPr>
                          <m:e>
                            <m:r>
                              <a:rPr lang="en-GB" b="0" i="1" smtClean="0">
                                <a:latin typeface="Cambria Math" panose="02040503050406030204" pitchFamily="18" charset="0"/>
                              </a:rPr>
                              <m:t>𝑖</m:t>
                            </m:r>
                            <m:r>
                              <a:rPr lang="en-GB" b="0" i="1" smtClean="0">
                                <a:latin typeface="Cambria Math" panose="02040503050406030204" pitchFamily="18" charset="0"/>
                              </a:rPr>
                              <m:t>/2</m:t>
                            </m:r>
                          </m:e>
                        </m:d>
                      </m:e>
                    </m:func>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d>
                          <m:dPr>
                            <m:ctrlPr>
                              <a:rPr lang="en-GB" i="1">
                                <a:latin typeface="Cambria Math" panose="02040503050406030204" pitchFamily="18" charset="0"/>
                              </a:rPr>
                            </m:ctrlPr>
                          </m:dPr>
                          <m:e>
                            <m:r>
                              <m:rPr>
                                <m:sty m:val="p"/>
                              </m:rPr>
                              <a:rPr lang="en-GB">
                                <a:latin typeface="Cambria Math" panose="02040503050406030204" pitchFamily="18" charset="0"/>
                              </a:rPr>
                              <m:t>Ω</m:t>
                            </m:r>
                          </m:e>
                        </m:d>
                      </m:e>
                    </m:func>
                  </m:oMath>
                </a14:m>
                <a:r>
                  <a:rPr lang="en-GB" dirty="0"/>
                  <a:t> </a:t>
                </a:r>
              </a:p>
              <a:p>
                <a14:m>
                  <m:oMath xmlns:m="http://schemas.openxmlformats.org/officeDocument/2006/math">
                    <m:r>
                      <a:rPr lang="en-GB" i="1" smtClean="0">
                        <a:latin typeface="Cambria Math" panose="02040503050406030204" pitchFamily="18" charset="0"/>
                      </a:rPr>
                      <m:t>𝑘</m:t>
                    </m:r>
                    <m:r>
                      <a:rPr lang="en-GB" i="1">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tan</m:t>
                        </m:r>
                      </m:fName>
                      <m:e>
                        <m:d>
                          <m:dPr>
                            <m:ctrlPr>
                              <a:rPr lang="en-GB" b="0" i="1" smtClean="0">
                                <a:latin typeface="Cambria Math" panose="02040503050406030204" pitchFamily="18" charset="0"/>
                              </a:rPr>
                            </m:ctrlPr>
                          </m:dPr>
                          <m:e>
                            <m:r>
                              <a:rPr lang="en-GB" i="1" smtClean="0">
                                <a:latin typeface="Cambria Math" panose="02040503050406030204" pitchFamily="18" charset="0"/>
                              </a:rPr>
                              <m:t>𝑖</m:t>
                            </m:r>
                            <m:r>
                              <a:rPr lang="en-GB" i="1" smtClean="0">
                                <a:latin typeface="Cambria Math" panose="02040503050406030204" pitchFamily="18" charset="0"/>
                              </a:rPr>
                              <m:t>/2</m:t>
                            </m:r>
                          </m:e>
                        </m:d>
                      </m:e>
                    </m:func>
                    <m:func>
                      <m:funcPr>
                        <m:ctrlPr>
                          <a:rPr lang="en-GB" i="1" smtClean="0">
                            <a:latin typeface="Cambria Math" panose="02040503050406030204" pitchFamily="18" charset="0"/>
                          </a:rPr>
                        </m:ctrlPr>
                      </m:funcPr>
                      <m:fName>
                        <m:r>
                          <m:rPr>
                            <m:sty m:val="p"/>
                          </m:rPr>
                          <a:rPr lang="en-GB">
                            <a:latin typeface="Cambria Math" panose="02040503050406030204" pitchFamily="18" charset="0"/>
                          </a:rPr>
                          <m:t>s</m:t>
                        </m:r>
                        <m:r>
                          <m:rPr>
                            <m:sty m:val="p"/>
                          </m:rPr>
                          <a:rPr lang="en-GB" b="0" i="0" smtClean="0">
                            <a:latin typeface="Cambria Math" panose="02040503050406030204" pitchFamily="18" charset="0"/>
                          </a:rPr>
                          <m:t>in</m:t>
                        </m:r>
                      </m:fName>
                      <m:e>
                        <m:d>
                          <m:dPr>
                            <m:ctrlPr>
                              <a:rPr lang="en-GB" i="1">
                                <a:latin typeface="Cambria Math" panose="02040503050406030204" pitchFamily="18" charset="0"/>
                              </a:rPr>
                            </m:ctrlPr>
                          </m:dPr>
                          <m:e>
                            <m:r>
                              <m:rPr>
                                <m:sty m:val="p"/>
                              </m:rPr>
                              <a:rPr lang="en-GB">
                                <a:latin typeface="Cambria Math" panose="02040503050406030204" pitchFamily="18" charset="0"/>
                              </a:rPr>
                              <m:t>Ω</m:t>
                            </m:r>
                          </m:e>
                        </m:d>
                      </m:e>
                    </m:func>
                  </m:oMath>
                </a14:m>
                <a:r>
                  <a:rPr lang="en-GB" dirty="0"/>
                  <a:t> </a:t>
                </a:r>
              </a:p>
              <a:p>
                <a14:m>
                  <m:oMath xmlns:m="http://schemas.openxmlformats.org/officeDocument/2006/math">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𝜔</m:t>
                    </m:r>
                    <m:r>
                      <a:rPr lang="en-GB" b="0" i="1" smtClean="0">
                        <a:latin typeface="Cambria Math" panose="02040503050406030204" pitchFamily="18" charset="0"/>
                      </a:rPr>
                      <m:t>+</m:t>
                    </m:r>
                    <m:r>
                      <m:rPr>
                        <m:sty m:val="p"/>
                      </m:rPr>
                      <a:rPr lang="en-GB" b="0" i="0" smtClean="0">
                        <a:latin typeface="Cambria Math" panose="02040503050406030204" pitchFamily="18" charset="0"/>
                      </a:rPr>
                      <m:t>Ω</m:t>
                    </m:r>
                    <m:r>
                      <a:rPr lang="en-GB" b="0" i="1" smtClean="0">
                        <a:latin typeface="Cambria Math" panose="02040503050406030204" pitchFamily="18" charset="0"/>
                      </a:rPr>
                      <m:t>+</m:t>
                    </m:r>
                    <m:r>
                      <a:rPr lang="en-GB" b="0" i="1" smtClean="0">
                        <a:latin typeface="Cambria Math" panose="02040503050406030204" pitchFamily="18" charset="0"/>
                      </a:rPr>
                      <m:t>𝜈</m:t>
                    </m:r>
                  </m:oMath>
                </a14:m>
                <a:r>
                  <a:rPr lang="en-GB" dirty="0"/>
                  <a:t> </a:t>
                </a:r>
                <a:br>
                  <a:rPr lang="en-GB" dirty="0"/>
                </a:br>
                <a:br>
                  <a:rPr lang="en-GB" dirty="0"/>
                </a:br>
                <a:r>
                  <a:rPr lang="en-GB" sz="1400" dirty="0">
                    <a:solidFill>
                      <a:srgbClr val="FF0000"/>
                    </a:solidFill>
                  </a:rPr>
                  <a:t>(not the same </a:t>
                </a:r>
                <a14:m>
                  <m:oMath xmlns:m="http://schemas.openxmlformats.org/officeDocument/2006/math">
                    <m:r>
                      <a:rPr lang="en-GB" sz="1400" i="1">
                        <a:solidFill>
                          <a:srgbClr val="FF0000"/>
                        </a:solidFill>
                        <a:latin typeface="Cambria Math" panose="02040503050406030204" pitchFamily="18" charset="0"/>
                      </a:rPr>
                      <m:t>h</m:t>
                    </m:r>
                  </m:oMath>
                </a14:m>
                <a:r>
                  <a:rPr lang="en-GB" sz="1400" dirty="0">
                    <a:solidFill>
                      <a:srgbClr val="FF0000"/>
                    </a:solidFill>
                  </a:rPr>
                  <a:t>)</a:t>
                </a:r>
                <a:endParaRPr lang="en-GB" dirty="0"/>
              </a:p>
              <a:p>
                <a:endParaRPr lang="en-GB" b="0" dirty="0"/>
              </a:p>
            </p:txBody>
          </p:sp>
        </mc:Choice>
        <mc:Fallback xmlns="">
          <p:sp>
            <p:nvSpPr>
              <p:cNvPr id="4" name="TextBox 3">
                <a:extLst>
                  <a:ext uri="{FF2B5EF4-FFF2-40B4-BE49-F238E27FC236}">
                    <a16:creationId xmlns:a16="http://schemas.microsoft.com/office/drawing/2014/main" id="{9B347A81-0073-B5AD-8754-B8FD7C8B4984}"/>
                  </a:ext>
                </a:extLst>
              </p:cNvPr>
              <p:cNvSpPr txBox="1">
                <a:spLocks noRot="1" noChangeAspect="1" noMove="1" noResize="1" noEditPoints="1" noAdjustHandles="1" noChangeArrowheads="1" noChangeShapeType="1" noTextEdit="1"/>
              </p:cNvSpPr>
              <p:nvPr/>
            </p:nvSpPr>
            <p:spPr>
              <a:xfrm>
                <a:off x="6520647" y="809284"/>
                <a:ext cx="2040751" cy="2492990"/>
              </a:xfrm>
              <a:prstGeom prst="rect">
                <a:avLst/>
              </a:prstGeom>
              <a:blipFill>
                <a:blip r:embed="rId4"/>
                <a:stretch>
                  <a:fillRect l="-5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8F0B33C-A301-1E38-898D-65CD1C157611}"/>
                  </a:ext>
                </a:extLst>
              </p:cNvPr>
              <p:cNvSpPr txBox="1"/>
              <p:nvPr/>
            </p:nvSpPr>
            <p:spPr>
              <a:xfrm>
                <a:off x="5836065" y="3383469"/>
                <a:ext cx="3160451" cy="1200329"/>
              </a:xfrm>
              <a:prstGeom prst="rect">
                <a:avLst/>
              </a:prstGeom>
              <a:noFill/>
            </p:spPr>
            <p:txBody>
              <a:bodyPr wrap="square">
                <a:spAutoFit/>
              </a:bodyPr>
              <a:lstStyle/>
              <a:p>
                <a:r>
                  <a:rPr lang="en-GB" sz="1800" dirty="0"/>
                  <a:t>With some helper function</a:t>
                </a:r>
                <a:r>
                  <a:rPr lang="en-GB" dirty="0"/>
                  <a:t>:</a:t>
                </a:r>
                <a:endParaRPr lang="en-GB" sz="1800" dirty="0"/>
              </a:p>
              <a:p>
                <a:pPr/>
                <a14:m>
                  <m:oMathPara xmlns:m="http://schemas.openxmlformats.org/officeDocument/2006/math">
                    <m:oMathParaPr>
                      <m:jc m:val="centerGroup"/>
                    </m:oMathParaPr>
                    <m:oMath xmlns:m="http://schemas.openxmlformats.org/officeDocument/2006/math">
                      <m:r>
                        <a:rPr lang="en-GB" sz="1800" i="1" smtClean="0">
                          <a:latin typeface="Cambria Math" panose="02040503050406030204" pitchFamily="18" charset="0"/>
                        </a:rPr>
                        <m:t>𝑠</m:t>
                      </m:r>
                      <m:r>
                        <a:rPr lang="en-GB" sz="1800" b="0" i="1" smtClean="0">
                          <a:latin typeface="Cambria Math" panose="02040503050406030204" pitchFamily="18" charset="0"/>
                        </a:rPr>
                        <m:t>=1+</m:t>
                      </m:r>
                      <m:sSup>
                        <m:sSupPr>
                          <m:ctrlPr>
                            <a:rPr lang="en-GB" sz="1800" b="0" i="1" smtClean="0">
                              <a:latin typeface="Cambria Math" panose="02040503050406030204" pitchFamily="18" charset="0"/>
                            </a:rPr>
                          </m:ctrlPr>
                        </m:sSupPr>
                        <m:e>
                          <m:r>
                            <a:rPr lang="en-GB" sz="1800" b="0" i="1" smtClean="0">
                              <a:latin typeface="Cambria Math" panose="02040503050406030204" pitchFamily="18" charset="0"/>
                            </a:rPr>
                            <m:t>h</m:t>
                          </m:r>
                        </m:e>
                        <m:sup>
                          <m:r>
                            <a:rPr lang="en-GB" sz="1800" b="0" i="1" smtClean="0">
                              <a:latin typeface="Cambria Math" panose="02040503050406030204" pitchFamily="18" charset="0"/>
                            </a:rPr>
                            <m:t>2</m:t>
                          </m:r>
                        </m:sup>
                      </m:sSup>
                      <m:r>
                        <a:rPr lang="en-GB" sz="1800" b="0" i="1" smtClean="0">
                          <a:latin typeface="Cambria Math" panose="02040503050406030204" pitchFamily="18" charset="0"/>
                        </a:rPr>
                        <m:t>+</m:t>
                      </m:r>
                      <m:sSup>
                        <m:sSupPr>
                          <m:ctrlPr>
                            <a:rPr lang="en-GB" sz="1800" b="0" i="1" smtClean="0">
                              <a:latin typeface="Cambria Math" panose="02040503050406030204" pitchFamily="18" charset="0"/>
                            </a:rPr>
                          </m:ctrlPr>
                        </m:sSupPr>
                        <m:e>
                          <m:r>
                            <a:rPr lang="en-GB" sz="1800" b="0" i="1" smtClean="0">
                              <a:latin typeface="Cambria Math" panose="02040503050406030204" pitchFamily="18" charset="0"/>
                            </a:rPr>
                            <m:t>𝑘</m:t>
                          </m:r>
                        </m:e>
                        <m:sup>
                          <m:r>
                            <a:rPr lang="en-GB" sz="1800" b="0" i="1" smtClean="0">
                              <a:latin typeface="Cambria Math" panose="02040503050406030204" pitchFamily="18" charset="0"/>
                            </a:rPr>
                            <m:t>2</m:t>
                          </m:r>
                        </m:sup>
                      </m:sSup>
                      <m:r>
                        <a:rPr lang="en-GB" sz="1800" b="0" i="1" smtClean="0">
                          <a:latin typeface="Cambria Math" panose="02040503050406030204" pitchFamily="18" charset="0"/>
                        </a:rPr>
                        <m:t>=</m:t>
                      </m:r>
                      <m:func>
                        <m:funcPr>
                          <m:ctrlPr>
                            <a:rPr lang="en-GB" sz="1800" b="0" i="1" smtClean="0">
                              <a:latin typeface="Cambria Math" panose="02040503050406030204" pitchFamily="18" charset="0"/>
                            </a:rPr>
                          </m:ctrlPr>
                        </m:funcPr>
                        <m:fName>
                          <m:sSup>
                            <m:sSupPr>
                              <m:ctrlPr>
                                <a:rPr lang="en-GB" sz="1800" b="0" i="1" smtClean="0">
                                  <a:latin typeface="Cambria Math" panose="02040503050406030204" pitchFamily="18" charset="0"/>
                                </a:rPr>
                              </m:ctrlPr>
                            </m:sSupPr>
                            <m:e>
                              <m:r>
                                <m:rPr>
                                  <m:sty m:val="p"/>
                                </m:rPr>
                                <a:rPr lang="en-GB" sz="1800" b="0" i="0" smtClean="0">
                                  <a:latin typeface="Cambria Math" panose="02040503050406030204" pitchFamily="18" charset="0"/>
                                </a:rPr>
                                <m:t>sec</m:t>
                              </m:r>
                            </m:e>
                            <m:sup>
                              <m:r>
                                <a:rPr lang="en-GB" sz="1800" b="0" i="1" smtClean="0">
                                  <a:latin typeface="Cambria Math" panose="02040503050406030204" pitchFamily="18" charset="0"/>
                                </a:rPr>
                                <m:t>2</m:t>
                              </m:r>
                            </m:sup>
                          </m:sSup>
                        </m:fName>
                        <m:e>
                          <m:r>
                            <a:rPr lang="en-GB" sz="1800" b="0" i="1" smtClean="0">
                              <a:latin typeface="Cambria Math" panose="02040503050406030204" pitchFamily="18" charset="0"/>
                            </a:rPr>
                            <m:t>𝑖</m:t>
                          </m:r>
                          <m:r>
                            <a:rPr lang="en-GB" sz="1800" b="0" i="1" smtClean="0">
                              <a:latin typeface="Cambria Math" panose="02040503050406030204" pitchFamily="18" charset="0"/>
                            </a:rPr>
                            <m:t>/2</m:t>
                          </m:r>
                        </m:e>
                      </m:func>
                    </m:oMath>
                  </m:oMathPara>
                </a14:m>
                <a:endParaRPr lang="en-GB" dirty="0"/>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𝑤</m:t>
                      </m:r>
                      <m:r>
                        <a:rPr lang="en-GB" i="1">
                          <a:latin typeface="Cambria Math" panose="02040503050406030204" pitchFamily="18" charset="0"/>
                        </a:rPr>
                        <m:t>=1+</m:t>
                      </m:r>
                      <m:r>
                        <a:rPr lang="en-GB" i="1">
                          <a:latin typeface="Cambria Math" panose="02040503050406030204" pitchFamily="18" charset="0"/>
                        </a:rPr>
                        <m:t>𝑓</m:t>
                      </m:r>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rPr>
                            <m:t>𝐿</m:t>
                          </m:r>
                        </m:e>
                      </m:func>
                      <m:r>
                        <a:rPr lang="en-GB" i="1">
                          <a:latin typeface="Cambria Math" panose="02040503050406030204" pitchFamily="18" charset="0"/>
                        </a:rPr>
                        <m:t>+</m:t>
                      </m:r>
                      <m:r>
                        <a:rPr lang="en-GB" i="1">
                          <a:latin typeface="Cambria Math" panose="02040503050406030204" pitchFamily="18" charset="0"/>
                        </a:rPr>
                        <m:t>𝑔</m:t>
                      </m:r>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rPr>
                            <m:t>𝐿</m:t>
                          </m:r>
                        </m:e>
                      </m:func>
                    </m:oMath>
                  </m:oMathPara>
                </a14:m>
                <a:endParaRPr lang="en-GB" dirty="0"/>
              </a:p>
              <a:p>
                <a:endParaRPr lang="en-GB" dirty="0"/>
              </a:p>
            </p:txBody>
          </p:sp>
        </mc:Choice>
        <mc:Fallback xmlns="">
          <p:sp>
            <p:nvSpPr>
              <p:cNvPr id="6" name="TextBox 5">
                <a:extLst>
                  <a:ext uri="{FF2B5EF4-FFF2-40B4-BE49-F238E27FC236}">
                    <a16:creationId xmlns:a16="http://schemas.microsoft.com/office/drawing/2014/main" id="{48F0B33C-A301-1E38-898D-65CD1C157611}"/>
                  </a:ext>
                </a:extLst>
              </p:cNvPr>
              <p:cNvSpPr txBox="1">
                <a:spLocks noRot="1" noChangeAspect="1" noMove="1" noResize="1" noEditPoints="1" noAdjustHandles="1" noChangeArrowheads="1" noChangeShapeType="1" noTextEdit="1"/>
              </p:cNvSpPr>
              <p:nvPr/>
            </p:nvSpPr>
            <p:spPr>
              <a:xfrm>
                <a:off x="5836065" y="3383469"/>
                <a:ext cx="3160451" cy="1200329"/>
              </a:xfrm>
              <a:prstGeom prst="rect">
                <a:avLst/>
              </a:prstGeom>
              <a:blipFill>
                <a:blip r:embed="rId5"/>
                <a:stretch>
                  <a:fillRect l="-1600" t="-2105"/>
                </a:stretch>
              </a:blipFill>
            </p:spPr>
            <p:txBody>
              <a:bodyPr/>
              <a:lstStyle/>
              <a:p>
                <a:r>
                  <a:rPr lang="en-GB">
                    <a:noFill/>
                  </a:rPr>
                  <a:t> </a:t>
                </a:r>
              </a:p>
            </p:txBody>
          </p:sp>
        </mc:Fallback>
      </mc:AlternateContent>
    </p:spTree>
    <p:extLst>
      <p:ext uri="{BB962C8B-B14F-4D97-AF65-F5344CB8AC3E}">
        <p14:creationId xmlns:p14="http://schemas.microsoft.com/office/powerpoint/2010/main" val="2270779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D5986FB-1872-9059-5A32-6CC05E9601CC}"/>
                  </a:ext>
                </a:extLst>
              </p:cNvPr>
              <p:cNvSpPr>
                <a:spLocks noGrp="1"/>
              </p:cNvSpPr>
              <p:nvPr>
                <p:ph idx="11"/>
              </p:nvPr>
            </p:nvSpPr>
            <p:spPr>
              <a:xfrm>
                <a:off x="147484" y="1067183"/>
                <a:ext cx="4707980" cy="2425825"/>
              </a:xfrm>
            </p:spPr>
            <p:txBody>
              <a:bodyPr/>
              <a:lstStyle/>
              <a:p>
                <a:pPr marL="0" indent="0">
                  <a:buNone/>
                </a:pPr>
                <a14:m>
                  <m:oMath xmlns:m="http://schemas.openxmlformats.org/officeDocument/2006/math">
                    <m:acc>
                      <m:accPr>
                        <m:chr m:val="̇"/>
                        <m:ctrlPr>
                          <a:rPr lang="en-GB" sz="1400" i="1">
                            <a:latin typeface="Cambria Math" panose="02040503050406030204" pitchFamily="18" charset="0"/>
                          </a:rPr>
                        </m:ctrlPr>
                      </m:accPr>
                      <m:e>
                        <m:r>
                          <a:rPr lang="en-GB" sz="1400" i="1">
                            <a:latin typeface="Cambria Math" panose="02040503050406030204" pitchFamily="18" charset="0"/>
                          </a:rPr>
                          <m:t>𝑎</m:t>
                        </m:r>
                      </m:e>
                    </m:acc>
                    <m:r>
                      <a:rPr lang="en-GB" sz="1400" i="1">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2</m:t>
                        </m:r>
                        <m:sSup>
                          <m:sSupPr>
                            <m:ctrlPr>
                              <a:rPr lang="en-GB" sz="1400" i="1">
                                <a:latin typeface="Cambria Math" panose="02040503050406030204" pitchFamily="18" charset="0"/>
                              </a:rPr>
                            </m:ctrlPr>
                          </m:sSupPr>
                          <m:e>
                            <m:r>
                              <a:rPr lang="en-GB" sz="1400" i="1">
                                <a:latin typeface="Cambria Math" panose="02040503050406030204" pitchFamily="18" charset="0"/>
                              </a:rPr>
                              <m:t>𝑎</m:t>
                            </m:r>
                          </m:e>
                          <m:sup>
                            <m:r>
                              <a:rPr lang="en-GB" sz="1400" i="1">
                                <a:latin typeface="Cambria Math" panose="02040503050406030204" pitchFamily="18" charset="0"/>
                              </a:rPr>
                              <m:t>2</m:t>
                            </m:r>
                          </m:sup>
                        </m:sSup>
                      </m:num>
                      <m:den>
                        <m:r>
                          <a:rPr lang="en-GB" sz="1400" i="1">
                            <a:latin typeface="Cambria Math" panose="02040503050406030204" pitchFamily="18" charset="0"/>
                          </a:rPr>
                          <m:t>h</m:t>
                        </m:r>
                      </m:den>
                    </m:f>
                    <m:d>
                      <m:dPr>
                        <m:begChr m:val="{"/>
                        <m:endChr m:val="}"/>
                        <m:ctrlPr>
                          <a:rPr lang="en-GB" sz="1400" i="1">
                            <a:latin typeface="Cambria Math" panose="02040503050406030204" pitchFamily="18" charset="0"/>
                          </a:rPr>
                        </m:ctrlPr>
                      </m:dPr>
                      <m:e>
                        <m:r>
                          <a:rPr lang="en-GB" sz="1400" i="1">
                            <a:latin typeface="Cambria Math" panose="02040503050406030204" pitchFamily="18" charset="0"/>
                          </a:rPr>
                          <m:t>𝑒</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r>
                              <a:rPr lang="en-GB" sz="1400" i="1">
                                <a:latin typeface="Cambria Math" panose="02040503050406030204" pitchFamily="18" charset="0"/>
                              </a:rPr>
                              <m:t>𝜈</m:t>
                            </m:r>
                          </m:e>
                        </m:func>
                        <m:sSub>
                          <m:sSubPr>
                            <m:ctrlPr>
                              <a:rPr lang="en-GB" sz="1400" i="1">
                                <a:latin typeface="Cambria Math" panose="02040503050406030204" pitchFamily="18" charset="0"/>
                              </a:rPr>
                            </m:ctrlPr>
                          </m:sSubPr>
                          <m:e>
                            <m:r>
                              <a:rPr lang="en-GB" sz="1400" i="1">
                                <a:latin typeface="Cambria Math" panose="02040503050406030204" pitchFamily="18" charset="0"/>
                              </a:rPr>
                              <m:t>𝐹</m:t>
                            </m:r>
                          </m:e>
                          <m:sub>
                            <m:r>
                              <a:rPr lang="en-GB" sz="1400" i="1">
                                <a:latin typeface="Cambria Math" panose="02040503050406030204" pitchFamily="18" charset="0"/>
                              </a:rPr>
                              <m:t>𝑅</m:t>
                            </m:r>
                          </m:sub>
                        </m:sSub>
                        <m:r>
                          <a:rPr lang="en-GB" sz="1400" i="1">
                            <a:latin typeface="Cambria Math" panose="02040503050406030204" pitchFamily="18" charset="0"/>
                          </a:rPr>
                          <m:t>+</m:t>
                        </m:r>
                        <m:d>
                          <m:dPr>
                            <m:ctrlPr>
                              <a:rPr lang="en-GB" sz="1400" i="1">
                                <a:latin typeface="Cambria Math" panose="02040503050406030204" pitchFamily="18" charset="0"/>
                              </a:rPr>
                            </m:ctrlPr>
                          </m:dPr>
                          <m:e>
                            <m:r>
                              <a:rPr lang="en-GB" sz="1400" i="1">
                                <a:latin typeface="Cambria Math" panose="02040503050406030204" pitchFamily="18" charset="0"/>
                              </a:rPr>
                              <m:t>1+</m:t>
                            </m:r>
                            <m:r>
                              <a:rPr lang="en-GB" sz="1400" i="1">
                                <a:latin typeface="Cambria Math" panose="02040503050406030204" pitchFamily="18" charset="0"/>
                              </a:rPr>
                              <m:t>𝑒</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cos</m:t>
                                </m:r>
                              </m:fName>
                              <m:e>
                                <m:r>
                                  <a:rPr lang="en-GB" sz="1400" i="1">
                                    <a:latin typeface="Cambria Math" panose="02040503050406030204" pitchFamily="18" charset="0"/>
                                  </a:rPr>
                                  <m:t>𝜈</m:t>
                                </m:r>
                              </m:e>
                            </m:func>
                          </m:e>
                        </m:d>
                        <m:sSub>
                          <m:sSubPr>
                            <m:ctrlPr>
                              <a:rPr lang="en-GB" sz="1400" i="1">
                                <a:latin typeface="Cambria Math" panose="02040503050406030204" pitchFamily="18" charset="0"/>
                              </a:rPr>
                            </m:ctrlPr>
                          </m:sSubPr>
                          <m:e>
                            <m:r>
                              <a:rPr lang="en-GB" sz="1400" i="1">
                                <a:latin typeface="Cambria Math" panose="02040503050406030204" pitchFamily="18" charset="0"/>
                              </a:rPr>
                              <m:t>𝐹</m:t>
                            </m:r>
                          </m:e>
                          <m:sub>
                            <m:r>
                              <a:rPr lang="en-GB" sz="1400" i="1">
                                <a:latin typeface="Cambria Math" panose="02040503050406030204" pitchFamily="18" charset="0"/>
                              </a:rPr>
                              <m:t>𝑆</m:t>
                            </m:r>
                          </m:sub>
                        </m:sSub>
                      </m:e>
                    </m:d>
                  </m:oMath>
                </a14:m>
                <a:r>
                  <a:rPr lang="en-GB" sz="1400" dirty="0"/>
                  <a:t> </a:t>
                </a:r>
              </a:p>
              <a:p>
                <a:pPr marL="0" indent="0">
                  <a:buNone/>
                </a:pPr>
                <a14:m>
                  <m:oMath xmlns:m="http://schemas.openxmlformats.org/officeDocument/2006/math">
                    <m:acc>
                      <m:accPr>
                        <m:chr m:val="̇"/>
                        <m:ctrlPr>
                          <a:rPr lang="en-GB" sz="1400" i="1">
                            <a:latin typeface="Cambria Math" panose="02040503050406030204" pitchFamily="18" charset="0"/>
                          </a:rPr>
                        </m:ctrlPr>
                      </m:accPr>
                      <m:e>
                        <m:r>
                          <a:rPr lang="en-GB" sz="1400" i="1">
                            <a:latin typeface="Cambria Math" panose="02040503050406030204" pitchFamily="18" charset="0"/>
                          </a:rPr>
                          <m:t>𝑒</m:t>
                        </m:r>
                      </m:e>
                    </m:acc>
                    <m:r>
                      <a:rPr lang="en-GB" sz="1400" i="1">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𝑝</m:t>
                        </m:r>
                      </m:num>
                      <m:den>
                        <m:r>
                          <a:rPr lang="en-GB" sz="1400" i="1">
                            <a:latin typeface="Cambria Math" panose="02040503050406030204" pitchFamily="18" charset="0"/>
                          </a:rPr>
                          <m:t>h</m:t>
                        </m:r>
                      </m:den>
                    </m:f>
                    <m:d>
                      <m:dPr>
                        <m:begChr m:val="{"/>
                        <m:endChr m:val="}"/>
                        <m:ctrlPr>
                          <a:rPr lang="en-GB" sz="1400" i="1">
                            <a:latin typeface="Cambria Math" panose="02040503050406030204" pitchFamily="18" charset="0"/>
                          </a:rPr>
                        </m:ctrlPr>
                      </m:dPr>
                      <m:e>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r>
                              <a:rPr lang="en-GB" sz="1400" i="1">
                                <a:latin typeface="Cambria Math" panose="02040503050406030204" pitchFamily="18" charset="0"/>
                              </a:rPr>
                              <m:t>𝜈</m:t>
                            </m:r>
                          </m:e>
                        </m:func>
                        <m:sSub>
                          <m:sSubPr>
                            <m:ctrlPr>
                              <a:rPr lang="en-GB" sz="1400" i="1">
                                <a:latin typeface="Cambria Math" panose="02040503050406030204" pitchFamily="18" charset="0"/>
                              </a:rPr>
                            </m:ctrlPr>
                          </m:sSubPr>
                          <m:e>
                            <m:r>
                              <a:rPr lang="en-GB" sz="1400" i="1">
                                <a:latin typeface="Cambria Math" panose="02040503050406030204" pitchFamily="18" charset="0"/>
                              </a:rPr>
                              <m:t>𝐹</m:t>
                            </m:r>
                          </m:e>
                          <m:sub>
                            <m:r>
                              <a:rPr lang="en-GB" sz="1400" i="1">
                                <a:latin typeface="Cambria Math" panose="02040503050406030204" pitchFamily="18" charset="0"/>
                              </a:rPr>
                              <m:t>𝑅</m:t>
                            </m:r>
                          </m:sub>
                        </m:sSub>
                        <m:r>
                          <a:rPr lang="en-GB" sz="1400" i="1">
                            <a:latin typeface="Cambria Math" panose="02040503050406030204" pitchFamily="18" charset="0"/>
                          </a:rPr>
                          <m:t>+</m:t>
                        </m:r>
                        <m:d>
                          <m:dPr>
                            <m:ctrlPr>
                              <a:rPr lang="en-GB" sz="1400" i="1">
                                <a:latin typeface="Cambria Math" panose="02040503050406030204" pitchFamily="18" charset="0"/>
                              </a:rPr>
                            </m:ctrlPr>
                          </m:dPr>
                          <m:e>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cos</m:t>
                                </m:r>
                              </m:fName>
                              <m:e>
                                <m:r>
                                  <a:rPr lang="en-GB" sz="1400" i="1">
                                    <a:latin typeface="Cambria Math" panose="02040503050406030204" pitchFamily="18" charset="0"/>
                                  </a:rPr>
                                  <m:t>𝜈</m:t>
                                </m:r>
                              </m:e>
                            </m:func>
                            <m:r>
                              <a:rPr lang="en-GB" sz="1400" i="1">
                                <a:latin typeface="Cambria Math" panose="02040503050406030204" pitchFamily="18" charset="0"/>
                              </a:rPr>
                              <m:t>+</m:t>
                            </m:r>
                            <m:f>
                              <m:fPr>
                                <m:ctrlPr>
                                  <a:rPr lang="en-GB" sz="1400" i="1">
                                    <a:latin typeface="Cambria Math" panose="02040503050406030204" pitchFamily="18" charset="0"/>
                                  </a:rPr>
                                </m:ctrlPr>
                              </m:fPr>
                              <m:num>
                                <m:func>
                                  <m:funcPr>
                                    <m:ctrlPr>
                                      <a:rPr lang="en-GB" sz="1400" i="1">
                                        <a:latin typeface="Cambria Math" panose="02040503050406030204" pitchFamily="18" charset="0"/>
                                      </a:rPr>
                                    </m:ctrlPr>
                                  </m:funcPr>
                                  <m:fName>
                                    <m:r>
                                      <a:rPr lang="en-GB" sz="1400" i="1">
                                        <a:latin typeface="Cambria Math" panose="02040503050406030204" pitchFamily="18" charset="0"/>
                                      </a:rPr>
                                      <m:t>𝑒</m:t>
                                    </m:r>
                                    <m:r>
                                      <a:rPr lang="en-GB" sz="1400" i="1">
                                        <a:latin typeface="Cambria Math" panose="02040503050406030204" pitchFamily="18" charset="0"/>
                                      </a:rPr>
                                      <m:t>+</m:t>
                                    </m:r>
                                    <m:r>
                                      <m:rPr>
                                        <m:sty m:val="p"/>
                                      </m:rPr>
                                      <a:rPr lang="en-GB" sz="1400">
                                        <a:latin typeface="Cambria Math" panose="02040503050406030204" pitchFamily="18" charset="0"/>
                                      </a:rPr>
                                      <m:t>cos</m:t>
                                    </m:r>
                                  </m:fName>
                                  <m:e>
                                    <m:r>
                                      <a:rPr lang="en-GB" sz="1400" i="1">
                                        <a:latin typeface="Cambria Math" panose="02040503050406030204" pitchFamily="18" charset="0"/>
                                      </a:rPr>
                                      <m:t>𝜈</m:t>
                                    </m:r>
                                  </m:e>
                                </m:func>
                              </m:num>
                              <m:den>
                                <m:r>
                                  <a:rPr lang="en-GB" sz="1400" i="1">
                                    <a:latin typeface="Cambria Math" panose="02040503050406030204" pitchFamily="18" charset="0"/>
                                  </a:rPr>
                                  <m:t>1+</m:t>
                                </m:r>
                                <m:r>
                                  <a:rPr lang="en-GB" sz="1400" i="1">
                                    <a:latin typeface="Cambria Math" panose="02040503050406030204" pitchFamily="18" charset="0"/>
                                  </a:rPr>
                                  <m:t>𝑒</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cos</m:t>
                                    </m:r>
                                  </m:fName>
                                  <m:e>
                                    <m:r>
                                      <a:rPr lang="en-GB" sz="1400" i="1">
                                        <a:latin typeface="Cambria Math" panose="02040503050406030204" pitchFamily="18" charset="0"/>
                                      </a:rPr>
                                      <m:t>𝜈</m:t>
                                    </m:r>
                                  </m:e>
                                </m:func>
                              </m:den>
                            </m:f>
                          </m:e>
                        </m:d>
                        <m:sSub>
                          <m:sSubPr>
                            <m:ctrlPr>
                              <a:rPr lang="en-GB" sz="1400" i="1">
                                <a:latin typeface="Cambria Math" panose="02040503050406030204" pitchFamily="18" charset="0"/>
                              </a:rPr>
                            </m:ctrlPr>
                          </m:sSubPr>
                          <m:e>
                            <m:r>
                              <a:rPr lang="en-GB" sz="1400" i="1">
                                <a:latin typeface="Cambria Math" panose="02040503050406030204" pitchFamily="18" charset="0"/>
                              </a:rPr>
                              <m:t>𝐹</m:t>
                            </m:r>
                          </m:e>
                          <m:sub>
                            <m:r>
                              <a:rPr lang="en-GB" sz="1400" i="1">
                                <a:latin typeface="Cambria Math" panose="02040503050406030204" pitchFamily="18" charset="0"/>
                              </a:rPr>
                              <m:t>𝑠</m:t>
                            </m:r>
                          </m:sub>
                        </m:sSub>
                      </m:e>
                    </m:d>
                  </m:oMath>
                </a14:m>
                <a:r>
                  <a:rPr lang="en-GB" sz="1400" dirty="0"/>
                  <a:t> </a:t>
                </a:r>
              </a:p>
              <a:p>
                <a:pPr marL="0" indent="0">
                  <a:buNone/>
                </a:pPr>
                <a14:m>
                  <m:oMath xmlns:m="http://schemas.openxmlformats.org/officeDocument/2006/math">
                    <m:acc>
                      <m:accPr>
                        <m:chr m:val="̇"/>
                        <m:ctrlPr>
                          <a:rPr lang="en-GB" sz="1400" i="1">
                            <a:latin typeface="Cambria Math" panose="02040503050406030204" pitchFamily="18" charset="0"/>
                          </a:rPr>
                        </m:ctrlPr>
                      </m:accPr>
                      <m:e>
                        <m:r>
                          <a:rPr lang="en-GB" sz="1400" i="1">
                            <a:latin typeface="Cambria Math" panose="02040503050406030204" pitchFamily="18" charset="0"/>
                          </a:rPr>
                          <m:t>𝑖</m:t>
                        </m:r>
                        <m:r>
                          <a:rPr lang="en-GB" sz="1400" i="1">
                            <a:latin typeface="Cambria Math" panose="02040503050406030204" pitchFamily="18" charset="0"/>
                          </a:rPr>
                          <m:t> </m:t>
                        </m:r>
                      </m:e>
                    </m:acc>
                    <m:r>
                      <a:rPr lang="en-GB" sz="1400" i="1">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𝑟</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cos</m:t>
                            </m:r>
                          </m:fName>
                          <m:e>
                            <m:r>
                              <a:rPr lang="en-GB" sz="1400" i="1">
                                <a:latin typeface="Cambria Math" panose="02040503050406030204" pitchFamily="18" charset="0"/>
                              </a:rPr>
                              <m:t>𝑢</m:t>
                            </m:r>
                          </m:e>
                        </m:func>
                      </m:num>
                      <m:den>
                        <m:r>
                          <a:rPr lang="en-GB" sz="1400" i="1">
                            <a:latin typeface="Cambria Math" panose="02040503050406030204" pitchFamily="18" charset="0"/>
                          </a:rPr>
                          <m:t>h</m:t>
                        </m:r>
                      </m:den>
                    </m:f>
                    <m:sSub>
                      <m:sSubPr>
                        <m:ctrlPr>
                          <a:rPr lang="en-GB" sz="1400" i="1">
                            <a:latin typeface="Cambria Math" panose="02040503050406030204" pitchFamily="18" charset="0"/>
                          </a:rPr>
                        </m:ctrlPr>
                      </m:sSubPr>
                      <m:e>
                        <m:r>
                          <a:rPr lang="en-GB" sz="1400" i="1">
                            <a:latin typeface="Cambria Math" panose="02040503050406030204" pitchFamily="18" charset="0"/>
                          </a:rPr>
                          <m:t>𝐹</m:t>
                        </m:r>
                      </m:e>
                      <m:sub>
                        <m:r>
                          <a:rPr lang="en-GB" sz="1400" i="1">
                            <a:latin typeface="Cambria Math" panose="02040503050406030204" pitchFamily="18" charset="0"/>
                          </a:rPr>
                          <m:t>𝑊</m:t>
                        </m:r>
                      </m:sub>
                    </m:sSub>
                  </m:oMath>
                </a14:m>
                <a:r>
                  <a:rPr lang="en-GB" sz="1400" dirty="0"/>
                  <a:t> </a:t>
                </a:r>
              </a:p>
              <a:p>
                <a:pPr marL="0" indent="0">
                  <a:buNone/>
                </a:pPr>
                <a14:m>
                  <m:oMath xmlns:m="http://schemas.openxmlformats.org/officeDocument/2006/math">
                    <m:acc>
                      <m:accPr>
                        <m:chr m:val="̇"/>
                        <m:ctrlPr>
                          <a:rPr lang="en-GB" sz="1400" i="1">
                            <a:latin typeface="Cambria Math" panose="02040503050406030204" pitchFamily="18" charset="0"/>
                          </a:rPr>
                        </m:ctrlPr>
                      </m:accPr>
                      <m:e>
                        <m:r>
                          <a:rPr lang="en-GB" sz="1400" i="1">
                            <a:latin typeface="Cambria Math" panose="02040503050406030204" pitchFamily="18" charset="0"/>
                          </a:rPr>
                          <m:t>𝛺</m:t>
                        </m:r>
                      </m:e>
                    </m:acc>
                    <m:r>
                      <a:rPr lang="en-GB" sz="1400" i="1">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𝑟</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r>
                              <a:rPr lang="en-GB" sz="1400" i="1">
                                <a:latin typeface="Cambria Math" panose="02040503050406030204" pitchFamily="18" charset="0"/>
                              </a:rPr>
                              <m:t>𝑢</m:t>
                            </m:r>
                          </m:e>
                        </m:func>
                      </m:num>
                      <m:den>
                        <m:r>
                          <a:rPr lang="en-GB" sz="1400" i="1">
                            <a:latin typeface="Cambria Math" panose="02040503050406030204" pitchFamily="18" charset="0"/>
                          </a:rPr>
                          <m:t>h</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r>
                              <a:rPr lang="en-GB" sz="1400" i="1">
                                <a:latin typeface="Cambria Math" panose="02040503050406030204" pitchFamily="18" charset="0"/>
                              </a:rPr>
                              <m:t>𝑖</m:t>
                            </m:r>
                          </m:e>
                        </m:func>
                      </m:den>
                    </m:f>
                    <m:sSub>
                      <m:sSubPr>
                        <m:ctrlPr>
                          <a:rPr lang="en-GB" sz="1400" i="1">
                            <a:latin typeface="Cambria Math" panose="02040503050406030204" pitchFamily="18" charset="0"/>
                          </a:rPr>
                        </m:ctrlPr>
                      </m:sSubPr>
                      <m:e>
                        <m:r>
                          <a:rPr lang="en-GB" sz="1400" i="1">
                            <a:latin typeface="Cambria Math" panose="02040503050406030204" pitchFamily="18" charset="0"/>
                          </a:rPr>
                          <m:t>𝐹</m:t>
                        </m:r>
                      </m:e>
                      <m:sub>
                        <m:r>
                          <a:rPr lang="en-GB" sz="1400" i="1">
                            <a:latin typeface="Cambria Math" panose="02040503050406030204" pitchFamily="18" charset="0"/>
                          </a:rPr>
                          <m:t>𝑊</m:t>
                        </m:r>
                      </m:sub>
                    </m:sSub>
                  </m:oMath>
                </a14:m>
                <a:r>
                  <a:rPr lang="en-GB" sz="1400" dirty="0"/>
                  <a:t> </a:t>
                </a:r>
              </a:p>
              <a:p>
                <a:pPr marL="0" indent="0">
                  <a:buNone/>
                </a:pPr>
                <a14:m>
                  <m:oMath xmlns:m="http://schemas.openxmlformats.org/officeDocument/2006/math">
                    <m:acc>
                      <m:accPr>
                        <m:chr m:val="̇"/>
                        <m:ctrlPr>
                          <a:rPr lang="en-GB" sz="1400" i="1">
                            <a:latin typeface="Cambria Math" panose="02040503050406030204" pitchFamily="18" charset="0"/>
                          </a:rPr>
                        </m:ctrlPr>
                      </m:accPr>
                      <m:e>
                        <m:r>
                          <a:rPr lang="en-GB" sz="1400" i="1">
                            <a:latin typeface="Cambria Math" panose="02040503050406030204" pitchFamily="18" charset="0"/>
                          </a:rPr>
                          <m:t>𝜔</m:t>
                        </m:r>
                      </m:e>
                    </m:acc>
                    <m:r>
                      <a:rPr lang="en-GB" sz="1400" i="1">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𝑝</m:t>
                        </m:r>
                      </m:num>
                      <m:den>
                        <m:r>
                          <a:rPr lang="en-GB" sz="1400" i="1">
                            <a:latin typeface="Cambria Math" panose="02040503050406030204" pitchFamily="18" charset="0"/>
                          </a:rPr>
                          <m:t>𝑒h</m:t>
                        </m:r>
                      </m:den>
                    </m:f>
                    <m:d>
                      <m:dPr>
                        <m:begChr m:val="{"/>
                        <m:endChr m:val="}"/>
                        <m:ctrlPr>
                          <a:rPr lang="en-GB" sz="1400" i="1">
                            <a:latin typeface="Cambria Math" panose="02040503050406030204" pitchFamily="18" charset="0"/>
                          </a:rPr>
                        </m:ctrlPr>
                      </m:dPr>
                      <m:e>
                        <m:r>
                          <a:rPr lang="en-GB" sz="1400" i="1">
                            <a:latin typeface="Cambria Math" panose="02040503050406030204" pitchFamily="18" charset="0"/>
                          </a:rPr>
                          <m:t>−</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cos</m:t>
                            </m:r>
                          </m:fName>
                          <m:e>
                            <m:r>
                              <a:rPr lang="en-GB" sz="1400" i="1">
                                <a:latin typeface="Cambria Math" panose="02040503050406030204" pitchFamily="18" charset="0"/>
                              </a:rPr>
                              <m:t>𝜈</m:t>
                            </m:r>
                          </m:e>
                        </m:func>
                        <m:sSub>
                          <m:sSubPr>
                            <m:ctrlPr>
                              <a:rPr lang="en-GB" sz="1400" i="1">
                                <a:latin typeface="Cambria Math" panose="02040503050406030204" pitchFamily="18" charset="0"/>
                              </a:rPr>
                            </m:ctrlPr>
                          </m:sSubPr>
                          <m:e>
                            <m:r>
                              <a:rPr lang="en-GB" sz="1400" i="1">
                                <a:latin typeface="Cambria Math" panose="02040503050406030204" pitchFamily="18" charset="0"/>
                              </a:rPr>
                              <m:t>𝐹</m:t>
                            </m:r>
                          </m:e>
                          <m:sub>
                            <m:r>
                              <a:rPr lang="en-GB" sz="1400" i="1">
                                <a:latin typeface="Cambria Math" panose="02040503050406030204" pitchFamily="18" charset="0"/>
                              </a:rPr>
                              <m:t>𝑅</m:t>
                            </m:r>
                          </m:sub>
                        </m:sSub>
                        <m:r>
                          <a:rPr lang="en-GB" sz="1400" i="1">
                            <a:latin typeface="Cambria Math" panose="02040503050406030204" pitchFamily="18" charset="0"/>
                          </a:rPr>
                          <m:t>+</m:t>
                        </m:r>
                        <m:d>
                          <m:dPr>
                            <m:ctrlPr>
                              <a:rPr lang="en-GB" sz="1400" i="1">
                                <a:latin typeface="Cambria Math" panose="02040503050406030204" pitchFamily="18" charset="0"/>
                              </a:rPr>
                            </m:ctrlPr>
                          </m:dPr>
                          <m:e>
                            <m:r>
                              <a:rPr lang="en-GB" sz="1400" i="1">
                                <a:latin typeface="Cambria Math" panose="02040503050406030204" pitchFamily="18" charset="0"/>
                              </a:rPr>
                              <m:t>1+</m:t>
                            </m:r>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1+</m:t>
                                </m:r>
                                <m:r>
                                  <a:rPr lang="en-GB" sz="1400" i="1">
                                    <a:latin typeface="Cambria Math" panose="02040503050406030204" pitchFamily="18" charset="0"/>
                                  </a:rPr>
                                  <m:t>𝑒</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cos</m:t>
                                    </m:r>
                                  </m:fName>
                                  <m:e>
                                    <m:r>
                                      <a:rPr lang="en-GB" sz="1400" i="1">
                                        <a:latin typeface="Cambria Math" panose="02040503050406030204" pitchFamily="18" charset="0"/>
                                      </a:rPr>
                                      <m:t>𝜈</m:t>
                                    </m:r>
                                  </m:e>
                                </m:func>
                              </m:den>
                            </m:f>
                          </m:e>
                        </m:d>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r>
                              <a:rPr lang="en-GB" sz="1400" i="1">
                                <a:latin typeface="Cambria Math" panose="02040503050406030204" pitchFamily="18" charset="0"/>
                              </a:rPr>
                              <m:t>𝜈</m:t>
                            </m:r>
                          </m:e>
                        </m:func>
                        <m:sSub>
                          <m:sSubPr>
                            <m:ctrlPr>
                              <a:rPr lang="en-GB" sz="1400" i="1">
                                <a:latin typeface="Cambria Math" panose="02040503050406030204" pitchFamily="18" charset="0"/>
                              </a:rPr>
                            </m:ctrlPr>
                          </m:sSubPr>
                          <m:e>
                            <m:r>
                              <a:rPr lang="en-GB" sz="1400" i="1">
                                <a:latin typeface="Cambria Math" panose="02040503050406030204" pitchFamily="18" charset="0"/>
                              </a:rPr>
                              <m:t>𝐹</m:t>
                            </m:r>
                          </m:e>
                          <m:sub>
                            <m:r>
                              <a:rPr lang="en-GB" sz="1400" i="1">
                                <a:latin typeface="Cambria Math" panose="02040503050406030204" pitchFamily="18" charset="0"/>
                              </a:rPr>
                              <m:t>𝑆</m:t>
                            </m:r>
                          </m:sub>
                        </m:sSub>
                      </m:e>
                    </m:d>
                    <m:r>
                      <a:rPr lang="en-GB" sz="1400" i="1">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𝑟</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cot</m:t>
                            </m:r>
                          </m:fName>
                          <m:e>
                            <m:r>
                              <a:rPr lang="en-GB" sz="1400" i="1">
                                <a:latin typeface="Cambria Math" panose="02040503050406030204" pitchFamily="18" charset="0"/>
                              </a:rPr>
                              <m:t>𝑖</m:t>
                            </m:r>
                          </m:e>
                        </m:func>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r>
                              <a:rPr lang="en-GB" sz="1400" i="1">
                                <a:latin typeface="Cambria Math" panose="02040503050406030204" pitchFamily="18" charset="0"/>
                              </a:rPr>
                              <m:t>𝑢</m:t>
                            </m:r>
                          </m:e>
                        </m:func>
                      </m:num>
                      <m:den>
                        <m:r>
                          <a:rPr lang="en-GB" sz="1400" i="1">
                            <a:latin typeface="Cambria Math" panose="02040503050406030204" pitchFamily="18" charset="0"/>
                          </a:rPr>
                          <m:t>h</m:t>
                        </m:r>
                      </m:den>
                    </m:f>
                    <m:sSub>
                      <m:sSubPr>
                        <m:ctrlPr>
                          <a:rPr lang="en-GB" sz="1400" i="1">
                            <a:latin typeface="Cambria Math" panose="02040503050406030204" pitchFamily="18" charset="0"/>
                          </a:rPr>
                        </m:ctrlPr>
                      </m:sSubPr>
                      <m:e>
                        <m:r>
                          <a:rPr lang="en-GB" sz="1400" i="1">
                            <a:latin typeface="Cambria Math" panose="02040503050406030204" pitchFamily="18" charset="0"/>
                          </a:rPr>
                          <m:t>𝐹</m:t>
                        </m:r>
                      </m:e>
                      <m:sub>
                        <m:r>
                          <a:rPr lang="en-GB" sz="1400" i="1">
                            <a:latin typeface="Cambria Math" panose="02040503050406030204" pitchFamily="18" charset="0"/>
                          </a:rPr>
                          <m:t>𝑊</m:t>
                        </m:r>
                      </m:sub>
                    </m:sSub>
                  </m:oMath>
                </a14:m>
                <a:r>
                  <a:rPr lang="en-GB" sz="1400" dirty="0"/>
                  <a:t> </a:t>
                </a:r>
              </a:p>
              <a:p>
                <a:pPr marL="0" indent="0">
                  <a:buNone/>
                </a:pPr>
                <a14:m>
                  <m:oMath xmlns:m="http://schemas.openxmlformats.org/officeDocument/2006/math">
                    <m:acc>
                      <m:accPr>
                        <m:chr m:val="̇"/>
                        <m:ctrlPr>
                          <a:rPr lang="en-GB" sz="1400" i="1">
                            <a:latin typeface="Cambria Math" panose="02040503050406030204" pitchFamily="18" charset="0"/>
                          </a:rPr>
                        </m:ctrlPr>
                      </m:accPr>
                      <m:e>
                        <m:r>
                          <a:rPr lang="en-GB" sz="1400" i="1">
                            <a:latin typeface="Cambria Math" panose="02040503050406030204" pitchFamily="18" charset="0"/>
                          </a:rPr>
                          <m:t>𝜈</m:t>
                        </m:r>
                      </m:e>
                    </m:acc>
                    <m:r>
                      <a:rPr lang="en-GB" sz="1400" i="1">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𝑝</m:t>
                        </m:r>
                      </m:num>
                      <m:den>
                        <m:r>
                          <a:rPr lang="en-GB" sz="1400" i="1">
                            <a:latin typeface="Cambria Math" panose="02040503050406030204" pitchFamily="18" charset="0"/>
                          </a:rPr>
                          <m:t>𝑒h</m:t>
                        </m:r>
                      </m:den>
                    </m:f>
                    <m:d>
                      <m:dPr>
                        <m:begChr m:val="{"/>
                        <m:endChr m:val="}"/>
                        <m:ctrlPr>
                          <a:rPr lang="en-GB" sz="1400" i="1">
                            <a:latin typeface="Cambria Math" panose="02040503050406030204" pitchFamily="18" charset="0"/>
                          </a:rPr>
                        </m:ctrlPr>
                      </m:dPr>
                      <m:e>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cos</m:t>
                            </m:r>
                          </m:fName>
                          <m:e>
                            <m:r>
                              <a:rPr lang="en-GB" sz="1400" i="1">
                                <a:latin typeface="Cambria Math" panose="02040503050406030204" pitchFamily="18" charset="0"/>
                              </a:rPr>
                              <m:t>𝜈</m:t>
                            </m:r>
                          </m:e>
                        </m:func>
                        <m:sSub>
                          <m:sSubPr>
                            <m:ctrlPr>
                              <a:rPr lang="en-GB" sz="1400" i="1">
                                <a:latin typeface="Cambria Math" panose="02040503050406030204" pitchFamily="18" charset="0"/>
                              </a:rPr>
                            </m:ctrlPr>
                          </m:sSubPr>
                          <m:e>
                            <m:r>
                              <a:rPr lang="en-GB" sz="1400" i="1">
                                <a:latin typeface="Cambria Math" panose="02040503050406030204" pitchFamily="18" charset="0"/>
                              </a:rPr>
                              <m:t>𝐹</m:t>
                            </m:r>
                          </m:e>
                          <m:sub>
                            <m:r>
                              <a:rPr lang="en-GB" sz="1400" i="1">
                                <a:latin typeface="Cambria Math" panose="02040503050406030204" pitchFamily="18" charset="0"/>
                              </a:rPr>
                              <m:t>𝑅</m:t>
                            </m:r>
                          </m:sub>
                        </m:sSub>
                        <m:r>
                          <a:rPr lang="en-GB" sz="1400" i="1">
                            <a:latin typeface="Cambria Math" panose="02040503050406030204" pitchFamily="18" charset="0"/>
                          </a:rPr>
                          <m:t>−</m:t>
                        </m:r>
                        <m:d>
                          <m:dPr>
                            <m:ctrlPr>
                              <a:rPr lang="en-GB" sz="1400" i="1">
                                <a:latin typeface="Cambria Math" panose="02040503050406030204" pitchFamily="18" charset="0"/>
                              </a:rPr>
                            </m:ctrlPr>
                          </m:dPr>
                          <m:e>
                            <m:r>
                              <a:rPr lang="en-GB" sz="1400" i="1">
                                <a:latin typeface="Cambria Math" panose="02040503050406030204" pitchFamily="18" charset="0"/>
                              </a:rPr>
                              <m:t>1+</m:t>
                            </m:r>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1+</m:t>
                                </m:r>
                                <m:r>
                                  <a:rPr lang="en-GB" sz="1400" i="1">
                                    <a:latin typeface="Cambria Math" panose="02040503050406030204" pitchFamily="18" charset="0"/>
                                  </a:rPr>
                                  <m:t>𝑒</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cos</m:t>
                                    </m:r>
                                  </m:fName>
                                  <m:e>
                                    <m:r>
                                      <a:rPr lang="en-GB" sz="1400" i="1">
                                        <a:latin typeface="Cambria Math" panose="02040503050406030204" pitchFamily="18" charset="0"/>
                                      </a:rPr>
                                      <m:t>𝜈</m:t>
                                    </m:r>
                                  </m:e>
                                </m:func>
                              </m:den>
                            </m:f>
                          </m:e>
                        </m:d>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sin</m:t>
                            </m:r>
                          </m:fName>
                          <m:e>
                            <m:r>
                              <a:rPr lang="en-GB" sz="1400" i="1">
                                <a:latin typeface="Cambria Math" panose="02040503050406030204" pitchFamily="18" charset="0"/>
                              </a:rPr>
                              <m:t>𝜈</m:t>
                            </m:r>
                          </m:e>
                        </m:func>
                        <m:sSub>
                          <m:sSubPr>
                            <m:ctrlPr>
                              <a:rPr lang="en-GB" sz="1400" i="1">
                                <a:latin typeface="Cambria Math" panose="02040503050406030204" pitchFamily="18" charset="0"/>
                              </a:rPr>
                            </m:ctrlPr>
                          </m:sSubPr>
                          <m:e>
                            <m:r>
                              <a:rPr lang="en-GB" sz="1400" i="1">
                                <a:latin typeface="Cambria Math" panose="02040503050406030204" pitchFamily="18" charset="0"/>
                              </a:rPr>
                              <m:t>𝐹</m:t>
                            </m:r>
                          </m:e>
                          <m:sub>
                            <m:r>
                              <a:rPr lang="en-GB" sz="1400" i="1">
                                <a:latin typeface="Cambria Math" panose="02040503050406030204" pitchFamily="18" charset="0"/>
                              </a:rPr>
                              <m:t>𝑆</m:t>
                            </m:r>
                          </m:sub>
                        </m:sSub>
                      </m:e>
                    </m:d>
                    <m:r>
                      <a:rPr lang="en-GB" sz="1400" i="1">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h</m:t>
                        </m:r>
                      </m:num>
                      <m:den>
                        <m:sSup>
                          <m:sSupPr>
                            <m:ctrlPr>
                              <a:rPr lang="en-GB" sz="1400" i="1">
                                <a:latin typeface="Cambria Math" panose="02040503050406030204" pitchFamily="18" charset="0"/>
                              </a:rPr>
                            </m:ctrlPr>
                          </m:sSupPr>
                          <m:e>
                            <m:r>
                              <a:rPr lang="en-GB" sz="1400" i="1">
                                <a:latin typeface="Cambria Math" panose="02040503050406030204" pitchFamily="18" charset="0"/>
                              </a:rPr>
                              <m:t>𝑟</m:t>
                            </m:r>
                          </m:e>
                          <m:sup>
                            <m:r>
                              <a:rPr lang="en-GB" sz="1400" i="1">
                                <a:latin typeface="Cambria Math" panose="02040503050406030204" pitchFamily="18" charset="0"/>
                              </a:rPr>
                              <m:t>2</m:t>
                            </m:r>
                          </m:sup>
                        </m:sSup>
                      </m:den>
                    </m:f>
                  </m:oMath>
                </a14:m>
                <a:r>
                  <a:rPr lang="en-GB" sz="1400" dirty="0"/>
                  <a:t> </a:t>
                </a:r>
              </a:p>
              <a:p>
                <a:endParaRPr lang="en-GB" sz="1400" dirty="0"/>
              </a:p>
            </p:txBody>
          </p:sp>
        </mc:Choice>
        <mc:Fallback>
          <p:sp>
            <p:nvSpPr>
              <p:cNvPr id="2" name="Content Placeholder 1">
                <a:extLst>
                  <a:ext uri="{FF2B5EF4-FFF2-40B4-BE49-F238E27FC236}">
                    <a16:creationId xmlns:a16="http://schemas.microsoft.com/office/drawing/2014/main" id="{BD5986FB-1872-9059-5A32-6CC05E9601CC}"/>
                  </a:ext>
                </a:extLst>
              </p:cNvPr>
              <p:cNvSpPr>
                <a:spLocks noGrp="1" noRot="1" noChangeAspect="1" noMove="1" noResize="1" noEditPoints="1" noAdjustHandles="1" noChangeArrowheads="1" noChangeShapeType="1" noTextEdit="1"/>
              </p:cNvSpPr>
              <p:nvPr>
                <p:ph idx="11"/>
              </p:nvPr>
            </p:nvSpPr>
            <p:spPr>
              <a:xfrm>
                <a:off x="147484" y="1067183"/>
                <a:ext cx="4707980" cy="2425825"/>
              </a:xfrm>
              <a:blipFill>
                <a:blip r:embed="rId2"/>
                <a:stretch>
                  <a:fillRect l="-1344"/>
                </a:stretch>
              </a:blipFill>
            </p:spPr>
            <p:txBody>
              <a:bodyPr/>
              <a:lstStyle/>
              <a:p>
                <a:r>
                  <a:rPr lang="en-GB">
                    <a:noFill/>
                  </a:rPr>
                  <a:t> </a:t>
                </a:r>
              </a:p>
            </p:txBody>
          </p:sp>
        </mc:Fallback>
      </mc:AlternateContent>
      <p:sp>
        <p:nvSpPr>
          <p:cNvPr id="3" name="Title 2">
            <a:extLst>
              <a:ext uri="{FF2B5EF4-FFF2-40B4-BE49-F238E27FC236}">
                <a16:creationId xmlns:a16="http://schemas.microsoft.com/office/drawing/2014/main" id="{6363159A-657A-DD6E-90FE-76B23DE7626C}"/>
              </a:ext>
            </a:extLst>
          </p:cNvPr>
          <p:cNvSpPr>
            <a:spLocks noGrp="1"/>
          </p:cNvSpPr>
          <p:nvPr>
            <p:ph type="title"/>
          </p:nvPr>
        </p:nvSpPr>
        <p:spPr/>
        <p:txBody>
          <a:bodyPr/>
          <a:lstStyle/>
          <a:p>
            <a:r>
              <a:rPr lang="en-GB" dirty="0"/>
              <a:t>Transforming perturbation force to element dynamics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633C624-7324-19CC-3FBC-3CC7059EAA14}"/>
                  </a:ext>
                </a:extLst>
              </p:cNvPr>
              <p:cNvSpPr>
                <a:spLocks noGrp="1"/>
              </p:cNvSpPr>
              <p:nvPr>
                <p:ph idx="12"/>
              </p:nvPr>
            </p:nvSpPr>
            <p:spPr>
              <a:xfrm>
                <a:off x="5120640" y="1067184"/>
                <a:ext cx="3911271" cy="2599560"/>
              </a:xfrm>
            </p:spPr>
            <p:txBody>
              <a:bodyPr/>
              <a:lstStyle/>
              <a:p>
                <a:pPr marL="0" indent="0">
                  <a:buNone/>
                </a:pPr>
                <a14:m>
                  <m:oMath xmlns:m="http://schemas.openxmlformats.org/officeDocument/2006/math">
                    <m:acc>
                      <m:accPr>
                        <m:chr m:val="̇"/>
                        <m:ctrlPr>
                          <a:rPr lang="en-GB" sz="1100" i="1">
                            <a:latin typeface="Cambria Math" panose="02040503050406030204" pitchFamily="18" charset="0"/>
                          </a:rPr>
                        </m:ctrlPr>
                      </m:accPr>
                      <m:e>
                        <m:r>
                          <a:rPr lang="en-GB" sz="1100" i="1">
                            <a:latin typeface="Cambria Math" panose="02040503050406030204" pitchFamily="18" charset="0"/>
                          </a:rPr>
                          <m:t>𝑝</m:t>
                        </m:r>
                      </m:e>
                    </m:acc>
                    <m:r>
                      <a:rPr lang="en-GB" sz="1100" i="1">
                        <a:latin typeface="Cambria Math" panose="02040503050406030204" pitchFamily="18" charset="0"/>
                      </a:rPr>
                      <m:t>=</m:t>
                    </m:r>
                    <m:f>
                      <m:fPr>
                        <m:ctrlPr>
                          <a:rPr lang="en-GB" sz="1100" i="1">
                            <a:latin typeface="Cambria Math" panose="02040503050406030204" pitchFamily="18" charset="0"/>
                          </a:rPr>
                        </m:ctrlPr>
                      </m:fPr>
                      <m:num>
                        <m:r>
                          <a:rPr lang="en-GB" sz="1100" i="1">
                            <a:latin typeface="Cambria Math" panose="02040503050406030204" pitchFamily="18" charset="0"/>
                          </a:rPr>
                          <m:t>2</m:t>
                        </m:r>
                        <m:r>
                          <a:rPr lang="en-GB" sz="1100" i="1">
                            <a:latin typeface="Cambria Math" panose="02040503050406030204" pitchFamily="18" charset="0"/>
                          </a:rPr>
                          <m:t>𝑝</m:t>
                        </m:r>
                      </m:num>
                      <m:den>
                        <m:r>
                          <a:rPr lang="en-GB" sz="1100" i="1">
                            <a:latin typeface="Cambria Math" panose="02040503050406030204" pitchFamily="18" charset="0"/>
                          </a:rPr>
                          <m:t>𝑤</m:t>
                        </m:r>
                      </m:den>
                    </m:f>
                    <m:rad>
                      <m:radPr>
                        <m:degHide m:val="on"/>
                        <m:ctrlPr>
                          <a:rPr lang="en-GB" sz="1100" i="1">
                            <a:latin typeface="Cambria Math" panose="02040503050406030204" pitchFamily="18" charset="0"/>
                          </a:rPr>
                        </m:ctrlPr>
                      </m:radPr>
                      <m:deg/>
                      <m:e>
                        <m:f>
                          <m:fPr>
                            <m:ctrlPr>
                              <a:rPr lang="en-GB" sz="1100" i="1">
                                <a:latin typeface="Cambria Math" panose="02040503050406030204" pitchFamily="18" charset="0"/>
                              </a:rPr>
                            </m:ctrlPr>
                          </m:fPr>
                          <m:num>
                            <m:r>
                              <a:rPr lang="en-GB" sz="1100" i="1">
                                <a:latin typeface="Cambria Math" panose="02040503050406030204" pitchFamily="18" charset="0"/>
                              </a:rPr>
                              <m:t>𝑝</m:t>
                            </m:r>
                          </m:num>
                          <m:den>
                            <m:r>
                              <a:rPr lang="en-GB" sz="1100" i="1">
                                <a:latin typeface="Cambria Math" panose="02040503050406030204" pitchFamily="18" charset="0"/>
                              </a:rPr>
                              <m:t>𝜇</m:t>
                            </m:r>
                          </m:den>
                        </m:f>
                      </m:e>
                    </m:rad>
                    <m:sSub>
                      <m:sSubPr>
                        <m:ctrlPr>
                          <a:rPr lang="en-GB" sz="1100" i="1">
                            <a:latin typeface="Cambria Math" panose="02040503050406030204" pitchFamily="18" charset="0"/>
                          </a:rPr>
                        </m:ctrlPr>
                      </m:sSubPr>
                      <m:e>
                        <m:r>
                          <a:rPr lang="en-GB" sz="1100" i="1">
                            <a:latin typeface="Cambria Math" panose="02040503050406030204" pitchFamily="18" charset="0"/>
                          </a:rPr>
                          <m:t>𝐹</m:t>
                        </m:r>
                      </m:e>
                      <m:sub>
                        <m:r>
                          <a:rPr lang="en-GB" sz="1100" i="1">
                            <a:latin typeface="Cambria Math" panose="02040503050406030204" pitchFamily="18" charset="0"/>
                          </a:rPr>
                          <m:t>𝑆</m:t>
                        </m:r>
                      </m:sub>
                    </m:sSub>
                  </m:oMath>
                </a14:m>
                <a:r>
                  <a:rPr lang="en-GB" sz="1100" dirty="0"/>
                  <a:t> </a:t>
                </a:r>
              </a:p>
              <a:p>
                <a:pPr marL="0" indent="0">
                  <a:buNone/>
                </a:pPr>
                <a14:m>
                  <m:oMath xmlns:m="http://schemas.openxmlformats.org/officeDocument/2006/math">
                    <m:acc>
                      <m:accPr>
                        <m:chr m:val="̇"/>
                        <m:ctrlPr>
                          <a:rPr lang="en-GB" sz="1100" i="1">
                            <a:latin typeface="Cambria Math" panose="02040503050406030204" pitchFamily="18" charset="0"/>
                          </a:rPr>
                        </m:ctrlPr>
                      </m:accPr>
                      <m:e>
                        <m:r>
                          <a:rPr lang="en-GB" sz="1100" i="1">
                            <a:latin typeface="Cambria Math" panose="02040503050406030204" pitchFamily="18" charset="0"/>
                          </a:rPr>
                          <m:t>𝑓</m:t>
                        </m:r>
                      </m:e>
                    </m:acc>
                    <m:r>
                      <a:rPr lang="en-GB" sz="1100" i="1">
                        <a:latin typeface="Cambria Math" panose="02040503050406030204" pitchFamily="18" charset="0"/>
                      </a:rPr>
                      <m:t>=</m:t>
                    </m:r>
                    <m:rad>
                      <m:radPr>
                        <m:degHide m:val="on"/>
                        <m:ctrlPr>
                          <a:rPr lang="en-GB" sz="1100" i="1">
                            <a:latin typeface="Cambria Math" panose="02040503050406030204" pitchFamily="18" charset="0"/>
                          </a:rPr>
                        </m:ctrlPr>
                      </m:radPr>
                      <m:deg/>
                      <m:e>
                        <m:f>
                          <m:fPr>
                            <m:ctrlPr>
                              <a:rPr lang="en-GB" sz="1100" i="1">
                                <a:latin typeface="Cambria Math" panose="02040503050406030204" pitchFamily="18" charset="0"/>
                              </a:rPr>
                            </m:ctrlPr>
                          </m:fPr>
                          <m:num>
                            <m:r>
                              <a:rPr lang="en-GB" sz="1100" i="1">
                                <a:latin typeface="Cambria Math" panose="02040503050406030204" pitchFamily="18" charset="0"/>
                              </a:rPr>
                              <m:t>𝑝</m:t>
                            </m:r>
                          </m:num>
                          <m:den>
                            <m:r>
                              <a:rPr lang="en-GB" sz="1100" i="1">
                                <a:latin typeface="Cambria Math" panose="02040503050406030204" pitchFamily="18" charset="0"/>
                              </a:rPr>
                              <m:t>𝜇</m:t>
                            </m:r>
                          </m:den>
                        </m:f>
                      </m:e>
                    </m:rad>
                    <m:d>
                      <m:dPr>
                        <m:begChr m:val="["/>
                        <m:endChr m:val="]"/>
                        <m:ctrlPr>
                          <a:rPr lang="en-GB" sz="1100" i="1">
                            <a:latin typeface="Cambria Math" panose="02040503050406030204" pitchFamily="18" charset="0"/>
                          </a:rPr>
                        </m:ctrlPr>
                      </m:dPr>
                      <m:e>
                        <m:sSub>
                          <m:sSubPr>
                            <m:ctrlPr>
                              <a:rPr lang="en-GB" sz="1100" i="1">
                                <a:latin typeface="Cambria Math" panose="02040503050406030204" pitchFamily="18" charset="0"/>
                              </a:rPr>
                            </m:ctrlPr>
                          </m:sSubPr>
                          <m:e>
                            <m:r>
                              <a:rPr lang="en-GB" sz="1100" i="1">
                                <a:latin typeface="Cambria Math" panose="02040503050406030204" pitchFamily="18" charset="0"/>
                              </a:rPr>
                              <m:t>𝐹</m:t>
                            </m:r>
                          </m:e>
                          <m:sub>
                            <m:r>
                              <a:rPr lang="en-GB" sz="1100" i="1">
                                <a:latin typeface="Cambria Math" panose="02040503050406030204" pitchFamily="18" charset="0"/>
                              </a:rPr>
                              <m:t>𝑅</m:t>
                            </m:r>
                          </m:sub>
                        </m:sSub>
                        <m:func>
                          <m:funcPr>
                            <m:ctrlPr>
                              <a:rPr lang="en-GB" sz="1100" i="1">
                                <a:latin typeface="Cambria Math" panose="02040503050406030204" pitchFamily="18" charset="0"/>
                              </a:rPr>
                            </m:ctrlPr>
                          </m:funcPr>
                          <m:fName>
                            <m:r>
                              <m:rPr>
                                <m:sty m:val="p"/>
                              </m:rPr>
                              <a:rPr lang="en-GB" sz="1100">
                                <a:latin typeface="Cambria Math" panose="02040503050406030204" pitchFamily="18" charset="0"/>
                              </a:rPr>
                              <m:t>sin</m:t>
                            </m:r>
                          </m:fName>
                          <m:e>
                            <m:r>
                              <a:rPr lang="en-GB" sz="1100" i="1">
                                <a:latin typeface="Cambria Math" panose="02040503050406030204" pitchFamily="18" charset="0"/>
                              </a:rPr>
                              <m:t>𝐿</m:t>
                            </m:r>
                          </m:e>
                        </m:func>
                        <m:r>
                          <a:rPr lang="en-GB" sz="1100" i="1">
                            <a:latin typeface="Cambria Math" panose="02040503050406030204" pitchFamily="18" charset="0"/>
                          </a:rPr>
                          <m:t>+</m:t>
                        </m:r>
                        <m:f>
                          <m:fPr>
                            <m:ctrlPr>
                              <a:rPr lang="en-GB" sz="1100" i="1">
                                <a:latin typeface="Cambria Math" panose="02040503050406030204" pitchFamily="18" charset="0"/>
                              </a:rPr>
                            </m:ctrlPr>
                          </m:fPr>
                          <m:num>
                            <m:d>
                              <m:dPr>
                                <m:begChr m:val="["/>
                                <m:endChr m:val="]"/>
                                <m:ctrlPr>
                                  <a:rPr lang="en-GB" sz="1100" i="1">
                                    <a:latin typeface="Cambria Math" panose="02040503050406030204" pitchFamily="18" charset="0"/>
                                  </a:rPr>
                                </m:ctrlPr>
                              </m:dPr>
                              <m:e>
                                <m:d>
                                  <m:dPr>
                                    <m:ctrlPr>
                                      <a:rPr lang="en-GB" sz="1100" i="1">
                                        <a:latin typeface="Cambria Math" panose="02040503050406030204" pitchFamily="18" charset="0"/>
                                      </a:rPr>
                                    </m:ctrlPr>
                                  </m:dPr>
                                  <m:e>
                                    <m:r>
                                      <a:rPr lang="en-GB" sz="1100" i="1">
                                        <a:latin typeface="Cambria Math" panose="02040503050406030204" pitchFamily="18" charset="0"/>
                                      </a:rPr>
                                      <m:t>𝑤</m:t>
                                    </m:r>
                                    <m:r>
                                      <a:rPr lang="en-GB" sz="1100" i="1">
                                        <a:latin typeface="Cambria Math" panose="02040503050406030204" pitchFamily="18" charset="0"/>
                                      </a:rPr>
                                      <m:t>+1</m:t>
                                    </m:r>
                                  </m:e>
                                </m:d>
                                <m:func>
                                  <m:funcPr>
                                    <m:ctrlPr>
                                      <a:rPr lang="en-GB" sz="1100" i="1">
                                        <a:latin typeface="Cambria Math" panose="02040503050406030204" pitchFamily="18" charset="0"/>
                                      </a:rPr>
                                    </m:ctrlPr>
                                  </m:funcPr>
                                  <m:fName>
                                    <m:r>
                                      <m:rPr>
                                        <m:sty m:val="p"/>
                                      </m:rPr>
                                      <a:rPr lang="en-GB" sz="1100">
                                        <a:latin typeface="Cambria Math" panose="02040503050406030204" pitchFamily="18" charset="0"/>
                                      </a:rPr>
                                      <m:t>cos</m:t>
                                    </m:r>
                                  </m:fName>
                                  <m:e>
                                    <m:r>
                                      <a:rPr lang="en-GB" sz="1100" i="1">
                                        <a:latin typeface="Cambria Math" panose="02040503050406030204" pitchFamily="18" charset="0"/>
                                      </a:rPr>
                                      <m:t>𝐿</m:t>
                                    </m:r>
                                  </m:e>
                                </m:func>
                                <m:r>
                                  <a:rPr lang="en-GB" sz="1100" i="1">
                                    <a:latin typeface="Cambria Math" panose="02040503050406030204" pitchFamily="18" charset="0"/>
                                  </a:rPr>
                                  <m:t>+</m:t>
                                </m:r>
                                <m:r>
                                  <a:rPr lang="en-GB" sz="1100" i="1">
                                    <a:latin typeface="Cambria Math" panose="02040503050406030204" pitchFamily="18" charset="0"/>
                                  </a:rPr>
                                  <m:t>𝑓</m:t>
                                </m:r>
                              </m:e>
                            </m:d>
                          </m:num>
                          <m:den>
                            <m:r>
                              <a:rPr lang="en-GB" sz="1100" i="1">
                                <a:latin typeface="Cambria Math" panose="02040503050406030204" pitchFamily="18" charset="0"/>
                              </a:rPr>
                              <m:t>𝑤</m:t>
                            </m:r>
                          </m:den>
                        </m:f>
                        <m:sSub>
                          <m:sSubPr>
                            <m:ctrlPr>
                              <a:rPr lang="en-GB" sz="1100" i="1">
                                <a:latin typeface="Cambria Math" panose="02040503050406030204" pitchFamily="18" charset="0"/>
                              </a:rPr>
                            </m:ctrlPr>
                          </m:sSubPr>
                          <m:e>
                            <m:r>
                              <a:rPr lang="en-GB" sz="1100" i="1">
                                <a:latin typeface="Cambria Math" panose="02040503050406030204" pitchFamily="18" charset="0"/>
                              </a:rPr>
                              <m:t>𝐹</m:t>
                            </m:r>
                          </m:e>
                          <m:sub>
                            <m:r>
                              <a:rPr lang="en-GB" sz="1100" i="1">
                                <a:latin typeface="Cambria Math" panose="02040503050406030204" pitchFamily="18" charset="0"/>
                              </a:rPr>
                              <m:t>𝑆</m:t>
                            </m:r>
                          </m:sub>
                        </m:sSub>
                        <m:r>
                          <a:rPr lang="en-GB" sz="1100" i="1">
                            <a:latin typeface="Cambria Math" panose="02040503050406030204" pitchFamily="18" charset="0"/>
                          </a:rPr>
                          <m:t>−</m:t>
                        </m:r>
                        <m:f>
                          <m:fPr>
                            <m:ctrlPr>
                              <a:rPr lang="en-GB" sz="1100" i="1">
                                <a:latin typeface="Cambria Math" panose="02040503050406030204" pitchFamily="18" charset="0"/>
                              </a:rPr>
                            </m:ctrlPr>
                          </m:fPr>
                          <m:num>
                            <m:d>
                              <m:dPr>
                                <m:ctrlPr>
                                  <a:rPr lang="en-GB" sz="1100" i="1">
                                    <a:latin typeface="Cambria Math" panose="02040503050406030204" pitchFamily="18" charset="0"/>
                                  </a:rPr>
                                </m:ctrlPr>
                              </m:dPr>
                              <m:e>
                                <m:r>
                                  <a:rPr lang="en-GB" sz="1100" i="1">
                                    <a:latin typeface="Cambria Math" panose="02040503050406030204" pitchFamily="18" charset="0"/>
                                  </a:rPr>
                                  <m:t>h</m:t>
                                </m:r>
                                <m:func>
                                  <m:funcPr>
                                    <m:ctrlPr>
                                      <a:rPr lang="en-GB" sz="1100" i="1">
                                        <a:latin typeface="Cambria Math" panose="02040503050406030204" pitchFamily="18" charset="0"/>
                                      </a:rPr>
                                    </m:ctrlPr>
                                  </m:funcPr>
                                  <m:fName>
                                    <m:r>
                                      <m:rPr>
                                        <m:sty m:val="p"/>
                                      </m:rPr>
                                      <a:rPr lang="en-GB" sz="1100">
                                        <a:latin typeface="Cambria Math" panose="02040503050406030204" pitchFamily="18" charset="0"/>
                                      </a:rPr>
                                      <m:t>sin</m:t>
                                    </m:r>
                                  </m:fName>
                                  <m:e>
                                    <m:r>
                                      <a:rPr lang="en-GB" sz="1100" i="1">
                                        <a:latin typeface="Cambria Math" panose="02040503050406030204" pitchFamily="18" charset="0"/>
                                      </a:rPr>
                                      <m:t>𝐿</m:t>
                                    </m:r>
                                  </m:e>
                                </m:func>
                                <m:r>
                                  <a:rPr lang="en-GB" sz="1100" i="1">
                                    <a:latin typeface="Cambria Math" panose="02040503050406030204" pitchFamily="18" charset="0"/>
                                  </a:rPr>
                                  <m:t>−</m:t>
                                </m:r>
                                <m:r>
                                  <a:rPr lang="en-GB" sz="1100" i="1">
                                    <a:latin typeface="Cambria Math" panose="02040503050406030204" pitchFamily="18" charset="0"/>
                                  </a:rPr>
                                  <m:t>𝑘</m:t>
                                </m:r>
                                <m:func>
                                  <m:funcPr>
                                    <m:ctrlPr>
                                      <a:rPr lang="en-GB" sz="1100" i="1">
                                        <a:latin typeface="Cambria Math" panose="02040503050406030204" pitchFamily="18" charset="0"/>
                                      </a:rPr>
                                    </m:ctrlPr>
                                  </m:funcPr>
                                  <m:fName>
                                    <m:r>
                                      <m:rPr>
                                        <m:sty m:val="p"/>
                                      </m:rPr>
                                      <a:rPr lang="en-GB" sz="1100">
                                        <a:latin typeface="Cambria Math" panose="02040503050406030204" pitchFamily="18" charset="0"/>
                                      </a:rPr>
                                      <m:t>cos</m:t>
                                    </m:r>
                                  </m:fName>
                                  <m:e>
                                    <m:r>
                                      <a:rPr lang="en-GB" sz="1100" i="1">
                                        <a:latin typeface="Cambria Math" panose="02040503050406030204" pitchFamily="18" charset="0"/>
                                      </a:rPr>
                                      <m:t>𝐿</m:t>
                                    </m:r>
                                  </m:e>
                                </m:func>
                              </m:e>
                            </m:d>
                            <m:r>
                              <a:rPr lang="en-GB" sz="1100" i="1">
                                <a:latin typeface="Cambria Math" panose="02040503050406030204" pitchFamily="18" charset="0"/>
                              </a:rPr>
                              <m:t>𝑔</m:t>
                            </m:r>
                          </m:num>
                          <m:den>
                            <m:r>
                              <a:rPr lang="en-GB" sz="1100" i="1">
                                <a:latin typeface="Cambria Math" panose="02040503050406030204" pitchFamily="18" charset="0"/>
                              </a:rPr>
                              <m:t>𝑤</m:t>
                            </m:r>
                          </m:den>
                        </m:f>
                        <m:sSub>
                          <m:sSubPr>
                            <m:ctrlPr>
                              <a:rPr lang="en-GB" sz="1100" i="1">
                                <a:latin typeface="Cambria Math" panose="02040503050406030204" pitchFamily="18" charset="0"/>
                              </a:rPr>
                            </m:ctrlPr>
                          </m:sSubPr>
                          <m:e>
                            <m:r>
                              <a:rPr lang="en-GB" sz="1100" i="1">
                                <a:latin typeface="Cambria Math" panose="02040503050406030204" pitchFamily="18" charset="0"/>
                              </a:rPr>
                              <m:t>𝐹</m:t>
                            </m:r>
                          </m:e>
                          <m:sub>
                            <m:r>
                              <a:rPr lang="en-GB" sz="1100" i="1">
                                <a:latin typeface="Cambria Math" panose="02040503050406030204" pitchFamily="18" charset="0"/>
                              </a:rPr>
                              <m:t>𝑊</m:t>
                            </m:r>
                          </m:sub>
                        </m:sSub>
                      </m:e>
                    </m:d>
                  </m:oMath>
                </a14:m>
                <a:r>
                  <a:rPr lang="en-GB" sz="1100" dirty="0"/>
                  <a:t> </a:t>
                </a:r>
              </a:p>
              <a:p>
                <a:pPr marL="0" indent="0">
                  <a:buNone/>
                </a:pPr>
                <a14:m>
                  <m:oMath xmlns:m="http://schemas.openxmlformats.org/officeDocument/2006/math">
                    <m:acc>
                      <m:accPr>
                        <m:chr m:val="̇"/>
                        <m:ctrlPr>
                          <a:rPr lang="en-GB" sz="1100" i="1">
                            <a:latin typeface="Cambria Math" panose="02040503050406030204" pitchFamily="18" charset="0"/>
                          </a:rPr>
                        </m:ctrlPr>
                      </m:accPr>
                      <m:e>
                        <m:r>
                          <a:rPr lang="en-GB" sz="1100" i="1">
                            <a:latin typeface="Cambria Math" panose="02040503050406030204" pitchFamily="18" charset="0"/>
                          </a:rPr>
                          <m:t>𝑔</m:t>
                        </m:r>
                      </m:e>
                    </m:acc>
                    <m:r>
                      <a:rPr lang="en-GB" sz="1100" i="1">
                        <a:latin typeface="Cambria Math" panose="02040503050406030204" pitchFamily="18" charset="0"/>
                      </a:rPr>
                      <m:t>=</m:t>
                    </m:r>
                    <m:rad>
                      <m:radPr>
                        <m:degHide m:val="on"/>
                        <m:ctrlPr>
                          <a:rPr lang="en-GB" sz="1100" i="1">
                            <a:latin typeface="Cambria Math" panose="02040503050406030204" pitchFamily="18" charset="0"/>
                          </a:rPr>
                        </m:ctrlPr>
                      </m:radPr>
                      <m:deg/>
                      <m:e>
                        <m:f>
                          <m:fPr>
                            <m:ctrlPr>
                              <a:rPr lang="en-GB" sz="1100" i="1">
                                <a:latin typeface="Cambria Math" panose="02040503050406030204" pitchFamily="18" charset="0"/>
                              </a:rPr>
                            </m:ctrlPr>
                          </m:fPr>
                          <m:num>
                            <m:r>
                              <a:rPr lang="en-GB" sz="1100" i="1">
                                <a:latin typeface="Cambria Math" panose="02040503050406030204" pitchFamily="18" charset="0"/>
                              </a:rPr>
                              <m:t>𝑝</m:t>
                            </m:r>
                          </m:num>
                          <m:den>
                            <m:r>
                              <a:rPr lang="en-GB" sz="1100" i="1">
                                <a:latin typeface="Cambria Math" panose="02040503050406030204" pitchFamily="18" charset="0"/>
                              </a:rPr>
                              <m:t>𝜇</m:t>
                            </m:r>
                          </m:den>
                        </m:f>
                      </m:e>
                    </m:rad>
                    <m:d>
                      <m:dPr>
                        <m:begChr m:val="["/>
                        <m:endChr m:val="]"/>
                        <m:ctrlPr>
                          <a:rPr lang="en-GB" sz="1100" i="1">
                            <a:latin typeface="Cambria Math" panose="02040503050406030204" pitchFamily="18" charset="0"/>
                          </a:rPr>
                        </m:ctrlPr>
                      </m:dPr>
                      <m:e>
                        <m:r>
                          <a:rPr lang="en-GB" sz="1100" i="1">
                            <a:latin typeface="Cambria Math" panose="02040503050406030204" pitchFamily="18" charset="0"/>
                          </a:rPr>
                          <m:t>−</m:t>
                        </m:r>
                        <m:sSub>
                          <m:sSubPr>
                            <m:ctrlPr>
                              <a:rPr lang="en-GB" sz="1100" i="1">
                                <a:latin typeface="Cambria Math" panose="02040503050406030204" pitchFamily="18" charset="0"/>
                              </a:rPr>
                            </m:ctrlPr>
                          </m:sSubPr>
                          <m:e>
                            <m:r>
                              <a:rPr lang="en-GB" sz="1100" i="1">
                                <a:latin typeface="Cambria Math" panose="02040503050406030204" pitchFamily="18" charset="0"/>
                              </a:rPr>
                              <m:t>𝐹</m:t>
                            </m:r>
                          </m:e>
                          <m:sub>
                            <m:r>
                              <a:rPr lang="en-GB" sz="1100" i="1">
                                <a:latin typeface="Cambria Math" panose="02040503050406030204" pitchFamily="18" charset="0"/>
                              </a:rPr>
                              <m:t>𝑅</m:t>
                            </m:r>
                          </m:sub>
                        </m:sSub>
                        <m:func>
                          <m:funcPr>
                            <m:ctrlPr>
                              <a:rPr lang="en-GB" sz="1100" i="1">
                                <a:latin typeface="Cambria Math" panose="02040503050406030204" pitchFamily="18" charset="0"/>
                              </a:rPr>
                            </m:ctrlPr>
                          </m:funcPr>
                          <m:fName>
                            <m:r>
                              <m:rPr>
                                <m:sty m:val="p"/>
                              </m:rPr>
                              <a:rPr lang="en-GB" sz="1100">
                                <a:latin typeface="Cambria Math" panose="02040503050406030204" pitchFamily="18" charset="0"/>
                              </a:rPr>
                              <m:t>cos</m:t>
                            </m:r>
                          </m:fName>
                          <m:e>
                            <m:r>
                              <a:rPr lang="en-GB" sz="1100" i="1">
                                <a:latin typeface="Cambria Math" panose="02040503050406030204" pitchFamily="18" charset="0"/>
                              </a:rPr>
                              <m:t>𝐿</m:t>
                            </m:r>
                          </m:e>
                        </m:func>
                        <m:r>
                          <a:rPr lang="en-GB" sz="1100" i="1">
                            <a:latin typeface="Cambria Math" panose="02040503050406030204" pitchFamily="18" charset="0"/>
                          </a:rPr>
                          <m:t>+</m:t>
                        </m:r>
                        <m:f>
                          <m:fPr>
                            <m:ctrlPr>
                              <a:rPr lang="en-GB" sz="1100" i="1">
                                <a:latin typeface="Cambria Math" panose="02040503050406030204" pitchFamily="18" charset="0"/>
                              </a:rPr>
                            </m:ctrlPr>
                          </m:fPr>
                          <m:num>
                            <m:d>
                              <m:dPr>
                                <m:begChr m:val="["/>
                                <m:endChr m:val="]"/>
                                <m:ctrlPr>
                                  <a:rPr lang="en-GB" sz="1100" i="1">
                                    <a:latin typeface="Cambria Math" panose="02040503050406030204" pitchFamily="18" charset="0"/>
                                  </a:rPr>
                                </m:ctrlPr>
                              </m:dPr>
                              <m:e>
                                <m:d>
                                  <m:dPr>
                                    <m:ctrlPr>
                                      <a:rPr lang="en-GB" sz="1100" i="1">
                                        <a:latin typeface="Cambria Math" panose="02040503050406030204" pitchFamily="18" charset="0"/>
                                      </a:rPr>
                                    </m:ctrlPr>
                                  </m:dPr>
                                  <m:e>
                                    <m:r>
                                      <a:rPr lang="en-GB" sz="1100" i="1">
                                        <a:latin typeface="Cambria Math" panose="02040503050406030204" pitchFamily="18" charset="0"/>
                                      </a:rPr>
                                      <m:t>𝑤</m:t>
                                    </m:r>
                                    <m:r>
                                      <a:rPr lang="en-GB" sz="1100" i="1">
                                        <a:latin typeface="Cambria Math" panose="02040503050406030204" pitchFamily="18" charset="0"/>
                                      </a:rPr>
                                      <m:t>+1</m:t>
                                    </m:r>
                                  </m:e>
                                </m:d>
                                <m:func>
                                  <m:funcPr>
                                    <m:ctrlPr>
                                      <a:rPr lang="en-GB" sz="1100" i="1">
                                        <a:latin typeface="Cambria Math" panose="02040503050406030204" pitchFamily="18" charset="0"/>
                                      </a:rPr>
                                    </m:ctrlPr>
                                  </m:funcPr>
                                  <m:fName>
                                    <m:r>
                                      <m:rPr>
                                        <m:sty m:val="p"/>
                                      </m:rPr>
                                      <a:rPr lang="en-GB" sz="1100">
                                        <a:latin typeface="Cambria Math" panose="02040503050406030204" pitchFamily="18" charset="0"/>
                                      </a:rPr>
                                      <m:t>sin</m:t>
                                    </m:r>
                                  </m:fName>
                                  <m:e>
                                    <m:r>
                                      <a:rPr lang="en-GB" sz="1100" i="1">
                                        <a:latin typeface="Cambria Math" panose="02040503050406030204" pitchFamily="18" charset="0"/>
                                      </a:rPr>
                                      <m:t>𝐿</m:t>
                                    </m:r>
                                  </m:e>
                                </m:func>
                                <m:r>
                                  <a:rPr lang="en-GB" sz="1100" i="1">
                                    <a:latin typeface="Cambria Math" panose="02040503050406030204" pitchFamily="18" charset="0"/>
                                  </a:rPr>
                                  <m:t>+</m:t>
                                </m:r>
                                <m:r>
                                  <a:rPr lang="en-GB" sz="1100" i="1">
                                    <a:latin typeface="Cambria Math" panose="02040503050406030204" pitchFamily="18" charset="0"/>
                                  </a:rPr>
                                  <m:t>𝑔</m:t>
                                </m:r>
                              </m:e>
                            </m:d>
                          </m:num>
                          <m:den>
                            <m:r>
                              <a:rPr lang="en-GB" sz="1100" i="1">
                                <a:latin typeface="Cambria Math" panose="02040503050406030204" pitchFamily="18" charset="0"/>
                              </a:rPr>
                              <m:t>𝑤</m:t>
                            </m:r>
                          </m:den>
                        </m:f>
                        <m:sSub>
                          <m:sSubPr>
                            <m:ctrlPr>
                              <a:rPr lang="en-GB" sz="1100" i="1">
                                <a:latin typeface="Cambria Math" panose="02040503050406030204" pitchFamily="18" charset="0"/>
                              </a:rPr>
                            </m:ctrlPr>
                          </m:sSubPr>
                          <m:e>
                            <m:r>
                              <a:rPr lang="en-GB" sz="1100" i="1">
                                <a:latin typeface="Cambria Math" panose="02040503050406030204" pitchFamily="18" charset="0"/>
                              </a:rPr>
                              <m:t>𝐹</m:t>
                            </m:r>
                          </m:e>
                          <m:sub>
                            <m:r>
                              <a:rPr lang="en-GB" sz="1100" i="1">
                                <a:latin typeface="Cambria Math" panose="02040503050406030204" pitchFamily="18" charset="0"/>
                              </a:rPr>
                              <m:t>𝑆</m:t>
                            </m:r>
                          </m:sub>
                        </m:sSub>
                        <m:r>
                          <a:rPr lang="en-GB" sz="1100" i="1">
                            <a:latin typeface="Cambria Math" panose="02040503050406030204" pitchFamily="18" charset="0"/>
                          </a:rPr>
                          <m:t>+</m:t>
                        </m:r>
                        <m:f>
                          <m:fPr>
                            <m:ctrlPr>
                              <a:rPr lang="en-GB" sz="1100" i="1">
                                <a:latin typeface="Cambria Math" panose="02040503050406030204" pitchFamily="18" charset="0"/>
                              </a:rPr>
                            </m:ctrlPr>
                          </m:fPr>
                          <m:num>
                            <m:d>
                              <m:dPr>
                                <m:ctrlPr>
                                  <a:rPr lang="en-GB" sz="1100" i="1">
                                    <a:latin typeface="Cambria Math" panose="02040503050406030204" pitchFamily="18" charset="0"/>
                                  </a:rPr>
                                </m:ctrlPr>
                              </m:dPr>
                              <m:e>
                                <m:r>
                                  <a:rPr lang="en-GB" sz="1100" i="1">
                                    <a:latin typeface="Cambria Math" panose="02040503050406030204" pitchFamily="18" charset="0"/>
                                  </a:rPr>
                                  <m:t>h</m:t>
                                </m:r>
                                <m:func>
                                  <m:funcPr>
                                    <m:ctrlPr>
                                      <a:rPr lang="en-GB" sz="1100" i="1">
                                        <a:latin typeface="Cambria Math" panose="02040503050406030204" pitchFamily="18" charset="0"/>
                                      </a:rPr>
                                    </m:ctrlPr>
                                  </m:funcPr>
                                  <m:fName>
                                    <m:r>
                                      <m:rPr>
                                        <m:sty m:val="p"/>
                                      </m:rPr>
                                      <a:rPr lang="en-GB" sz="1100">
                                        <a:latin typeface="Cambria Math" panose="02040503050406030204" pitchFamily="18" charset="0"/>
                                      </a:rPr>
                                      <m:t>sin</m:t>
                                    </m:r>
                                  </m:fName>
                                  <m:e>
                                    <m:r>
                                      <a:rPr lang="en-GB" sz="1100" i="1">
                                        <a:latin typeface="Cambria Math" panose="02040503050406030204" pitchFamily="18" charset="0"/>
                                      </a:rPr>
                                      <m:t>𝐿</m:t>
                                    </m:r>
                                  </m:e>
                                </m:func>
                                <m:r>
                                  <a:rPr lang="en-GB" sz="1100" i="1">
                                    <a:latin typeface="Cambria Math" panose="02040503050406030204" pitchFamily="18" charset="0"/>
                                  </a:rPr>
                                  <m:t>−</m:t>
                                </m:r>
                                <m:r>
                                  <a:rPr lang="en-GB" sz="1100" i="1">
                                    <a:latin typeface="Cambria Math" panose="02040503050406030204" pitchFamily="18" charset="0"/>
                                  </a:rPr>
                                  <m:t>𝑘</m:t>
                                </m:r>
                                <m:func>
                                  <m:funcPr>
                                    <m:ctrlPr>
                                      <a:rPr lang="en-GB" sz="1100" i="1">
                                        <a:latin typeface="Cambria Math" panose="02040503050406030204" pitchFamily="18" charset="0"/>
                                      </a:rPr>
                                    </m:ctrlPr>
                                  </m:funcPr>
                                  <m:fName>
                                    <m:r>
                                      <m:rPr>
                                        <m:sty m:val="p"/>
                                      </m:rPr>
                                      <a:rPr lang="en-GB" sz="1100">
                                        <a:latin typeface="Cambria Math" panose="02040503050406030204" pitchFamily="18" charset="0"/>
                                      </a:rPr>
                                      <m:t>cos</m:t>
                                    </m:r>
                                  </m:fName>
                                  <m:e>
                                    <m:r>
                                      <a:rPr lang="en-GB" sz="1100" i="1">
                                        <a:latin typeface="Cambria Math" panose="02040503050406030204" pitchFamily="18" charset="0"/>
                                      </a:rPr>
                                      <m:t>𝐿</m:t>
                                    </m:r>
                                  </m:e>
                                </m:func>
                              </m:e>
                            </m:d>
                            <m:r>
                              <a:rPr lang="en-GB" sz="1100" i="1">
                                <a:latin typeface="Cambria Math" panose="02040503050406030204" pitchFamily="18" charset="0"/>
                              </a:rPr>
                              <m:t>𝑓</m:t>
                            </m:r>
                          </m:num>
                          <m:den>
                            <m:r>
                              <a:rPr lang="en-GB" sz="1100" i="1">
                                <a:latin typeface="Cambria Math" panose="02040503050406030204" pitchFamily="18" charset="0"/>
                              </a:rPr>
                              <m:t>𝑤</m:t>
                            </m:r>
                          </m:den>
                        </m:f>
                        <m:sSub>
                          <m:sSubPr>
                            <m:ctrlPr>
                              <a:rPr lang="en-GB" sz="1100" i="1">
                                <a:latin typeface="Cambria Math" panose="02040503050406030204" pitchFamily="18" charset="0"/>
                              </a:rPr>
                            </m:ctrlPr>
                          </m:sSubPr>
                          <m:e>
                            <m:r>
                              <a:rPr lang="en-GB" sz="1100" i="1">
                                <a:latin typeface="Cambria Math" panose="02040503050406030204" pitchFamily="18" charset="0"/>
                              </a:rPr>
                              <m:t>𝐹</m:t>
                            </m:r>
                          </m:e>
                          <m:sub>
                            <m:r>
                              <a:rPr lang="en-GB" sz="1100" i="1">
                                <a:latin typeface="Cambria Math" panose="02040503050406030204" pitchFamily="18" charset="0"/>
                              </a:rPr>
                              <m:t>𝑊</m:t>
                            </m:r>
                          </m:sub>
                        </m:sSub>
                      </m:e>
                    </m:d>
                  </m:oMath>
                </a14:m>
                <a:r>
                  <a:rPr lang="en-GB" sz="1100" dirty="0"/>
                  <a:t> </a:t>
                </a:r>
              </a:p>
              <a:p>
                <a:pPr marL="0" indent="0">
                  <a:buNone/>
                </a:pPr>
                <a14:m>
                  <m:oMath xmlns:m="http://schemas.openxmlformats.org/officeDocument/2006/math">
                    <m:acc>
                      <m:accPr>
                        <m:chr m:val="̇"/>
                        <m:ctrlPr>
                          <a:rPr lang="en-GB" sz="1100" i="1">
                            <a:latin typeface="Cambria Math" panose="02040503050406030204" pitchFamily="18" charset="0"/>
                          </a:rPr>
                        </m:ctrlPr>
                      </m:accPr>
                      <m:e>
                        <m:r>
                          <a:rPr lang="en-GB" sz="1100" i="1">
                            <a:latin typeface="Cambria Math" panose="02040503050406030204" pitchFamily="18" charset="0"/>
                          </a:rPr>
                          <m:t>h</m:t>
                        </m:r>
                      </m:e>
                    </m:acc>
                    <m:r>
                      <a:rPr lang="en-GB" sz="1100" i="1">
                        <a:latin typeface="Cambria Math" panose="02040503050406030204" pitchFamily="18" charset="0"/>
                      </a:rPr>
                      <m:t>=</m:t>
                    </m:r>
                    <m:rad>
                      <m:radPr>
                        <m:degHide m:val="on"/>
                        <m:ctrlPr>
                          <a:rPr lang="en-GB" sz="1100" i="1">
                            <a:latin typeface="Cambria Math" panose="02040503050406030204" pitchFamily="18" charset="0"/>
                          </a:rPr>
                        </m:ctrlPr>
                      </m:radPr>
                      <m:deg/>
                      <m:e>
                        <m:f>
                          <m:fPr>
                            <m:ctrlPr>
                              <a:rPr lang="en-GB" sz="1100" i="1">
                                <a:latin typeface="Cambria Math" panose="02040503050406030204" pitchFamily="18" charset="0"/>
                              </a:rPr>
                            </m:ctrlPr>
                          </m:fPr>
                          <m:num>
                            <m:r>
                              <a:rPr lang="en-GB" sz="1100" i="1">
                                <a:latin typeface="Cambria Math" panose="02040503050406030204" pitchFamily="18" charset="0"/>
                              </a:rPr>
                              <m:t>𝑝</m:t>
                            </m:r>
                          </m:num>
                          <m:den>
                            <m:r>
                              <a:rPr lang="en-GB" sz="1100" i="1">
                                <a:latin typeface="Cambria Math" panose="02040503050406030204" pitchFamily="18" charset="0"/>
                              </a:rPr>
                              <m:t>𝜇</m:t>
                            </m:r>
                          </m:den>
                        </m:f>
                      </m:e>
                    </m:rad>
                    <m:f>
                      <m:fPr>
                        <m:ctrlPr>
                          <a:rPr lang="en-GB" sz="1100" i="1">
                            <a:latin typeface="Cambria Math" panose="02040503050406030204" pitchFamily="18" charset="0"/>
                          </a:rPr>
                        </m:ctrlPr>
                      </m:fPr>
                      <m:num>
                        <m:r>
                          <a:rPr lang="en-GB" sz="1100" i="1">
                            <a:latin typeface="Cambria Math" panose="02040503050406030204" pitchFamily="18" charset="0"/>
                          </a:rPr>
                          <m:t>𝑠</m:t>
                        </m:r>
                      </m:num>
                      <m:den>
                        <m:r>
                          <a:rPr lang="en-GB" sz="1100" i="1">
                            <a:latin typeface="Cambria Math" panose="02040503050406030204" pitchFamily="18" charset="0"/>
                          </a:rPr>
                          <m:t>2</m:t>
                        </m:r>
                        <m:r>
                          <a:rPr lang="en-GB" sz="1100" i="1">
                            <a:latin typeface="Cambria Math" panose="02040503050406030204" pitchFamily="18" charset="0"/>
                          </a:rPr>
                          <m:t>𝑤</m:t>
                        </m:r>
                      </m:den>
                    </m:f>
                    <m:func>
                      <m:funcPr>
                        <m:ctrlPr>
                          <a:rPr lang="en-GB" sz="1100" i="1">
                            <a:latin typeface="Cambria Math" panose="02040503050406030204" pitchFamily="18" charset="0"/>
                          </a:rPr>
                        </m:ctrlPr>
                      </m:funcPr>
                      <m:fName>
                        <m:r>
                          <m:rPr>
                            <m:sty m:val="p"/>
                          </m:rPr>
                          <a:rPr lang="en-GB" sz="1100">
                            <a:latin typeface="Cambria Math" panose="02040503050406030204" pitchFamily="18" charset="0"/>
                          </a:rPr>
                          <m:t>cos</m:t>
                        </m:r>
                      </m:fName>
                      <m:e>
                        <m:r>
                          <a:rPr lang="en-GB" sz="1100" i="1">
                            <a:latin typeface="Cambria Math" panose="02040503050406030204" pitchFamily="18" charset="0"/>
                          </a:rPr>
                          <m:t>𝐿</m:t>
                        </m:r>
                      </m:e>
                    </m:func>
                    <m:sSub>
                      <m:sSubPr>
                        <m:ctrlPr>
                          <a:rPr lang="en-GB" sz="1100" i="1">
                            <a:latin typeface="Cambria Math" panose="02040503050406030204" pitchFamily="18" charset="0"/>
                          </a:rPr>
                        </m:ctrlPr>
                      </m:sSubPr>
                      <m:e>
                        <m:r>
                          <a:rPr lang="en-GB" sz="1100" i="1">
                            <a:latin typeface="Cambria Math" panose="02040503050406030204" pitchFamily="18" charset="0"/>
                          </a:rPr>
                          <m:t>𝐹</m:t>
                        </m:r>
                      </m:e>
                      <m:sub>
                        <m:r>
                          <a:rPr lang="en-GB" sz="1100" i="1">
                            <a:latin typeface="Cambria Math" panose="02040503050406030204" pitchFamily="18" charset="0"/>
                          </a:rPr>
                          <m:t>𝑊</m:t>
                        </m:r>
                      </m:sub>
                    </m:sSub>
                  </m:oMath>
                </a14:m>
                <a:r>
                  <a:rPr lang="en-GB" sz="1100" dirty="0"/>
                  <a:t> </a:t>
                </a:r>
              </a:p>
              <a:p>
                <a:pPr marL="0" indent="0">
                  <a:buNone/>
                </a:pPr>
                <a14:m>
                  <m:oMath xmlns:m="http://schemas.openxmlformats.org/officeDocument/2006/math">
                    <m:acc>
                      <m:accPr>
                        <m:chr m:val="̇"/>
                        <m:ctrlPr>
                          <a:rPr lang="en-GB" sz="1100" i="1">
                            <a:latin typeface="Cambria Math" panose="02040503050406030204" pitchFamily="18" charset="0"/>
                          </a:rPr>
                        </m:ctrlPr>
                      </m:accPr>
                      <m:e>
                        <m:r>
                          <a:rPr lang="en-GB" sz="1100" i="1">
                            <a:latin typeface="Cambria Math" panose="02040503050406030204" pitchFamily="18" charset="0"/>
                          </a:rPr>
                          <m:t>𝑘</m:t>
                        </m:r>
                      </m:e>
                    </m:acc>
                    <m:r>
                      <a:rPr lang="en-GB" sz="1100" i="1">
                        <a:latin typeface="Cambria Math" panose="02040503050406030204" pitchFamily="18" charset="0"/>
                      </a:rPr>
                      <m:t>=</m:t>
                    </m:r>
                    <m:rad>
                      <m:radPr>
                        <m:degHide m:val="on"/>
                        <m:ctrlPr>
                          <a:rPr lang="en-GB" sz="1100" i="1">
                            <a:latin typeface="Cambria Math" panose="02040503050406030204" pitchFamily="18" charset="0"/>
                          </a:rPr>
                        </m:ctrlPr>
                      </m:radPr>
                      <m:deg/>
                      <m:e>
                        <m:f>
                          <m:fPr>
                            <m:ctrlPr>
                              <a:rPr lang="en-GB" sz="1100" i="1">
                                <a:latin typeface="Cambria Math" panose="02040503050406030204" pitchFamily="18" charset="0"/>
                              </a:rPr>
                            </m:ctrlPr>
                          </m:fPr>
                          <m:num>
                            <m:r>
                              <a:rPr lang="en-GB" sz="1100" i="1">
                                <a:latin typeface="Cambria Math" panose="02040503050406030204" pitchFamily="18" charset="0"/>
                              </a:rPr>
                              <m:t>𝑝</m:t>
                            </m:r>
                          </m:num>
                          <m:den>
                            <m:r>
                              <a:rPr lang="en-GB" sz="1100" i="1">
                                <a:latin typeface="Cambria Math" panose="02040503050406030204" pitchFamily="18" charset="0"/>
                              </a:rPr>
                              <m:t>𝜇</m:t>
                            </m:r>
                          </m:den>
                        </m:f>
                      </m:e>
                    </m:rad>
                    <m:f>
                      <m:fPr>
                        <m:ctrlPr>
                          <a:rPr lang="en-GB" sz="1100" i="1">
                            <a:latin typeface="Cambria Math" panose="02040503050406030204" pitchFamily="18" charset="0"/>
                          </a:rPr>
                        </m:ctrlPr>
                      </m:fPr>
                      <m:num>
                        <m:r>
                          <a:rPr lang="en-GB" sz="1100" i="1">
                            <a:latin typeface="Cambria Math" panose="02040503050406030204" pitchFamily="18" charset="0"/>
                          </a:rPr>
                          <m:t>𝑠</m:t>
                        </m:r>
                      </m:num>
                      <m:den>
                        <m:r>
                          <a:rPr lang="en-GB" sz="1100" i="1">
                            <a:latin typeface="Cambria Math" panose="02040503050406030204" pitchFamily="18" charset="0"/>
                          </a:rPr>
                          <m:t>2</m:t>
                        </m:r>
                        <m:r>
                          <a:rPr lang="en-GB" sz="1100" i="1">
                            <a:latin typeface="Cambria Math" panose="02040503050406030204" pitchFamily="18" charset="0"/>
                          </a:rPr>
                          <m:t>𝑤</m:t>
                        </m:r>
                      </m:den>
                    </m:f>
                    <m:func>
                      <m:funcPr>
                        <m:ctrlPr>
                          <a:rPr lang="en-GB" sz="1100" i="1">
                            <a:latin typeface="Cambria Math" panose="02040503050406030204" pitchFamily="18" charset="0"/>
                          </a:rPr>
                        </m:ctrlPr>
                      </m:funcPr>
                      <m:fName>
                        <m:r>
                          <m:rPr>
                            <m:sty m:val="p"/>
                          </m:rPr>
                          <a:rPr lang="en-GB" sz="1100">
                            <a:latin typeface="Cambria Math" panose="02040503050406030204" pitchFamily="18" charset="0"/>
                          </a:rPr>
                          <m:t>sin</m:t>
                        </m:r>
                      </m:fName>
                      <m:e>
                        <m:r>
                          <a:rPr lang="en-GB" sz="1100" i="1">
                            <a:latin typeface="Cambria Math" panose="02040503050406030204" pitchFamily="18" charset="0"/>
                          </a:rPr>
                          <m:t>𝐿</m:t>
                        </m:r>
                      </m:e>
                    </m:func>
                    <m:sSub>
                      <m:sSubPr>
                        <m:ctrlPr>
                          <a:rPr lang="en-GB" sz="1100" i="1">
                            <a:latin typeface="Cambria Math" panose="02040503050406030204" pitchFamily="18" charset="0"/>
                          </a:rPr>
                        </m:ctrlPr>
                      </m:sSubPr>
                      <m:e>
                        <m:r>
                          <a:rPr lang="en-GB" sz="1100" i="1">
                            <a:latin typeface="Cambria Math" panose="02040503050406030204" pitchFamily="18" charset="0"/>
                          </a:rPr>
                          <m:t>𝐹</m:t>
                        </m:r>
                      </m:e>
                      <m:sub>
                        <m:r>
                          <a:rPr lang="en-GB" sz="1100" i="1">
                            <a:latin typeface="Cambria Math" panose="02040503050406030204" pitchFamily="18" charset="0"/>
                          </a:rPr>
                          <m:t>𝑊</m:t>
                        </m:r>
                      </m:sub>
                    </m:sSub>
                  </m:oMath>
                </a14:m>
                <a:r>
                  <a:rPr lang="en-GB" sz="1100" dirty="0"/>
                  <a:t> </a:t>
                </a:r>
              </a:p>
              <a:p>
                <a:pPr marL="0" indent="0">
                  <a:buNone/>
                </a:pPr>
                <a14:m>
                  <m:oMath xmlns:m="http://schemas.openxmlformats.org/officeDocument/2006/math">
                    <m:acc>
                      <m:accPr>
                        <m:chr m:val="̇"/>
                        <m:ctrlPr>
                          <a:rPr lang="en-GB" sz="1100" i="1">
                            <a:latin typeface="Cambria Math" panose="02040503050406030204" pitchFamily="18" charset="0"/>
                          </a:rPr>
                        </m:ctrlPr>
                      </m:accPr>
                      <m:e>
                        <m:r>
                          <a:rPr lang="en-GB" sz="1100" i="1">
                            <a:latin typeface="Cambria Math" panose="02040503050406030204" pitchFamily="18" charset="0"/>
                          </a:rPr>
                          <m:t>𝐿</m:t>
                        </m:r>
                      </m:e>
                    </m:acc>
                    <m:r>
                      <a:rPr lang="en-GB" sz="1100" i="1">
                        <a:latin typeface="Cambria Math" panose="02040503050406030204" pitchFamily="18" charset="0"/>
                      </a:rPr>
                      <m:t>=</m:t>
                    </m:r>
                    <m:rad>
                      <m:radPr>
                        <m:degHide m:val="on"/>
                        <m:ctrlPr>
                          <a:rPr lang="en-GB" sz="1100" i="1">
                            <a:latin typeface="Cambria Math" panose="02040503050406030204" pitchFamily="18" charset="0"/>
                          </a:rPr>
                        </m:ctrlPr>
                      </m:radPr>
                      <m:deg/>
                      <m:e>
                        <m:f>
                          <m:fPr>
                            <m:ctrlPr>
                              <a:rPr lang="en-GB" sz="1100" i="1">
                                <a:latin typeface="Cambria Math" panose="02040503050406030204" pitchFamily="18" charset="0"/>
                              </a:rPr>
                            </m:ctrlPr>
                          </m:fPr>
                          <m:num>
                            <m:r>
                              <a:rPr lang="en-GB" sz="1100" i="1">
                                <a:latin typeface="Cambria Math" panose="02040503050406030204" pitchFamily="18" charset="0"/>
                              </a:rPr>
                              <m:t>𝑝</m:t>
                            </m:r>
                          </m:num>
                          <m:den>
                            <m:r>
                              <a:rPr lang="en-GB" sz="1100" i="1">
                                <a:latin typeface="Cambria Math" panose="02040503050406030204" pitchFamily="18" charset="0"/>
                              </a:rPr>
                              <m:t>𝜇</m:t>
                            </m:r>
                          </m:den>
                        </m:f>
                      </m:e>
                    </m:rad>
                    <m:f>
                      <m:fPr>
                        <m:ctrlPr>
                          <a:rPr lang="en-GB" sz="1100" i="1">
                            <a:latin typeface="Cambria Math" panose="02040503050406030204" pitchFamily="18" charset="0"/>
                          </a:rPr>
                        </m:ctrlPr>
                      </m:fPr>
                      <m:num>
                        <m:r>
                          <a:rPr lang="en-GB" sz="1100" i="1">
                            <a:latin typeface="Cambria Math" panose="02040503050406030204" pitchFamily="18" charset="0"/>
                          </a:rPr>
                          <m:t>h</m:t>
                        </m:r>
                        <m:func>
                          <m:funcPr>
                            <m:ctrlPr>
                              <a:rPr lang="en-GB" sz="1100" i="1">
                                <a:latin typeface="Cambria Math" panose="02040503050406030204" pitchFamily="18" charset="0"/>
                              </a:rPr>
                            </m:ctrlPr>
                          </m:funcPr>
                          <m:fName>
                            <m:r>
                              <m:rPr>
                                <m:sty m:val="p"/>
                              </m:rPr>
                              <a:rPr lang="en-GB" sz="1100">
                                <a:latin typeface="Cambria Math" panose="02040503050406030204" pitchFamily="18" charset="0"/>
                              </a:rPr>
                              <m:t>sin</m:t>
                            </m:r>
                          </m:fName>
                          <m:e>
                            <m:r>
                              <a:rPr lang="en-GB" sz="1100" i="1">
                                <a:latin typeface="Cambria Math" panose="02040503050406030204" pitchFamily="18" charset="0"/>
                              </a:rPr>
                              <m:t>𝐿</m:t>
                            </m:r>
                          </m:e>
                        </m:func>
                        <m:r>
                          <a:rPr lang="en-GB" sz="1100" i="1">
                            <a:latin typeface="Cambria Math" panose="02040503050406030204" pitchFamily="18" charset="0"/>
                          </a:rPr>
                          <m:t>−</m:t>
                        </m:r>
                        <m:r>
                          <a:rPr lang="en-GB" sz="1100" i="1">
                            <a:latin typeface="Cambria Math" panose="02040503050406030204" pitchFamily="18" charset="0"/>
                          </a:rPr>
                          <m:t>𝑘</m:t>
                        </m:r>
                        <m:func>
                          <m:funcPr>
                            <m:ctrlPr>
                              <a:rPr lang="en-GB" sz="1100" i="1">
                                <a:latin typeface="Cambria Math" panose="02040503050406030204" pitchFamily="18" charset="0"/>
                              </a:rPr>
                            </m:ctrlPr>
                          </m:funcPr>
                          <m:fName>
                            <m:r>
                              <m:rPr>
                                <m:sty m:val="p"/>
                              </m:rPr>
                              <a:rPr lang="en-GB" sz="1100">
                                <a:latin typeface="Cambria Math" panose="02040503050406030204" pitchFamily="18" charset="0"/>
                              </a:rPr>
                              <m:t>cos</m:t>
                            </m:r>
                          </m:fName>
                          <m:e>
                            <m:r>
                              <a:rPr lang="en-GB" sz="1100" i="1">
                                <a:latin typeface="Cambria Math" panose="02040503050406030204" pitchFamily="18" charset="0"/>
                              </a:rPr>
                              <m:t>𝐿</m:t>
                            </m:r>
                          </m:e>
                        </m:func>
                      </m:num>
                      <m:den>
                        <m:r>
                          <a:rPr lang="en-GB" sz="1100" i="1">
                            <a:latin typeface="Cambria Math" panose="02040503050406030204" pitchFamily="18" charset="0"/>
                          </a:rPr>
                          <m:t>𝑤</m:t>
                        </m:r>
                      </m:den>
                    </m:f>
                    <m:sSub>
                      <m:sSubPr>
                        <m:ctrlPr>
                          <a:rPr lang="en-GB" sz="1100" i="1">
                            <a:latin typeface="Cambria Math" panose="02040503050406030204" pitchFamily="18" charset="0"/>
                          </a:rPr>
                        </m:ctrlPr>
                      </m:sSubPr>
                      <m:e>
                        <m:r>
                          <a:rPr lang="en-GB" sz="1100" i="1">
                            <a:latin typeface="Cambria Math" panose="02040503050406030204" pitchFamily="18" charset="0"/>
                          </a:rPr>
                          <m:t>𝐹</m:t>
                        </m:r>
                      </m:e>
                      <m:sub>
                        <m:r>
                          <a:rPr lang="en-GB" sz="1100" i="1">
                            <a:latin typeface="Cambria Math" panose="02040503050406030204" pitchFamily="18" charset="0"/>
                          </a:rPr>
                          <m:t>𝑤</m:t>
                        </m:r>
                      </m:sub>
                    </m:sSub>
                    <m:r>
                      <a:rPr lang="en-GB" sz="1100" i="1">
                        <a:latin typeface="Cambria Math" panose="02040503050406030204" pitchFamily="18" charset="0"/>
                      </a:rPr>
                      <m:t>+</m:t>
                    </m:r>
                    <m:rad>
                      <m:radPr>
                        <m:degHide m:val="on"/>
                        <m:ctrlPr>
                          <a:rPr lang="en-GB" sz="1100" i="1">
                            <a:latin typeface="Cambria Math" panose="02040503050406030204" pitchFamily="18" charset="0"/>
                          </a:rPr>
                        </m:ctrlPr>
                      </m:radPr>
                      <m:deg/>
                      <m:e>
                        <m:r>
                          <a:rPr lang="en-GB" sz="1100" i="1">
                            <a:latin typeface="Cambria Math" panose="02040503050406030204" pitchFamily="18" charset="0"/>
                          </a:rPr>
                          <m:t>𝜇</m:t>
                        </m:r>
                        <m:r>
                          <a:rPr lang="en-GB" sz="1100" i="1">
                            <a:latin typeface="Cambria Math" panose="02040503050406030204" pitchFamily="18" charset="0"/>
                          </a:rPr>
                          <m:t>𝑝</m:t>
                        </m:r>
                      </m:e>
                    </m:rad>
                    <m:sSup>
                      <m:sSupPr>
                        <m:ctrlPr>
                          <a:rPr lang="en-GB" sz="1100" i="1">
                            <a:latin typeface="Cambria Math" panose="02040503050406030204" pitchFamily="18" charset="0"/>
                          </a:rPr>
                        </m:ctrlPr>
                      </m:sSupPr>
                      <m:e>
                        <m:d>
                          <m:dPr>
                            <m:ctrlPr>
                              <a:rPr lang="en-GB" sz="1100" i="1">
                                <a:latin typeface="Cambria Math" panose="02040503050406030204" pitchFamily="18" charset="0"/>
                              </a:rPr>
                            </m:ctrlPr>
                          </m:dPr>
                          <m:e>
                            <m:f>
                              <m:fPr>
                                <m:ctrlPr>
                                  <a:rPr lang="en-GB" sz="1100" i="1">
                                    <a:latin typeface="Cambria Math" panose="02040503050406030204" pitchFamily="18" charset="0"/>
                                  </a:rPr>
                                </m:ctrlPr>
                              </m:fPr>
                              <m:num>
                                <m:r>
                                  <a:rPr lang="en-GB" sz="1100" i="1">
                                    <a:latin typeface="Cambria Math" panose="02040503050406030204" pitchFamily="18" charset="0"/>
                                  </a:rPr>
                                  <m:t>𝑤</m:t>
                                </m:r>
                              </m:num>
                              <m:den>
                                <m:r>
                                  <a:rPr lang="en-GB" sz="1100" i="1">
                                    <a:latin typeface="Cambria Math" panose="02040503050406030204" pitchFamily="18" charset="0"/>
                                  </a:rPr>
                                  <m:t>𝑝</m:t>
                                </m:r>
                              </m:den>
                            </m:f>
                          </m:e>
                        </m:d>
                      </m:e>
                      <m:sup>
                        <m:r>
                          <a:rPr lang="en-GB" sz="1100" i="1">
                            <a:latin typeface="Cambria Math" panose="02040503050406030204" pitchFamily="18" charset="0"/>
                          </a:rPr>
                          <m:t>2</m:t>
                        </m:r>
                      </m:sup>
                    </m:sSup>
                  </m:oMath>
                </a14:m>
                <a:r>
                  <a:rPr lang="en-GB" sz="1100" dirty="0"/>
                  <a:t> </a:t>
                </a:r>
              </a:p>
              <a:p>
                <a:endParaRPr lang="en-GB" sz="1100" dirty="0"/>
              </a:p>
            </p:txBody>
          </p:sp>
        </mc:Choice>
        <mc:Fallback>
          <p:sp>
            <p:nvSpPr>
              <p:cNvPr id="4" name="Content Placeholder 3">
                <a:extLst>
                  <a:ext uri="{FF2B5EF4-FFF2-40B4-BE49-F238E27FC236}">
                    <a16:creationId xmlns:a16="http://schemas.microsoft.com/office/drawing/2014/main" id="{A633C624-7324-19CC-3FBC-3CC7059EAA14}"/>
                  </a:ext>
                </a:extLst>
              </p:cNvPr>
              <p:cNvSpPr>
                <a:spLocks noGrp="1" noRot="1" noChangeAspect="1" noMove="1" noResize="1" noEditPoints="1" noAdjustHandles="1" noChangeArrowheads="1" noChangeShapeType="1" noTextEdit="1"/>
              </p:cNvSpPr>
              <p:nvPr>
                <p:ph idx="12"/>
              </p:nvPr>
            </p:nvSpPr>
            <p:spPr>
              <a:xfrm>
                <a:off x="5120640" y="1067184"/>
                <a:ext cx="3911271" cy="2599560"/>
              </a:xfrm>
              <a:blipFill>
                <a:blip r:embed="rId3"/>
                <a:stretch>
                  <a:fillRect l="-194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5CA16E9-1A5B-11D3-EC81-797A38151C2C}"/>
                  </a:ext>
                </a:extLst>
              </p:cNvPr>
              <p:cNvSpPr txBox="1"/>
              <p:nvPr/>
            </p:nvSpPr>
            <p:spPr>
              <a:xfrm>
                <a:off x="1915439" y="4465636"/>
                <a:ext cx="5313121" cy="53809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𝑒𝑙𝑒𝑚𝑒𝑛𝑡</m:t>
                              </m:r>
                            </m:e>
                          </m:d>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1" i="0" smtClean="0">
                          <a:latin typeface="Cambria Math" panose="02040503050406030204" pitchFamily="18" charset="0"/>
                        </a:rPr>
                        <m:t>𝐀</m:t>
                      </m:r>
                      <m:d>
                        <m:dPr>
                          <m:ctrlPr>
                            <a:rPr lang="en-GB" b="0" i="1" smtClean="0">
                              <a:latin typeface="Cambria Math" panose="02040503050406030204" pitchFamily="18" charset="0"/>
                            </a:rPr>
                          </m:ctrlPr>
                        </m:dPr>
                        <m:e>
                          <m:r>
                            <a:rPr lang="en-GB" b="0" i="1" smtClean="0">
                              <a:latin typeface="Cambria Math" panose="02040503050406030204" pitchFamily="18" charset="0"/>
                            </a:rPr>
                            <m:t>𝑒𝑙𝑒𝑚𝑒𝑛𝑡</m:t>
                          </m:r>
                        </m:e>
                      </m:d>
                      <m:r>
                        <a:rPr lang="en-GB" b="1" i="0" smtClean="0">
                          <a:latin typeface="Cambria Math" panose="02040503050406030204" pitchFamily="18" charset="0"/>
                        </a:rPr>
                        <m:t>𝐅</m:t>
                      </m:r>
                      <m:d>
                        <m:dPr>
                          <m:ctrlPr>
                            <a:rPr lang="en-GB" b="0" i="1" smtClean="0">
                              <a:latin typeface="Cambria Math" panose="02040503050406030204" pitchFamily="18" charset="0"/>
                            </a:rPr>
                          </m:ctrlPr>
                        </m:dPr>
                        <m:e>
                          <m:r>
                            <a:rPr lang="en-GB" b="0" i="1" smtClean="0">
                              <a:latin typeface="Cambria Math" panose="02040503050406030204" pitchFamily="18" charset="0"/>
                            </a:rPr>
                            <m:t>𝑒𝑙𝑒𝑚𝑒𝑛𝑡</m:t>
                          </m:r>
                        </m:e>
                      </m:d>
                      <m:r>
                        <a:rPr lang="en-GB" b="0" i="1" smtClean="0">
                          <a:latin typeface="Cambria Math" panose="02040503050406030204" pitchFamily="18" charset="0"/>
                        </a:rPr>
                        <m:t>+</m:t>
                      </m:r>
                      <m:r>
                        <a:rPr lang="en-GB" b="1" i="0" smtClean="0">
                          <a:latin typeface="Cambria Math" panose="02040503050406030204" pitchFamily="18" charset="0"/>
                        </a:rPr>
                        <m:t>𝐛</m:t>
                      </m:r>
                      <m:r>
                        <a:rPr lang="en-GB" b="0" i="1" smtClean="0">
                          <a:latin typeface="Cambria Math" panose="02040503050406030204" pitchFamily="18" charset="0"/>
                        </a:rPr>
                        <m:t>(</m:t>
                      </m:r>
                      <m:r>
                        <a:rPr lang="en-GB" b="0" i="1" smtClean="0">
                          <a:latin typeface="Cambria Math" panose="02040503050406030204" pitchFamily="18" charset="0"/>
                        </a:rPr>
                        <m:t>𝑒𝑙𝑒𝑚𝑒𝑛𝑡</m:t>
                      </m:r>
                      <m:r>
                        <a:rPr lang="en-GB" b="0" i="1" smtClean="0">
                          <a:latin typeface="Cambria Math" panose="02040503050406030204" pitchFamily="18" charset="0"/>
                        </a:rPr>
                        <m:t>)</m:t>
                      </m:r>
                    </m:oMath>
                  </m:oMathPara>
                </a14:m>
                <a:endParaRPr lang="en-GB" dirty="0"/>
              </a:p>
            </p:txBody>
          </p:sp>
        </mc:Choice>
        <mc:Fallback>
          <p:sp>
            <p:nvSpPr>
              <p:cNvPr id="5" name="TextBox 4">
                <a:extLst>
                  <a:ext uri="{FF2B5EF4-FFF2-40B4-BE49-F238E27FC236}">
                    <a16:creationId xmlns:a16="http://schemas.microsoft.com/office/drawing/2014/main" id="{35CA16E9-1A5B-11D3-EC81-797A38151C2C}"/>
                  </a:ext>
                </a:extLst>
              </p:cNvPr>
              <p:cNvSpPr txBox="1">
                <a:spLocks noRot="1" noChangeAspect="1" noMove="1" noResize="1" noEditPoints="1" noAdjustHandles="1" noChangeArrowheads="1" noChangeShapeType="1" noTextEdit="1"/>
              </p:cNvSpPr>
              <p:nvPr/>
            </p:nvSpPr>
            <p:spPr>
              <a:xfrm>
                <a:off x="1915439" y="4465636"/>
                <a:ext cx="5313121" cy="538096"/>
              </a:xfrm>
              <a:prstGeom prst="rect">
                <a:avLst/>
              </a:prstGeom>
              <a:blipFill>
                <a:blip r:embed="rId4"/>
                <a:stretch>
                  <a:fillRect l="-238" r="-714" b="-1363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F7D1350-57BF-0D3B-520B-9E30CED2C9C2}"/>
                  </a:ext>
                </a:extLst>
              </p:cNvPr>
              <p:cNvSpPr txBox="1"/>
              <p:nvPr/>
            </p:nvSpPr>
            <p:spPr>
              <a:xfrm>
                <a:off x="15090" y="3801271"/>
                <a:ext cx="8957901" cy="369332"/>
              </a:xfrm>
              <a:prstGeom prst="rect">
                <a:avLst/>
              </a:prstGeom>
              <a:noFill/>
            </p:spPr>
            <p:txBody>
              <a:bodyPr wrap="none" rtlCol="0">
                <a:spAutoFit/>
              </a:bodyPr>
              <a:lstStyle/>
              <a:p>
                <a:r>
                  <a:rPr lang="en-GB" dirty="0"/>
                  <a:t>The dynamics of either elements due to forces </a:t>
                </a:r>
                <a14:m>
                  <m:oMath xmlns:m="http://schemas.openxmlformats.org/officeDocument/2006/math">
                    <m:r>
                      <a:rPr lang="en-GB" b="1">
                        <a:latin typeface="Cambria Math" panose="02040503050406030204" pitchFamily="18" charset="0"/>
                      </a:rPr>
                      <m:t>𝐅</m:t>
                    </m:r>
                  </m:oMath>
                </a14:m>
                <a:r>
                  <a:rPr lang="en-GB" dirty="0"/>
                  <a:t> in RSW coordinate can be written as:</a:t>
                </a:r>
              </a:p>
            </p:txBody>
          </p:sp>
        </mc:Choice>
        <mc:Fallback>
          <p:sp>
            <p:nvSpPr>
              <p:cNvPr id="6" name="TextBox 5">
                <a:extLst>
                  <a:ext uri="{FF2B5EF4-FFF2-40B4-BE49-F238E27FC236}">
                    <a16:creationId xmlns:a16="http://schemas.microsoft.com/office/drawing/2014/main" id="{2F7D1350-57BF-0D3B-520B-9E30CED2C9C2}"/>
                  </a:ext>
                </a:extLst>
              </p:cNvPr>
              <p:cNvSpPr txBox="1">
                <a:spLocks noRot="1" noChangeAspect="1" noMove="1" noResize="1" noEditPoints="1" noAdjustHandles="1" noChangeArrowheads="1" noChangeShapeType="1" noTextEdit="1"/>
              </p:cNvSpPr>
              <p:nvPr/>
            </p:nvSpPr>
            <p:spPr>
              <a:xfrm>
                <a:off x="15090" y="3801271"/>
                <a:ext cx="8957901" cy="369332"/>
              </a:xfrm>
              <a:prstGeom prst="rect">
                <a:avLst/>
              </a:prstGeom>
              <a:blipFill>
                <a:blip r:embed="rId5"/>
                <a:stretch>
                  <a:fillRect l="-424" t="-6667" b="-23333"/>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372A70B1-A6A0-5741-947E-6CB11B570462}"/>
              </a:ext>
            </a:extLst>
          </p:cNvPr>
          <p:cNvSpPr txBox="1"/>
          <p:nvPr/>
        </p:nvSpPr>
        <p:spPr>
          <a:xfrm>
            <a:off x="1466575" y="652699"/>
            <a:ext cx="2069797" cy="369332"/>
          </a:xfrm>
          <a:prstGeom prst="rect">
            <a:avLst/>
          </a:prstGeom>
          <a:noFill/>
        </p:spPr>
        <p:txBody>
          <a:bodyPr wrap="none" rtlCol="0">
            <a:spAutoFit/>
          </a:bodyPr>
          <a:lstStyle/>
          <a:p>
            <a:r>
              <a:rPr lang="en-GB" u="sng" dirty="0"/>
              <a:t>Keplerian Element</a:t>
            </a:r>
          </a:p>
        </p:txBody>
      </p:sp>
      <p:sp>
        <p:nvSpPr>
          <p:cNvPr id="8" name="TextBox 7">
            <a:extLst>
              <a:ext uri="{FF2B5EF4-FFF2-40B4-BE49-F238E27FC236}">
                <a16:creationId xmlns:a16="http://schemas.microsoft.com/office/drawing/2014/main" id="{97D31F4A-D600-D508-8FD1-7C0A61ECFAAC}"/>
              </a:ext>
            </a:extLst>
          </p:cNvPr>
          <p:cNvSpPr txBox="1"/>
          <p:nvPr/>
        </p:nvSpPr>
        <p:spPr>
          <a:xfrm>
            <a:off x="6116717" y="652699"/>
            <a:ext cx="2223686" cy="369332"/>
          </a:xfrm>
          <a:prstGeom prst="rect">
            <a:avLst/>
          </a:prstGeom>
          <a:noFill/>
        </p:spPr>
        <p:txBody>
          <a:bodyPr wrap="none" rtlCol="0">
            <a:spAutoFit/>
          </a:bodyPr>
          <a:lstStyle/>
          <a:p>
            <a:r>
              <a:rPr lang="en-GB" u="sng" dirty="0"/>
              <a:t>Equinoctial Element</a:t>
            </a:r>
          </a:p>
        </p:txBody>
      </p:sp>
    </p:spTree>
    <p:extLst>
      <p:ext uri="{BB962C8B-B14F-4D97-AF65-F5344CB8AC3E}">
        <p14:creationId xmlns:p14="http://schemas.microsoft.com/office/powerpoint/2010/main" val="2260466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8256B-CAD2-08D4-5C84-03E17CA1F1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8BF97-7F2E-CB64-6234-3BDEA8A9DDBC}"/>
              </a:ext>
            </a:extLst>
          </p:cNvPr>
          <p:cNvSpPr>
            <a:spLocks noGrp="1"/>
          </p:cNvSpPr>
          <p:nvPr>
            <p:ph type="title"/>
          </p:nvPr>
        </p:nvSpPr>
        <p:spPr>
          <a:xfrm>
            <a:off x="147484" y="195634"/>
            <a:ext cx="8884428" cy="692133"/>
          </a:xfrm>
        </p:spPr>
        <p:txBody>
          <a:bodyPr/>
          <a:lstStyle/>
          <a:p>
            <a:r>
              <a:rPr lang="en-GB" dirty="0"/>
              <a:t>Hackathon: Learn eqn. from synthetic data of satellite orbit circulating a planet (that may or may not be Earth)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BCA1F8-14F2-946F-3844-30869D821D99}"/>
                  </a:ext>
                </a:extLst>
              </p:cNvPr>
              <p:cNvSpPr>
                <a:spLocks noGrp="1"/>
              </p:cNvSpPr>
              <p:nvPr>
                <p:ph idx="1"/>
              </p:nvPr>
            </p:nvSpPr>
            <p:spPr>
              <a:xfrm>
                <a:off x="147484" y="1038688"/>
                <a:ext cx="8884428" cy="3539212"/>
              </a:xfrm>
            </p:spPr>
            <p:txBody>
              <a:bodyPr/>
              <a:lstStyle/>
              <a:p>
                <a:r>
                  <a:rPr lang="en-GB" dirty="0"/>
                  <a:t>The orbit obey the equation form in previous slides, but parameters may be different from Earth’s</a:t>
                </a:r>
              </a:p>
              <a:p>
                <a:r>
                  <a:rPr lang="en-GB" dirty="0"/>
                  <a:t>Target: to forecast the trajectory of the satellite given the data</a:t>
                </a:r>
              </a:p>
              <a:p>
                <a:pPr lvl="1"/>
                <a:r>
                  <a:rPr lang="en-GB" dirty="0"/>
                  <a:t>by learning/creating a symbolic model of the dynamics</a:t>
                </a:r>
              </a:p>
              <a:p>
                <a:pPr marL="457200" lvl="1" indent="0">
                  <a:buNone/>
                </a:pPr>
                <a:endParaRPr lang="en-GB" dirty="0"/>
              </a:p>
              <a:p>
                <a:r>
                  <a:rPr lang="en-GB" dirty="0">
                    <a:highlight>
                      <a:srgbClr val="FFFF00"/>
                    </a:highlight>
                  </a:rPr>
                  <a:t>Things to think about:</a:t>
                </a:r>
              </a:p>
              <a:p>
                <a:pPr lvl="1"/>
                <a:r>
                  <a:rPr lang="en-GB" dirty="0">
                    <a:highlight>
                      <a:srgbClr val="FFFF00"/>
                    </a:highlight>
                  </a:rPr>
                  <a:t>Which coordinate system to adopt? </a:t>
                </a:r>
              </a:p>
              <a:p>
                <a:pPr lvl="2"/>
                <a14:m>
                  <m:oMath xmlns:m="http://schemas.openxmlformats.org/officeDocument/2006/math">
                    <m:r>
                      <a:rPr lang="en-GB" b="0" i="1" smtClean="0">
                        <a:latin typeface="Cambria Math" panose="02040503050406030204" pitchFamily="18" charset="0"/>
                      </a:rPr>
                      <m:t>[</m:t>
                    </m:r>
                    <m:r>
                      <a:rPr lang="en-GB" b="1" i="1" smtClean="0">
                        <a:latin typeface="Cambria Math" panose="02040503050406030204" pitchFamily="18" charset="0"/>
                      </a:rPr>
                      <m:t>𝒓</m:t>
                    </m:r>
                    <m:r>
                      <a:rPr lang="en-GB" b="0" i="1" smtClean="0">
                        <a:latin typeface="Cambria Math" panose="02040503050406030204" pitchFamily="18" charset="0"/>
                      </a:rPr>
                      <m:t>,</m:t>
                    </m:r>
                    <m:r>
                      <a:rPr lang="en-GB" b="1" i="1" smtClean="0">
                        <a:latin typeface="Cambria Math" panose="02040503050406030204" pitchFamily="18" charset="0"/>
                      </a:rPr>
                      <m:t>𝒗</m:t>
                    </m:r>
                    <m:r>
                      <a:rPr lang="en-GB" b="0" i="1" smtClean="0">
                        <a:latin typeface="Cambria Math" panose="02040503050406030204" pitchFamily="18" charset="0"/>
                      </a:rPr>
                      <m:t>]</m:t>
                    </m:r>
                  </m:oMath>
                </a14:m>
                <a:r>
                  <a:rPr lang="en-GB" dirty="0"/>
                  <a:t> as provide? Keplerian Element? Equinoctial Elements?</a:t>
                </a:r>
              </a:p>
              <a:p>
                <a:pPr lvl="1"/>
                <a:r>
                  <a:rPr lang="en-GB" dirty="0">
                    <a:highlight>
                      <a:srgbClr val="FFFF00"/>
                    </a:highlight>
                  </a:rPr>
                  <a:t>What is the best variables to regress against ?</a:t>
                </a:r>
                <a:br>
                  <a:rPr lang="en-GB" dirty="0">
                    <a:highlight>
                      <a:srgbClr val="FFFF00"/>
                    </a:highlight>
                  </a:rPr>
                </a:br>
                <a:r>
                  <a:rPr lang="en-GB" dirty="0">
                    <a:highlight>
                      <a:srgbClr val="FFFF00"/>
                    </a:highlight>
                  </a:rPr>
                  <a:t>(i.e. what should be the </a:t>
                </a:r>
                <a:r>
                  <a:rPr lang="en-GB" dirty="0" err="1">
                    <a:highlight>
                      <a:srgbClr val="FFFF00"/>
                    </a:highlight>
                  </a:rPr>
                  <a:t>regressand</a:t>
                </a:r>
                <a:r>
                  <a:rPr lang="en-GB" dirty="0">
                    <a:highlight>
                      <a:srgbClr val="FFFF00"/>
                    </a:highlight>
                  </a:rPr>
                  <a:t>?)</a:t>
                </a:r>
              </a:p>
              <a:p>
                <a:pPr lvl="2"/>
                <a:r>
                  <a:rPr lang="en-GB" dirty="0"/>
                  <a:t>The time derivative of </a:t>
                </a:r>
                <a14:m>
                  <m:oMath xmlns:m="http://schemas.openxmlformats.org/officeDocument/2006/math">
                    <m:r>
                      <a:rPr lang="en-GB" i="1">
                        <a:latin typeface="Cambria Math" panose="02040503050406030204" pitchFamily="18" charset="0"/>
                      </a:rPr>
                      <m:t>[</m:t>
                    </m:r>
                    <m:r>
                      <a:rPr lang="en-GB" b="1" i="1">
                        <a:latin typeface="Cambria Math" panose="02040503050406030204" pitchFamily="18" charset="0"/>
                      </a:rPr>
                      <m:t>𝒓</m:t>
                    </m:r>
                    <m:r>
                      <a:rPr lang="en-GB" i="1">
                        <a:latin typeface="Cambria Math" panose="02040503050406030204" pitchFamily="18" charset="0"/>
                      </a:rPr>
                      <m:t>,</m:t>
                    </m:r>
                    <m:r>
                      <a:rPr lang="en-GB" b="1" i="1">
                        <a:latin typeface="Cambria Math" panose="02040503050406030204" pitchFamily="18" charset="0"/>
                      </a:rPr>
                      <m:t>𝒗</m:t>
                    </m:r>
                    <m:r>
                      <a:rPr lang="en-GB" i="1">
                        <a:latin typeface="Cambria Math" panose="02040503050406030204" pitchFamily="18" charset="0"/>
                      </a:rPr>
                      <m:t>]</m:t>
                    </m:r>
                  </m:oMath>
                </a14:m>
                <a:r>
                  <a:rPr lang="en-GB" dirty="0"/>
                  <a:t> or the time derivative of the elements?</a:t>
                </a:r>
              </a:p>
              <a:p>
                <a:pPr lvl="3"/>
                <a:r>
                  <a:rPr lang="en-GB" dirty="0"/>
                  <a:t>How can we recover the time derivatives?</a:t>
                </a:r>
              </a:p>
              <a:p>
                <a:pPr lvl="2"/>
                <a:r>
                  <a:rPr lang="en-GB" dirty="0"/>
                  <a:t>Given the knowledge of how </a:t>
                </a:r>
                <a14:m>
                  <m:oMath xmlns:m="http://schemas.openxmlformats.org/officeDocument/2006/math">
                    <m:d>
                      <m:dPr>
                        <m:begChr m:val="["/>
                        <m:endChr m:val="]"/>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𝐹</m:t>
                            </m:r>
                          </m:e>
                          <m:sub>
                            <m:r>
                              <a:rPr lang="en-GB" i="1">
                                <a:latin typeface="Cambria Math" panose="02040503050406030204" pitchFamily="18" charset="0"/>
                              </a:rPr>
                              <m:t>𝑅</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𝐹</m:t>
                            </m:r>
                          </m:e>
                          <m:sub>
                            <m:r>
                              <a:rPr lang="en-GB" b="0" i="1" smtClean="0">
                                <a:latin typeface="Cambria Math" panose="02040503050406030204" pitchFamily="18" charset="0"/>
                              </a:rPr>
                              <m:t>𝑆</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𝐹</m:t>
                            </m:r>
                          </m:e>
                          <m:sub>
                            <m:r>
                              <a:rPr lang="en-GB" b="0" i="1" smtClean="0">
                                <a:latin typeface="Cambria Math" panose="02040503050406030204" pitchFamily="18" charset="0"/>
                              </a:rPr>
                              <m:t>𝑊</m:t>
                            </m:r>
                          </m:sub>
                        </m:sSub>
                      </m:e>
                    </m:d>
                  </m:oMath>
                </a14:m>
                <a:r>
                  <a:rPr lang="en-GB" dirty="0"/>
                  <a:t> drives the dynamics (equations of the previous slides), can we make use of them ?</a:t>
                </a:r>
              </a:p>
            </p:txBody>
          </p:sp>
        </mc:Choice>
        <mc:Fallback xmlns="">
          <p:sp>
            <p:nvSpPr>
              <p:cNvPr id="3" name="Content Placeholder 2">
                <a:extLst>
                  <a:ext uri="{FF2B5EF4-FFF2-40B4-BE49-F238E27FC236}">
                    <a16:creationId xmlns:a16="http://schemas.microsoft.com/office/drawing/2014/main" id="{B0BCA1F8-14F2-946F-3844-30869D821D99}"/>
                  </a:ext>
                </a:extLst>
              </p:cNvPr>
              <p:cNvSpPr>
                <a:spLocks noGrp="1" noRot="1" noChangeAspect="1" noMove="1" noResize="1" noEditPoints="1" noAdjustHandles="1" noChangeArrowheads="1" noChangeShapeType="1" noTextEdit="1"/>
              </p:cNvSpPr>
              <p:nvPr>
                <p:ph idx="1"/>
              </p:nvPr>
            </p:nvSpPr>
            <p:spPr>
              <a:xfrm>
                <a:off x="147484" y="1038688"/>
                <a:ext cx="8884428" cy="3539212"/>
              </a:xfrm>
              <a:blipFill>
                <a:blip r:embed="rId3"/>
                <a:stretch>
                  <a:fillRect l="-1427" t="-2143" r="-1569" b="-11786"/>
                </a:stretch>
              </a:blipFill>
            </p:spPr>
            <p:txBody>
              <a:bodyPr/>
              <a:lstStyle/>
              <a:p>
                <a:r>
                  <a:rPr lang="en-GB">
                    <a:noFill/>
                  </a:rPr>
                  <a:t> </a:t>
                </a:r>
              </a:p>
            </p:txBody>
          </p:sp>
        </mc:Fallback>
      </mc:AlternateContent>
    </p:spTree>
    <p:extLst>
      <p:ext uri="{BB962C8B-B14F-4D97-AF65-F5344CB8AC3E}">
        <p14:creationId xmlns:p14="http://schemas.microsoft.com/office/powerpoint/2010/main" val="872168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60B5A2CC-46C5-F3D7-6AFB-94D25F69FE4C}"/>
                  </a:ext>
                </a:extLst>
              </p:cNvPr>
              <p:cNvSpPr>
                <a:spLocks noGrp="1"/>
              </p:cNvSpPr>
              <p:nvPr>
                <p:ph idx="11"/>
              </p:nvPr>
            </p:nvSpPr>
            <p:spPr/>
            <p:txBody>
              <a:bodyPr/>
              <a:lstStyle/>
              <a:p>
                <a:r>
                  <a:rPr lang="en-GB" dirty="0"/>
                  <a:t>Semi-parameter: </a:t>
                </a:r>
                <a:br>
                  <a:rPr lang="en-GB" i="1" dirty="0">
                    <a:latin typeface="Cambria Math" panose="02040503050406030204" pitchFamily="18" charset="0"/>
                  </a:rPr>
                </a:br>
                <a14:m>
                  <m:oMath xmlns:m="http://schemas.openxmlformats.org/officeDocument/2006/math">
                    <m:r>
                      <a:rPr lang="en-GB" i="1">
                        <a:latin typeface="Cambria Math" panose="02040503050406030204" pitchFamily="18" charset="0"/>
                      </a:rPr>
                      <m:t>𝑝</m:t>
                    </m:r>
                    <m:r>
                      <a:rPr lang="en-GB" i="1">
                        <a:latin typeface="Cambria Math" panose="02040503050406030204" pitchFamily="18" charset="0"/>
                      </a:rPr>
                      <m:t>=</m:t>
                    </m:r>
                    <m:r>
                      <a:rPr lang="en-GB" i="1">
                        <a:latin typeface="Cambria Math" panose="02040503050406030204" pitchFamily="18" charset="0"/>
                      </a:rPr>
                      <m:t>𝑎</m:t>
                    </m:r>
                    <m:d>
                      <m:dPr>
                        <m:ctrlPr>
                          <a:rPr lang="en-GB" i="1">
                            <a:latin typeface="Cambria Math" panose="02040503050406030204" pitchFamily="18" charset="0"/>
                          </a:rPr>
                        </m:ctrlPr>
                      </m:dPr>
                      <m:e>
                        <m:r>
                          <a:rPr lang="en-GB" i="1">
                            <a:latin typeface="Cambria Math" panose="02040503050406030204" pitchFamily="18" charset="0"/>
                          </a:rPr>
                          <m:t>1−</m:t>
                        </m:r>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2</m:t>
                            </m:r>
                          </m:sup>
                        </m:sSup>
                      </m:e>
                    </m:d>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2</m:t>
                        </m:r>
                      </m:sup>
                    </m:sSup>
                    <m:r>
                      <a:rPr lang="en-GB" i="1">
                        <a:latin typeface="Cambria Math" panose="02040503050406030204" pitchFamily="18" charset="0"/>
                      </a:rPr>
                      <m:t>/</m:t>
                    </m:r>
                    <m:r>
                      <a:rPr lang="en-GB" i="1">
                        <a:latin typeface="Cambria Math" panose="02040503050406030204" pitchFamily="18" charset="0"/>
                      </a:rPr>
                      <m:t>𝜇</m:t>
                    </m:r>
                  </m:oMath>
                </a14:m>
                <a:endParaRPr lang="en-GB" i="1" dirty="0">
                  <a:latin typeface="Cambria Math" panose="02040503050406030204" pitchFamily="18" charset="0"/>
                </a:endParaRPr>
              </a:p>
              <a:p>
                <a:r>
                  <a:rPr lang="en-GB" dirty="0"/>
                  <a:t>Angular momentum: </a:t>
                </a:r>
                <a:br>
                  <a:rPr lang="en-GB" dirty="0"/>
                </a:br>
                <a14:m>
                  <m:oMath xmlns:m="http://schemas.openxmlformats.org/officeDocument/2006/math">
                    <m:r>
                      <a:rPr lang="en-GB" i="1">
                        <a:latin typeface="Cambria Math" panose="02040503050406030204" pitchFamily="18" charset="0"/>
                      </a:rPr>
                      <m:t>h</m:t>
                    </m:r>
                    <m:r>
                      <a:rPr lang="en-GB" i="1">
                        <a:latin typeface="Cambria Math" panose="02040503050406030204" pitchFamily="18" charset="0"/>
                      </a:rPr>
                      <m:t>=</m:t>
                    </m:r>
                    <m:rad>
                      <m:radPr>
                        <m:degHide m:val="on"/>
                        <m:ctrlPr>
                          <a:rPr lang="en-GB" i="1">
                            <a:latin typeface="Cambria Math" panose="02040503050406030204" pitchFamily="18" charset="0"/>
                          </a:rPr>
                        </m:ctrlPr>
                      </m:radPr>
                      <m:deg/>
                      <m:e>
                        <m:r>
                          <a:rPr lang="en-GB" i="1">
                            <a:latin typeface="Cambria Math" panose="02040503050406030204" pitchFamily="18" charset="0"/>
                          </a:rPr>
                          <m:t>𝜇</m:t>
                        </m:r>
                        <m:r>
                          <a:rPr lang="en-GB" i="1">
                            <a:latin typeface="Cambria Math" panose="02040503050406030204" pitchFamily="18" charset="0"/>
                          </a:rPr>
                          <m:t>𝑎</m:t>
                        </m:r>
                        <m:r>
                          <a:rPr lang="en-GB" i="1">
                            <a:latin typeface="Cambria Math" panose="02040503050406030204" pitchFamily="18" charset="0"/>
                          </a:rPr>
                          <m:t>(1−</m:t>
                        </m:r>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2</m:t>
                            </m:r>
                          </m:sup>
                        </m:sSup>
                        <m:r>
                          <a:rPr lang="en-GB" i="1">
                            <a:latin typeface="Cambria Math" panose="02040503050406030204" pitchFamily="18" charset="0"/>
                          </a:rPr>
                          <m:t>)</m:t>
                        </m:r>
                      </m:e>
                    </m:rad>
                  </m:oMath>
                </a14:m>
                <a:endParaRPr lang="en-GB" dirty="0"/>
              </a:p>
              <a:p>
                <a:r>
                  <a:rPr lang="en-GB" dirty="0"/>
                  <a:t>Argument of latitude: </a:t>
                </a:r>
                <a:br>
                  <a:rPr lang="en-GB" dirty="0"/>
                </a:br>
                <a14:m>
                  <m:oMath xmlns:m="http://schemas.openxmlformats.org/officeDocument/2006/math">
                    <m:r>
                      <a:rPr lang="en-GB" i="1">
                        <a:latin typeface="Cambria Math" panose="02040503050406030204" pitchFamily="18" charset="0"/>
                      </a:rPr>
                      <m:t>𝑢</m:t>
                    </m:r>
                    <m:r>
                      <a:rPr lang="en-GB" i="1">
                        <a:latin typeface="Cambria Math" panose="02040503050406030204" pitchFamily="18" charset="0"/>
                      </a:rPr>
                      <m:t>=</m:t>
                    </m:r>
                    <m:r>
                      <a:rPr lang="en-GB" i="1">
                        <a:latin typeface="Cambria Math" panose="02040503050406030204" pitchFamily="18" charset="0"/>
                      </a:rPr>
                      <m:t>𝜔</m:t>
                    </m:r>
                    <m:r>
                      <a:rPr lang="en-GB" i="1">
                        <a:latin typeface="Cambria Math" panose="02040503050406030204" pitchFamily="18" charset="0"/>
                      </a:rPr>
                      <m:t>+</m:t>
                    </m:r>
                    <m:r>
                      <a:rPr lang="en-GB" i="1">
                        <a:latin typeface="Cambria Math" panose="02040503050406030204" pitchFamily="18" charset="0"/>
                      </a:rPr>
                      <m:t>𝜈</m:t>
                    </m:r>
                  </m:oMath>
                </a14:m>
                <a:endParaRPr lang="en-GB" i="1" dirty="0">
                  <a:latin typeface="Cambria Math" panose="02040503050406030204" pitchFamily="18" charset="0"/>
                </a:endParaRPr>
              </a:p>
              <a:p>
                <a:r>
                  <a:rPr lang="en-GB" dirty="0"/>
                  <a:t>Radial position from centre: </a:t>
                </a:r>
                <a:br>
                  <a:rPr lang="en-GB" dirty="0"/>
                </a:br>
                <a14:m>
                  <m:oMath xmlns:m="http://schemas.openxmlformats.org/officeDocument/2006/math">
                    <m:r>
                      <a:rPr lang="en-GB" i="1">
                        <a:latin typeface="Cambria Math" panose="02040503050406030204" pitchFamily="18" charset="0"/>
                      </a:rPr>
                      <m:t>𝑟</m:t>
                    </m:r>
                    <m:r>
                      <a:rPr lang="en-GB" i="1">
                        <a:latin typeface="Cambria Math" panose="02040503050406030204" pitchFamily="18" charset="0"/>
                      </a:rPr>
                      <m:t>=</m:t>
                    </m:r>
                    <m:r>
                      <a:rPr lang="en-GB" i="1">
                        <a:latin typeface="Cambria Math" panose="02040503050406030204" pitchFamily="18" charset="0"/>
                      </a:rPr>
                      <m:t>𝑝</m:t>
                    </m:r>
                    <m:r>
                      <a:rPr lang="en-GB" i="1">
                        <a:latin typeface="Cambria Math" panose="02040503050406030204" pitchFamily="18" charset="0"/>
                      </a:rPr>
                      <m:t>/(1+</m:t>
                    </m:r>
                    <m:r>
                      <a:rPr lang="en-GB" i="1">
                        <a:latin typeface="Cambria Math" panose="02040503050406030204" pitchFamily="18" charset="0"/>
                      </a:rPr>
                      <m:t>𝑒</m:t>
                    </m:r>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rPr>
                          <m:t>𝜈</m:t>
                        </m:r>
                      </m:e>
                    </m:func>
                    <m:r>
                      <a:rPr lang="en-GB" i="1">
                        <a:latin typeface="Cambria Math" panose="02040503050406030204" pitchFamily="18" charset="0"/>
                      </a:rPr>
                      <m:t>)</m:t>
                    </m:r>
                  </m:oMath>
                </a14:m>
                <a:endParaRPr lang="en-GB" i="1" dirty="0">
                  <a:latin typeface="Cambria Math" panose="02040503050406030204" pitchFamily="18" charset="0"/>
                </a:endParaRPr>
              </a:p>
              <a:p>
                <a:endParaRPr lang="en-GB" dirty="0"/>
              </a:p>
              <a:p>
                <a:endParaRPr lang="en-GB" dirty="0"/>
              </a:p>
            </p:txBody>
          </p:sp>
        </mc:Choice>
        <mc:Fallback>
          <p:sp>
            <p:nvSpPr>
              <p:cNvPr id="5" name="Content Placeholder 4">
                <a:extLst>
                  <a:ext uri="{FF2B5EF4-FFF2-40B4-BE49-F238E27FC236}">
                    <a16:creationId xmlns:a16="http://schemas.microsoft.com/office/drawing/2014/main" id="{60B5A2CC-46C5-F3D7-6AFB-94D25F69FE4C}"/>
                  </a:ext>
                </a:extLst>
              </p:cNvPr>
              <p:cNvSpPr>
                <a:spLocks noGrp="1" noRot="1" noChangeAspect="1" noMove="1" noResize="1" noEditPoints="1" noAdjustHandles="1" noChangeArrowheads="1" noChangeShapeType="1" noTextEdit="1"/>
              </p:cNvSpPr>
              <p:nvPr>
                <p:ph idx="11"/>
              </p:nvPr>
            </p:nvSpPr>
            <p:spPr>
              <a:blipFill>
                <a:blip r:embed="rId2"/>
                <a:stretch>
                  <a:fillRect l="-2967" t="-2310"/>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F62A2B24-CDD5-BAB6-F4F7-5C4ABAAF02C8}"/>
              </a:ext>
            </a:extLst>
          </p:cNvPr>
          <p:cNvSpPr>
            <a:spLocks noGrp="1"/>
          </p:cNvSpPr>
          <p:nvPr>
            <p:ph type="title"/>
          </p:nvPr>
        </p:nvSpPr>
        <p:spPr/>
        <p:txBody>
          <a:bodyPr/>
          <a:lstStyle/>
          <a:p>
            <a:r>
              <a:rPr lang="en-GB" dirty="0"/>
              <a:t>Page of useful formulas</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4307BD1D-C599-B884-698E-1641AC9DC8B1}"/>
                  </a:ext>
                </a:extLst>
              </p:cNvPr>
              <p:cNvSpPr>
                <a:spLocks noGrp="1"/>
              </p:cNvSpPr>
              <p:nvPr>
                <p:ph idx="12"/>
              </p:nvPr>
            </p:nvSpPr>
            <p:spPr>
              <a:xfrm>
                <a:off x="4607396" y="737999"/>
                <a:ext cx="4424515" cy="4304518"/>
              </a:xfrm>
            </p:spPr>
            <p:txBody>
              <a:bodyPr/>
              <a:lstStyle/>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𝑝</m:t>
                      </m:r>
                      <m:r>
                        <a:rPr lang="en-GB" i="1" smtClean="0">
                          <a:latin typeface="Cambria Math" panose="02040503050406030204" pitchFamily="18" charset="0"/>
                        </a:rPr>
                        <m:t>=</m:t>
                      </m:r>
                      <m:r>
                        <a:rPr lang="en-GB" i="1" smtClean="0">
                          <a:latin typeface="Cambria Math" panose="02040503050406030204" pitchFamily="18" charset="0"/>
                        </a:rPr>
                        <m:t>𝑎</m:t>
                      </m:r>
                      <m:d>
                        <m:dPr>
                          <m:ctrlPr>
                            <a:rPr lang="en-GB" i="1">
                              <a:latin typeface="Cambria Math" panose="02040503050406030204" pitchFamily="18" charset="0"/>
                            </a:rPr>
                          </m:ctrlPr>
                        </m:dPr>
                        <m:e>
                          <m:r>
                            <a:rPr lang="en-GB" i="1">
                              <a:latin typeface="Cambria Math" panose="02040503050406030204" pitchFamily="18" charset="0"/>
                            </a:rPr>
                            <m:t>1−</m:t>
                          </m:r>
                          <m:sSup>
                            <m:sSupPr>
                              <m:ctrlPr>
                                <a:rPr lang="en-GB" i="1">
                                  <a:latin typeface="Cambria Math" panose="02040503050406030204" pitchFamily="18" charset="0"/>
                                </a:rPr>
                              </m:ctrlPr>
                            </m:sSupPr>
                            <m:e>
                              <m:r>
                                <a:rPr lang="en-GB" i="1">
                                  <a:latin typeface="Cambria Math" panose="02040503050406030204" pitchFamily="18" charset="0"/>
                                </a:rPr>
                                <m:t>𝑒</m:t>
                              </m:r>
                            </m:e>
                            <m:sup>
                              <m:r>
                                <a:rPr lang="en-GB" i="1">
                                  <a:latin typeface="Cambria Math" panose="02040503050406030204" pitchFamily="18" charset="0"/>
                                </a:rPr>
                                <m:t>2</m:t>
                              </m:r>
                            </m:sup>
                          </m:sSup>
                        </m:e>
                      </m:d>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𝑓</m:t>
                      </m:r>
                      <m:r>
                        <a:rPr lang="en-GB" i="1">
                          <a:latin typeface="Cambria Math" panose="02040503050406030204" pitchFamily="18" charset="0"/>
                        </a:rPr>
                        <m:t>=</m:t>
                      </m:r>
                      <m:r>
                        <a:rPr lang="en-GB" i="1">
                          <a:latin typeface="Cambria Math" panose="02040503050406030204" pitchFamily="18" charset="0"/>
                        </a:rPr>
                        <m:t>𝑒</m:t>
                      </m:r>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rPr>
                            <m:t>(</m:t>
                          </m:r>
                          <m:r>
                            <a:rPr lang="en-GB" i="1">
                              <a:latin typeface="Cambria Math" panose="02040503050406030204" pitchFamily="18" charset="0"/>
                            </a:rPr>
                            <m:t>𝜔</m:t>
                          </m:r>
                          <m:r>
                            <a:rPr lang="en-GB" i="1">
                              <a:latin typeface="Cambria Math" panose="02040503050406030204" pitchFamily="18" charset="0"/>
                            </a:rPr>
                            <m:t>+</m:t>
                          </m:r>
                          <m:r>
                            <m:rPr>
                              <m:sty m:val="p"/>
                            </m:rPr>
                            <a:rPr lang="en-GB">
                              <a:latin typeface="Cambria Math" panose="02040503050406030204" pitchFamily="18" charset="0"/>
                            </a:rPr>
                            <m:t>Ω</m:t>
                          </m:r>
                          <m:r>
                            <a:rPr lang="en-GB" i="1">
                              <a:latin typeface="Cambria Math" panose="02040503050406030204" pitchFamily="18" charset="0"/>
                            </a:rPr>
                            <m:t>)</m:t>
                          </m:r>
                        </m:e>
                      </m:func>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𝑔</m:t>
                      </m:r>
                      <m:r>
                        <a:rPr lang="en-GB" i="1">
                          <a:latin typeface="Cambria Math" panose="02040503050406030204" pitchFamily="18" charset="0"/>
                        </a:rPr>
                        <m:t>=</m:t>
                      </m:r>
                      <m:r>
                        <a:rPr lang="en-GB" i="1">
                          <a:latin typeface="Cambria Math" panose="02040503050406030204" pitchFamily="18" charset="0"/>
                        </a:rPr>
                        <m:t>𝑒</m:t>
                      </m:r>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rPr>
                            <m:t>(</m:t>
                          </m:r>
                          <m:r>
                            <a:rPr lang="en-GB" i="1">
                              <a:latin typeface="Cambria Math" panose="02040503050406030204" pitchFamily="18" charset="0"/>
                            </a:rPr>
                            <m:t>𝜔</m:t>
                          </m:r>
                          <m:r>
                            <a:rPr lang="en-GB" i="1">
                              <a:latin typeface="Cambria Math" panose="02040503050406030204" pitchFamily="18" charset="0"/>
                            </a:rPr>
                            <m:t>+</m:t>
                          </m:r>
                          <m:r>
                            <m:rPr>
                              <m:sty m:val="p"/>
                            </m:rPr>
                            <a:rPr lang="en-GB">
                              <a:latin typeface="Cambria Math" panose="02040503050406030204" pitchFamily="18" charset="0"/>
                            </a:rPr>
                            <m:t>Ω</m:t>
                          </m:r>
                          <m:r>
                            <a:rPr lang="en-GB" i="1">
                              <a:latin typeface="Cambria Math" panose="02040503050406030204" pitchFamily="18" charset="0"/>
                            </a:rPr>
                            <m:t>)</m:t>
                          </m:r>
                        </m:e>
                      </m:func>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i="1">
                          <a:solidFill>
                            <a:srgbClr val="FF0000"/>
                          </a:solidFill>
                          <a:latin typeface="Cambria Math" panose="02040503050406030204" pitchFamily="18" charset="0"/>
                        </a:rPr>
                        <m:t>h</m:t>
                      </m:r>
                      <m:r>
                        <a:rPr lang="en-GB" i="1">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tan</m:t>
                          </m:r>
                        </m:fName>
                        <m:e>
                          <m:d>
                            <m:dPr>
                              <m:ctrlPr>
                                <a:rPr lang="en-GB" i="1">
                                  <a:latin typeface="Cambria Math" panose="02040503050406030204" pitchFamily="18" charset="0"/>
                                </a:rPr>
                              </m:ctrlPr>
                            </m:dPr>
                            <m:e>
                              <m:r>
                                <a:rPr lang="en-GB" i="1">
                                  <a:latin typeface="Cambria Math" panose="02040503050406030204" pitchFamily="18" charset="0"/>
                                </a:rPr>
                                <m:t>𝑖</m:t>
                              </m:r>
                              <m:r>
                                <a:rPr lang="en-GB" i="1">
                                  <a:latin typeface="Cambria Math" panose="02040503050406030204" pitchFamily="18" charset="0"/>
                                </a:rPr>
                                <m:t>/2</m:t>
                              </m:r>
                            </m:e>
                          </m:d>
                        </m:e>
                      </m:func>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d>
                            <m:dPr>
                              <m:ctrlPr>
                                <a:rPr lang="en-GB" i="1">
                                  <a:latin typeface="Cambria Math" panose="02040503050406030204" pitchFamily="18" charset="0"/>
                                </a:rPr>
                              </m:ctrlPr>
                            </m:dPr>
                            <m:e>
                              <m:r>
                                <m:rPr>
                                  <m:sty m:val="p"/>
                                </m:rPr>
                                <a:rPr lang="en-GB">
                                  <a:latin typeface="Cambria Math" panose="02040503050406030204" pitchFamily="18" charset="0"/>
                                </a:rPr>
                                <m:t>Ω</m:t>
                              </m:r>
                            </m:e>
                          </m:d>
                        </m:e>
                      </m:func>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𝑘</m:t>
                      </m:r>
                      <m:r>
                        <a:rPr lang="en-GB" i="1">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tan</m:t>
                          </m:r>
                        </m:fName>
                        <m:e>
                          <m:d>
                            <m:dPr>
                              <m:ctrlPr>
                                <a:rPr lang="en-GB" i="1">
                                  <a:latin typeface="Cambria Math" panose="02040503050406030204" pitchFamily="18" charset="0"/>
                                </a:rPr>
                              </m:ctrlPr>
                            </m:dPr>
                            <m:e>
                              <m:r>
                                <a:rPr lang="en-GB" i="1">
                                  <a:latin typeface="Cambria Math" panose="02040503050406030204" pitchFamily="18" charset="0"/>
                                </a:rPr>
                                <m:t>𝑖</m:t>
                              </m:r>
                              <m:r>
                                <a:rPr lang="en-GB" i="1">
                                  <a:latin typeface="Cambria Math" panose="02040503050406030204" pitchFamily="18" charset="0"/>
                                </a:rPr>
                                <m:t>/2</m:t>
                              </m:r>
                            </m:e>
                          </m:d>
                        </m:e>
                      </m:func>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d>
                            <m:dPr>
                              <m:ctrlPr>
                                <a:rPr lang="en-GB" i="1">
                                  <a:latin typeface="Cambria Math" panose="02040503050406030204" pitchFamily="18" charset="0"/>
                                </a:rPr>
                              </m:ctrlPr>
                            </m:dPr>
                            <m:e>
                              <m:r>
                                <m:rPr>
                                  <m:sty m:val="p"/>
                                </m:rPr>
                                <a:rPr lang="en-GB">
                                  <a:latin typeface="Cambria Math" panose="02040503050406030204" pitchFamily="18" charset="0"/>
                                </a:rPr>
                                <m:t>Ω</m:t>
                              </m:r>
                            </m:e>
                          </m:d>
                        </m:e>
                      </m:func>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𝐿</m:t>
                      </m:r>
                      <m:r>
                        <a:rPr lang="en-GB" i="1">
                          <a:latin typeface="Cambria Math" panose="02040503050406030204" pitchFamily="18" charset="0"/>
                        </a:rPr>
                        <m:t>=</m:t>
                      </m:r>
                      <m:r>
                        <a:rPr lang="en-GB" i="1">
                          <a:latin typeface="Cambria Math" panose="02040503050406030204" pitchFamily="18" charset="0"/>
                        </a:rPr>
                        <m:t>𝜔</m:t>
                      </m:r>
                      <m:r>
                        <a:rPr lang="en-GB" i="1">
                          <a:latin typeface="Cambria Math" panose="02040503050406030204" pitchFamily="18" charset="0"/>
                        </a:rPr>
                        <m:t>+</m:t>
                      </m:r>
                      <m:r>
                        <m:rPr>
                          <m:sty m:val="p"/>
                        </m:rPr>
                        <a:rPr lang="en-GB">
                          <a:latin typeface="Cambria Math" panose="02040503050406030204" pitchFamily="18" charset="0"/>
                        </a:rPr>
                        <m:t>Ω</m:t>
                      </m:r>
                      <m:r>
                        <a:rPr lang="en-GB" i="1">
                          <a:latin typeface="Cambria Math" panose="02040503050406030204" pitchFamily="18" charset="0"/>
                        </a:rPr>
                        <m:t>+</m:t>
                      </m:r>
                      <m:r>
                        <a:rPr lang="en-GB" i="1">
                          <a:latin typeface="Cambria Math" panose="02040503050406030204" pitchFamily="18" charset="0"/>
                        </a:rPr>
                        <m:t>𝜈</m:t>
                      </m:r>
                    </m:oMath>
                  </m:oMathPara>
                </a14:m>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𝑠</m:t>
                      </m:r>
                      <m:r>
                        <a:rPr lang="en-GB" i="1">
                          <a:latin typeface="Cambria Math" panose="02040503050406030204" pitchFamily="18" charset="0"/>
                        </a:rPr>
                        <m:t>=1+</m:t>
                      </m:r>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2</m:t>
                          </m:r>
                        </m:sup>
                      </m:sSup>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𝑘</m:t>
                          </m:r>
                        </m:e>
                        <m:sup>
                          <m:r>
                            <a:rPr lang="en-GB" i="1">
                              <a:latin typeface="Cambria Math" panose="02040503050406030204" pitchFamily="18" charset="0"/>
                            </a:rPr>
                            <m:t>2</m:t>
                          </m:r>
                        </m:sup>
                      </m:sSup>
                      <m:r>
                        <a:rPr lang="en-GB" i="1">
                          <a:latin typeface="Cambria Math" panose="02040503050406030204" pitchFamily="18" charset="0"/>
                        </a:rPr>
                        <m:t>=</m:t>
                      </m:r>
                      <m:func>
                        <m:funcPr>
                          <m:ctrlPr>
                            <a:rPr lang="en-GB" i="1">
                              <a:latin typeface="Cambria Math" panose="02040503050406030204" pitchFamily="18" charset="0"/>
                            </a:rPr>
                          </m:ctrlPr>
                        </m:funcPr>
                        <m:fName>
                          <m:sSup>
                            <m:sSupPr>
                              <m:ctrlPr>
                                <a:rPr lang="en-GB" i="1">
                                  <a:latin typeface="Cambria Math" panose="02040503050406030204" pitchFamily="18" charset="0"/>
                                </a:rPr>
                              </m:ctrlPr>
                            </m:sSupPr>
                            <m:e>
                              <m:r>
                                <m:rPr>
                                  <m:sty m:val="p"/>
                                </m:rPr>
                                <a:rPr lang="en-GB">
                                  <a:latin typeface="Cambria Math" panose="02040503050406030204" pitchFamily="18" charset="0"/>
                                </a:rPr>
                                <m:t>sec</m:t>
                              </m:r>
                            </m:e>
                            <m:sup>
                              <m:r>
                                <a:rPr lang="en-GB" i="1">
                                  <a:latin typeface="Cambria Math" panose="02040503050406030204" pitchFamily="18" charset="0"/>
                                </a:rPr>
                                <m:t>2</m:t>
                              </m:r>
                            </m:sup>
                          </m:sSup>
                        </m:fName>
                        <m:e>
                          <m:r>
                            <a:rPr lang="en-GB" i="1">
                              <a:latin typeface="Cambria Math" panose="02040503050406030204" pitchFamily="18" charset="0"/>
                            </a:rPr>
                            <m:t>𝑖</m:t>
                          </m:r>
                          <m:r>
                            <a:rPr lang="en-GB" i="1">
                              <a:latin typeface="Cambria Math" panose="02040503050406030204" pitchFamily="18" charset="0"/>
                            </a:rPr>
                            <m:t>/2</m:t>
                          </m:r>
                        </m:e>
                      </m:func>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𝑤</m:t>
                      </m:r>
                      <m:r>
                        <a:rPr lang="en-GB" i="1">
                          <a:latin typeface="Cambria Math" panose="02040503050406030204" pitchFamily="18" charset="0"/>
                        </a:rPr>
                        <m:t>=1+</m:t>
                      </m:r>
                      <m:r>
                        <a:rPr lang="en-GB" i="1">
                          <a:latin typeface="Cambria Math" panose="02040503050406030204" pitchFamily="18" charset="0"/>
                        </a:rPr>
                        <m:t>𝑓</m:t>
                      </m:r>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rPr>
                            <m:t>𝐿</m:t>
                          </m:r>
                        </m:e>
                      </m:func>
                      <m:r>
                        <a:rPr lang="en-GB" i="1">
                          <a:latin typeface="Cambria Math" panose="02040503050406030204" pitchFamily="18" charset="0"/>
                        </a:rPr>
                        <m:t>+</m:t>
                      </m:r>
                      <m:r>
                        <a:rPr lang="en-GB" i="1">
                          <a:latin typeface="Cambria Math" panose="02040503050406030204" pitchFamily="18" charset="0"/>
                        </a:rPr>
                        <m:t>𝑔</m:t>
                      </m:r>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rPr>
                            <m:t>𝐿</m:t>
                          </m:r>
                        </m:e>
                      </m:func>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𝑟</m:t>
                      </m:r>
                      <m:r>
                        <a:rPr lang="en-GB" b="0" i="1" smtClean="0">
                          <a:latin typeface="Cambria Math" panose="02040503050406030204" pitchFamily="18" charset="0"/>
                        </a:rPr>
                        <m:t>=</m:t>
                      </m:r>
                      <m:r>
                        <a:rPr lang="en-GB" b="0" i="1" smtClean="0">
                          <a:latin typeface="Cambria Math" panose="02040503050406030204" pitchFamily="18" charset="0"/>
                        </a:rPr>
                        <m:t>𝑝</m:t>
                      </m:r>
                      <m:r>
                        <a:rPr lang="en-GB" b="0" i="1" smtClean="0">
                          <a:latin typeface="Cambria Math" panose="02040503050406030204" pitchFamily="18" charset="0"/>
                        </a:rPr>
                        <m:t>/</m:t>
                      </m:r>
                      <m:r>
                        <a:rPr lang="en-GB" b="0" i="1" smtClean="0">
                          <a:latin typeface="Cambria Math" panose="02040503050406030204" pitchFamily="18" charset="0"/>
                        </a:rPr>
                        <m:t>𝑤</m:t>
                      </m:r>
                    </m:oMath>
                  </m:oMathPara>
                </a14:m>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m:rPr>
                              <m:sty m:val="p"/>
                            </m:rPr>
                            <a:rPr lang="en-GB">
                              <a:latin typeface="Cambria Math" panose="02040503050406030204" pitchFamily="18" charset="0"/>
                            </a:rPr>
                            <m:t>u</m:t>
                          </m:r>
                        </m:e>
                      </m:func>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rPr>
                            <m:t>𝑖</m:t>
                          </m:r>
                        </m:e>
                      </m:func>
                      <m:r>
                        <a:rPr lang="en-GB" b="0" i="1" smtClean="0">
                          <a:latin typeface="Cambria Math" panose="02040503050406030204" pitchFamily="18" charset="0"/>
                        </a:rPr>
                        <m:t>=</m:t>
                      </m:r>
                      <m:r>
                        <a:rPr lang="en-GB" i="1">
                          <a:latin typeface="Cambria Math" panose="02040503050406030204" pitchFamily="18" charset="0"/>
                        </a:rPr>
                        <m:t>2(</m:t>
                      </m:r>
                      <m:r>
                        <a:rPr lang="en-GB" i="1">
                          <a:latin typeface="Cambria Math" panose="02040503050406030204" pitchFamily="18" charset="0"/>
                        </a:rPr>
                        <m:t>h</m:t>
                      </m:r>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rPr>
                            <m:t>𝐿</m:t>
                          </m:r>
                        </m:e>
                      </m:func>
                      <m:r>
                        <a:rPr lang="en-GB" b="0" i="1" smtClean="0">
                          <a:latin typeface="Cambria Math" panose="02040503050406030204" pitchFamily="18" charset="0"/>
                        </a:rPr>
                        <m:t>−</m:t>
                      </m:r>
                      <m:r>
                        <a:rPr lang="en-GB" i="1">
                          <a:latin typeface="Cambria Math" panose="02040503050406030204" pitchFamily="18" charset="0"/>
                        </a:rPr>
                        <m:t>𝑘</m:t>
                      </m:r>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rPr>
                            <m:t>𝐿</m:t>
                          </m:r>
                        </m:e>
                      </m:func>
                      <m:r>
                        <a:rPr lang="en-GB" i="1">
                          <a:latin typeface="Cambria Math" panose="02040503050406030204" pitchFamily="18" charset="0"/>
                        </a:rPr>
                        <m:t>)/</m:t>
                      </m:r>
                      <m:r>
                        <a:rPr lang="en-GB" i="1">
                          <a:latin typeface="Cambria Math" panose="02040503050406030204" pitchFamily="18" charset="0"/>
                        </a:rPr>
                        <m:t>𝑠</m:t>
                      </m:r>
                    </m:oMath>
                  </m:oMathPara>
                </a14:m>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r>
                            <m:rPr>
                              <m:sty m:val="p"/>
                            </m:rPr>
                            <a:rPr lang="en-GB">
                              <a:latin typeface="Cambria Math" panose="02040503050406030204" pitchFamily="18" charset="0"/>
                            </a:rPr>
                            <m:t>u</m:t>
                          </m:r>
                        </m:e>
                      </m:func>
                      <m:func>
                        <m:funcPr>
                          <m:ctrlPr>
                            <a:rPr lang="en-GB" i="1">
                              <a:latin typeface="Cambria Math" panose="02040503050406030204" pitchFamily="18" charset="0"/>
                            </a:rPr>
                          </m:ctrlPr>
                        </m:funcPr>
                        <m:fName>
                          <m:r>
                            <m:rPr>
                              <m:sty m:val="p"/>
                            </m:rPr>
                            <a:rPr lang="en-GB">
                              <a:latin typeface="Cambria Math" panose="02040503050406030204" pitchFamily="18" charset="0"/>
                            </a:rPr>
                            <m:t>sin</m:t>
                          </m:r>
                        </m:fName>
                        <m:e>
                          <m:r>
                            <a:rPr lang="en-GB" i="1">
                              <a:latin typeface="Cambria Math" panose="02040503050406030204" pitchFamily="18" charset="0"/>
                            </a:rPr>
                            <m:t>𝑖</m:t>
                          </m:r>
                        </m:e>
                      </m:func>
                      <m:r>
                        <a:rPr lang="en-GB" b="0" i="1" smtClean="0">
                          <a:latin typeface="Cambria Math" panose="02040503050406030204" pitchFamily="18" charset="0"/>
                        </a:rPr>
                        <m:t>=2(</m:t>
                      </m:r>
                      <m:r>
                        <a:rPr lang="en-GB" b="0" i="1" smtClean="0">
                          <a:latin typeface="Cambria Math" panose="02040503050406030204" pitchFamily="18" charset="0"/>
                        </a:rPr>
                        <m:t>h</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rPr>
                            <m:t>𝐿</m:t>
                          </m:r>
                        </m:e>
                      </m:func>
                      <m:r>
                        <a:rPr lang="en-GB" b="0" i="1" smtClean="0">
                          <a:latin typeface="Cambria Math" panose="02040503050406030204" pitchFamily="18" charset="0"/>
                        </a:rPr>
                        <m:t>+</m:t>
                      </m:r>
                      <m:r>
                        <a:rPr lang="en-GB" b="0" i="1" smtClean="0">
                          <a:latin typeface="Cambria Math" panose="02040503050406030204" pitchFamily="18" charset="0"/>
                        </a:rPr>
                        <m:t>𝑘</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rPr>
                            <m:t>𝐿</m:t>
                          </m:r>
                        </m:e>
                      </m:func>
                      <m:r>
                        <a:rPr lang="en-GB" b="0" i="1" smtClean="0">
                          <a:latin typeface="Cambria Math" panose="02040503050406030204" pitchFamily="18" charset="0"/>
                        </a:rPr>
                        <m:t>)/</m:t>
                      </m:r>
                      <m:r>
                        <a:rPr lang="en-GB" b="0" i="1" smtClean="0">
                          <a:latin typeface="Cambria Math" panose="02040503050406030204" pitchFamily="18" charset="0"/>
                        </a:rPr>
                        <m:t>𝑠</m:t>
                      </m:r>
                    </m:oMath>
                  </m:oMathPara>
                </a14:m>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rPr>
                            <m:t>𝑖</m:t>
                          </m:r>
                        </m:e>
                      </m:func>
                      <m:r>
                        <a:rPr lang="en-GB" b="0" i="1" smtClean="0">
                          <a:latin typeface="Cambria Math" panose="02040503050406030204" pitchFamily="18" charset="0"/>
                        </a:rPr>
                        <m:t>=(1−</m:t>
                      </m:r>
                      <m:sSup>
                        <m:sSupPr>
                          <m:ctrlPr>
                            <a:rPr lang="en-GB" b="0" i="1" smtClean="0">
                              <a:latin typeface="Cambria Math" panose="02040503050406030204" pitchFamily="18" charset="0"/>
                            </a:rPr>
                          </m:ctrlPr>
                        </m:sSupPr>
                        <m:e>
                          <m:r>
                            <a:rPr lang="en-GB" b="0" i="1" smtClean="0">
                              <a:latin typeface="Cambria Math" panose="02040503050406030204" pitchFamily="18" charset="0"/>
                            </a:rPr>
                            <m:t>h</m:t>
                          </m:r>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𝑘</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𝑠</m:t>
                      </m:r>
                    </m:oMath>
                  </m:oMathPara>
                </a14:m>
                <a:endParaRPr lang="en-GB" dirty="0"/>
              </a:p>
              <a:p>
                <a:pPr marL="0" indent="0">
                  <a:buNone/>
                </a:pPr>
                <a:endParaRPr lang="en-GB" dirty="0"/>
              </a:p>
            </p:txBody>
          </p:sp>
        </mc:Choice>
        <mc:Fallback>
          <p:sp>
            <p:nvSpPr>
              <p:cNvPr id="6" name="Content Placeholder 5">
                <a:extLst>
                  <a:ext uri="{FF2B5EF4-FFF2-40B4-BE49-F238E27FC236}">
                    <a16:creationId xmlns:a16="http://schemas.microsoft.com/office/drawing/2014/main" id="{4307BD1D-C599-B884-698E-1641AC9DC8B1}"/>
                  </a:ext>
                </a:extLst>
              </p:cNvPr>
              <p:cNvSpPr>
                <a:spLocks noGrp="1" noRot="1" noChangeAspect="1" noMove="1" noResize="1" noEditPoints="1" noAdjustHandles="1" noChangeArrowheads="1" noChangeShapeType="1" noTextEdit="1"/>
              </p:cNvSpPr>
              <p:nvPr>
                <p:ph idx="12"/>
              </p:nvPr>
            </p:nvSpPr>
            <p:spPr>
              <a:xfrm>
                <a:off x="4607396" y="737999"/>
                <a:ext cx="4424515" cy="4304518"/>
              </a:xfr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215874559"/>
      </p:ext>
    </p:extLst>
  </p:cSld>
  <p:clrMapOvr>
    <a:masterClrMapping/>
  </p:clrMapOvr>
</p:sld>
</file>

<file path=ppt/theme/theme1.xml><?xml version="1.0" encoding="utf-8"?>
<a:theme xmlns:a="http://schemas.openxmlformats.org/drawingml/2006/main" name="Blue Accent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York MBS 20231018" id="{7A2086F7-E0D0-8240-BCA8-C6E6EEBAB45D}" vid="{4E88736C-7861-D946-8B98-4377C86A4C2B}"/>
    </a:ext>
  </a:extLst>
</a:theme>
</file>

<file path=ppt/theme/theme2.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D8B5B573289954487F472CCC207ABC4" ma:contentTypeVersion="14" ma:contentTypeDescription="Create a new document." ma:contentTypeScope="" ma:versionID="97b5709948b9f3bd365a3de2caa3ba90">
  <xsd:schema xmlns:xsd="http://www.w3.org/2001/XMLSchema" xmlns:xs="http://www.w3.org/2001/XMLSchema" xmlns:p="http://schemas.microsoft.com/office/2006/metadata/properties" xmlns:ns3="a4e4a713-6e1c-49d4-b494-2e39e5660da9" xmlns:ns4="67a6b13d-1311-4cbe-a34a-5b375d84b0b7" targetNamespace="http://schemas.microsoft.com/office/2006/metadata/properties" ma:root="true" ma:fieldsID="dca70e5b33f287abad048f4c633da456" ns3:_="" ns4:_="">
    <xsd:import namespace="a4e4a713-6e1c-49d4-b494-2e39e5660da9"/>
    <xsd:import namespace="67a6b13d-1311-4cbe-a34a-5b375d84b0b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LengthInSecond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e4a713-6e1c-49d4-b494-2e39e5660d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a6b13d-1311-4cbe-a34a-5b375d84b0b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3D1267-BBD1-48D5-BE55-5ADBC7650A5A}">
  <ds:schemaRefs>
    <ds:schemaRef ds:uri="http://schemas.microsoft.com/office/2006/documentManagement/types"/>
    <ds:schemaRef ds:uri="http://purl.org/dc/elements/1.1/"/>
    <ds:schemaRef ds:uri="http://purl.org/dc/terms/"/>
    <ds:schemaRef ds:uri="http://schemas.microsoft.com/office/2006/metadata/properties"/>
    <ds:schemaRef ds:uri="http://purl.org/dc/dcmitype/"/>
    <ds:schemaRef ds:uri="67a6b13d-1311-4cbe-a34a-5b375d84b0b7"/>
    <ds:schemaRef ds:uri="http://www.w3.org/XML/1998/namespace"/>
    <ds:schemaRef ds:uri="http://schemas.microsoft.com/office/infopath/2007/PartnerControls"/>
    <ds:schemaRef ds:uri="http://schemas.openxmlformats.org/package/2006/metadata/core-properties"/>
    <ds:schemaRef ds:uri="a4e4a713-6e1c-49d4-b494-2e39e5660da9"/>
  </ds:schemaRefs>
</ds:datastoreItem>
</file>

<file path=customXml/itemProps2.xml><?xml version="1.0" encoding="utf-8"?>
<ds:datastoreItem xmlns:ds="http://schemas.openxmlformats.org/officeDocument/2006/customXml" ds:itemID="{4C3CDAD3-D62B-47F4-93C5-B44F6432137D}">
  <ds:schemaRefs>
    <ds:schemaRef ds:uri="67a6b13d-1311-4cbe-a34a-5b375d84b0b7"/>
    <ds:schemaRef ds:uri="a4e4a713-6e1c-49d4-b494-2e39e5660da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66BCB72-BF96-4977-AA91-918CEC51A3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Accent Theme</Template>
  <TotalTime>3980</TotalTime>
  <Words>1324</Words>
  <Application>Microsoft Macintosh PowerPoint</Application>
  <PresentationFormat>On-screen Show (16:9)</PresentationFormat>
  <Paragraphs>169</Paragraphs>
  <Slides>11</Slides>
  <Notes>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Bradley Hand ITC</vt:lpstr>
      <vt:lpstr>Cambria Math</vt:lpstr>
      <vt:lpstr>Menlo</vt:lpstr>
      <vt:lpstr>Wingdings</vt:lpstr>
      <vt:lpstr>Blue Accent Theme</vt:lpstr>
      <vt:lpstr>Short intro to modelling Satellite Orbits </vt:lpstr>
      <vt:lpstr>Aim: Recover equation governing satellite orbit</vt:lpstr>
      <vt:lpstr>Prior knowledge – General Perturbation Method</vt:lpstr>
      <vt:lpstr>Keplerian Elements Explained</vt:lpstr>
      <vt:lpstr>Gaussian Variational Eqn – RSW force  Keplerian Dynamic </vt:lpstr>
      <vt:lpstr>Dyn. from RSW perturb. force – Equinoctial Representation</vt:lpstr>
      <vt:lpstr>Transforming perturbation force to element dynamics</vt:lpstr>
      <vt:lpstr>Hackathon: Learn eqn. from synthetic data of satellite orbit circulating a planet (that may or may not be Earth)</vt:lpstr>
      <vt:lpstr>Page of useful formulas</vt:lpstr>
      <vt:lpstr>Cheat sheet for helper functions in the repo </vt:lpstr>
      <vt:lpstr>Some hints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Fung, Lloyd</dc:creator>
  <cp:lastModifiedBy>Fung, Lloyd</cp:lastModifiedBy>
  <cp:revision>10</cp:revision>
  <dcterms:created xsi:type="dcterms:W3CDTF">2025-07-24T09:19:55Z</dcterms:created>
  <dcterms:modified xsi:type="dcterms:W3CDTF">2025-08-22T15:26:28Z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0x0101008D8B5B573289954487F472CCC207ABC4</vt:lpwstr>
  </property>
</Properties>
</file>