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3" r:id="rId5"/>
    <p:sldId id="260" r:id="rId6"/>
    <p:sldId id="265" r:id="rId7"/>
    <p:sldId id="266" r:id="rId8"/>
    <p:sldId id="258" r:id="rId9"/>
    <p:sldId id="264" r:id="rId10"/>
    <p:sldId id="261" r:id="rId11"/>
    <p:sldId id="267" r:id="rId12"/>
    <p:sldId id="269" r:id="rId13"/>
    <p:sldId id="270" r:id="rId14"/>
    <p:sldId id="271" r:id="rId15"/>
    <p:sldId id="272" r:id="rId16"/>
    <p:sldId id="274" r:id="rId17"/>
    <p:sldId id="276" r:id="rId18"/>
    <p:sldId id="277" r:id="rId19"/>
    <p:sldId id="278" r:id="rId20"/>
    <p:sldId id="27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140" y="-78"/>
      </p:cViewPr>
      <p:guideLst>
        <p:guide orient="horz" pos="2160"/>
        <p:guide pos="29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6/12/2016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6/12/2016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330">
              <a:defRPr sz="1600"/>
            </a:lvl6pPr>
            <a:lvl7pPr marL="2173605" indent="-227330">
              <a:defRPr sz="1600"/>
            </a:lvl7pPr>
            <a:lvl8pPr marL="2399030" indent="-227330">
              <a:defRPr sz="1600"/>
            </a:lvl8pPr>
            <a:lvl9pPr marL="2625725" indent="-22733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pPr/>
              <a:t>6/12/2016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pPr/>
              <a:t>6/12/2016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张图片(带标题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pPr/>
              <a:t>6/12/2016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8945">
              <a:defRPr/>
            </a:lvl6pPr>
            <a:lvl7pPr marL="1718945">
              <a:defRPr/>
            </a:lvl7pPr>
            <a:lvl8pPr marL="1718945">
              <a:defRPr/>
            </a:lvl8pPr>
            <a:lvl9pPr marL="1718945">
              <a:defRPr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6/12/2016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6/12/2016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在关闭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6/12/2016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6/12/2016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pPr/>
              <a:t>6/12/2016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330">
              <a:defRPr sz="1600"/>
            </a:lvl6pPr>
            <a:lvl7pPr marL="2173605" indent="-227330">
              <a:defRPr sz="1600"/>
            </a:lvl7pPr>
            <a:lvl8pPr marL="2399030" indent="-227330">
              <a:defRPr sz="1600"/>
            </a:lvl8pPr>
            <a:lvl9pPr marL="2625725" indent="-22733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330" defTabSz="-635">
              <a:defRPr sz="1600"/>
            </a:lvl6pPr>
            <a:lvl7pPr marL="2173605" indent="-227330" defTabSz="-635">
              <a:defRPr sz="1600"/>
            </a:lvl7pPr>
            <a:lvl8pPr marL="2399030" indent="-227330" defTabSz="-635">
              <a:defRPr sz="1600"/>
            </a:lvl8pPr>
            <a:lvl9pPr marL="2625725" indent="-227330" defTabSz="-635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6/12/2016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605" indent="-234950">
              <a:defRPr sz="1600"/>
            </a:lvl7pPr>
            <a:lvl8pPr marL="2399030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605" indent="-234950">
              <a:defRPr sz="1600"/>
            </a:lvl7pPr>
            <a:lvl8pPr marL="2399030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6/12/2016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6/12/2016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330">
              <a:defRPr sz="1600"/>
            </a:lvl6pPr>
            <a:lvl7pPr marL="2173605" indent="-227330">
              <a:defRPr sz="1600"/>
            </a:lvl7pPr>
            <a:lvl8pPr marL="2399030" indent="-227330">
              <a:defRPr sz="1600"/>
            </a:lvl8pPr>
            <a:lvl9pPr marL="2625725" indent="-22733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6/12/2016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605" indent="-234950">
              <a:defRPr sz="1600"/>
            </a:lvl7pPr>
            <a:lvl8pPr marL="2399030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605" indent="-234950">
              <a:defRPr sz="1600"/>
            </a:lvl7pPr>
            <a:lvl8pPr marL="2399030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330">
              <a:defRPr sz="1600"/>
            </a:lvl6pPr>
            <a:lvl7pPr marL="2173605" indent="-227330">
              <a:defRPr sz="1600"/>
            </a:lvl7pPr>
            <a:lvl8pPr marL="2399030" indent="-227330">
              <a:defRPr sz="1600"/>
            </a:lvl8pPr>
            <a:lvl9pPr marL="2625725" indent="-22733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6/12/2016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60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9030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330">
              <a:defRPr sz="1600"/>
            </a:lvl6pPr>
            <a:lvl7pPr marL="2173605" indent="-227330">
              <a:defRPr sz="1600"/>
            </a:lvl7pPr>
            <a:lvl8pPr marL="2399030" indent="-227330">
              <a:defRPr sz="1600"/>
            </a:lvl8pPr>
            <a:lvl9pPr marL="2625725" indent="-22733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60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9030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6/12/2016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pPr/>
              <a:t>6/12/2016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6130" indent="-34480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9030" indent="-344805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80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8005" indent="-344805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/>
              <a:t>图片处理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画点</a:t>
            </a:r>
          </a:p>
        </p:txBody>
      </p:sp>
      <p:sp>
        <p:nvSpPr>
          <p:cNvPr id="4" name="矩形 3"/>
          <p:cNvSpPr/>
          <p:nvPr/>
        </p:nvSpPr>
        <p:spPr>
          <a:xfrm>
            <a:off x="899059" y="3105835"/>
            <a:ext cx="68499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zh-CN" b="0" i="0" dirty="0">
                <a:solidFill>
                  <a:srgbClr val="669933"/>
                </a:solidFill>
                <a:effectLst/>
                <a:latin typeface="Fira Mono"/>
              </a:rPr>
              <a:t>bool</a:t>
            </a:r>
            <a:r>
              <a:rPr lang="de-DE" altLang="zh-CN" b="0" i="0" dirty="0">
                <a:solidFill>
                  <a:srgbClr val="737373"/>
                </a:solidFill>
                <a:effectLst/>
                <a:latin typeface="Fira Mono"/>
              </a:rPr>
              <a:t> </a:t>
            </a:r>
            <a:r>
              <a:rPr lang="de-DE" altLang="zh-CN" b="0" i="0" dirty="0">
                <a:solidFill>
                  <a:srgbClr val="336699"/>
                </a:solidFill>
                <a:effectLst/>
                <a:latin typeface="Fira Mono"/>
              </a:rPr>
              <a:t>imagesetpixel</a:t>
            </a:r>
            <a:r>
              <a:rPr lang="de-DE" altLang="zh-CN" b="0" i="0" dirty="0">
                <a:solidFill>
                  <a:srgbClr val="737373"/>
                </a:solidFill>
                <a:effectLst/>
                <a:latin typeface="Fira Mono"/>
              </a:rPr>
              <a:t> ( </a:t>
            </a:r>
            <a:r>
              <a:rPr lang="de-DE" altLang="zh-CN" b="0" i="0" dirty="0">
                <a:solidFill>
                  <a:srgbClr val="669933"/>
                </a:solidFill>
                <a:effectLst/>
                <a:latin typeface="Fira Mono"/>
              </a:rPr>
              <a:t>resource</a:t>
            </a:r>
            <a:r>
              <a:rPr lang="de-DE" altLang="zh-CN" b="0" i="0" dirty="0">
                <a:solidFill>
                  <a:srgbClr val="737373"/>
                </a:solidFill>
                <a:effectLst/>
                <a:latin typeface="Fira Mono"/>
              </a:rPr>
              <a:t> $image , </a:t>
            </a:r>
            <a:r>
              <a:rPr lang="de-DE" altLang="zh-CN" b="0" i="0" dirty="0">
                <a:solidFill>
                  <a:srgbClr val="669933"/>
                </a:solidFill>
                <a:effectLst/>
                <a:latin typeface="Fira Mono"/>
              </a:rPr>
              <a:t>int</a:t>
            </a:r>
            <a:r>
              <a:rPr lang="de-DE" altLang="zh-CN" b="0" i="0" dirty="0">
                <a:solidFill>
                  <a:srgbClr val="737373"/>
                </a:solidFill>
                <a:effectLst/>
                <a:latin typeface="Fira Mono"/>
              </a:rPr>
              <a:t> $x , </a:t>
            </a:r>
            <a:r>
              <a:rPr lang="de-DE" altLang="zh-CN" b="0" i="0" dirty="0">
                <a:solidFill>
                  <a:srgbClr val="669933"/>
                </a:solidFill>
                <a:effectLst/>
                <a:latin typeface="Fira Mono"/>
              </a:rPr>
              <a:t>int</a:t>
            </a:r>
            <a:r>
              <a:rPr lang="de-DE" altLang="zh-CN" b="0" i="0" dirty="0">
                <a:solidFill>
                  <a:srgbClr val="737373"/>
                </a:solidFill>
                <a:effectLst/>
                <a:latin typeface="Fira Mono"/>
              </a:rPr>
              <a:t> $y , </a:t>
            </a:r>
            <a:r>
              <a:rPr lang="de-DE" altLang="zh-CN" b="0" i="0" dirty="0">
                <a:solidFill>
                  <a:srgbClr val="669933"/>
                </a:solidFill>
                <a:effectLst/>
                <a:latin typeface="Fira Mono"/>
              </a:rPr>
              <a:t>int</a:t>
            </a:r>
            <a:r>
              <a:rPr lang="de-DE" altLang="zh-CN" b="0" i="0" dirty="0">
                <a:solidFill>
                  <a:srgbClr val="737373"/>
                </a:solidFill>
                <a:effectLst/>
                <a:latin typeface="Fira Mono"/>
              </a:rPr>
              <a:t> $color 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384300" y="4051300"/>
            <a:ext cx="6531610" cy="643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60000"/>
                </a:solidFill>
                <a:effectLst/>
                <a:latin typeface="Menlo"/>
              </a:rPr>
              <a:t>$red</a:t>
            </a:r>
            <a:r>
              <a:rPr lang="en-US" altLang="zh-CN" dirty="0">
                <a:solidFill>
                  <a:srgbClr val="660000"/>
                </a:solidFill>
                <a:effectLst/>
                <a:latin typeface="-webkit-standard"/>
              </a:rPr>
              <a:t> </a:t>
            </a:r>
            <a:r>
              <a:rPr lang="en-US" altLang="zh-CN" dirty="0"/>
              <a:t> </a:t>
            </a:r>
            <a:r>
              <a:rPr lang="en-US" altLang="zh-CN" dirty="0">
                <a:effectLst/>
                <a:latin typeface="-webkit-standard"/>
              </a:rPr>
              <a:t>= </a:t>
            </a:r>
            <a:r>
              <a:rPr lang="en-US" altLang="zh-CN" i="1" dirty="0" err="1">
                <a:effectLst/>
                <a:latin typeface="-webkit-standard"/>
              </a:rPr>
              <a:t>imagecolorallocate</a:t>
            </a:r>
            <a:r>
              <a:rPr lang="en-US" altLang="zh-CN" dirty="0">
                <a:effectLst/>
                <a:latin typeface="-webkit-standard"/>
              </a:rPr>
              <a:t>(</a:t>
            </a:r>
            <a:r>
              <a:rPr lang="en-US" altLang="zh-CN" dirty="0">
                <a:solidFill>
                  <a:srgbClr val="660000"/>
                </a:solidFill>
                <a:effectLst/>
                <a:latin typeface="-webkit-standard"/>
              </a:rPr>
              <a:t>$image</a:t>
            </a:r>
            <a:r>
              <a:rPr lang="en-US" altLang="zh-CN" dirty="0">
                <a:effectLst/>
                <a:latin typeface="-webkit-standard"/>
              </a:rPr>
              <a:t>, </a:t>
            </a:r>
            <a:r>
              <a:rPr lang="en-US" altLang="zh-CN" dirty="0">
                <a:solidFill>
                  <a:srgbClr val="0000FF"/>
                </a:solidFill>
                <a:effectLst/>
                <a:latin typeface="-webkit-standard"/>
              </a:rPr>
              <a:t>255</a:t>
            </a:r>
            <a:r>
              <a:rPr lang="en-US" altLang="zh-CN" dirty="0">
                <a:effectLst/>
                <a:latin typeface="-webkit-standard"/>
              </a:rPr>
              <a:t>, </a:t>
            </a:r>
            <a:r>
              <a:rPr lang="en-US" altLang="zh-CN" dirty="0">
                <a:solidFill>
                  <a:srgbClr val="0000FF"/>
                </a:solidFill>
                <a:effectLst/>
                <a:latin typeface="-webkit-standard"/>
              </a:rPr>
              <a:t>0</a:t>
            </a:r>
            <a:r>
              <a:rPr lang="en-US" altLang="zh-CN" dirty="0">
                <a:effectLst/>
                <a:latin typeface="-webkit-standard"/>
              </a:rPr>
              <a:t>, </a:t>
            </a:r>
            <a:r>
              <a:rPr lang="en-US" altLang="zh-CN" dirty="0">
                <a:solidFill>
                  <a:srgbClr val="0000FF"/>
                </a:solidFill>
                <a:effectLst/>
                <a:latin typeface="-webkit-standard"/>
              </a:rPr>
              <a:t>0</a:t>
            </a:r>
            <a:r>
              <a:rPr lang="en-US" altLang="zh-CN" dirty="0">
                <a:effectLst/>
                <a:latin typeface="-webkit-standard"/>
              </a:rPr>
              <a:t>);</a:t>
            </a:r>
            <a:br>
              <a:rPr lang="en-US" altLang="zh-CN" dirty="0">
                <a:effectLst/>
                <a:latin typeface="-webkit-standard"/>
              </a:rPr>
            </a:br>
            <a:r>
              <a:rPr lang="en-US" altLang="zh-CN" i="1" dirty="0" err="1">
                <a:effectLst/>
                <a:latin typeface="-webkit-standard"/>
              </a:rPr>
              <a:t>imagesetpixel</a:t>
            </a:r>
            <a:r>
              <a:rPr lang="en-US" altLang="zh-CN" dirty="0">
                <a:effectLst/>
                <a:latin typeface="-webkit-standard"/>
              </a:rPr>
              <a:t>(</a:t>
            </a:r>
            <a:r>
              <a:rPr lang="en-US" altLang="zh-CN" dirty="0">
                <a:solidFill>
                  <a:srgbClr val="660000"/>
                </a:solidFill>
                <a:effectLst/>
                <a:latin typeface="-webkit-standard"/>
              </a:rPr>
              <a:t>$image</a:t>
            </a:r>
            <a:r>
              <a:rPr lang="en-US" altLang="zh-CN" dirty="0">
                <a:effectLst/>
                <a:latin typeface="-webkit-standard"/>
              </a:rPr>
              <a:t>, </a:t>
            </a:r>
            <a:r>
              <a:rPr lang="en-US" altLang="zh-CN" dirty="0">
                <a:solidFill>
                  <a:srgbClr val="0000FF"/>
                </a:solidFill>
                <a:effectLst/>
                <a:latin typeface="-webkit-standard"/>
              </a:rPr>
              <a:t>400</a:t>
            </a:r>
            <a:r>
              <a:rPr lang="en-US" altLang="zh-CN" dirty="0">
                <a:effectLst/>
                <a:latin typeface="-webkit-standard"/>
              </a:rPr>
              <a:t>, </a:t>
            </a:r>
            <a:r>
              <a:rPr lang="en-US" altLang="zh-CN" dirty="0">
                <a:solidFill>
                  <a:srgbClr val="0000FF"/>
                </a:solidFill>
                <a:effectLst/>
                <a:latin typeface="-webkit-standard"/>
              </a:rPr>
              <a:t>300</a:t>
            </a:r>
            <a:r>
              <a:rPr lang="en-US" altLang="zh-CN" dirty="0">
                <a:effectLst/>
                <a:latin typeface="-webkit-standard"/>
              </a:rPr>
              <a:t>, </a:t>
            </a:r>
            <a:r>
              <a:rPr lang="en-US" altLang="zh-CN" dirty="0">
                <a:solidFill>
                  <a:srgbClr val="660000"/>
                </a:solidFill>
                <a:effectLst/>
                <a:latin typeface="-webkit-standard"/>
              </a:rPr>
              <a:t>$red</a:t>
            </a:r>
            <a:r>
              <a:rPr lang="en-US" altLang="zh-CN" dirty="0">
                <a:effectLst/>
                <a:latin typeface="Menlo"/>
              </a:rPr>
              <a:t>);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画线</a:t>
            </a:r>
          </a:p>
        </p:txBody>
      </p:sp>
      <p:sp>
        <p:nvSpPr>
          <p:cNvPr id="4" name="矩形 3"/>
          <p:cNvSpPr/>
          <p:nvPr/>
        </p:nvSpPr>
        <p:spPr>
          <a:xfrm>
            <a:off x="224790" y="2555240"/>
            <a:ext cx="8237855" cy="1737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altLang="zh-CN" b="0" i="0" dirty="0">
                <a:solidFill>
                  <a:srgbClr val="669933"/>
                </a:solidFill>
                <a:effectLst/>
                <a:latin typeface="Fira Mono"/>
              </a:rPr>
              <a:t>bool</a:t>
            </a:r>
            <a:r>
              <a:rPr lang="da-DK" altLang="zh-CN" b="0" i="0" dirty="0">
                <a:solidFill>
                  <a:srgbClr val="737373"/>
                </a:solidFill>
                <a:effectLst/>
                <a:latin typeface="Fira Mono"/>
              </a:rPr>
              <a:t> </a:t>
            </a:r>
            <a:r>
              <a:rPr lang="da-DK" altLang="zh-CN" b="0" i="0" dirty="0">
                <a:solidFill>
                  <a:srgbClr val="336699"/>
                </a:solidFill>
                <a:effectLst/>
                <a:latin typeface="Fira Mono"/>
              </a:rPr>
              <a:t>imageline</a:t>
            </a:r>
            <a:r>
              <a:rPr lang="da-DK" altLang="zh-CN" b="0" i="0" dirty="0">
                <a:solidFill>
                  <a:srgbClr val="737373"/>
                </a:solidFill>
                <a:effectLst/>
                <a:latin typeface="Fira Mono"/>
              </a:rPr>
              <a:t> ( </a:t>
            </a:r>
            <a:r>
              <a:rPr lang="da-DK" altLang="zh-CN" b="0" i="0" dirty="0">
                <a:solidFill>
                  <a:srgbClr val="669933"/>
                </a:solidFill>
                <a:effectLst/>
                <a:latin typeface="Fira Mono"/>
              </a:rPr>
              <a:t>resource</a:t>
            </a:r>
            <a:r>
              <a:rPr lang="da-DK" altLang="zh-CN" b="0" i="0" dirty="0">
                <a:solidFill>
                  <a:srgbClr val="737373"/>
                </a:solidFill>
                <a:effectLst/>
                <a:latin typeface="Fira Mono"/>
              </a:rPr>
              <a:t> $image , </a:t>
            </a:r>
            <a:r>
              <a:rPr lang="da-DK" altLang="zh-CN" b="0" i="0" dirty="0">
                <a:solidFill>
                  <a:srgbClr val="669933"/>
                </a:solidFill>
                <a:effectLst/>
                <a:latin typeface="Fira Mono"/>
              </a:rPr>
              <a:t>int</a:t>
            </a:r>
            <a:r>
              <a:rPr lang="da-DK" altLang="zh-CN" b="0" i="0" dirty="0">
                <a:solidFill>
                  <a:srgbClr val="737373"/>
                </a:solidFill>
                <a:effectLst/>
                <a:latin typeface="Fira Mono"/>
              </a:rPr>
              <a:t> $x1 , </a:t>
            </a:r>
            <a:r>
              <a:rPr lang="da-DK" altLang="zh-CN" b="0" i="0" dirty="0">
                <a:solidFill>
                  <a:srgbClr val="669933"/>
                </a:solidFill>
                <a:effectLst/>
                <a:latin typeface="Fira Mono"/>
              </a:rPr>
              <a:t>int</a:t>
            </a:r>
            <a:r>
              <a:rPr lang="da-DK" altLang="zh-CN" b="0" i="0" dirty="0">
                <a:solidFill>
                  <a:srgbClr val="737373"/>
                </a:solidFill>
                <a:effectLst/>
                <a:latin typeface="Fira Mono"/>
              </a:rPr>
              <a:t> $y1 , </a:t>
            </a:r>
            <a:r>
              <a:rPr lang="da-DK" altLang="zh-CN" b="0" i="0" dirty="0">
                <a:solidFill>
                  <a:srgbClr val="669933"/>
                </a:solidFill>
                <a:effectLst/>
                <a:latin typeface="Fira Mono"/>
              </a:rPr>
              <a:t>int</a:t>
            </a:r>
            <a:r>
              <a:rPr lang="da-DK" altLang="zh-CN" b="0" i="0" dirty="0">
                <a:solidFill>
                  <a:srgbClr val="737373"/>
                </a:solidFill>
                <a:effectLst/>
                <a:latin typeface="Fira Mono"/>
              </a:rPr>
              <a:t> $x2 , </a:t>
            </a:r>
            <a:r>
              <a:rPr lang="da-DK" altLang="zh-CN" b="0" i="0" dirty="0">
                <a:solidFill>
                  <a:srgbClr val="669933"/>
                </a:solidFill>
                <a:effectLst/>
                <a:latin typeface="Fira Mono"/>
              </a:rPr>
              <a:t>int</a:t>
            </a:r>
            <a:r>
              <a:rPr lang="da-DK" altLang="zh-CN" b="0" i="0" dirty="0">
                <a:solidFill>
                  <a:srgbClr val="737373"/>
                </a:solidFill>
                <a:effectLst/>
                <a:latin typeface="Fira Mono"/>
              </a:rPr>
              <a:t> $y2 , </a:t>
            </a:r>
            <a:r>
              <a:rPr lang="da-DK" altLang="zh-CN" b="0" i="0" dirty="0">
                <a:solidFill>
                  <a:srgbClr val="669933"/>
                </a:solidFill>
                <a:effectLst/>
                <a:latin typeface="Fira Mono"/>
              </a:rPr>
              <a:t>int</a:t>
            </a:r>
            <a:r>
              <a:rPr lang="da-DK" altLang="zh-CN" b="0" i="0" dirty="0">
                <a:solidFill>
                  <a:srgbClr val="737373"/>
                </a:solidFill>
                <a:effectLst/>
                <a:latin typeface="Fira Mono"/>
              </a:rPr>
              <a:t> $color )</a:t>
            </a:r>
          </a:p>
          <a:p>
            <a:endParaRPr lang="zh-CN" altLang="en-US" dirty="0"/>
          </a:p>
          <a:p>
            <a:r>
              <a:rPr lang="zh-CN" altLang="en-US" dirty="0"/>
              <a:t>用 color 颜色在图像 image 中从坐标 x1 ， y1 到 x2 ， y2 （图像左上角为 0, 0）画一条线段。 </a:t>
            </a:r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13055" y="4583430"/>
            <a:ext cx="8149590" cy="640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60000"/>
                </a:solidFill>
                <a:effectLst/>
                <a:latin typeface="Menlo"/>
              </a:rPr>
              <a:t>$blue </a:t>
            </a:r>
            <a:r>
              <a:rPr lang="en-US" altLang="zh-CN" dirty="0">
                <a:effectLst/>
                <a:latin typeface="-webkit-standard"/>
              </a:rPr>
              <a:t>= </a:t>
            </a:r>
            <a:r>
              <a:rPr lang="en-US" altLang="zh-CN" i="1" dirty="0" err="1">
                <a:effectLst/>
                <a:latin typeface="-webkit-standard"/>
              </a:rPr>
              <a:t>imagecolorallocate</a:t>
            </a:r>
            <a:r>
              <a:rPr lang="en-US" altLang="zh-CN" dirty="0">
                <a:effectLst/>
                <a:latin typeface="-webkit-standard"/>
              </a:rPr>
              <a:t>(</a:t>
            </a:r>
            <a:r>
              <a:rPr lang="en-US" altLang="zh-CN" dirty="0">
                <a:solidFill>
                  <a:srgbClr val="660000"/>
                </a:solidFill>
                <a:effectLst/>
                <a:latin typeface="-webkit-standard"/>
              </a:rPr>
              <a:t>$image</a:t>
            </a:r>
            <a:r>
              <a:rPr lang="en-US" altLang="zh-CN" dirty="0">
                <a:effectLst/>
                <a:latin typeface="-webkit-standard"/>
              </a:rPr>
              <a:t>, </a:t>
            </a:r>
            <a:r>
              <a:rPr lang="en-US" altLang="zh-CN" dirty="0">
                <a:solidFill>
                  <a:srgbClr val="0000FF"/>
                </a:solidFill>
                <a:effectLst/>
                <a:latin typeface="-webkit-standard"/>
              </a:rPr>
              <a:t>0</a:t>
            </a:r>
            <a:r>
              <a:rPr lang="en-US" altLang="zh-CN" dirty="0">
                <a:effectLst/>
                <a:latin typeface="-webkit-standard"/>
              </a:rPr>
              <a:t>, </a:t>
            </a:r>
            <a:r>
              <a:rPr lang="en-US" altLang="zh-CN" dirty="0">
                <a:solidFill>
                  <a:srgbClr val="0000FF"/>
                </a:solidFill>
                <a:effectLst/>
                <a:latin typeface="-webkit-standard"/>
              </a:rPr>
              <a:t>0</a:t>
            </a:r>
            <a:r>
              <a:rPr lang="en-US" altLang="zh-CN" dirty="0">
                <a:effectLst/>
                <a:latin typeface="-webkit-standard"/>
              </a:rPr>
              <a:t>, </a:t>
            </a:r>
            <a:r>
              <a:rPr lang="en-US" altLang="zh-CN" dirty="0">
                <a:solidFill>
                  <a:srgbClr val="0000FF"/>
                </a:solidFill>
                <a:effectLst/>
                <a:latin typeface="-webkit-standard"/>
              </a:rPr>
              <a:t>255</a:t>
            </a:r>
            <a:r>
              <a:rPr lang="en-US" altLang="zh-CN" dirty="0">
                <a:effectLst/>
                <a:latin typeface="-webkit-standard"/>
              </a:rPr>
              <a:t>);</a:t>
            </a:r>
            <a:br>
              <a:rPr lang="en-US" altLang="zh-CN" dirty="0">
                <a:effectLst/>
                <a:latin typeface="-webkit-standard"/>
              </a:rPr>
            </a:br>
            <a:r>
              <a:rPr lang="en-US" altLang="zh-CN" i="1" dirty="0" err="1">
                <a:effectLst/>
                <a:latin typeface="-webkit-standard"/>
              </a:rPr>
              <a:t>imageline</a:t>
            </a:r>
            <a:r>
              <a:rPr lang="en-US" altLang="zh-CN" dirty="0">
                <a:effectLst/>
                <a:latin typeface="-webkit-standard"/>
              </a:rPr>
              <a:t>(</a:t>
            </a:r>
            <a:r>
              <a:rPr lang="en-US" altLang="zh-CN" dirty="0">
                <a:solidFill>
                  <a:srgbClr val="660000"/>
                </a:solidFill>
                <a:effectLst/>
                <a:latin typeface="-webkit-standard"/>
              </a:rPr>
              <a:t>$image</a:t>
            </a:r>
            <a:r>
              <a:rPr lang="en-US" altLang="zh-CN" dirty="0">
                <a:effectLst/>
                <a:latin typeface="-webkit-standard"/>
              </a:rPr>
              <a:t>, </a:t>
            </a:r>
            <a:r>
              <a:rPr lang="en-US" altLang="zh-CN" dirty="0">
                <a:solidFill>
                  <a:srgbClr val="0000FF"/>
                </a:solidFill>
                <a:effectLst/>
                <a:latin typeface="-webkit-standard"/>
              </a:rPr>
              <a:t>20</a:t>
            </a:r>
            <a:r>
              <a:rPr lang="en-US" altLang="zh-CN" dirty="0">
                <a:effectLst/>
                <a:latin typeface="-webkit-standard"/>
              </a:rPr>
              <a:t>, </a:t>
            </a:r>
            <a:r>
              <a:rPr lang="en-US" altLang="zh-CN" dirty="0">
                <a:solidFill>
                  <a:srgbClr val="0000FF"/>
                </a:solidFill>
                <a:effectLst/>
                <a:latin typeface="-webkit-standard"/>
              </a:rPr>
              <a:t>200</a:t>
            </a:r>
            <a:r>
              <a:rPr lang="en-US" altLang="zh-CN" dirty="0">
                <a:effectLst/>
                <a:latin typeface="-webkit-standard"/>
              </a:rPr>
              <a:t>, </a:t>
            </a:r>
            <a:r>
              <a:rPr lang="en-US" altLang="zh-CN" dirty="0">
                <a:solidFill>
                  <a:srgbClr val="0000FF"/>
                </a:solidFill>
                <a:effectLst/>
                <a:latin typeface="-webkit-standard"/>
              </a:rPr>
              <a:t>760</a:t>
            </a:r>
            <a:r>
              <a:rPr lang="en-US" altLang="zh-CN" dirty="0">
                <a:effectLst/>
                <a:latin typeface="-webkit-standard"/>
              </a:rPr>
              <a:t>, </a:t>
            </a:r>
            <a:r>
              <a:rPr lang="en-US" altLang="zh-CN" dirty="0">
                <a:solidFill>
                  <a:srgbClr val="0000FF"/>
                </a:solidFill>
                <a:effectLst/>
                <a:latin typeface="-webkit-standard"/>
              </a:rPr>
              <a:t>300</a:t>
            </a:r>
            <a:r>
              <a:rPr lang="en-US" altLang="zh-CN" dirty="0">
                <a:effectLst/>
                <a:latin typeface="-webkit-standard"/>
              </a:rPr>
              <a:t>, </a:t>
            </a:r>
            <a:r>
              <a:rPr lang="en-US" altLang="zh-CN" dirty="0">
                <a:solidFill>
                  <a:srgbClr val="660000"/>
                </a:solidFill>
                <a:effectLst/>
                <a:latin typeface="-webkit-standard"/>
              </a:rPr>
              <a:t>$blue</a:t>
            </a:r>
            <a:r>
              <a:rPr lang="en-US" altLang="zh-CN" dirty="0">
                <a:effectLst/>
                <a:latin typeface="Menlo"/>
              </a:rPr>
              <a:t>);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13055" y="5709285"/>
            <a:ext cx="759142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（</a:t>
            </a:r>
            <a:r>
              <a:rPr kumimoji="1" lang="en-US" altLang="zh-CN" dirty="0"/>
              <a:t>x1</a:t>
            </a:r>
            <a:r>
              <a:rPr kumimoji="1" lang="zh-CN" altLang="en-US" dirty="0"/>
              <a:t>，</a:t>
            </a:r>
            <a:r>
              <a:rPr kumimoji="1" lang="en-US" altLang="zh-CN" dirty="0"/>
              <a:t>y1</a:t>
            </a:r>
            <a:r>
              <a:rPr kumimoji="1" lang="zh-CN" altLang="en-US" dirty="0"/>
              <a:t>）表示线的起点，（</a:t>
            </a:r>
            <a:r>
              <a:rPr kumimoji="1" lang="en-US" altLang="zh-CN" dirty="0"/>
              <a:t>x2</a:t>
            </a:r>
            <a:r>
              <a:rPr kumimoji="1" lang="zh-CN" altLang="en-US" dirty="0"/>
              <a:t>，</a:t>
            </a:r>
            <a:r>
              <a:rPr kumimoji="1" lang="en-US" altLang="zh-CN" dirty="0"/>
              <a:t>y2</a:t>
            </a:r>
            <a:r>
              <a:rPr kumimoji="1" lang="zh-CN" altLang="en-US" dirty="0"/>
              <a:t>）表示线的终点，上面的代码绘制出了一条蓝色的斜线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err="1"/>
              <a:t>画圆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75335" y="2372360"/>
            <a:ext cx="7316470" cy="640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zh-CN" b="0" i="0" dirty="0">
                <a:solidFill>
                  <a:srgbClr val="669933"/>
                </a:solidFill>
                <a:effectLst/>
                <a:latin typeface="Fira Mono"/>
              </a:rPr>
              <a:t>bool</a:t>
            </a:r>
            <a:r>
              <a:rPr lang="de-DE" altLang="zh-CN" b="0" i="0" dirty="0">
                <a:solidFill>
                  <a:srgbClr val="737373"/>
                </a:solidFill>
                <a:effectLst/>
                <a:latin typeface="Fira Mono"/>
              </a:rPr>
              <a:t> </a:t>
            </a:r>
            <a:r>
              <a:rPr lang="de-DE" altLang="zh-CN" b="0" i="0" dirty="0">
                <a:solidFill>
                  <a:srgbClr val="336699"/>
                </a:solidFill>
                <a:effectLst/>
                <a:latin typeface="Fira Mono"/>
              </a:rPr>
              <a:t>imageellipse</a:t>
            </a:r>
            <a:r>
              <a:rPr lang="de-DE" altLang="zh-CN" b="0" i="0" dirty="0">
                <a:solidFill>
                  <a:srgbClr val="737373"/>
                </a:solidFill>
                <a:effectLst/>
                <a:latin typeface="Fira Mono"/>
              </a:rPr>
              <a:t> ( </a:t>
            </a:r>
            <a:r>
              <a:rPr lang="de-DE" altLang="zh-CN" b="0" i="0" dirty="0">
                <a:solidFill>
                  <a:srgbClr val="669933"/>
                </a:solidFill>
                <a:effectLst/>
                <a:latin typeface="Fira Mono"/>
              </a:rPr>
              <a:t>resource</a:t>
            </a:r>
            <a:r>
              <a:rPr lang="de-DE" altLang="zh-CN" b="0" i="0" dirty="0">
                <a:solidFill>
                  <a:srgbClr val="737373"/>
                </a:solidFill>
                <a:effectLst/>
                <a:latin typeface="Fira Mono"/>
              </a:rPr>
              <a:t> $image , </a:t>
            </a:r>
            <a:r>
              <a:rPr lang="de-DE" altLang="zh-CN" b="0" i="0" dirty="0">
                <a:solidFill>
                  <a:srgbClr val="669933"/>
                </a:solidFill>
                <a:effectLst/>
                <a:latin typeface="Fira Mono"/>
              </a:rPr>
              <a:t>int</a:t>
            </a:r>
            <a:r>
              <a:rPr lang="de-DE" altLang="zh-CN" b="0" i="0" dirty="0">
                <a:solidFill>
                  <a:srgbClr val="737373"/>
                </a:solidFill>
                <a:effectLst/>
                <a:latin typeface="Fira Mono"/>
              </a:rPr>
              <a:t> $cx , </a:t>
            </a:r>
            <a:r>
              <a:rPr lang="de-DE" altLang="zh-CN" b="0" i="0" dirty="0">
                <a:solidFill>
                  <a:srgbClr val="669933"/>
                </a:solidFill>
                <a:effectLst/>
                <a:latin typeface="Fira Mono"/>
              </a:rPr>
              <a:t>int</a:t>
            </a:r>
            <a:r>
              <a:rPr lang="de-DE" altLang="zh-CN" b="0" i="0" dirty="0">
                <a:solidFill>
                  <a:srgbClr val="737373"/>
                </a:solidFill>
                <a:effectLst/>
                <a:latin typeface="Fira Mono"/>
              </a:rPr>
              <a:t> $cy , </a:t>
            </a:r>
            <a:r>
              <a:rPr lang="de-DE" altLang="zh-CN" b="0" i="0" dirty="0">
                <a:solidFill>
                  <a:srgbClr val="669933"/>
                </a:solidFill>
                <a:effectLst/>
                <a:latin typeface="Fira Mono"/>
              </a:rPr>
              <a:t>int</a:t>
            </a:r>
            <a:r>
              <a:rPr lang="de-DE" altLang="zh-CN" b="0" i="0" dirty="0">
                <a:solidFill>
                  <a:srgbClr val="737373"/>
                </a:solidFill>
                <a:effectLst/>
                <a:latin typeface="Fira Mono"/>
              </a:rPr>
              <a:t> $width , </a:t>
            </a:r>
            <a:r>
              <a:rPr lang="de-DE" altLang="zh-CN" b="0" i="0" dirty="0">
                <a:solidFill>
                  <a:srgbClr val="669933"/>
                </a:solidFill>
                <a:effectLst/>
                <a:latin typeface="Fira Mono"/>
              </a:rPr>
              <a:t>int</a:t>
            </a:r>
            <a:r>
              <a:rPr lang="de-DE" altLang="zh-CN" b="0" i="0" dirty="0">
                <a:solidFill>
                  <a:srgbClr val="737373"/>
                </a:solidFill>
                <a:effectLst/>
                <a:latin typeface="Fira Mono"/>
              </a:rPr>
              <a:t> $height , </a:t>
            </a:r>
            <a:r>
              <a:rPr lang="de-DE" altLang="zh-CN" b="0" i="0" dirty="0">
                <a:solidFill>
                  <a:srgbClr val="669933"/>
                </a:solidFill>
                <a:effectLst/>
                <a:latin typeface="Fira Mono"/>
              </a:rPr>
              <a:t>int</a:t>
            </a:r>
            <a:r>
              <a:rPr lang="de-DE" altLang="zh-CN" b="0" i="0" dirty="0">
                <a:solidFill>
                  <a:srgbClr val="737373"/>
                </a:solidFill>
                <a:effectLst/>
                <a:latin typeface="Fira Mono"/>
              </a:rPr>
              <a:t> $color 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62305" y="3619500"/>
            <a:ext cx="7603490" cy="640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60000"/>
                </a:solidFill>
                <a:effectLst/>
                <a:latin typeface="Menlo"/>
              </a:rPr>
              <a:t>$black </a:t>
            </a:r>
            <a:r>
              <a:rPr lang="en-US" altLang="zh-CN" dirty="0">
                <a:effectLst/>
                <a:latin typeface="-webkit-standard"/>
              </a:rPr>
              <a:t>= </a:t>
            </a:r>
            <a:r>
              <a:rPr lang="en-US" altLang="zh-CN" i="1" dirty="0" err="1">
                <a:effectLst/>
                <a:latin typeface="-webkit-standard"/>
              </a:rPr>
              <a:t>imagecolorallocate</a:t>
            </a:r>
            <a:r>
              <a:rPr lang="en-US" altLang="zh-CN" dirty="0">
                <a:effectLst/>
                <a:latin typeface="-webkit-standard"/>
              </a:rPr>
              <a:t>(</a:t>
            </a:r>
            <a:r>
              <a:rPr lang="en-US" altLang="zh-CN" dirty="0">
                <a:solidFill>
                  <a:srgbClr val="660000"/>
                </a:solidFill>
                <a:effectLst/>
                <a:latin typeface="-webkit-standard"/>
              </a:rPr>
              <a:t>$image</a:t>
            </a:r>
            <a:r>
              <a:rPr lang="en-US" altLang="zh-CN" dirty="0">
                <a:effectLst/>
                <a:latin typeface="-webkit-standard"/>
              </a:rPr>
              <a:t>, </a:t>
            </a:r>
            <a:r>
              <a:rPr lang="en-US" altLang="zh-CN" dirty="0">
                <a:solidFill>
                  <a:srgbClr val="0000FF"/>
                </a:solidFill>
                <a:effectLst/>
                <a:latin typeface="-webkit-standard"/>
              </a:rPr>
              <a:t>0</a:t>
            </a:r>
            <a:r>
              <a:rPr lang="en-US" altLang="zh-CN" dirty="0">
                <a:effectLst/>
                <a:latin typeface="-webkit-standard"/>
              </a:rPr>
              <a:t>, </a:t>
            </a:r>
            <a:r>
              <a:rPr lang="en-US" altLang="zh-CN" dirty="0">
                <a:solidFill>
                  <a:srgbClr val="0000FF"/>
                </a:solidFill>
                <a:effectLst/>
                <a:latin typeface="-webkit-standard"/>
              </a:rPr>
              <a:t>0</a:t>
            </a:r>
            <a:r>
              <a:rPr lang="en-US" altLang="zh-CN" dirty="0">
                <a:effectLst/>
                <a:latin typeface="-webkit-standard"/>
              </a:rPr>
              <a:t>, </a:t>
            </a:r>
            <a:r>
              <a:rPr lang="en-US" altLang="zh-CN" dirty="0">
                <a:solidFill>
                  <a:srgbClr val="0000FF"/>
                </a:solidFill>
                <a:effectLst/>
                <a:latin typeface="-webkit-standard"/>
              </a:rPr>
              <a:t>0</a:t>
            </a:r>
            <a:r>
              <a:rPr lang="en-US" altLang="zh-CN" dirty="0">
                <a:effectLst/>
                <a:latin typeface="-webkit-standard"/>
              </a:rPr>
              <a:t>);</a:t>
            </a:r>
            <a:br>
              <a:rPr lang="en-US" altLang="zh-CN" dirty="0">
                <a:effectLst/>
                <a:latin typeface="-webkit-standard"/>
              </a:rPr>
            </a:br>
            <a:r>
              <a:rPr lang="en-US" altLang="zh-CN" i="1" dirty="0" err="1">
                <a:effectLst/>
                <a:latin typeface="-webkit-standard"/>
              </a:rPr>
              <a:t>imageellipse</a:t>
            </a:r>
            <a:r>
              <a:rPr lang="en-US" altLang="zh-CN" dirty="0">
                <a:effectLst/>
                <a:latin typeface="-webkit-standard"/>
              </a:rPr>
              <a:t>(</a:t>
            </a:r>
            <a:r>
              <a:rPr lang="en-US" altLang="zh-CN" dirty="0">
                <a:solidFill>
                  <a:srgbClr val="660000"/>
                </a:solidFill>
                <a:effectLst/>
                <a:latin typeface="-webkit-standard"/>
              </a:rPr>
              <a:t>$image</a:t>
            </a:r>
            <a:r>
              <a:rPr lang="en-US" altLang="zh-CN" dirty="0">
                <a:effectLst/>
                <a:latin typeface="-webkit-standard"/>
              </a:rPr>
              <a:t>, </a:t>
            </a:r>
            <a:r>
              <a:rPr lang="en-US" altLang="zh-CN" dirty="0">
                <a:solidFill>
                  <a:srgbClr val="0000FF"/>
                </a:solidFill>
                <a:effectLst/>
                <a:latin typeface="-webkit-standard"/>
              </a:rPr>
              <a:t>400</a:t>
            </a:r>
            <a:r>
              <a:rPr lang="en-US" altLang="zh-CN" dirty="0">
                <a:effectLst/>
                <a:latin typeface="-webkit-standard"/>
              </a:rPr>
              <a:t>, </a:t>
            </a:r>
            <a:r>
              <a:rPr lang="en-US" altLang="zh-CN" dirty="0">
                <a:solidFill>
                  <a:srgbClr val="0000FF"/>
                </a:solidFill>
                <a:effectLst/>
                <a:latin typeface="-webkit-standard"/>
              </a:rPr>
              <a:t>300</a:t>
            </a:r>
            <a:r>
              <a:rPr lang="en-US" altLang="zh-CN" dirty="0">
                <a:effectLst/>
                <a:latin typeface="-webkit-standard"/>
              </a:rPr>
              <a:t>, </a:t>
            </a:r>
            <a:r>
              <a:rPr lang="en-US" altLang="zh-CN" dirty="0">
                <a:solidFill>
                  <a:srgbClr val="0000FF"/>
                </a:solidFill>
                <a:effectLst/>
                <a:latin typeface="-webkit-standard"/>
              </a:rPr>
              <a:t>300</a:t>
            </a:r>
            <a:r>
              <a:rPr lang="en-US" altLang="zh-CN" dirty="0">
                <a:effectLst/>
                <a:latin typeface="-webkit-standard"/>
              </a:rPr>
              <a:t>, </a:t>
            </a:r>
            <a:r>
              <a:rPr lang="en-US" altLang="zh-CN" dirty="0">
                <a:solidFill>
                  <a:srgbClr val="0000FF"/>
                </a:solidFill>
                <a:effectLst/>
                <a:latin typeface="-webkit-standard"/>
              </a:rPr>
              <a:t>300</a:t>
            </a:r>
            <a:r>
              <a:rPr lang="en-US" altLang="zh-CN" dirty="0">
                <a:effectLst/>
                <a:latin typeface="-webkit-standard"/>
              </a:rPr>
              <a:t>, </a:t>
            </a:r>
            <a:r>
              <a:rPr lang="en-US" altLang="zh-CN" dirty="0">
                <a:solidFill>
                  <a:srgbClr val="660000"/>
                </a:solidFill>
                <a:effectLst/>
                <a:latin typeface="-webkit-standard"/>
              </a:rPr>
              <a:t>$black</a:t>
            </a:r>
            <a:r>
              <a:rPr lang="en-US" altLang="zh-CN" dirty="0">
                <a:effectLst/>
                <a:latin typeface="Menlo"/>
              </a:rPr>
              <a:t>);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41766" y="5014471"/>
            <a:ext cx="70497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/>
              <a:t>上图绘制了一个黑色的以正中为圆心，半径为</a:t>
            </a:r>
            <a:r>
              <a:rPr kumimoji="1" lang="en-US" altLang="zh-CN" dirty="0"/>
              <a:t>300</a:t>
            </a:r>
            <a:r>
              <a:rPr kumimoji="1" lang="zh-CN" altLang="en-US" dirty="0"/>
              <a:t>像素的黑色圆形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（</a:t>
            </a:r>
            <a:r>
              <a:rPr kumimoji="1" lang="en-US" altLang="zh-CN" dirty="0" err="1"/>
              <a:t>cx</a:t>
            </a:r>
            <a:r>
              <a:rPr kumimoji="1" lang="zh-CN" altLang="en-US" dirty="0"/>
              <a:t>，</a:t>
            </a:r>
            <a:r>
              <a:rPr kumimoji="1" lang="en-US" altLang="zh-CN" dirty="0"/>
              <a:t>cy</a:t>
            </a:r>
            <a:r>
              <a:rPr kumimoji="1" lang="zh-CN" altLang="en-US" dirty="0"/>
              <a:t>）为圆心的位置；</a:t>
            </a:r>
            <a:r>
              <a:rPr kumimoji="1" lang="en-US" altLang="zh-CN" dirty="0"/>
              <a:t>width</a:t>
            </a:r>
            <a:r>
              <a:rPr kumimoji="1" lang="zh-CN" altLang="en-US" dirty="0"/>
              <a:t>为横向半径</a:t>
            </a:r>
            <a:r>
              <a:rPr kumimoji="1" lang="zh-CN" altLang="zh-CN" dirty="0"/>
              <a:t>，</a:t>
            </a:r>
            <a:r>
              <a:rPr kumimoji="1" lang="en-US" altLang="zh-CN" dirty="0"/>
              <a:t>height</a:t>
            </a:r>
            <a:r>
              <a:rPr kumimoji="1" lang="zh-CN" altLang="en-US" dirty="0"/>
              <a:t>为纵向半径，如果</a:t>
            </a:r>
            <a:r>
              <a:rPr kumimoji="1" lang="en-US" altLang="zh-CN" dirty="0"/>
              <a:t>width=height</a:t>
            </a:r>
            <a:r>
              <a:rPr kumimoji="1" lang="zh-CN" altLang="en-US" dirty="0"/>
              <a:t>表示圆形，否则为椭圆；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画矩形</a:t>
            </a:r>
          </a:p>
        </p:txBody>
      </p:sp>
      <p:sp>
        <p:nvSpPr>
          <p:cNvPr id="4" name="矩形 3"/>
          <p:cNvSpPr/>
          <p:nvPr/>
        </p:nvSpPr>
        <p:spPr>
          <a:xfrm>
            <a:off x="739674" y="2514064"/>
            <a:ext cx="7420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altLang="zh-CN" b="0" i="0" dirty="0">
                <a:solidFill>
                  <a:srgbClr val="669933"/>
                </a:solidFill>
                <a:effectLst/>
                <a:latin typeface="Fira Mono"/>
              </a:rPr>
              <a:t>bool</a:t>
            </a:r>
            <a:r>
              <a:rPr lang="da-DK" altLang="zh-CN" b="0" i="0" dirty="0">
                <a:solidFill>
                  <a:srgbClr val="737373"/>
                </a:solidFill>
                <a:effectLst/>
                <a:latin typeface="Fira Mono"/>
              </a:rPr>
              <a:t> </a:t>
            </a:r>
            <a:r>
              <a:rPr lang="da-DK" altLang="zh-CN" b="0" i="0" dirty="0">
                <a:solidFill>
                  <a:srgbClr val="336699"/>
                </a:solidFill>
                <a:effectLst/>
                <a:latin typeface="Fira Mono"/>
              </a:rPr>
              <a:t>imagerectangle</a:t>
            </a:r>
            <a:r>
              <a:rPr lang="da-DK" altLang="zh-CN" b="0" i="0" dirty="0">
                <a:solidFill>
                  <a:srgbClr val="737373"/>
                </a:solidFill>
                <a:effectLst/>
                <a:latin typeface="Fira Mono"/>
              </a:rPr>
              <a:t> ( </a:t>
            </a:r>
            <a:r>
              <a:rPr lang="da-DK" altLang="zh-CN" b="0" i="0" dirty="0">
                <a:solidFill>
                  <a:srgbClr val="669933"/>
                </a:solidFill>
                <a:effectLst/>
                <a:latin typeface="Fira Mono"/>
              </a:rPr>
              <a:t>resource</a:t>
            </a:r>
            <a:r>
              <a:rPr lang="da-DK" altLang="zh-CN" b="0" i="0" dirty="0">
                <a:solidFill>
                  <a:srgbClr val="737373"/>
                </a:solidFill>
                <a:effectLst/>
                <a:latin typeface="Fira Mono"/>
              </a:rPr>
              <a:t> $image , </a:t>
            </a:r>
            <a:r>
              <a:rPr lang="da-DK" altLang="zh-CN" b="0" i="0" dirty="0">
                <a:solidFill>
                  <a:srgbClr val="669933"/>
                </a:solidFill>
                <a:effectLst/>
                <a:latin typeface="Fira Mono"/>
              </a:rPr>
              <a:t>int</a:t>
            </a:r>
            <a:r>
              <a:rPr lang="da-DK" altLang="zh-CN" b="0" i="0" dirty="0">
                <a:solidFill>
                  <a:srgbClr val="737373"/>
                </a:solidFill>
                <a:effectLst/>
                <a:latin typeface="Fira Mono"/>
              </a:rPr>
              <a:t> $x1 , </a:t>
            </a:r>
            <a:r>
              <a:rPr lang="da-DK" altLang="zh-CN" b="0" i="0" dirty="0">
                <a:solidFill>
                  <a:srgbClr val="669933"/>
                </a:solidFill>
                <a:effectLst/>
                <a:latin typeface="Fira Mono"/>
              </a:rPr>
              <a:t>int</a:t>
            </a:r>
            <a:r>
              <a:rPr lang="da-DK" altLang="zh-CN" b="0" i="0" dirty="0">
                <a:solidFill>
                  <a:srgbClr val="737373"/>
                </a:solidFill>
                <a:effectLst/>
                <a:latin typeface="Fira Mono"/>
              </a:rPr>
              <a:t> $y1 , </a:t>
            </a:r>
            <a:r>
              <a:rPr lang="da-DK" altLang="zh-CN" b="0" i="0" dirty="0">
                <a:solidFill>
                  <a:srgbClr val="669933"/>
                </a:solidFill>
                <a:effectLst/>
                <a:latin typeface="Fira Mono"/>
              </a:rPr>
              <a:t>int</a:t>
            </a:r>
            <a:r>
              <a:rPr lang="da-DK" altLang="zh-CN" b="0" i="0" dirty="0">
                <a:solidFill>
                  <a:srgbClr val="737373"/>
                </a:solidFill>
                <a:effectLst/>
                <a:latin typeface="Fira Mono"/>
              </a:rPr>
              <a:t> $x2 , </a:t>
            </a:r>
            <a:r>
              <a:rPr lang="da-DK" altLang="zh-CN" b="0" i="0" dirty="0">
                <a:solidFill>
                  <a:srgbClr val="669933"/>
                </a:solidFill>
                <a:effectLst/>
                <a:latin typeface="Fira Mono"/>
              </a:rPr>
              <a:t>int</a:t>
            </a:r>
            <a:r>
              <a:rPr lang="da-DK" altLang="zh-CN" b="0" i="0" dirty="0">
                <a:solidFill>
                  <a:srgbClr val="737373"/>
                </a:solidFill>
                <a:effectLst/>
                <a:latin typeface="Fira Mono"/>
              </a:rPr>
              <a:t> $y2 , </a:t>
            </a:r>
            <a:r>
              <a:rPr lang="da-DK" altLang="zh-CN" b="0" i="0" dirty="0">
                <a:solidFill>
                  <a:srgbClr val="669933"/>
                </a:solidFill>
                <a:effectLst/>
                <a:latin typeface="Fira Mono"/>
              </a:rPr>
              <a:t>int</a:t>
            </a:r>
            <a:r>
              <a:rPr lang="da-DK" altLang="zh-CN" b="0" i="0" dirty="0">
                <a:solidFill>
                  <a:srgbClr val="737373"/>
                </a:solidFill>
                <a:effectLst/>
                <a:latin typeface="Fira Mono"/>
              </a:rPr>
              <a:t> $col 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71500" y="3570605"/>
            <a:ext cx="7092315" cy="640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60000"/>
                </a:solidFill>
                <a:effectLst/>
                <a:latin typeface="Menlo"/>
              </a:rPr>
              <a:t>$white </a:t>
            </a:r>
            <a:r>
              <a:rPr lang="en-US" altLang="zh-CN" dirty="0">
                <a:effectLst/>
                <a:latin typeface="-webkit-standard"/>
              </a:rPr>
              <a:t>= </a:t>
            </a:r>
            <a:r>
              <a:rPr lang="en-US" altLang="zh-CN" i="1" dirty="0" err="1">
                <a:effectLst/>
                <a:latin typeface="-webkit-standard"/>
              </a:rPr>
              <a:t>imagecolorallocate</a:t>
            </a:r>
            <a:r>
              <a:rPr lang="en-US" altLang="zh-CN" dirty="0">
                <a:effectLst/>
                <a:latin typeface="-webkit-standard"/>
              </a:rPr>
              <a:t>(</a:t>
            </a:r>
            <a:r>
              <a:rPr lang="en-US" altLang="zh-CN" dirty="0">
                <a:solidFill>
                  <a:srgbClr val="660000"/>
                </a:solidFill>
                <a:effectLst/>
                <a:latin typeface="-webkit-standard"/>
              </a:rPr>
              <a:t>$image</a:t>
            </a:r>
            <a:r>
              <a:rPr lang="en-US" altLang="zh-CN" dirty="0">
                <a:effectLst/>
                <a:latin typeface="-webkit-standard"/>
              </a:rPr>
              <a:t>, </a:t>
            </a:r>
            <a:r>
              <a:rPr lang="en-US" altLang="zh-CN" dirty="0">
                <a:solidFill>
                  <a:srgbClr val="0000FF"/>
                </a:solidFill>
                <a:effectLst/>
                <a:latin typeface="-webkit-standard"/>
              </a:rPr>
              <a:t>255</a:t>
            </a:r>
            <a:r>
              <a:rPr lang="en-US" altLang="zh-CN" dirty="0">
                <a:effectLst/>
                <a:latin typeface="-webkit-standard"/>
              </a:rPr>
              <a:t>, </a:t>
            </a:r>
            <a:r>
              <a:rPr lang="en-US" altLang="zh-CN" dirty="0">
                <a:solidFill>
                  <a:srgbClr val="0000FF"/>
                </a:solidFill>
                <a:effectLst/>
                <a:latin typeface="-webkit-standard"/>
              </a:rPr>
              <a:t>255</a:t>
            </a:r>
            <a:r>
              <a:rPr lang="en-US" altLang="zh-CN" dirty="0">
                <a:effectLst/>
                <a:latin typeface="-webkit-standard"/>
              </a:rPr>
              <a:t>, </a:t>
            </a:r>
            <a:r>
              <a:rPr lang="en-US" altLang="zh-CN" dirty="0">
                <a:solidFill>
                  <a:srgbClr val="0000FF"/>
                </a:solidFill>
                <a:effectLst/>
                <a:latin typeface="-webkit-standard"/>
              </a:rPr>
              <a:t>255</a:t>
            </a:r>
            <a:r>
              <a:rPr lang="en-US" altLang="zh-CN" dirty="0">
                <a:effectLst/>
                <a:latin typeface="-webkit-standard"/>
              </a:rPr>
              <a:t>);</a:t>
            </a:r>
            <a:br>
              <a:rPr lang="en-US" altLang="zh-CN" dirty="0">
                <a:effectLst/>
                <a:latin typeface="-webkit-standard"/>
              </a:rPr>
            </a:br>
            <a:r>
              <a:rPr lang="en-US" altLang="zh-CN" i="1" dirty="0" err="1">
                <a:effectLst/>
                <a:latin typeface="-webkit-standard"/>
              </a:rPr>
              <a:t>imagerectangle</a:t>
            </a:r>
            <a:r>
              <a:rPr lang="en-US" altLang="zh-CN" dirty="0">
                <a:effectLst/>
                <a:latin typeface="-webkit-standard"/>
              </a:rPr>
              <a:t>(</a:t>
            </a:r>
            <a:r>
              <a:rPr lang="en-US" altLang="zh-CN" dirty="0">
                <a:solidFill>
                  <a:srgbClr val="660000"/>
                </a:solidFill>
                <a:effectLst/>
                <a:latin typeface="-webkit-standard"/>
              </a:rPr>
              <a:t>$image</a:t>
            </a:r>
            <a:r>
              <a:rPr lang="en-US" altLang="zh-CN" dirty="0">
                <a:effectLst/>
                <a:latin typeface="-webkit-standard"/>
              </a:rPr>
              <a:t>, </a:t>
            </a:r>
            <a:r>
              <a:rPr lang="en-US" altLang="zh-CN" dirty="0">
                <a:solidFill>
                  <a:srgbClr val="0000FF"/>
                </a:solidFill>
                <a:effectLst/>
                <a:latin typeface="-webkit-standard"/>
              </a:rPr>
              <a:t>200</a:t>
            </a:r>
            <a:r>
              <a:rPr lang="en-US" altLang="zh-CN" dirty="0">
                <a:effectLst/>
                <a:latin typeface="-webkit-standard"/>
              </a:rPr>
              <a:t>, </a:t>
            </a:r>
            <a:r>
              <a:rPr lang="en-US" altLang="zh-CN" dirty="0">
                <a:solidFill>
                  <a:srgbClr val="0000FF"/>
                </a:solidFill>
                <a:effectLst/>
                <a:latin typeface="-webkit-standard"/>
              </a:rPr>
              <a:t>100</a:t>
            </a:r>
            <a:r>
              <a:rPr lang="en-US" altLang="zh-CN" dirty="0">
                <a:effectLst/>
                <a:latin typeface="-webkit-standard"/>
              </a:rPr>
              <a:t>, </a:t>
            </a:r>
            <a:r>
              <a:rPr lang="en-US" altLang="zh-CN" dirty="0">
                <a:solidFill>
                  <a:srgbClr val="0000FF"/>
                </a:solidFill>
                <a:effectLst/>
                <a:latin typeface="-webkit-standard"/>
              </a:rPr>
              <a:t>600</a:t>
            </a:r>
            <a:r>
              <a:rPr lang="en-US" altLang="zh-CN" dirty="0">
                <a:effectLst/>
                <a:latin typeface="-webkit-standard"/>
              </a:rPr>
              <a:t>, </a:t>
            </a:r>
            <a:r>
              <a:rPr lang="en-US" altLang="zh-CN" dirty="0">
                <a:solidFill>
                  <a:srgbClr val="0000FF"/>
                </a:solidFill>
                <a:effectLst/>
                <a:latin typeface="-webkit-standard"/>
              </a:rPr>
              <a:t>500</a:t>
            </a:r>
            <a:r>
              <a:rPr lang="en-US" altLang="zh-CN" dirty="0">
                <a:effectLst/>
                <a:latin typeface="-webkit-standard"/>
              </a:rPr>
              <a:t>, </a:t>
            </a:r>
            <a:r>
              <a:rPr lang="en-US" altLang="zh-CN" dirty="0">
                <a:solidFill>
                  <a:srgbClr val="660000"/>
                </a:solidFill>
                <a:effectLst/>
                <a:latin typeface="-webkit-standard"/>
              </a:rPr>
              <a:t>$white</a:t>
            </a:r>
            <a:r>
              <a:rPr lang="en-US" altLang="zh-CN" dirty="0">
                <a:effectLst/>
                <a:latin typeface="Menlo"/>
              </a:rPr>
              <a:t>);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127391" y="4879971"/>
            <a:ext cx="7192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上面的代码绘制了一个</a:t>
            </a:r>
            <a:r>
              <a:rPr kumimoji="1" lang="en-US" altLang="zh-CN"/>
              <a:t>400x400</a:t>
            </a:r>
            <a:r>
              <a:rPr kumimoji="1" lang="zh-CN" altLang="en-US"/>
              <a:t>的白色矩形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zh-CN"/>
              <a:t>（</a:t>
            </a:r>
            <a:r>
              <a:rPr kumimoji="1" lang="en-US" altLang="zh-CN"/>
              <a:t>x1</a:t>
            </a:r>
            <a:r>
              <a:rPr kumimoji="1" lang="zh-CN" altLang="en-US"/>
              <a:t>，</a:t>
            </a:r>
            <a:r>
              <a:rPr kumimoji="1" lang="en-US" altLang="zh-CN"/>
              <a:t>y1</a:t>
            </a:r>
            <a:r>
              <a:rPr kumimoji="1" lang="zh-CN" altLang="zh-CN"/>
              <a:t>）</a:t>
            </a:r>
            <a:r>
              <a:rPr kumimoji="1" lang="zh-CN" altLang="en-US"/>
              <a:t>为左上角的坐标，（</a:t>
            </a:r>
            <a:r>
              <a:rPr kumimoji="1" lang="en-US" altLang="zh-CN"/>
              <a:t>x2</a:t>
            </a:r>
            <a:r>
              <a:rPr kumimoji="1" lang="zh-CN" altLang="en-US"/>
              <a:t>，</a:t>
            </a:r>
            <a:r>
              <a:rPr kumimoji="1" lang="en-US" altLang="zh-CN"/>
              <a:t>y2</a:t>
            </a:r>
            <a:r>
              <a:rPr kumimoji="1" lang="zh-CN" altLang="en-US"/>
              <a:t>）为矩形右下角的坐标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画多边形</a:t>
            </a:r>
          </a:p>
        </p:txBody>
      </p:sp>
      <p:sp>
        <p:nvSpPr>
          <p:cNvPr id="4" name="矩形 3"/>
          <p:cNvSpPr/>
          <p:nvPr/>
        </p:nvSpPr>
        <p:spPr>
          <a:xfrm>
            <a:off x="713539" y="3105835"/>
            <a:ext cx="76491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zh-CN" b="0" i="0" dirty="0">
                <a:solidFill>
                  <a:srgbClr val="669933"/>
                </a:solidFill>
                <a:effectLst/>
                <a:latin typeface="Fira Mono"/>
              </a:rPr>
              <a:t>bool</a:t>
            </a:r>
            <a:r>
              <a:rPr lang="de-DE" altLang="zh-CN" b="0" i="0" dirty="0">
                <a:solidFill>
                  <a:srgbClr val="737373"/>
                </a:solidFill>
                <a:effectLst/>
                <a:latin typeface="Fira Mono"/>
              </a:rPr>
              <a:t> </a:t>
            </a:r>
            <a:r>
              <a:rPr lang="de-DE" altLang="zh-CN" b="0" i="0" dirty="0">
                <a:solidFill>
                  <a:srgbClr val="336699"/>
                </a:solidFill>
                <a:effectLst/>
                <a:latin typeface="Fira Mono"/>
              </a:rPr>
              <a:t>imagepolygon</a:t>
            </a:r>
            <a:r>
              <a:rPr lang="de-DE" altLang="zh-CN" b="0" i="0" dirty="0">
                <a:solidFill>
                  <a:srgbClr val="737373"/>
                </a:solidFill>
                <a:effectLst/>
                <a:latin typeface="Fira Mono"/>
              </a:rPr>
              <a:t> ( </a:t>
            </a:r>
            <a:r>
              <a:rPr lang="de-DE" altLang="zh-CN" b="0" i="0" dirty="0">
                <a:solidFill>
                  <a:srgbClr val="669933"/>
                </a:solidFill>
                <a:effectLst/>
                <a:latin typeface="Fira Mono"/>
              </a:rPr>
              <a:t>resource</a:t>
            </a:r>
            <a:r>
              <a:rPr lang="de-DE" altLang="zh-CN" b="0" i="0" dirty="0">
                <a:solidFill>
                  <a:srgbClr val="737373"/>
                </a:solidFill>
                <a:effectLst/>
                <a:latin typeface="Fira Mono"/>
              </a:rPr>
              <a:t> $image , </a:t>
            </a:r>
            <a:r>
              <a:rPr lang="de-DE" altLang="zh-CN" b="0" i="0" dirty="0">
                <a:solidFill>
                  <a:srgbClr val="669933"/>
                </a:solidFill>
                <a:effectLst/>
                <a:latin typeface="Fira Mono"/>
              </a:rPr>
              <a:t>array</a:t>
            </a:r>
            <a:r>
              <a:rPr lang="de-DE" altLang="zh-CN" b="0" i="0" dirty="0">
                <a:solidFill>
                  <a:srgbClr val="737373"/>
                </a:solidFill>
                <a:effectLst/>
                <a:latin typeface="Fira Mono"/>
              </a:rPr>
              <a:t> $points , </a:t>
            </a:r>
            <a:r>
              <a:rPr lang="de-DE" altLang="zh-CN" b="0" i="0" dirty="0">
                <a:solidFill>
                  <a:srgbClr val="669933"/>
                </a:solidFill>
                <a:effectLst/>
                <a:latin typeface="Fira Mono"/>
              </a:rPr>
              <a:t>int</a:t>
            </a:r>
            <a:r>
              <a:rPr lang="de-DE" altLang="zh-CN" b="0" i="0" dirty="0">
                <a:solidFill>
                  <a:srgbClr val="737373"/>
                </a:solidFill>
                <a:effectLst/>
                <a:latin typeface="Fira Mono"/>
              </a:rPr>
              <a:t> $num_points , </a:t>
            </a:r>
            <a:r>
              <a:rPr lang="de-DE" altLang="zh-CN" b="0" i="0" dirty="0">
                <a:solidFill>
                  <a:srgbClr val="669933"/>
                </a:solidFill>
                <a:effectLst/>
                <a:latin typeface="Fira Mono"/>
              </a:rPr>
              <a:t>int</a:t>
            </a:r>
            <a:r>
              <a:rPr lang="de-DE" altLang="zh-CN" b="0" i="0" dirty="0">
                <a:solidFill>
                  <a:srgbClr val="737373"/>
                </a:solidFill>
                <a:effectLst/>
                <a:latin typeface="Fira Mono"/>
              </a:rPr>
              <a:t> $color 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412807" y="3990508"/>
            <a:ext cx="64646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 err="1">
                <a:effectLst/>
                <a:latin typeface="Menlo"/>
              </a:rPr>
              <a:t>imagepolygon</a:t>
            </a:r>
            <a:r>
              <a:rPr lang="en-US" altLang="zh-CN" dirty="0">
                <a:effectLst/>
                <a:latin typeface="-webkit-standard"/>
              </a:rPr>
              <a:t>(</a:t>
            </a:r>
            <a:r>
              <a:rPr lang="en-US" altLang="zh-CN" dirty="0">
                <a:solidFill>
                  <a:srgbClr val="660000"/>
                </a:solidFill>
                <a:effectLst/>
                <a:latin typeface="-webkit-standard"/>
              </a:rPr>
              <a:t>$image</a:t>
            </a:r>
            <a:r>
              <a:rPr lang="en-US" altLang="zh-CN" dirty="0">
                <a:effectLst/>
                <a:latin typeface="-webkit-standard"/>
              </a:rPr>
              <a:t>, [</a:t>
            </a:r>
            <a:r>
              <a:rPr lang="en-US" altLang="zh-CN" dirty="0">
                <a:solidFill>
                  <a:srgbClr val="0000FF"/>
                </a:solidFill>
                <a:effectLst/>
                <a:latin typeface="-webkit-standard"/>
              </a:rPr>
              <a:t>100</a:t>
            </a:r>
            <a:r>
              <a:rPr lang="en-US" altLang="zh-CN" dirty="0">
                <a:effectLst/>
                <a:latin typeface="-webkit-standard"/>
              </a:rPr>
              <a:t>, </a:t>
            </a:r>
            <a:r>
              <a:rPr lang="en-US" altLang="zh-CN" dirty="0">
                <a:solidFill>
                  <a:srgbClr val="0000FF"/>
                </a:solidFill>
                <a:effectLst/>
                <a:latin typeface="-webkit-standard"/>
              </a:rPr>
              <a:t>100</a:t>
            </a:r>
            <a:r>
              <a:rPr lang="en-US" altLang="zh-CN" dirty="0">
                <a:effectLst/>
                <a:latin typeface="-webkit-standard"/>
              </a:rPr>
              <a:t>, </a:t>
            </a:r>
            <a:r>
              <a:rPr lang="en-US" altLang="zh-CN" dirty="0">
                <a:solidFill>
                  <a:srgbClr val="0000FF"/>
                </a:solidFill>
                <a:effectLst/>
                <a:latin typeface="-webkit-standard"/>
              </a:rPr>
              <a:t>200</a:t>
            </a:r>
            <a:r>
              <a:rPr lang="en-US" altLang="zh-CN" dirty="0">
                <a:effectLst/>
                <a:latin typeface="-webkit-standard"/>
              </a:rPr>
              <a:t>, </a:t>
            </a:r>
            <a:r>
              <a:rPr lang="en-US" altLang="zh-CN" dirty="0">
                <a:solidFill>
                  <a:srgbClr val="0000FF"/>
                </a:solidFill>
                <a:effectLst/>
                <a:latin typeface="-webkit-standard"/>
              </a:rPr>
              <a:t>200</a:t>
            </a:r>
            <a:r>
              <a:rPr lang="en-US" altLang="zh-CN" dirty="0">
                <a:effectLst/>
                <a:latin typeface="-webkit-standard"/>
              </a:rPr>
              <a:t>, </a:t>
            </a:r>
            <a:r>
              <a:rPr lang="en-US" altLang="zh-CN" dirty="0">
                <a:solidFill>
                  <a:srgbClr val="0000FF"/>
                </a:solidFill>
                <a:effectLst/>
                <a:latin typeface="-webkit-standard"/>
              </a:rPr>
              <a:t>100</a:t>
            </a:r>
            <a:r>
              <a:rPr lang="en-US" altLang="zh-CN" dirty="0">
                <a:effectLst/>
                <a:latin typeface="-webkit-standard"/>
              </a:rPr>
              <a:t>, </a:t>
            </a:r>
            <a:r>
              <a:rPr lang="en-US" altLang="zh-CN" dirty="0">
                <a:solidFill>
                  <a:srgbClr val="0000FF"/>
                </a:solidFill>
                <a:effectLst/>
                <a:latin typeface="-webkit-standard"/>
              </a:rPr>
              <a:t>300</a:t>
            </a:r>
            <a:r>
              <a:rPr lang="en-US" altLang="zh-CN" dirty="0">
                <a:effectLst/>
                <a:latin typeface="-webkit-standard"/>
              </a:rPr>
              <a:t>], </a:t>
            </a:r>
            <a:r>
              <a:rPr lang="en-US" altLang="zh-CN" dirty="0">
                <a:solidFill>
                  <a:srgbClr val="0000FF"/>
                </a:solidFill>
                <a:effectLst/>
                <a:latin typeface="-webkit-standard"/>
              </a:rPr>
              <a:t>3</a:t>
            </a:r>
            <a:r>
              <a:rPr lang="en-US" altLang="zh-CN" dirty="0">
                <a:effectLst/>
                <a:latin typeface="-webkit-standard"/>
              </a:rPr>
              <a:t>, </a:t>
            </a:r>
            <a:r>
              <a:rPr lang="en-US" altLang="zh-CN" dirty="0">
                <a:solidFill>
                  <a:srgbClr val="660000"/>
                </a:solidFill>
                <a:effectLst/>
                <a:latin typeface="-webkit-standard"/>
              </a:rPr>
              <a:t>$white</a:t>
            </a:r>
            <a:r>
              <a:rPr lang="en-US" altLang="zh-CN" dirty="0">
                <a:effectLst/>
                <a:latin typeface="Menlo"/>
              </a:rPr>
              <a:t>);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13434" y="5022660"/>
            <a:ext cx="75492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上面的代码创建了一个白色的三角形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函数最大的变数是第二个参数，数组第</a:t>
            </a:r>
            <a:r>
              <a:rPr kumimoji="1" lang="en-US" altLang="zh-CN" dirty="0"/>
              <a:t>0</a:t>
            </a:r>
            <a:r>
              <a:rPr kumimoji="1" lang="zh-CN" altLang="en-US" dirty="0"/>
              <a:t>，</a:t>
            </a:r>
            <a:r>
              <a:rPr kumimoji="1" lang="en-US" altLang="zh-CN" dirty="0"/>
              <a:t>1</a:t>
            </a:r>
            <a:r>
              <a:rPr kumimoji="1" lang="zh-CN" altLang="en-US" dirty="0"/>
              <a:t>两个元素代表一个坐标点，同理，</a:t>
            </a:r>
            <a:r>
              <a:rPr kumimoji="1" lang="en-US" altLang="zh-CN" dirty="0"/>
              <a:t>2</a:t>
            </a:r>
            <a:r>
              <a:rPr kumimoji="1" lang="zh-CN" altLang="en-US" dirty="0"/>
              <a:t>和</a:t>
            </a:r>
            <a:r>
              <a:rPr kumimoji="1" lang="en-US" altLang="zh-CN" dirty="0"/>
              <a:t>3</a:t>
            </a:r>
            <a:r>
              <a:rPr kumimoji="1" lang="zh-CN" altLang="en-US" dirty="0"/>
              <a:t>代表另一个点，如果是一个五边形，则数组应该有</a:t>
            </a:r>
            <a:r>
              <a:rPr kumimoji="1" lang="en-US" altLang="zh-CN" dirty="0"/>
              <a:t>10</a:t>
            </a:r>
            <a:r>
              <a:rPr kumimoji="1" lang="zh-CN" altLang="en-US" dirty="0"/>
              <a:t>个元素，第三个参数为边的个数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填充颜色</a:t>
            </a:r>
          </a:p>
        </p:txBody>
      </p:sp>
      <p:sp>
        <p:nvSpPr>
          <p:cNvPr id="4" name="矩形 3"/>
          <p:cNvSpPr/>
          <p:nvPr/>
        </p:nvSpPr>
        <p:spPr>
          <a:xfrm>
            <a:off x="884789" y="2921169"/>
            <a:ext cx="70497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zh-CN" b="0" i="0">
                <a:solidFill>
                  <a:srgbClr val="669933"/>
                </a:solidFill>
                <a:effectLst/>
                <a:latin typeface="Fira Mono"/>
              </a:rPr>
              <a:t>bool</a:t>
            </a:r>
            <a:r>
              <a:rPr lang="de-DE" altLang="zh-CN" b="0" i="0">
                <a:solidFill>
                  <a:srgbClr val="737373"/>
                </a:solidFill>
                <a:effectLst/>
                <a:latin typeface="Fira Mono"/>
              </a:rPr>
              <a:t> </a:t>
            </a:r>
            <a:r>
              <a:rPr lang="de-DE" altLang="zh-CN" b="0" i="0">
                <a:solidFill>
                  <a:srgbClr val="336699"/>
                </a:solidFill>
                <a:effectLst/>
                <a:latin typeface="Fira Mono"/>
              </a:rPr>
              <a:t>imagefill</a:t>
            </a:r>
            <a:r>
              <a:rPr lang="de-DE" altLang="zh-CN" b="0" i="0">
                <a:solidFill>
                  <a:srgbClr val="737373"/>
                </a:solidFill>
                <a:effectLst/>
                <a:latin typeface="Fira Mono"/>
              </a:rPr>
              <a:t> ( </a:t>
            </a:r>
            <a:r>
              <a:rPr lang="de-DE" altLang="zh-CN" b="0" i="0">
                <a:solidFill>
                  <a:srgbClr val="669933"/>
                </a:solidFill>
                <a:effectLst/>
                <a:latin typeface="Fira Mono"/>
              </a:rPr>
              <a:t>resource</a:t>
            </a:r>
            <a:r>
              <a:rPr lang="de-DE" altLang="zh-CN" b="0" i="0">
                <a:solidFill>
                  <a:srgbClr val="737373"/>
                </a:solidFill>
                <a:effectLst/>
                <a:latin typeface="Fira Mono"/>
              </a:rPr>
              <a:t> $image , </a:t>
            </a:r>
            <a:r>
              <a:rPr lang="de-DE" altLang="zh-CN" b="0" i="0">
                <a:solidFill>
                  <a:srgbClr val="669933"/>
                </a:solidFill>
                <a:effectLst/>
                <a:latin typeface="Fira Mono"/>
              </a:rPr>
              <a:t>int</a:t>
            </a:r>
            <a:r>
              <a:rPr lang="de-DE" altLang="zh-CN" b="0" i="0">
                <a:solidFill>
                  <a:srgbClr val="737373"/>
                </a:solidFill>
                <a:effectLst/>
                <a:latin typeface="Fira Mono"/>
              </a:rPr>
              <a:t> $x , </a:t>
            </a:r>
            <a:r>
              <a:rPr lang="de-DE" altLang="zh-CN" b="0" i="0">
                <a:solidFill>
                  <a:srgbClr val="669933"/>
                </a:solidFill>
                <a:effectLst/>
                <a:latin typeface="Fira Mono"/>
              </a:rPr>
              <a:t>int</a:t>
            </a:r>
            <a:r>
              <a:rPr lang="de-DE" altLang="zh-CN" b="0" i="0">
                <a:solidFill>
                  <a:srgbClr val="737373"/>
                </a:solidFill>
                <a:effectLst/>
                <a:latin typeface="Fira Mono"/>
              </a:rPr>
              <a:t> $y , </a:t>
            </a:r>
            <a:r>
              <a:rPr lang="de-DE" altLang="zh-CN" b="0" i="0">
                <a:solidFill>
                  <a:srgbClr val="669933"/>
                </a:solidFill>
                <a:effectLst/>
                <a:latin typeface="Fira Mono"/>
              </a:rPr>
              <a:t>int</a:t>
            </a:r>
            <a:r>
              <a:rPr lang="de-DE" altLang="zh-CN" b="0" i="0">
                <a:solidFill>
                  <a:srgbClr val="737373"/>
                </a:solidFill>
                <a:effectLst/>
                <a:latin typeface="Fira Mono"/>
              </a:rPr>
              <a:t> $color )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92005" y="3815091"/>
            <a:ext cx="4443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err="1">
                <a:effectLst/>
                <a:latin typeface="Menlo"/>
              </a:rPr>
              <a:t>imagefill</a:t>
            </a:r>
            <a:r>
              <a:rPr lang="en-US" altLang="zh-CN" dirty="0">
                <a:effectLst/>
                <a:latin typeface="-webkit-standard"/>
              </a:rPr>
              <a:t>(</a:t>
            </a:r>
            <a:r>
              <a:rPr lang="en-US" altLang="zh-CN" dirty="0">
                <a:solidFill>
                  <a:srgbClr val="660000"/>
                </a:solidFill>
                <a:effectLst/>
                <a:latin typeface="-webkit-standard"/>
              </a:rPr>
              <a:t>$resource</a:t>
            </a:r>
            <a:r>
              <a:rPr lang="en-US" altLang="zh-CN" dirty="0">
                <a:effectLst/>
                <a:latin typeface="-webkit-standard"/>
              </a:rPr>
              <a:t>, </a:t>
            </a:r>
            <a:r>
              <a:rPr lang="en-US" altLang="zh-CN" dirty="0">
                <a:solidFill>
                  <a:srgbClr val="0000FF"/>
                </a:solidFill>
                <a:effectLst/>
                <a:latin typeface="-webkit-standard"/>
              </a:rPr>
              <a:t>401</a:t>
            </a:r>
            <a:r>
              <a:rPr lang="en-US" altLang="zh-CN" dirty="0">
                <a:effectLst/>
                <a:latin typeface="-webkit-standard"/>
              </a:rPr>
              <a:t>, </a:t>
            </a:r>
            <a:r>
              <a:rPr lang="en-US" altLang="zh-CN" dirty="0">
                <a:solidFill>
                  <a:srgbClr val="0000FF"/>
                </a:solidFill>
                <a:effectLst/>
                <a:latin typeface="-webkit-standard"/>
              </a:rPr>
              <a:t>301</a:t>
            </a:r>
            <a:r>
              <a:rPr lang="en-US" altLang="zh-CN" dirty="0">
                <a:effectLst/>
                <a:latin typeface="-webkit-standard"/>
              </a:rPr>
              <a:t>, </a:t>
            </a:r>
            <a:r>
              <a:rPr lang="en-US" altLang="zh-CN" dirty="0">
                <a:solidFill>
                  <a:srgbClr val="660000"/>
                </a:solidFill>
                <a:effectLst/>
                <a:latin typeface="-webkit-standard"/>
              </a:rPr>
              <a:t>$red</a:t>
            </a:r>
            <a:r>
              <a:rPr lang="en-US" altLang="zh-CN" dirty="0">
                <a:effectLst/>
                <a:latin typeface="Menlo"/>
              </a:rPr>
              <a:t>);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84789" y="4551786"/>
            <a:ext cx="7049763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与 </a:t>
            </a:r>
            <a:r>
              <a:rPr kumimoji="1" lang="en-US" altLang="zh-CN"/>
              <a:t>(x, y) </a:t>
            </a:r>
            <a:r>
              <a:rPr kumimoji="1" lang="zh-CN" altLang="en-US"/>
              <a:t>点颜色相同且相邻的点都会被填充上指定的颜色，可以把（</a:t>
            </a:r>
            <a:r>
              <a:rPr kumimoji="1" lang="en-US" altLang="zh-CN"/>
              <a:t>x</a:t>
            </a:r>
            <a:r>
              <a:rPr kumimoji="1" lang="zh-CN" altLang="en-US"/>
              <a:t>，</a:t>
            </a:r>
            <a:r>
              <a:rPr kumimoji="1" lang="en-US" altLang="zh-CN"/>
              <a:t>y</a:t>
            </a:r>
            <a:r>
              <a:rPr kumimoji="1" lang="zh-CN" altLang="en-US"/>
              <a:t>）想象成我们的鼠标，鼠标点哪里，哪里就会被填充，范围是一个封闭的区域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插入文字</a:t>
            </a:r>
          </a:p>
        </p:txBody>
      </p:sp>
      <p:sp>
        <p:nvSpPr>
          <p:cNvPr id="4" name="矩形 3"/>
          <p:cNvSpPr/>
          <p:nvPr/>
        </p:nvSpPr>
        <p:spPr>
          <a:xfrm>
            <a:off x="670726" y="3105835"/>
            <a:ext cx="80160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altLang="zh-CN" b="0" i="0" dirty="0">
                <a:solidFill>
                  <a:srgbClr val="669933"/>
                </a:solidFill>
                <a:effectLst/>
                <a:latin typeface="Fira Mono"/>
              </a:rPr>
              <a:t>bool</a:t>
            </a:r>
            <a:r>
              <a:rPr lang="sk-SK" altLang="zh-CN" b="0" i="0" dirty="0">
                <a:solidFill>
                  <a:srgbClr val="737373"/>
                </a:solidFill>
                <a:effectLst/>
                <a:latin typeface="Fira Mono"/>
              </a:rPr>
              <a:t> </a:t>
            </a:r>
            <a:r>
              <a:rPr lang="sk-SK" altLang="zh-CN" b="0" i="0" dirty="0">
                <a:solidFill>
                  <a:srgbClr val="336699"/>
                </a:solidFill>
                <a:effectLst/>
                <a:latin typeface="Fira Mono"/>
              </a:rPr>
              <a:t>image</a:t>
            </a:r>
            <a:r>
              <a:rPr lang="en-US" altLang="zh-CN" b="0" i="0" dirty="0">
                <a:solidFill>
                  <a:srgbClr val="336699"/>
                </a:solidFill>
                <a:effectLst/>
                <a:latin typeface="Fira Mono"/>
              </a:rPr>
              <a:t>string</a:t>
            </a:r>
            <a:r>
              <a:rPr lang="sk-SK" altLang="zh-CN" b="0" i="0" dirty="0">
                <a:solidFill>
                  <a:srgbClr val="737373"/>
                </a:solidFill>
                <a:effectLst/>
                <a:latin typeface="Fira Mono"/>
              </a:rPr>
              <a:t> ( </a:t>
            </a:r>
            <a:r>
              <a:rPr lang="sk-SK" altLang="zh-CN" b="0" i="0" dirty="0">
                <a:solidFill>
                  <a:srgbClr val="669933"/>
                </a:solidFill>
                <a:effectLst/>
                <a:latin typeface="Fira Mono"/>
              </a:rPr>
              <a:t>resource</a:t>
            </a:r>
            <a:r>
              <a:rPr lang="sk-SK" altLang="zh-CN" b="0" i="0" dirty="0">
                <a:solidFill>
                  <a:srgbClr val="737373"/>
                </a:solidFill>
                <a:effectLst/>
                <a:latin typeface="Fira Mono"/>
              </a:rPr>
              <a:t> $image , </a:t>
            </a:r>
            <a:r>
              <a:rPr lang="sk-SK" altLang="zh-CN" b="0" i="0" dirty="0">
                <a:solidFill>
                  <a:srgbClr val="669933"/>
                </a:solidFill>
                <a:effectLst/>
                <a:latin typeface="Fira Mono"/>
              </a:rPr>
              <a:t>int</a:t>
            </a:r>
            <a:r>
              <a:rPr lang="sk-SK" altLang="zh-CN" b="0" i="0" dirty="0">
                <a:solidFill>
                  <a:srgbClr val="737373"/>
                </a:solidFill>
                <a:effectLst/>
                <a:latin typeface="Fira Mono"/>
              </a:rPr>
              <a:t> $font , </a:t>
            </a:r>
            <a:r>
              <a:rPr lang="sk-SK" altLang="zh-CN" b="0" i="0" dirty="0">
                <a:solidFill>
                  <a:srgbClr val="669933"/>
                </a:solidFill>
                <a:effectLst/>
                <a:latin typeface="Fira Mono"/>
              </a:rPr>
              <a:t>int</a:t>
            </a:r>
            <a:r>
              <a:rPr lang="sk-SK" altLang="zh-CN" b="0" i="0" dirty="0">
                <a:solidFill>
                  <a:srgbClr val="737373"/>
                </a:solidFill>
                <a:effectLst/>
                <a:latin typeface="Fira Mono"/>
              </a:rPr>
              <a:t> $x , </a:t>
            </a:r>
            <a:r>
              <a:rPr lang="sk-SK" altLang="zh-CN" b="0" i="0" dirty="0">
                <a:solidFill>
                  <a:srgbClr val="669933"/>
                </a:solidFill>
                <a:effectLst/>
                <a:latin typeface="Fira Mono"/>
              </a:rPr>
              <a:t>int</a:t>
            </a:r>
            <a:r>
              <a:rPr lang="sk-SK" altLang="zh-CN" b="0" i="0" dirty="0">
                <a:solidFill>
                  <a:srgbClr val="737373"/>
                </a:solidFill>
                <a:effectLst/>
                <a:latin typeface="Fira Mono"/>
              </a:rPr>
              <a:t> $y , </a:t>
            </a:r>
            <a:r>
              <a:rPr lang="sk-SK" altLang="zh-CN" b="0" i="0" dirty="0">
                <a:solidFill>
                  <a:srgbClr val="669933"/>
                </a:solidFill>
                <a:effectLst/>
                <a:latin typeface="Fira Mono"/>
              </a:rPr>
              <a:t>string</a:t>
            </a:r>
            <a:r>
              <a:rPr lang="sk-SK" altLang="zh-CN" b="0" i="0" dirty="0">
                <a:solidFill>
                  <a:srgbClr val="737373"/>
                </a:solidFill>
                <a:effectLst/>
                <a:latin typeface="Fira Mono"/>
              </a:rPr>
              <a:t> $c , </a:t>
            </a:r>
            <a:r>
              <a:rPr lang="sk-SK" altLang="zh-CN" b="0" i="0" dirty="0">
                <a:solidFill>
                  <a:srgbClr val="669933"/>
                </a:solidFill>
                <a:effectLst/>
                <a:latin typeface="Fira Mono"/>
              </a:rPr>
              <a:t>int</a:t>
            </a:r>
            <a:r>
              <a:rPr lang="sk-SK" altLang="zh-CN" b="0" i="0" dirty="0">
                <a:solidFill>
                  <a:srgbClr val="737373"/>
                </a:solidFill>
                <a:effectLst/>
                <a:latin typeface="Fira Mono"/>
              </a:rPr>
              <a:t> $color 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57200" y="3818890"/>
            <a:ext cx="7419975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 err="1">
                <a:effectLst/>
                <a:latin typeface="Menlo"/>
              </a:rPr>
              <a:t>imagestring</a:t>
            </a:r>
            <a:r>
              <a:rPr lang="en-US" altLang="zh-CN" dirty="0">
                <a:effectLst/>
                <a:latin typeface="-webkit-standard"/>
              </a:rPr>
              <a:t>(</a:t>
            </a:r>
            <a:r>
              <a:rPr lang="en-US" altLang="zh-CN" dirty="0">
                <a:solidFill>
                  <a:srgbClr val="660000"/>
                </a:solidFill>
                <a:effectLst/>
                <a:latin typeface="-webkit-standard"/>
              </a:rPr>
              <a:t>$image</a:t>
            </a:r>
            <a:r>
              <a:rPr lang="en-US" altLang="zh-CN" dirty="0">
                <a:effectLst/>
                <a:latin typeface="-webkit-standard"/>
              </a:rPr>
              <a:t>, </a:t>
            </a:r>
            <a:r>
              <a:rPr lang="en-US" altLang="zh-CN" dirty="0">
                <a:solidFill>
                  <a:srgbClr val="0000FF"/>
                </a:solidFill>
                <a:effectLst/>
                <a:latin typeface="-webkit-standard"/>
              </a:rPr>
              <a:t>3</a:t>
            </a:r>
            <a:r>
              <a:rPr lang="en-US" altLang="zh-CN" dirty="0">
                <a:effectLst/>
                <a:latin typeface="-webkit-standard"/>
              </a:rPr>
              <a:t>, </a:t>
            </a:r>
            <a:r>
              <a:rPr lang="en-US" altLang="zh-CN" dirty="0">
                <a:solidFill>
                  <a:srgbClr val="0000FF"/>
                </a:solidFill>
                <a:effectLst/>
                <a:latin typeface="-webkit-standard"/>
              </a:rPr>
              <a:t>250</a:t>
            </a:r>
            <a:r>
              <a:rPr lang="en-US" altLang="zh-CN" dirty="0">
                <a:effectLst/>
                <a:latin typeface="-webkit-standard"/>
              </a:rPr>
              <a:t>, </a:t>
            </a:r>
            <a:r>
              <a:rPr lang="en-US" altLang="zh-CN" dirty="0">
                <a:solidFill>
                  <a:srgbClr val="0000FF"/>
                </a:solidFill>
                <a:effectLst/>
                <a:latin typeface="-webkit-standard"/>
              </a:rPr>
              <a:t>200</a:t>
            </a:r>
            <a:r>
              <a:rPr lang="en-US" altLang="zh-CN" dirty="0">
                <a:effectLst/>
                <a:latin typeface="-webkit-standard"/>
              </a:rPr>
              <a:t>, </a:t>
            </a:r>
            <a:r>
              <a:rPr lang="en-US" altLang="zh-CN" b="1" dirty="0">
                <a:solidFill>
                  <a:srgbClr val="008000"/>
                </a:solidFill>
                <a:effectLst/>
                <a:latin typeface="-webkit-standard"/>
              </a:rPr>
              <a:t>'Hello'</a:t>
            </a:r>
            <a:r>
              <a:rPr lang="en-US" altLang="zh-CN" dirty="0">
                <a:effectLst/>
                <a:latin typeface="-webkit-standard"/>
              </a:rPr>
              <a:t>, </a:t>
            </a:r>
            <a:r>
              <a:rPr lang="en-US" altLang="zh-CN" dirty="0">
                <a:solidFill>
                  <a:srgbClr val="660000"/>
                </a:solidFill>
                <a:effectLst/>
                <a:latin typeface="-webkit-standard"/>
              </a:rPr>
              <a:t>$white</a:t>
            </a:r>
            <a:r>
              <a:rPr lang="en-US" altLang="zh-CN" dirty="0">
                <a:effectLst/>
                <a:latin typeface="Menlo"/>
              </a:rPr>
              <a:t>);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70726" y="4608861"/>
            <a:ext cx="80160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上面的代码在</a:t>
            </a:r>
            <a:r>
              <a:rPr kumimoji="1" lang="zh-CN" altLang="zh-CN" dirty="0"/>
              <a:t>（</a:t>
            </a:r>
            <a:r>
              <a:rPr kumimoji="1" lang="en-US" altLang="zh-CN" dirty="0"/>
              <a:t>250</a:t>
            </a:r>
            <a:r>
              <a:rPr kumimoji="1" lang="zh-CN" altLang="en-US" dirty="0"/>
              <a:t>，</a:t>
            </a:r>
            <a:r>
              <a:rPr kumimoji="1" lang="en-US" altLang="zh-CN" dirty="0"/>
              <a:t>200</a:t>
            </a:r>
            <a:r>
              <a:rPr kumimoji="1" lang="zh-CN" altLang="zh-CN" dirty="0"/>
              <a:t>）</a:t>
            </a:r>
            <a:r>
              <a:rPr kumimoji="1" lang="zh-CN" altLang="en-US" dirty="0"/>
              <a:t>的位置插入一行白色的</a:t>
            </a:r>
            <a:r>
              <a:rPr kumimoji="1" lang="en-US" altLang="zh-CN" dirty="0"/>
              <a:t>Hello</a:t>
            </a:r>
            <a:r>
              <a:rPr kumimoji="1" lang="zh-CN" altLang="en-US" dirty="0"/>
              <a:t>文字，</a:t>
            </a:r>
            <a:r>
              <a:rPr kumimoji="1" lang="en-US" altLang="zh-CN" dirty="0"/>
              <a:t>font</a:t>
            </a:r>
            <a:r>
              <a:rPr kumimoji="1" lang="zh-CN" altLang="en-US" dirty="0"/>
              <a:t>可以取值</a:t>
            </a:r>
            <a:r>
              <a:rPr kumimoji="1" lang="en-US" altLang="zh-CN" dirty="0"/>
              <a:t>1</a:t>
            </a:r>
            <a:r>
              <a:rPr kumimoji="1" lang="zh-CN" altLang="en-US" dirty="0"/>
              <a:t>到</a:t>
            </a:r>
            <a:r>
              <a:rPr kumimoji="1" lang="en-US" altLang="zh-CN" dirty="0"/>
              <a:t>5</a:t>
            </a:r>
            <a:r>
              <a:rPr kumimoji="1" lang="zh-CN" altLang="en-US" dirty="0"/>
              <a:t>分别代表五种系统字体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>
                <a:solidFill>
                  <a:srgbClr val="FF0000"/>
                </a:solidFill>
              </a:rPr>
              <a:t>注意：汉字无法使用该函数（因为字体不支持）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文字函数的问题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无法调整文字样式</a:t>
            </a:r>
            <a:endParaRPr kumimoji="1" lang="en-US" altLang="zh-CN"/>
          </a:p>
          <a:p>
            <a:r>
              <a:rPr kumimoji="1" lang="zh-CN" altLang="en-US"/>
              <a:t>无法调整文字大小</a:t>
            </a:r>
            <a:endParaRPr kumimoji="1" lang="en-US" altLang="zh-CN"/>
          </a:p>
          <a:p>
            <a:r>
              <a:rPr kumimoji="1" lang="zh-CN" altLang="en-US"/>
              <a:t>字体只有给定的五种内置字体</a:t>
            </a:r>
            <a:endParaRPr kumimoji="1" lang="en-US" altLang="zh-CN"/>
          </a:p>
          <a:p>
            <a:r>
              <a:rPr kumimoji="1" lang="zh-CN" altLang="en-US"/>
              <a:t>无法显示中文汉字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插入</a:t>
            </a:r>
            <a:r>
              <a:rPr kumimoji="1" lang="en-US" altLang="zh-CN"/>
              <a:t>TrueType</a:t>
            </a:r>
            <a:r>
              <a:rPr kumimoji="1" lang="zh-CN" altLang="en-US"/>
              <a:t>文本</a:t>
            </a:r>
          </a:p>
        </p:txBody>
      </p:sp>
      <p:sp>
        <p:nvSpPr>
          <p:cNvPr id="4" name="矩形 3"/>
          <p:cNvSpPr/>
          <p:nvPr/>
        </p:nvSpPr>
        <p:spPr>
          <a:xfrm>
            <a:off x="742079" y="2967335"/>
            <a:ext cx="74778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zh-CN" b="0" i="0">
                <a:solidFill>
                  <a:srgbClr val="669933"/>
                </a:solidFill>
                <a:effectLst/>
                <a:latin typeface="Fira Mono"/>
              </a:rPr>
              <a:t>array</a:t>
            </a:r>
            <a:r>
              <a:rPr lang="de-DE" altLang="zh-CN" b="0" i="0">
                <a:solidFill>
                  <a:srgbClr val="737373"/>
                </a:solidFill>
                <a:effectLst/>
                <a:latin typeface="Fira Mono"/>
              </a:rPr>
              <a:t> </a:t>
            </a:r>
            <a:r>
              <a:rPr lang="de-DE" altLang="zh-CN" b="0" i="0">
                <a:solidFill>
                  <a:srgbClr val="336699"/>
                </a:solidFill>
                <a:effectLst/>
                <a:latin typeface="Fira Mono"/>
              </a:rPr>
              <a:t>imagettftext</a:t>
            </a:r>
            <a:r>
              <a:rPr lang="de-DE" altLang="zh-CN" b="0" i="0">
                <a:solidFill>
                  <a:srgbClr val="737373"/>
                </a:solidFill>
                <a:effectLst/>
                <a:latin typeface="Fira Mono"/>
              </a:rPr>
              <a:t> ( </a:t>
            </a:r>
            <a:r>
              <a:rPr lang="de-DE" altLang="zh-CN" b="0" i="0">
                <a:solidFill>
                  <a:srgbClr val="669933"/>
                </a:solidFill>
                <a:effectLst/>
                <a:latin typeface="Fira Mono"/>
              </a:rPr>
              <a:t>resource</a:t>
            </a:r>
            <a:r>
              <a:rPr lang="de-DE" altLang="zh-CN" b="0" i="0">
                <a:solidFill>
                  <a:srgbClr val="737373"/>
                </a:solidFill>
                <a:effectLst/>
                <a:latin typeface="Fira Mono"/>
              </a:rPr>
              <a:t> $image , </a:t>
            </a:r>
            <a:r>
              <a:rPr lang="de-DE" altLang="zh-CN" b="0" i="0">
                <a:solidFill>
                  <a:srgbClr val="669933"/>
                </a:solidFill>
                <a:effectLst/>
                <a:latin typeface="Fira Mono"/>
              </a:rPr>
              <a:t>float</a:t>
            </a:r>
            <a:r>
              <a:rPr lang="de-DE" altLang="zh-CN" b="0" i="0">
                <a:solidFill>
                  <a:srgbClr val="737373"/>
                </a:solidFill>
                <a:effectLst/>
                <a:latin typeface="Fira Mono"/>
              </a:rPr>
              <a:t> $size , </a:t>
            </a:r>
            <a:r>
              <a:rPr lang="de-DE" altLang="zh-CN" b="0" i="0">
                <a:solidFill>
                  <a:srgbClr val="669933"/>
                </a:solidFill>
                <a:effectLst/>
                <a:latin typeface="Fira Mono"/>
              </a:rPr>
              <a:t>float</a:t>
            </a:r>
            <a:r>
              <a:rPr lang="de-DE" altLang="zh-CN" b="0" i="0">
                <a:solidFill>
                  <a:srgbClr val="737373"/>
                </a:solidFill>
                <a:effectLst/>
                <a:latin typeface="Fira Mono"/>
              </a:rPr>
              <a:t> $angle , </a:t>
            </a:r>
            <a:r>
              <a:rPr lang="de-DE" altLang="zh-CN" b="0" i="0">
                <a:solidFill>
                  <a:srgbClr val="669933"/>
                </a:solidFill>
                <a:effectLst/>
                <a:latin typeface="Fira Mono"/>
              </a:rPr>
              <a:t>int</a:t>
            </a:r>
            <a:r>
              <a:rPr lang="de-DE" altLang="zh-CN" b="0" i="0">
                <a:solidFill>
                  <a:srgbClr val="737373"/>
                </a:solidFill>
                <a:effectLst/>
                <a:latin typeface="Fira Mono"/>
              </a:rPr>
              <a:t> $x , </a:t>
            </a:r>
            <a:r>
              <a:rPr lang="de-DE" altLang="zh-CN" b="0" i="0">
                <a:solidFill>
                  <a:srgbClr val="669933"/>
                </a:solidFill>
                <a:effectLst/>
                <a:latin typeface="Fira Mono"/>
              </a:rPr>
              <a:t>int</a:t>
            </a:r>
            <a:r>
              <a:rPr lang="de-DE" altLang="zh-CN" b="0" i="0">
                <a:solidFill>
                  <a:srgbClr val="737373"/>
                </a:solidFill>
                <a:effectLst/>
                <a:latin typeface="Fira Mono"/>
              </a:rPr>
              <a:t> $y , </a:t>
            </a:r>
            <a:r>
              <a:rPr lang="de-DE" altLang="zh-CN" b="0" i="0">
                <a:solidFill>
                  <a:srgbClr val="669933"/>
                </a:solidFill>
                <a:effectLst/>
                <a:latin typeface="Fira Mono"/>
              </a:rPr>
              <a:t>int</a:t>
            </a:r>
            <a:r>
              <a:rPr lang="de-DE" altLang="zh-CN" b="0" i="0">
                <a:solidFill>
                  <a:srgbClr val="737373"/>
                </a:solidFill>
                <a:effectLst/>
                <a:latin typeface="Fira Mono"/>
              </a:rPr>
              <a:t> $color, </a:t>
            </a:r>
            <a:r>
              <a:rPr lang="de-DE" altLang="zh-CN" b="0" i="0">
                <a:solidFill>
                  <a:srgbClr val="669933"/>
                </a:solidFill>
                <a:effectLst/>
                <a:latin typeface="Fira Mono"/>
              </a:rPr>
              <a:t>string</a:t>
            </a:r>
            <a:r>
              <a:rPr lang="de-DE" altLang="zh-CN" b="0" i="0">
                <a:solidFill>
                  <a:srgbClr val="737373"/>
                </a:solidFill>
                <a:effectLst/>
                <a:latin typeface="Fira Mono"/>
              </a:rPr>
              <a:t> $fontfile , </a:t>
            </a:r>
            <a:r>
              <a:rPr lang="de-DE" altLang="zh-CN" b="0" i="0">
                <a:solidFill>
                  <a:srgbClr val="669933"/>
                </a:solidFill>
                <a:effectLst/>
                <a:latin typeface="Fira Mono"/>
              </a:rPr>
              <a:t>string</a:t>
            </a:r>
            <a:r>
              <a:rPr lang="de-DE" altLang="zh-CN" b="0" i="0">
                <a:solidFill>
                  <a:srgbClr val="737373"/>
                </a:solidFill>
                <a:effectLst/>
                <a:latin typeface="Fira Mono"/>
              </a:rPr>
              <a:t> $text )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569785" y="3747376"/>
            <a:ext cx="59794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zh-CN" i="1">
                <a:effectLst/>
                <a:latin typeface="Menlo"/>
              </a:rPr>
              <a:t>imagettftext</a:t>
            </a:r>
            <a:r>
              <a:rPr lang="de-DE" altLang="zh-CN">
                <a:effectLst/>
                <a:latin typeface="-webkit-standard"/>
              </a:rPr>
              <a:t>(</a:t>
            </a:r>
            <a:r>
              <a:rPr lang="de-DE" altLang="zh-CN">
                <a:solidFill>
                  <a:srgbClr val="660000"/>
                </a:solidFill>
                <a:effectLst/>
                <a:latin typeface="-webkit-standard"/>
              </a:rPr>
              <a:t>$image</a:t>
            </a:r>
            <a:r>
              <a:rPr lang="de-DE" altLang="zh-CN">
                <a:effectLst/>
                <a:latin typeface="-webkit-standard"/>
              </a:rPr>
              <a:t>, </a:t>
            </a:r>
            <a:r>
              <a:rPr lang="de-DE" altLang="zh-CN">
                <a:solidFill>
                  <a:srgbClr val="0000FF"/>
                </a:solidFill>
                <a:effectLst/>
                <a:latin typeface="-webkit-standard"/>
              </a:rPr>
              <a:t>12</a:t>
            </a:r>
            <a:r>
              <a:rPr lang="de-DE" altLang="zh-CN">
                <a:effectLst/>
                <a:latin typeface="-webkit-standard"/>
              </a:rPr>
              <a:t>, </a:t>
            </a:r>
            <a:r>
              <a:rPr lang="de-DE" altLang="zh-CN">
                <a:solidFill>
                  <a:srgbClr val="0000FF"/>
                </a:solidFill>
                <a:effectLst/>
                <a:latin typeface="-webkit-standard"/>
              </a:rPr>
              <a:t>0</a:t>
            </a:r>
            <a:r>
              <a:rPr lang="de-DE" altLang="zh-CN">
                <a:effectLst/>
                <a:latin typeface="-webkit-standard"/>
              </a:rPr>
              <a:t>, </a:t>
            </a:r>
            <a:r>
              <a:rPr lang="de-DE" altLang="zh-CN">
                <a:solidFill>
                  <a:srgbClr val="0000FF"/>
                </a:solidFill>
                <a:effectLst/>
                <a:latin typeface="-webkit-standard"/>
              </a:rPr>
              <a:t>250 </a:t>
            </a:r>
            <a:r>
              <a:rPr lang="de-DE" altLang="zh-CN">
                <a:effectLst/>
                <a:latin typeface="-webkit-standard"/>
              </a:rPr>
              <a:t>, </a:t>
            </a:r>
            <a:r>
              <a:rPr lang="de-DE" altLang="zh-CN">
                <a:solidFill>
                  <a:srgbClr val="0000FF"/>
                </a:solidFill>
                <a:effectLst/>
                <a:latin typeface="-webkit-standard"/>
              </a:rPr>
              <a:t>250</a:t>
            </a:r>
            <a:r>
              <a:rPr lang="de-DE" altLang="zh-CN">
                <a:effectLst/>
                <a:latin typeface="-webkit-standard"/>
              </a:rPr>
              <a:t>, </a:t>
            </a:r>
            <a:r>
              <a:rPr lang="de-DE" altLang="zh-CN">
                <a:solidFill>
                  <a:srgbClr val="660000"/>
                </a:solidFill>
                <a:effectLst/>
                <a:latin typeface="-webkit-standard"/>
              </a:rPr>
              <a:t>$black</a:t>
            </a:r>
            <a:r>
              <a:rPr lang="de-DE" altLang="zh-CN">
                <a:effectLst/>
                <a:latin typeface="-webkit-standard"/>
              </a:rPr>
              <a:t>, </a:t>
            </a:r>
            <a:r>
              <a:rPr lang="de-DE" altLang="zh-CN" b="1">
                <a:solidFill>
                  <a:srgbClr val="008000"/>
                </a:solidFill>
                <a:effectLst/>
                <a:latin typeface="-webkit-standard"/>
              </a:rPr>
              <a:t>"simhei.ttf"</a:t>
            </a:r>
            <a:r>
              <a:rPr lang="de-DE" altLang="zh-CN">
                <a:effectLst/>
                <a:latin typeface="-webkit-standard"/>
              </a:rPr>
              <a:t>, </a:t>
            </a:r>
            <a:r>
              <a:rPr lang="de-DE" altLang="zh-CN" b="1">
                <a:solidFill>
                  <a:srgbClr val="008000"/>
                </a:solidFill>
                <a:effectLst/>
                <a:latin typeface="-webkit-standard"/>
              </a:rPr>
              <a:t>"</a:t>
            </a:r>
            <a:r>
              <a:rPr lang="zh-CN" altLang="de-DE" b="1">
                <a:solidFill>
                  <a:srgbClr val="008000"/>
                </a:solidFill>
                <a:effectLst/>
                <a:latin typeface="-webkit-standard"/>
              </a:rPr>
              <a:t>新安人才网</a:t>
            </a:r>
            <a:r>
              <a:rPr lang="de-DE" altLang="zh-CN" b="1">
                <a:solidFill>
                  <a:srgbClr val="008000"/>
                </a:solidFill>
                <a:effectLst/>
                <a:latin typeface="-webkit-standard"/>
              </a:rPr>
              <a:t>"</a:t>
            </a:r>
            <a:r>
              <a:rPr lang="de-DE" altLang="zh-CN">
                <a:effectLst/>
                <a:latin typeface="Menlo"/>
              </a:rPr>
              <a:t>);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42079" y="4965584"/>
            <a:ext cx="74778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上面的代码在（</a:t>
            </a:r>
            <a:r>
              <a:rPr kumimoji="1" lang="en-US" altLang="zh-CN"/>
              <a:t>250</a:t>
            </a:r>
            <a:r>
              <a:rPr kumimoji="1" lang="zh-CN" altLang="en-US"/>
              <a:t>，</a:t>
            </a:r>
            <a:r>
              <a:rPr kumimoji="1" lang="en-US" altLang="zh-CN"/>
              <a:t>250</a:t>
            </a:r>
            <a:r>
              <a:rPr kumimoji="1" lang="zh-CN" altLang="en-US"/>
              <a:t>）的位置开始显示一行</a:t>
            </a:r>
            <a:r>
              <a:rPr kumimoji="1" lang="en-US" altLang="zh-CN"/>
              <a:t>12</a:t>
            </a:r>
            <a:r>
              <a:rPr kumimoji="1" lang="zh-CN" altLang="en-US"/>
              <a:t>号微软细黑的中文：新安人才网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>
                <a:solidFill>
                  <a:srgbClr val="FF0000"/>
                </a:solidFill>
              </a:rPr>
              <a:t>注意：字体文件必须拷贝到一个具体的目录下，</a:t>
            </a:r>
            <a:r>
              <a:rPr kumimoji="1" lang="en-US" altLang="zh-CN">
                <a:solidFill>
                  <a:srgbClr val="FF0000"/>
                </a:solidFill>
              </a:rPr>
              <a:t>fontfile</a:t>
            </a:r>
            <a:r>
              <a:rPr kumimoji="1" lang="zh-CN" altLang="en-US">
                <a:solidFill>
                  <a:srgbClr val="FF0000"/>
                </a:solidFill>
              </a:rPr>
              <a:t>可以是一个相对路劲也可以是一个绝对路径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修改现有图片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9775" y="3823970"/>
            <a:ext cx="7663180" cy="1822450"/>
          </a:xfrm>
        </p:spPr>
        <p:txBody>
          <a:bodyPr>
            <a:normAutofit fontScale="80000"/>
          </a:bodyPr>
          <a:lstStyle/>
          <a:p>
            <a:r>
              <a:rPr lang="hr-HR" altLang="zh-CN" b="0" i="0">
                <a:solidFill>
                  <a:srgbClr val="669933"/>
                </a:solidFill>
                <a:effectLst/>
                <a:latin typeface="Fira Mono"/>
              </a:rPr>
              <a:t>resource</a:t>
            </a:r>
            <a:r>
              <a:rPr lang="hr-HR" altLang="zh-CN" b="0" i="0">
                <a:solidFill>
                  <a:srgbClr val="737373"/>
                </a:solidFill>
                <a:effectLst/>
                <a:latin typeface="Fira Mono"/>
              </a:rPr>
              <a:t> </a:t>
            </a:r>
            <a:r>
              <a:rPr lang="hr-HR" altLang="zh-CN" b="0" i="0">
                <a:solidFill>
                  <a:srgbClr val="336699"/>
                </a:solidFill>
                <a:effectLst/>
                <a:latin typeface="Fira Mono"/>
              </a:rPr>
              <a:t>imagecreatefromjpeg</a:t>
            </a:r>
            <a:r>
              <a:rPr lang="hr-HR" altLang="zh-CN" b="0" i="0">
                <a:solidFill>
                  <a:srgbClr val="737373"/>
                </a:solidFill>
                <a:effectLst/>
                <a:latin typeface="Fira Mono"/>
              </a:rPr>
              <a:t> ( </a:t>
            </a:r>
            <a:r>
              <a:rPr lang="hr-HR" altLang="zh-CN" b="0" i="0">
                <a:solidFill>
                  <a:srgbClr val="669933"/>
                </a:solidFill>
                <a:effectLst/>
                <a:latin typeface="Fira Mono"/>
              </a:rPr>
              <a:t>string</a:t>
            </a:r>
            <a:r>
              <a:rPr lang="hr-HR" altLang="zh-CN" b="0" i="0">
                <a:solidFill>
                  <a:srgbClr val="737373"/>
                </a:solidFill>
                <a:effectLst/>
                <a:latin typeface="Fira Mono"/>
              </a:rPr>
              <a:t> $filename )</a:t>
            </a:r>
          </a:p>
          <a:p>
            <a:r>
              <a:rPr lang="en-US" altLang="zh-CN" b="0" i="0">
                <a:solidFill>
                  <a:srgbClr val="669933"/>
                </a:solidFill>
                <a:effectLst/>
                <a:latin typeface="Fira Mono"/>
              </a:rPr>
              <a:t>resource</a:t>
            </a:r>
            <a:r>
              <a:rPr lang="en-US" altLang="zh-CN" b="0" i="0">
                <a:solidFill>
                  <a:srgbClr val="737373"/>
                </a:solidFill>
                <a:effectLst/>
                <a:latin typeface="Fira Mono"/>
              </a:rPr>
              <a:t> </a:t>
            </a:r>
            <a:r>
              <a:rPr lang="en-US" altLang="zh-CN" b="0" i="0">
                <a:solidFill>
                  <a:srgbClr val="336699"/>
                </a:solidFill>
                <a:effectLst/>
                <a:latin typeface="Fira Mono"/>
              </a:rPr>
              <a:t>imagecreatefrompng</a:t>
            </a:r>
            <a:r>
              <a:rPr lang="en-US" altLang="zh-CN" b="0" i="0">
                <a:solidFill>
                  <a:srgbClr val="737373"/>
                </a:solidFill>
                <a:effectLst/>
                <a:latin typeface="Fira Mono"/>
              </a:rPr>
              <a:t> ( </a:t>
            </a:r>
            <a:r>
              <a:rPr lang="en-US" altLang="zh-CN" b="0" i="0">
                <a:solidFill>
                  <a:srgbClr val="669933"/>
                </a:solidFill>
                <a:effectLst/>
                <a:latin typeface="Fira Mono"/>
              </a:rPr>
              <a:t>string</a:t>
            </a:r>
            <a:r>
              <a:rPr lang="en-US" altLang="zh-CN" b="0" i="0">
                <a:solidFill>
                  <a:srgbClr val="737373"/>
                </a:solidFill>
                <a:effectLst/>
                <a:latin typeface="Fira Mono"/>
              </a:rPr>
              <a:t> $filename )</a:t>
            </a:r>
          </a:p>
          <a:p>
            <a:r>
              <a:rPr lang="en-US" altLang="zh-CN" b="0" i="0">
                <a:solidFill>
                  <a:srgbClr val="669933"/>
                </a:solidFill>
                <a:effectLst/>
                <a:latin typeface="Fira Mono"/>
              </a:rPr>
              <a:t>resource</a:t>
            </a:r>
            <a:r>
              <a:rPr lang="en-US" altLang="zh-CN" b="0" i="0">
                <a:solidFill>
                  <a:srgbClr val="737373"/>
                </a:solidFill>
                <a:effectLst/>
                <a:latin typeface="Fira Mono"/>
              </a:rPr>
              <a:t> </a:t>
            </a:r>
            <a:r>
              <a:rPr lang="en-US" altLang="zh-CN" b="0" i="0">
                <a:solidFill>
                  <a:srgbClr val="336699"/>
                </a:solidFill>
                <a:effectLst/>
                <a:latin typeface="Fira Mono"/>
              </a:rPr>
              <a:t>imagecreatefromgif</a:t>
            </a:r>
            <a:r>
              <a:rPr lang="en-US" altLang="zh-CN" b="0" i="0">
                <a:solidFill>
                  <a:srgbClr val="737373"/>
                </a:solidFill>
                <a:effectLst/>
                <a:latin typeface="Fira Mono"/>
              </a:rPr>
              <a:t> ( </a:t>
            </a:r>
            <a:r>
              <a:rPr lang="en-US" altLang="zh-CN" b="0" i="0">
                <a:solidFill>
                  <a:srgbClr val="669933"/>
                </a:solidFill>
                <a:effectLst/>
                <a:latin typeface="Fira Mono"/>
              </a:rPr>
              <a:t>string</a:t>
            </a:r>
            <a:r>
              <a:rPr lang="en-US" altLang="zh-CN" b="0" i="0">
                <a:solidFill>
                  <a:srgbClr val="737373"/>
                </a:solidFill>
                <a:effectLst/>
                <a:latin typeface="Fira Mono"/>
              </a:rPr>
              <a:t> $filename )</a:t>
            </a:r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39775" y="2696826"/>
            <a:ext cx="7662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前面的例子中都是使用</a:t>
            </a:r>
            <a:r>
              <a:rPr kumimoji="1" lang="en-US" altLang="zh-CN"/>
              <a:t>imagecreate</a:t>
            </a:r>
            <a:r>
              <a:rPr kumimoji="1" lang="zh-CN" altLang="en-US"/>
              <a:t>或者</a:t>
            </a:r>
            <a:r>
              <a:rPr kumimoji="1" lang="en-US" altLang="zh-CN"/>
              <a:t>imagecreatetruecolor</a:t>
            </a:r>
            <a:r>
              <a:rPr kumimoji="1" lang="zh-CN" altLang="en-US"/>
              <a:t>来创建一个空白的新图片并输出，但是大多数情况下我们需要在现有的图片上进行加工，使用下面的函数就可以从一张现有的图片直接加载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23621" y="5748695"/>
            <a:ext cx="7662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与</a:t>
            </a:r>
            <a:r>
              <a:rPr kumimoji="1" lang="en-US" altLang="zh-CN"/>
              <a:t>imagepng</a:t>
            </a:r>
            <a:r>
              <a:rPr kumimoji="1" lang="zh-CN" altLang="en-US"/>
              <a:t>对应，生成图片的函数也有</a:t>
            </a:r>
            <a:r>
              <a:rPr kumimoji="1" lang="en-US" altLang="zh-CN"/>
              <a:t>imagejpeg</a:t>
            </a:r>
            <a:r>
              <a:rPr kumimoji="1" lang="zh-CN" altLang="en-US"/>
              <a:t>和</a:t>
            </a:r>
            <a:r>
              <a:rPr kumimoji="1" lang="en-US" altLang="zh-CN"/>
              <a:t>imagegif</a:t>
            </a:r>
            <a:endParaRPr kumimoji="1"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GD</a:t>
            </a:r>
            <a:r>
              <a:rPr kumimoji="1" lang="zh-CN" altLang="en-US" dirty="0"/>
              <a:t>库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027" y="3959764"/>
            <a:ext cx="5161943" cy="264139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39775" y="2593451"/>
            <a:ext cx="76628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GD</a:t>
            </a:r>
            <a:r>
              <a:rPr lang="zh-CN" altLang="en-US" dirty="0"/>
              <a:t>库，是</a:t>
            </a:r>
            <a:r>
              <a:rPr lang="en-US" altLang="zh-CN" dirty="0" err="1"/>
              <a:t>php</a:t>
            </a:r>
            <a:r>
              <a:rPr lang="zh-CN" altLang="en-US" dirty="0"/>
              <a:t>处理图形的扩展库，</a:t>
            </a:r>
            <a:r>
              <a:rPr lang="en-US" altLang="zh-CN" dirty="0"/>
              <a:t>GD</a:t>
            </a:r>
            <a:r>
              <a:rPr lang="zh-CN" altLang="en-US" dirty="0"/>
              <a:t>库提供了一系列用来处理图片的</a:t>
            </a:r>
            <a:r>
              <a:rPr lang="en-US" altLang="zh-CN" dirty="0"/>
              <a:t>API</a:t>
            </a:r>
            <a:r>
              <a:rPr lang="zh-CN" altLang="en-US" dirty="0"/>
              <a:t>，使用</a:t>
            </a:r>
            <a:r>
              <a:rPr lang="en-US" altLang="zh-CN" dirty="0"/>
              <a:t>GD</a:t>
            </a:r>
            <a:r>
              <a:rPr lang="zh-CN" altLang="en-US" dirty="0"/>
              <a:t>库可以处理图片，或者生成图片</a:t>
            </a:r>
            <a:endParaRPr lang="en-US" altLang="zh-CN" dirty="0"/>
          </a:p>
          <a:p>
            <a:endParaRPr lang="en-US" altLang="zh-CN" dirty="0"/>
          </a:p>
          <a:p>
            <a:r>
              <a:rPr kumimoji="1" lang="zh-CN" altLang="en-US" dirty="0"/>
              <a:t>检查当前</a:t>
            </a:r>
            <a:r>
              <a:rPr kumimoji="1" lang="en-US" altLang="zh-CN" dirty="0"/>
              <a:t>PHP</a:t>
            </a:r>
            <a:r>
              <a:rPr kumimoji="1" lang="zh-CN" altLang="en-US" dirty="0"/>
              <a:t>是否安装了</a:t>
            </a:r>
            <a:r>
              <a:rPr kumimoji="1" lang="en-US" altLang="zh-CN" dirty="0"/>
              <a:t>GD</a:t>
            </a:r>
            <a:r>
              <a:rPr kumimoji="1" lang="zh-CN" altLang="en-US" dirty="0"/>
              <a:t>库，可以使用</a:t>
            </a:r>
            <a:r>
              <a:rPr kumimoji="1" lang="en-US" altLang="zh-CN" dirty="0" err="1"/>
              <a:t>phpinfo</a:t>
            </a:r>
            <a:r>
              <a:rPr kumimoji="1" lang="en-US" altLang="zh-CN" dirty="0"/>
              <a:t>()</a:t>
            </a:r>
            <a:r>
              <a:rPr kumimoji="1" lang="zh-CN" altLang="en-US" dirty="0"/>
              <a:t>，在页面中查询是否有</a:t>
            </a:r>
            <a:r>
              <a:rPr kumimoji="1" lang="en-US" altLang="zh-CN" dirty="0"/>
              <a:t>GD</a:t>
            </a:r>
            <a:r>
              <a:rPr kumimoji="1" lang="zh-CN" altLang="en-US" dirty="0"/>
              <a:t>的支持，如果没有，需要安装额外的拓展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使用所学的图片处理函数实现动态贺卡功能</a:t>
            </a:r>
            <a:endParaRPr kumimoji="1" lang="en-US" altLang="zh-CN"/>
          </a:p>
          <a:p>
            <a:r>
              <a:rPr kumimoji="1" lang="zh-CN" altLang="en-US"/>
              <a:t>贺卡为一张图片，姓名的位置没有文字</a:t>
            </a:r>
            <a:endParaRPr kumimoji="1" lang="en-US" altLang="zh-CN"/>
          </a:p>
          <a:p>
            <a:r>
              <a:rPr kumimoji="1" lang="zh-CN" altLang="en-US"/>
              <a:t>用户通过</a:t>
            </a:r>
            <a:r>
              <a:rPr kumimoji="1" lang="en-US" altLang="zh-CN"/>
              <a:t>GET</a:t>
            </a:r>
            <a:r>
              <a:rPr kumimoji="1" lang="zh-CN" altLang="en-US"/>
              <a:t>方式将参数传递给</a:t>
            </a:r>
            <a:r>
              <a:rPr kumimoji="1" lang="en-US" altLang="zh-CN"/>
              <a:t>PHP</a:t>
            </a:r>
            <a:r>
              <a:rPr kumimoji="1" lang="zh-CN" altLang="en-US"/>
              <a:t>脚本，</a:t>
            </a:r>
            <a:r>
              <a:rPr kumimoji="1" lang="en-US" altLang="zh-CN"/>
              <a:t>PHP</a:t>
            </a:r>
            <a:r>
              <a:rPr kumimoji="1" lang="zh-CN" altLang="en-US"/>
              <a:t>脚本将姓名嵌入到图片的文字处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绘图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/>
              <a:t>新建图像并填充底色</a:t>
            </a:r>
            <a:endParaRPr kumimoji="1" lang="en-US" altLang="zh-CN"/>
          </a:p>
          <a:p>
            <a:r>
              <a:rPr kumimoji="1" lang="zh-CN" altLang="en-US"/>
              <a:t>点、线、圆形、矩形</a:t>
            </a:r>
            <a:endParaRPr kumimoji="1" lang="en-US" altLang="zh-CN"/>
          </a:p>
          <a:p>
            <a:r>
              <a:rPr kumimoji="1" lang="zh-CN" altLang="en-US"/>
              <a:t>形状填充颜色</a:t>
            </a:r>
            <a:endParaRPr kumimoji="1" lang="en-US" altLang="zh-CN"/>
          </a:p>
          <a:p>
            <a:r>
              <a:rPr kumimoji="1" lang="zh-CN" altLang="en-US"/>
              <a:t>添加文字</a:t>
            </a:r>
            <a:endParaRPr kumimoji="1"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新建图像</a:t>
            </a:r>
          </a:p>
        </p:txBody>
      </p:sp>
      <p:sp>
        <p:nvSpPr>
          <p:cNvPr id="4" name="矩形 3"/>
          <p:cNvSpPr/>
          <p:nvPr/>
        </p:nvSpPr>
        <p:spPr>
          <a:xfrm>
            <a:off x="1184475" y="2921169"/>
            <a:ext cx="64075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669933"/>
                </a:solidFill>
                <a:effectLst/>
                <a:latin typeface="Fira Mono"/>
              </a:rPr>
              <a:t>resource</a:t>
            </a:r>
            <a:r>
              <a:rPr lang="en-US" altLang="zh-CN" b="0" i="0" dirty="0">
                <a:solidFill>
                  <a:srgbClr val="737373"/>
                </a:solidFill>
                <a:effectLst/>
                <a:latin typeface="Fira Mono"/>
              </a:rPr>
              <a:t> </a:t>
            </a:r>
            <a:r>
              <a:rPr lang="en-US" altLang="zh-CN" b="0" i="0" dirty="0" err="1">
                <a:solidFill>
                  <a:srgbClr val="336699"/>
                </a:solidFill>
                <a:effectLst/>
                <a:latin typeface="Fira Mono"/>
              </a:rPr>
              <a:t>imagecreatetruecolor</a:t>
            </a:r>
            <a:r>
              <a:rPr lang="en-US" altLang="zh-CN" b="0" i="0" dirty="0">
                <a:solidFill>
                  <a:srgbClr val="737373"/>
                </a:solidFill>
                <a:effectLst/>
                <a:latin typeface="Fira Mono"/>
              </a:rPr>
              <a:t> ( </a:t>
            </a:r>
            <a:r>
              <a:rPr lang="en-US" altLang="zh-CN" b="0" i="0" dirty="0" err="1">
                <a:solidFill>
                  <a:srgbClr val="669933"/>
                </a:solidFill>
                <a:effectLst/>
                <a:latin typeface="Fira Mono"/>
              </a:rPr>
              <a:t>int</a:t>
            </a:r>
            <a:r>
              <a:rPr lang="en-US" altLang="zh-CN" b="0" i="0" dirty="0">
                <a:solidFill>
                  <a:srgbClr val="737373"/>
                </a:solidFill>
                <a:effectLst/>
                <a:latin typeface="Fira Mono"/>
              </a:rPr>
              <a:t> $width , </a:t>
            </a:r>
            <a:r>
              <a:rPr lang="en-US" altLang="zh-CN" b="0" i="0" dirty="0" err="1">
                <a:solidFill>
                  <a:srgbClr val="669933"/>
                </a:solidFill>
                <a:effectLst/>
                <a:latin typeface="Fira Mono"/>
              </a:rPr>
              <a:t>int</a:t>
            </a:r>
            <a:r>
              <a:rPr lang="en-US" altLang="zh-CN" b="0" i="0" dirty="0">
                <a:solidFill>
                  <a:srgbClr val="737373"/>
                </a:solidFill>
                <a:effectLst/>
                <a:latin typeface="Fira Mono"/>
              </a:rPr>
              <a:t> $height 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04950" y="3922395"/>
            <a:ext cx="5390515" cy="1463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&lt;?php</a:t>
            </a:r>
          </a:p>
          <a:p>
            <a:r>
              <a:rPr lang="zh-CN" altLang="en-US" dirty="0"/>
              <a:t>header("Content-type:image/png");</a:t>
            </a:r>
          </a:p>
          <a:p>
            <a:r>
              <a:rPr lang="zh-CN" altLang="en-US" dirty="0"/>
              <a:t>$image = imagecreatetruecolor(400, 300);</a:t>
            </a:r>
          </a:p>
          <a:p>
            <a:r>
              <a:rPr lang="zh-CN" altLang="en-US" dirty="0"/>
              <a:t>imagepng($image);</a:t>
            </a:r>
          </a:p>
          <a:p>
            <a:r>
              <a:rPr lang="zh-CN" altLang="en-US" dirty="0"/>
              <a:t>imagedestroy($image);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27496" y="6164174"/>
            <a:ext cx="6964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imagecreatetruecolor</a:t>
            </a:r>
            <a:r>
              <a:rPr kumimoji="1" lang="zh-CN" altLang="en-US" dirty="0"/>
              <a:t>可以创建一个黑色底色的指定尺寸的图片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解释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header</a:t>
            </a:r>
            <a:r>
              <a:rPr kumimoji="1" lang="zh-CN" altLang="en-US" dirty="0"/>
              <a:t>的作用是用来告知浏览器：虽然请求的是</a:t>
            </a:r>
            <a:r>
              <a:rPr kumimoji="1" lang="en-US" altLang="zh-CN" dirty="0"/>
              <a:t>.</a:t>
            </a:r>
            <a:r>
              <a:rPr kumimoji="1" lang="en-US" altLang="zh-CN" dirty="0" err="1"/>
              <a:t>php</a:t>
            </a:r>
            <a:r>
              <a:rPr kumimoji="1" lang="zh-CN" altLang="en-US" dirty="0"/>
              <a:t>后缀的文件，但是返回的文件不是</a:t>
            </a:r>
            <a:r>
              <a:rPr kumimoji="1" lang="en-US" altLang="zh-CN" dirty="0"/>
              <a:t>HTML</a:t>
            </a:r>
            <a:r>
              <a:rPr kumimoji="1" lang="zh-CN" altLang="en-US" dirty="0"/>
              <a:t>而是一个</a:t>
            </a:r>
            <a:r>
              <a:rPr kumimoji="1" lang="en-US" altLang="zh-CN" dirty="0"/>
              <a:t>PNG</a:t>
            </a:r>
            <a:r>
              <a:rPr kumimoji="1" lang="zh-CN" altLang="en-US" dirty="0"/>
              <a:t>的图片</a:t>
            </a:r>
            <a:endParaRPr kumimoji="1" lang="en-US" altLang="zh-CN" dirty="0"/>
          </a:p>
          <a:p>
            <a:r>
              <a:rPr kumimoji="1" lang="en-US" altLang="zh-CN" dirty="0" err="1"/>
              <a:t>imagepng</a:t>
            </a:r>
            <a:r>
              <a:rPr kumimoji="1" lang="zh-CN" altLang="en-US" dirty="0"/>
              <a:t>用来将生成图片以</a:t>
            </a:r>
            <a:r>
              <a:rPr kumimoji="1" lang="en-US" altLang="zh-CN" dirty="0"/>
              <a:t>PNG</a:t>
            </a:r>
            <a:r>
              <a:rPr kumimoji="1" lang="zh-CN" altLang="en-US" dirty="0"/>
              <a:t>的数据格式输出给浏览器</a:t>
            </a:r>
            <a:endParaRPr kumimoji="1" lang="en-US" altLang="zh-CN" dirty="0"/>
          </a:p>
          <a:p>
            <a:r>
              <a:rPr kumimoji="1" lang="en-US" altLang="zh-CN" dirty="0" err="1"/>
              <a:t>imagedestroy</a:t>
            </a:r>
            <a:r>
              <a:rPr kumimoji="1" lang="zh-CN" altLang="en-US" dirty="0"/>
              <a:t>用来最终释放掉创建的图片资源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显示图片</a:t>
            </a:r>
          </a:p>
        </p:txBody>
      </p:sp>
      <p:sp>
        <p:nvSpPr>
          <p:cNvPr id="5" name="矩形 4"/>
          <p:cNvSpPr/>
          <p:nvPr/>
        </p:nvSpPr>
        <p:spPr>
          <a:xfrm>
            <a:off x="3981547" y="3302392"/>
            <a:ext cx="4820674" cy="2011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altLang="zh-CN" dirty="0"/>
              <a:t>&lt;html&gt;</a:t>
            </a:r>
          </a:p>
          <a:p>
            <a:r>
              <a:rPr lang="is-IS" altLang="zh-CN" dirty="0"/>
              <a:t>&lt;head&gt;&lt;title&gt;Image Demo&lt;/title&gt;</a:t>
            </a:r>
          </a:p>
          <a:p>
            <a:r>
              <a:rPr lang="is-IS" altLang="zh-CN" dirty="0"/>
              <a:t>&lt;/head&gt;</a:t>
            </a:r>
          </a:p>
          <a:p>
            <a:r>
              <a:rPr lang="is-IS" altLang="zh-CN" dirty="0"/>
              <a:t>&lt;body style="background-color:orange"&gt;</a:t>
            </a:r>
          </a:p>
          <a:p>
            <a:r>
              <a:rPr lang="is-IS" altLang="zh-CN" dirty="0"/>
              <a:t>&lt;img src="image.php"/&gt;</a:t>
            </a:r>
          </a:p>
          <a:p>
            <a:r>
              <a:rPr lang="is-IS" altLang="zh-CN" dirty="0"/>
              <a:t>&lt;/body&gt;</a:t>
            </a:r>
          </a:p>
          <a:p>
            <a:r>
              <a:rPr lang="is-IS" altLang="zh-CN" dirty="0"/>
              <a:t>&lt;/html&gt;</a:t>
            </a:r>
          </a:p>
        </p:txBody>
      </p:sp>
      <p:sp>
        <p:nvSpPr>
          <p:cNvPr id="6" name="矩形 5"/>
          <p:cNvSpPr/>
          <p:nvPr/>
        </p:nvSpPr>
        <p:spPr>
          <a:xfrm>
            <a:off x="673402" y="3120216"/>
            <a:ext cx="330814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/>
              <a:t>直接在浏览器里访问该</a:t>
            </a:r>
            <a:r>
              <a:rPr kumimoji="1" lang="en-US" altLang="zh-CN"/>
              <a:t>PHP</a:t>
            </a:r>
            <a:r>
              <a:rPr kumimoji="1" lang="zh-CN" altLang="en-US"/>
              <a:t>文件，显示图片确实没有问题，但是需要注意：</a:t>
            </a:r>
            <a:r>
              <a:rPr kumimoji="1" lang="zh-CN" altLang="en-US">
                <a:solidFill>
                  <a:srgbClr val="FF0000"/>
                </a:solidFill>
              </a:rPr>
              <a:t>千万不要以为自己是在使用浏览器查看网页中的图片，你打开的就是一张图片</a:t>
            </a:r>
            <a:endParaRPr kumimoji="1" lang="en-US" altLang="zh-CN">
              <a:solidFill>
                <a:srgbClr val="FF0000"/>
              </a:solidFill>
            </a:endParaRPr>
          </a:p>
          <a:p>
            <a:endParaRPr kumimoji="1" lang="en-US" altLang="zh-CN"/>
          </a:p>
          <a:p>
            <a:r>
              <a:rPr kumimoji="1" lang="zh-CN" altLang="en-US"/>
              <a:t>所以，我们还需要一个页面用来加载图片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创建颜色</a:t>
            </a:r>
          </a:p>
        </p:txBody>
      </p:sp>
      <p:sp>
        <p:nvSpPr>
          <p:cNvPr id="4" name="矩形 3"/>
          <p:cNvSpPr/>
          <p:nvPr/>
        </p:nvSpPr>
        <p:spPr>
          <a:xfrm>
            <a:off x="1070308" y="3105835"/>
            <a:ext cx="71924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zh-CN" dirty="0">
                <a:solidFill>
                  <a:srgbClr val="669933"/>
                </a:solidFill>
                <a:latin typeface="Fira Mono"/>
              </a:rPr>
              <a:t>int</a:t>
            </a:r>
            <a:r>
              <a:rPr lang="de-DE" altLang="zh-CN" dirty="0">
                <a:solidFill>
                  <a:srgbClr val="737373"/>
                </a:solidFill>
                <a:latin typeface="Fira Mono"/>
              </a:rPr>
              <a:t> </a:t>
            </a:r>
            <a:r>
              <a:rPr lang="de-DE" altLang="zh-CN" dirty="0">
                <a:solidFill>
                  <a:srgbClr val="336699"/>
                </a:solidFill>
                <a:latin typeface="Fira Mono"/>
              </a:rPr>
              <a:t>imagecolorallocate</a:t>
            </a:r>
            <a:r>
              <a:rPr lang="de-DE" altLang="zh-CN" dirty="0">
                <a:solidFill>
                  <a:srgbClr val="737373"/>
                </a:solidFill>
                <a:latin typeface="Fira Mono"/>
              </a:rPr>
              <a:t> ( </a:t>
            </a:r>
            <a:r>
              <a:rPr lang="de-DE" altLang="zh-CN" dirty="0">
                <a:solidFill>
                  <a:srgbClr val="669933"/>
                </a:solidFill>
                <a:latin typeface="Fira Mono"/>
              </a:rPr>
              <a:t>resource</a:t>
            </a:r>
            <a:r>
              <a:rPr lang="de-DE" altLang="zh-CN" dirty="0">
                <a:solidFill>
                  <a:srgbClr val="737373"/>
                </a:solidFill>
                <a:latin typeface="Fira Mono"/>
              </a:rPr>
              <a:t> $image , </a:t>
            </a:r>
            <a:r>
              <a:rPr lang="de-DE" altLang="zh-CN" dirty="0">
                <a:solidFill>
                  <a:srgbClr val="669933"/>
                </a:solidFill>
                <a:latin typeface="Fira Mono"/>
              </a:rPr>
              <a:t>int</a:t>
            </a:r>
            <a:r>
              <a:rPr lang="de-DE" altLang="zh-CN" dirty="0">
                <a:solidFill>
                  <a:srgbClr val="737373"/>
                </a:solidFill>
                <a:latin typeface="Fira Mono"/>
              </a:rPr>
              <a:t> $red , </a:t>
            </a:r>
            <a:r>
              <a:rPr lang="de-DE" altLang="zh-CN" dirty="0">
                <a:solidFill>
                  <a:srgbClr val="669933"/>
                </a:solidFill>
                <a:latin typeface="Fira Mono"/>
              </a:rPr>
              <a:t>int</a:t>
            </a:r>
            <a:r>
              <a:rPr lang="de-DE" altLang="zh-CN" dirty="0">
                <a:solidFill>
                  <a:srgbClr val="737373"/>
                </a:solidFill>
                <a:latin typeface="Fira Mono"/>
              </a:rPr>
              <a:t> $green , </a:t>
            </a:r>
            <a:r>
              <a:rPr lang="de-DE" altLang="zh-CN" dirty="0">
                <a:solidFill>
                  <a:srgbClr val="669933"/>
                </a:solidFill>
                <a:latin typeface="Fira Mono"/>
              </a:rPr>
              <a:t>int</a:t>
            </a:r>
            <a:r>
              <a:rPr lang="de-DE" altLang="zh-CN" dirty="0">
                <a:solidFill>
                  <a:srgbClr val="737373"/>
                </a:solidFill>
                <a:latin typeface="Fira Mono"/>
              </a:rPr>
              <a:t> $blue 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70308" y="4004777"/>
            <a:ext cx="69641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第一次对 </a:t>
            </a:r>
            <a:r>
              <a:rPr lang="en-US" altLang="zh-CN" dirty="0" err="1"/>
              <a:t>imagecolorallocate</a:t>
            </a:r>
            <a:r>
              <a:rPr lang="en-US" altLang="zh-CN" dirty="0"/>
              <a:t>() </a:t>
            </a:r>
            <a:r>
              <a:rPr lang="zh-CN" altLang="en-US" dirty="0"/>
              <a:t>的调用会给基于调色板的图像填充背景色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此后的每次调用仅仅是创建一个颜色，用来给其他函数使用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新建图像并填充底色</a:t>
            </a:r>
          </a:p>
        </p:txBody>
      </p:sp>
      <p:sp>
        <p:nvSpPr>
          <p:cNvPr id="4" name="矩形 3"/>
          <p:cNvSpPr/>
          <p:nvPr/>
        </p:nvSpPr>
        <p:spPr>
          <a:xfrm>
            <a:off x="1749062" y="3001161"/>
            <a:ext cx="55222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zh-CN" b="0" i="0" dirty="0">
                <a:solidFill>
                  <a:srgbClr val="669933"/>
                </a:solidFill>
                <a:effectLst/>
                <a:latin typeface="Fira Mono"/>
              </a:rPr>
              <a:t>resource</a:t>
            </a:r>
            <a:r>
              <a:rPr lang="de-DE" altLang="zh-CN" b="0" i="0" dirty="0">
                <a:solidFill>
                  <a:srgbClr val="737373"/>
                </a:solidFill>
                <a:effectLst/>
                <a:latin typeface="Fira Mono"/>
              </a:rPr>
              <a:t> </a:t>
            </a:r>
            <a:r>
              <a:rPr lang="de-DE" altLang="zh-CN" b="0" i="0" dirty="0">
                <a:solidFill>
                  <a:srgbClr val="336699"/>
                </a:solidFill>
                <a:effectLst/>
                <a:latin typeface="Fira Mono"/>
              </a:rPr>
              <a:t>imagecreate</a:t>
            </a:r>
            <a:r>
              <a:rPr lang="de-DE" altLang="zh-CN" b="0" i="0" dirty="0">
                <a:solidFill>
                  <a:srgbClr val="737373"/>
                </a:solidFill>
                <a:effectLst/>
                <a:latin typeface="Fira Mono"/>
              </a:rPr>
              <a:t> ( </a:t>
            </a:r>
            <a:r>
              <a:rPr lang="de-DE" altLang="zh-CN" b="0" i="0" dirty="0">
                <a:solidFill>
                  <a:srgbClr val="669933"/>
                </a:solidFill>
                <a:effectLst/>
                <a:latin typeface="Fira Mono"/>
              </a:rPr>
              <a:t>int</a:t>
            </a:r>
            <a:r>
              <a:rPr lang="de-DE" altLang="zh-CN" b="0" i="0" dirty="0">
                <a:solidFill>
                  <a:srgbClr val="737373"/>
                </a:solidFill>
                <a:effectLst/>
                <a:latin typeface="Fira Mono"/>
              </a:rPr>
              <a:t> $x_size , </a:t>
            </a:r>
            <a:r>
              <a:rPr lang="de-DE" altLang="zh-CN" b="0" i="0" dirty="0">
                <a:solidFill>
                  <a:srgbClr val="669933"/>
                </a:solidFill>
                <a:effectLst/>
                <a:latin typeface="Fira Mono"/>
              </a:rPr>
              <a:t>int</a:t>
            </a:r>
            <a:r>
              <a:rPr lang="de-DE" altLang="zh-CN" b="0" i="0" dirty="0">
                <a:solidFill>
                  <a:srgbClr val="737373"/>
                </a:solidFill>
                <a:effectLst/>
                <a:latin typeface="Fira Mono"/>
              </a:rPr>
              <a:t> $y_size )</a:t>
            </a:r>
          </a:p>
        </p:txBody>
      </p:sp>
      <p:sp>
        <p:nvSpPr>
          <p:cNvPr id="5" name="矩形 4"/>
          <p:cNvSpPr/>
          <p:nvPr/>
        </p:nvSpPr>
        <p:spPr>
          <a:xfrm>
            <a:off x="1748790" y="4207510"/>
            <a:ext cx="6807835" cy="2065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effectLst/>
              </a:rPr>
              <a:t>&lt;?</a:t>
            </a:r>
            <a:r>
              <a:rPr lang="en-US" altLang="zh-CN" dirty="0" err="1">
                <a:effectLst/>
              </a:rPr>
              <a:t>php</a:t>
            </a:r>
            <a:endParaRPr lang="en-US" altLang="zh-CN" dirty="0">
              <a:effectLst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effectLst/>
              </a:rPr>
              <a:t>header("Content-</a:t>
            </a:r>
            <a:r>
              <a:rPr lang="en-US" altLang="zh-CN" dirty="0" err="1">
                <a:effectLst/>
              </a:rPr>
              <a:t>type:image</a:t>
            </a:r>
            <a:r>
              <a:rPr lang="en-US" altLang="zh-CN" dirty="0">
                <a:effectLst/>
              </a:rPr>
              <a:t>/</a:t>
            </a:r>
            <a:r>
              <a:rPr lang="en-US" altLang="zh-CN" dirty="0" err="1">
                <a:effectLst/>
              </a:rPr>
              <a:t>png</a:t>
            </a:r>
            <a:r>
              <a:rPr lang="en-US" altLang="zh-CN" dirty="0">
                <a:effectLst/>
              </a:rPr>
              <a:t>");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effectLst/>
              </a:rPr>
              <a:t>$image = </a:t>
            </a:r>
            <a:r>
              <a:rPr lang="en-US" altLang="zh-CN" dirty="0" err="1">
                <a:effectLst/>
              </a:rPr>
              <a:t>imagecreate</a:t>
            </a:r>
            <a:r>
              <a:rPr lang="en-US" altLang="zh-CN" dirty="0">
                <a:effectLst/>
              </a:rPr>
              <a:t>(400, 300);</a:t>
            </a:r>
          </a:p>
          <a:p>
            <a:pPr>
              <a:lnSpc>
                <a:spcPct val="120000"/>
              </a:lnSpc>
            </a:pPr>
            <a:r>
              <a:rPr lang="en-US" altLang="zh-CN" dirty="0" err="1">
                <a:effectLst/>
              </a:rPr>
              <a:t>imagecolorallocate</a:t>
            </a:r>
            <a:r>
              <a:rPr lang="en-US" altLang="zh-CN" dirty="0">
                <a:effectLst/>
              </a:rPr>
              <a:t>($image, 0, 255, 255);</a:t>
            </a:r>
          </a:p>
          <a:p>
            <a:pPr>
              <a:lnSpc>
                <a:spcPct val="120000"/>
              </a:lnSpc>
            </a:pPr>
            <a:r>
              <a:rPr lang="en-US" altLang="zh-CN" dirty="0" err="1">
                <a:effectLst/>
              </a:rPr>
              <a:t>imagepng</a:t>
            </a:r>
            <a:r>
              <a:rPr lang="en-US" altLang="zh-CN" dirty="0">
                <a:effectLst/>
              </a:rPr>
              <a:t>($image);</a:t>
            </a:r>
          </a:p>
          <a:p>
            <a:pPr>
              <a:lnSpc>
                <a:spcPct val="120000"/>
              </a:lnSpc>
            </a:pPr>
            <a:r>
              <a:rPr lang="en-US" altLang="zh-CN" dirty="0" err="1">
                <a:effectLst/>
              </a:rPr>
              <a:t>imagedestroy</a:t>
            </a:r>
            <a:r>
              <a:rPr lang="en-US" altLang="zh-CN" dirty="0">
                <a:effectLst/>
              </a:rPr>
              <a:t>($image);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新建透明图</a:t>
            </a:r>
          </a:p>
        </p:txBody>
      </p:sp>
      <p:sp>
        <p:nvSpPr>
          <p:cNvPr id="4" name="矩形 3"/>
          <p:cNvSpPr/>
          <p:nvPr/>
        </p:nvSpPr>
        <p:spPr>
          <a:xfrm>
            <a:off x="927600" y="2967335"/>
            <a:ext cx="7759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altLang="zh-CN" b="0" i="0">
                <a:solidFill>
                  <a:srgbClr val="669933"/>
                </a:solidFill>
                <a:effectLst/>
                <a:latin typeface="Fira Mono"/>
              </a:rPr>
              <a:t>int</a:t>
            </a:r>
            <a:r>
              <a:rPr lang="sk-SK" altLang="zh-CN" b="0" i="0">
                <a:solidFill>
                  <a:srgbClr val="737373"/>
                </a:solidFill>
                <a:effectLst/>
                <a:latin typeface="Fira Mono"/>
              </a:rPr>
              <a:t> </a:t>
            </a:r>
            <a:r>
              <a:rPr lang="sk-SK" altLang="zh-CN" b="0" i="0">
                <a:solidFill>
                  <a:srgbClr val="336699"/>
                </a:solidFill>
                <a:effectLst/>
                <a:latin typeface="Fira Mono"/>
              </a:rPr>
              <a:t>imagecolorallocatealpha</a:t>
            </a:r>
            <a:r>
              <a:rPr lang="sk-SK" altLang="zh-CN" b="0" i="0">
                <a:solidFill>
                  <a:srgbClr val="737373"/>
                </a:solidFill>
                <a:effectLst/>
                <a:latin typeface="Fira Mono"/>
              </a:rPr>
              <a:t> ( </a:t>
            </a:r>
            <a:r>
              <a:rPr lang="sk-SK" altLang="zh-CN" b="0" i="0">
                <a:solidFill>
                  <a:srgbClr val="669933"/>
                </a:solidFill>
                <a:effectLst/>
                <a:latin typeface="Fira Mono"/>
              </a:rPr>
              <a:t>resource</a:t>
            </a:r>
            <a:r>
              <a:rPr lang="sk-SK" altLang="zh-CN" b="0" i="0">
                <a:solidFill>
                  <a:srgbClr val="737373"/>
                </a:solidFill>
                <a:effectLst/>
                <a:latin typeface="Fira Mono"/>
              </a:rPr>
              <a:t> $image , </a:t>
            </a:r>
            <a:r>
              <a:rPr lang="sk-SK" altLang="zh-CN" b="0" i="0">
                <a:solidFill>
                  <a:srgbClr val="669933"/>
                </a:solidFill>
                <a:effectLst/>
                <a:latin typeface="Fira Mono"/>
              </a:rPr>
              <a:t>int</a:t>
            </a:r>
            <a:r>
              <a:rPr lang="sk-SK" altLang="zh-CN" b="0" i="0">
                <a:solidFill>
                  <a:srgbClr val="737373"/>
                </a:solidFill>
                <a:effectLst/>
                <a:latin typeface="Fira Mono"/>
              </a:rPr>
              <a:t> $red , </a:t>
            </a:r>
            <a:r>
              <a:rPr lang="sk-SK" altLang="zh-CN" b="0" i="0">
                <a:solidFill>
                  <a:srgbClr val="669933"/>
                </a:solidFill>
                <a:effectLst/>
                <a:latin typeface="Fira Mono"/>
              </a:rPr>
              <a:t>int</a:t>
            </a:r>
            <a:r>
              <a:rPr lang="sk-SK" altLang="zh-CN" b="0" i="0">
                <a:solidFill>
                  <a:srgbClr val="737373"/>
                </a:solidFill>
                <a:effectLst/>
                <a:latin typeface="Fira Mono"/>
              </a:rPr>
              <a:t> $green , </a:t>
            </a:r>
            <a:r>
              <a:rPr lang="sk-SK" altLang="zh-CN" b="0" i="0">
                <a:solidFill>
                  <a:srgbClr val="669933"/>
                </a:solidFill>
                <a:effectLst/>
                <a:latin typeface="Fira Mono"/>
              </a:rPr>
              <a:t>int</a:t>
            </a:r>
            <a:r>
              <a:rPr lang="sk-SK" altLang="zh-CN" b="0" i="0">
                <a:solidFill>
                  <a:srgbClr val="737373"/>
                </a:solidFill>
                <a:effectLst/>
                <a:latin typeface="Fira Mono"/>
              </a:rPr>
              <a:t> $blue , </a:t>
            </a:r>
            <a:r>
              <a:rPr lang="sk-SK" altLang="zh-CN" b="0" i="0">
                <a:solidFill>
                  <a:srgbClr val="669933"/>
                </a:solidFill>
                <a:effectLst/>
                <a:latin typeface="Fira Mono"/>
              </a:rPr>
              <a:t>int</a:t>
            </a:r>
            <a:r>
              <a:rPr lang="sk-SK" altLang="zh-CN" b="0" i="0">
                <a:solidFill>
                  <a:srgbClr val="737373"/>
                </a:solidFill>
                <a:effectLst/>
                <a:latin typeface="Fira Mono"/>
              </a:rPr>
              <a:t> $alpha )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27600" y="3911343"/>
            <a:ext cx="77592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最后一个参数为透明度，范围从</a:t>
            </a:r>
            <a:r>
              <a:rPr kumimoji="1" lang="en-US" altLang="zh-CN"/>
              <a:t>0~127</a:t>
            </a:r>
            <a:r>
              <a:rPr kumimoji="1" lang="zh-CN" altLang="en-US"/>
              <a:t>，</a:t>
            </a:r>
            <a:r>
              <a:rPr kumimoji="1" lang="en-US" altLang="zh-CN"/>
              <a:t>0</a:t>
            </a:r>
            <a:r>
              <a:rPr kumimoji="1" lang="zh-CN" altLang="en-US"/>
              <a:t>表示不透明，</a:t>
            </a:r>
            <a:r>
              <a:rPr kumimoji="1" lang="en-US" altLang="zh-CN"/>
              <a:t>127</a:t>
            </a:r>
            <a:r>
              <a:rPr kumimoji="1" lang="zh-CN" altLang="en-US"/>
              <a:t>表示完全透明</a:t>
            </a:r>
            <a:endParaRPr kumimoji="1" lang="en-US" altLang="zh-CN"/>
          </a:p>
          <a:p>
            <a:endParaRPr kumimoji="1" lang="en-US" altLang="zh-CN"/>
          </a:p>
          <a:p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起源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>
            <a:fillRect/>
          </a:stretch>
        </a:blipFill>
        <a:blipFill rotWithShape="1">
          <a:blip xmlns:r="http://schemas.openxmlformats.org/officeDocument/2006/relationships" r:embed="rId2"/>
          <a:stretch>
            <a:fillRect/>
          </a:stretch>
        </a:blipFill>
        <a:blipFill rotWithShape="1">
          <a:blip xmlns:r="http://schemas.openxmlformats.org/officeDocument/2006/relationships" r:embed="rId3"/>
          <a:stretch>
            <a:fillRect/>
          </a:stretch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起源.thmx</Template>
  <TotalTime>132</TotalTime>
  <Words>868</Words>
  <Application>WPS 演示</Application>
  <PresentationFormat>全屏显示(4:3)</PresentationFormat>
  <Paragraphs>107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起源</vt:lpstr>
      <vt:lpstr>图片处理</vt:lpstr>
      <vt:lpstr>GD库</vt:lpstr>
      <vt:lpstr>绘图</vt:lpstr>
      <vt:lpstr>新建图像</vt:lpstr>
      <vt:lpstr>解释</vt:lpstr>
      <vt:lpstr>显示图片</vt:lpstr>
      <vt:lpstr>创建颜色</vt:lpstr>
      <vt:lpstr>新建图像并填充底色</vt:lpstr>
      <vt:lpstr>新建透明图</vt:lpstr>
      <vt:lpstr>画点</vt:lpstr>
      <vt:lpstr>画线</vt:lpstr>
      <vt:lpstr>画圆</vt:lpstr>
      <vt:lpstr>画矩形</vt:lpstr>
      <vt:lpstr>画多边形</vt:lpstr>
      <vt:lpstr>填充颜色</vt:lpstr>
      <vt:lpstr>插入文字</vt:lpstr>
      <vt:lpstr>文字函数的问题</vt:lpstr>
      <vt:lpstr>插入TrueType文本</vt:lpstr>
      <vt:lpstr>修改现有图片</vt:lpstr>
      <vt:lpstr>练习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图片处理</dc:title>
  <dc:creator>Andy Lui</dc:creator>
  <cp:lastModifiedBy>微软用户</cp:lastModifiedBy>
  <cp:revision>122</cp:revision>
  <dcterms:created xsi:type="dcterms:W3CDTF">2016-02-10T08:14:00Z</dcterms:created>
  <dcterms:modified xsi:type="dcterms:W3CDTF">2016-06-12T03:55:15Z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