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7" r:id="rId4"/>
    <p:sldId id="285" r:id="rId5"/>
    <p:sldId id="269" r:id="rId6"/>
    <p:sldId id="286" r:id="rId7"/>
    <p:sldId id="271" r:id="rId8"/>
    <p:sldId id="287" r:id="rId9"/>
    <p:sldId id="273" r:id="rId10"/>
    <p:sldId id="288" r:id="rId11"/>
    <p:sldId id="290" r:id="rId12"/>
    <p:sldId id="289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操作数据表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增加字段</a:t>
            </a:r>
          </a:p>
        </p:txBody>
      </p:sp>
      <p:sp>
        <p:nvSpPr>
          <p:cNvPr id="4" name="矩形 3"/>
          <p:cNvSpPr/>
          <p:nvPr/>
        </p:nvSpPr>
        <p:spPr>
          <a:xfrm>
            <a:off x="1007755" y="2948922"/>
            <a:ext cx="7123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Menlo"/>
              </a:rPr>
              <a:t>ALTER TABLE </a:t>
            </a:r>
            <a:r>
              <a:rPr lang="en-US" altLang="zh-CN" i="1">
                <a:latin typeface="-webkit-standard"/>
              </a:rPr>
              <a:t>tbl_name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ADD </a:t>
            </a:r>
            <a:r>
              <a:rPr lang="en-US" altLang="zh-CN" b="1" i="1">
                <a:solidFill>
                  <a:srgbClr val="660E7A"/>
                </a:solidFill>
                <a:latin typeface="-webkit-standard"/>
              </a:rPr>
              <a:t>col_name</a:t>
            </a:r>
            <a:r>
              <a:rPr lang="en-US" altLang="zh-CN" b="1">
                <a:solidFill>
                  <a:srgbClr val="660E7A"/>
                </a:solidFill>
                <a:latin typeface="-webkit-standard"/>
              </a:rPr>
              <a:t> </a:t>
            </a:r>
            <a:r>
              <a:rPr lang="en-US" altLang="zh-CN" i="1">
                <a:latin typeface="-webkit-standard"/>
              </a:rPr>
              <a:t>column_definition</a:t>
            </a:r>
            <a:r>
              <a:rPr lang="en-US" altLang="zh-CN">
                <a:latin typeface="-webkit-standard"/>
              </a:rPr>
              <a:t>;</a:t>
            </a:r>
          </a:p>
          <a:p>
            <a:endParaRPr kumimoji="1" lang="en-US" altLang="zh-CN">
              <a:latin typeface="-webkit-standard"/>
            </a:endParaRPr>
          </a:p>
          <a:p>
            <a:r>
              <a:rPr kumimoji="1" lang="zh-CN" altLang="en-US" dirty="0"/>
              <a:t>添加的字段默认是在所有的列末尾最后一列，如果想修改为第一列，则可以按下面的写法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i="1">
                <a:effectLst/>
                <a:latin typeface="-webkit-standard"/>
              </a:rPr>
              <a:t>tbl_name</a:t>
            </a:r>
            <a:r>
              <a:rPr lang="en-US" altLang="zh-CN">
                <a:effectLst/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en-US" altLang="zh-CN" b="1" i="1">
                <a:solidFill>
                  <a:srgbClr val="660E7A"/>
                </a:solidFill>
                <a:effectLst/>
                <a:latin typeface="-webkit-standard"/>
              </a:rPr>
              <a:t>col_name</a:t>
            </a:r>
            <a:r>
              <a:rPr lang="en-US" altLang="zh-CN" b="1">
                <a:solidFill>
                  <a:srgbClr val="660E7A"/>
                </a:solidFill>
                <a:effectLst/>
                <a:latin typeface="-webkit-standard"/>
              </a:rPr>
              <a:t> </a:t>
            </a:r>
            <a:r>
              <a:rPr lang="en-US" altLang="zh-CN" i="1">
                <a:effectLst/>
                <a:latin typeface="-webkit-standard"/>
              </a:rPr>
              <a:t>column_definition</a:t>
            </a:r>
            <a:r>
              <a:rPr lang="en-US" altLang="zh-CN">
                <a:effectLst/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FIRST</a:t>
            </a:r>
            <a:r>
              <a:rPr lang="en-US" altLang="zh-CN">
                <a:effectLst/>
                <a:latin typeface="Menlo"/>
              </a:rPr>
              <a:t>;</a:t>
            </a:r>
          </a:p>
          <a:p>
            <a:endParaRPr kumimoji="1" lang="en-US" altLang="zh-CN" dirty="0">
              <a:latin typeface="Menlo"/>
            </a:endParaRPr>
          </a:p>
          <a:p>
            <a:r>
              <a:rPr kumimoji="1" lang="zh-CN" altLang="en-US" dirty="0">
                <a:latin typeface="Menlo"/>
              </a:rPr>
              <a:t>如果想指定到某个具体的位置，则可以按下面的写法</a:t>
            </a:r>
            <a:endParaRPr kumimoji="1" lang="en-US" altLang="zh-CN" dirty="0">
              <a:latin typeface="Menlo"/>
            </a:endParaRPr>
          </a:p>
          <a:p>
            <a:endParaRPr kumimoji="1" lang="en-US" altLang="zh-CN" dirty="0">
              <a:latin typeface="Menlo"/>
            </a:endParaRPr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i="1">
                <a:effectLst/>
                <a:latin typeface="-webkit-standard"/>
              </a:rPr>
              <a:t>tbl_name</a:t>
            </a:r>
            <a:r>
              <a:rPr lang="en-US" altLang="zh-CN">
                <a:effectLst/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en-US" altLang="zh-CN" b="1" i="1">
                <a:solidFill>
                  <a:srgbClr val="660E7A"/>
                </a:solidFill>
                <a:effectLst/>
                <a:latin typeface="-webkit-standard"/>
              </a:rPr>
              <a:t>col_name</a:t>
            </a:r>
            <a:r>
              <a:rPr lang="en-US" altLang="zh-CN" b="1">
                <a:solidFill>
                  <a:srgbClr val="660E7A"/>
                </a:solidFill>
                <a:effectLst/>
                <a:latin typeface="-webkit-standard"/>
              </a:rPr>
              <a:t> </a:t>
            </a:r>
            <a:r>
              <a:rPr lang="en-US" altLang="zh-CN" i="1">
                <a:effectLst/>
                <a:latin typeface="Menlo"/>
              </a:rPr>
              <a:t>column_definition</a:t>
            </a:r>
            <a:r>
              <a:rPr lang="en-US" altLang="zh-CN">
                <a:effectLst/>
                <a:latin typeface="Menlo"/>
              </a:rPr>
              <a:t> </a:t>
            </a: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AFTER</a:t>
            </a:r>
            <a:r>
              <a:rPr lang="en-US" altLang="zh-CN">
                <a:effectLst/>
                <a:latin typeface="Menlo"/>
              </a:rPr>
              <a:t> </a:t>
            </a:r>
            <a:r>
              <a:rPr lang="en-US" altLang="zh-CN" i="1">
                <a:effectLst/>
                <a:latin typeface="Menlo"/>
              </a:rPr>
              <a:t>other_col_name</a:t>
            </a:r>
            <a:r>
              <a:rPr lang="en-US" altLang="zh-CN">
                <a:effectLst/>
                <a:latin typeface="Menlo"/>
              </a:rPr>
              <a:t>;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删除字段</a:t>
            </a:r>
          </a:p>
        </p:txBody>
      </p:sp>
      <p:sp>
        <p:nvSpPr>
          <p:cNvPr id="4" name="矩形 3"/>
          <p:cNvSpPr/>
          <p:nvPr/>
        </p:nvSpPr>
        <p:spPr>
          <a:xfrm>
            <a:off x="1601365" y="3671870"/>
            <a:ext cx="593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-webkit-standard"/>
              </a:rPr>
              <a:t>ALTER TABLE </a:t>
            </a:r>
            <a:r>
              <a:rPr lang="en-US" altLang="zh-CN" i="1">
                <a:latin typeface="-webkit-standard"/>
              </a:rPr>
              <a:t>tbl_name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DROP </a:t>
            </a:r>
            <a:r>
              <a:rPr lang="en-US" altLang="zh-CN" b="1" i="1">
                <a:solidFill>
                  <a:srgbClr val="660E7A"/>
                </a:solidFill>
                <a:latin typeface="-webkit-standard"/>
              </a:rPr>
              <a:t>col_name</a:t>
            </a:r>
            <a:r>
              <a:rPr lang="en-US" altLang="zh-CN">
                <a:latin typeface="Menlo"/>
              </a:rPr>
              <a:t>;</a:t>
            </a:r>
            <a:endParaRPr kumimoji="1" lang="en-US" altLang="zh-CN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修改字段的属性</a:t>
            </a:r>
          </a:p>
        </p:txBody>
      </p:sp>
      <p:sp>
        <p:nvSpPr>
          <p:cNvPr id="4" name="矩形 3"/>
          <p:cNvSpPr/>
          <p:nvPr/>
        </p:nvSpPr>
        <p:spPr>
          <a:xfrm>
            <a:off x="1159608" y="3446557"/>
            <a:ext cx="6930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-webkit-standard"/>
              </a:rPr>
              <a:t>ALTER TABLE </a:t>
            </a:r>
            <a:r>
              <a:rPr lang="en-US" altLang="zh-CN" i="1">
                <a:latin typeface="-webkit-standard"/>
              </a:rPr>
              <a:t>tbl_name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MODIFY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 i="1">
                <a:solidFill>
                  <a:srgbClr val="660E7A"/>
                </a:solidFill>
                <a:latin typeface="-webkit-standard"/>
              </a:rPr>
              <a:t>col_name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i="1">
                <a:latin typeface="-webkit-standard"/>
              </a:rPr>
              <a:t>column_definition</a:t>
            </a:r>
            <a:r>
              <a:rPr lang="en-US" altLang="zh-CN">
                <a:latin typeface="-webkit-standard"/>
              </a:rPr>
              <a:t>;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修改字段名和属性</a:t>
            </a:r>
          </a:p>
        </p:txBody>
      </p:sp>
      <p:sp>
        <p:nvSpPr>
          <p:cNvPr id="4" name="矩形 3"/>
          <p:cNvSpPr/>
          <p:nvPr/>
        </p:nvSpPr>
        <p:spPr>
          <a:xfrm>
            <a:off x="786878" y="3475937"/>
            <a:ext cx="76340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ALTER TABLE </a:t>
            </a:r>
            <a:r>
              <a:rPr lang="en-US" altLang="zh-CN" i="1">
                <a:latin typeface="-webkit-standard"/>
              </a:rPr>
              <a:t>tbl_name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CHANGE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 i="1">
                <a:solidFill>
                  <a:srgbClr val="660E7A"/>
                </a:solidFill>
                <a:latin typeface="-webkit-standard"/>
              </a:rPr>
              <a:t>col_name_from</a:t>
            </a:r>
            <a:r>
              <a:rPr lang="en-US" altLang="zh-CN">
                <a:latin typeface="-webkit-standard"/>
              </a:rPr>
              <a:t> </a:t>
            </a:r>
            <a:r>
              <a:rPr lang="en-US" altLang="zh-CN" b="1" i="1">
                <a:solidFill>
                  <a:srgbClr val="660E7A"/>
                </a:solidFill>
                <a:latin typeface="-webkit-standard"/>
              </a:rPr>
              <a:t>col_name_to</a:t>
            </a:r>
            <a:r>
              <a:rPr lang="en-US" altLang="zh-CN">
                <a:latin typeface="-webkit-standard"/>
              </a:rPr>
              <a:t>  </a:t>
            </a:r>
            <a:r>
              <a:rPr lang="en-US" altLang="zh-CN" i="1">
                <a:latin typeface="-webkit-standard"/>
              </a:rPr>
              <a:t>column_definition</a:t>
            </a:r>
            <a:r>
              <a:rPr lang="en-US" altLang="zh-CN">
                <a:latin typeface="-webkit-standard"/>
              </a:rPr>
              <a:t>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kumimoji="1" lang="en-US" altLang="zh-CN"/>
          </a:p>
          <a:p>
            <a:r>
              <a:rPr kumimoji="1" lang="en-US" altLang="zh-CN"/>
              <a:t>modify</a:t>
            </a:r>
            <a:r>
              <a:rPr kumimoji="1" lang="zh-CN" altLang="en-US"/>
              <a:t>只能修改字段的定义，而</a:t>
            </a:r>
            <a:r>
              <a:rPr kumimoji="1" lang="en-US" altLang="zh-CN"/>
              <a:t>change</a:t>
            </a:r>
            <a:r>
              <a:rPr kumimoji="1" lang="zh-CN" altLang="en-US"/>
              <a:t>可以修改字段名称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将</a:t>
            </a:r>
            <a:r>
              <a:rPr kumimoji="1" lang="en-US" altLang="zh-CN"/>
              <a:t>name</a:t>
            </a:r>
            <a:r>
              <a:rPr kumimoji="1" lang="zh-CN" altLang="en-US"/>
              <a:t>字段的长度从</a:t>
            </a:r>
            <a:r>
              <a:rPr kumimoji="1" lang="en-US" altLang="zh-CN"/>
              <a:t>100</a:t>
            </a:r>
            <a:r>
              <a:rPr kumimoji="1" lang="zh-CN" altLang="en-US"/>
              <a:t>改为</a:t>
            </a:r>
            <a:r>
              <a:rPr kumimoji="1" lang="en-US" altLang="zh-CN"/>
              <a:t>10</a:t>
            </a:r>
          </a:p>
          <a:p>
            <a:r>
              <a:rPr kumimoji="1" lang="zh-CN" altLang="en-US"/>
              <a:t>增加字段保存手机号，字段名为</a:t>
            </a:r>
            <a:r>
              <a:rPr kumimoji="1" lang="en-US" altLang="zh-CN"/>
              <a:t>mobile</a:t>
            </a:r>
          </a:p>
          <a:p>
            <a:r>
              <a:rPr kumimoji="1" lang="zh-CN" altLang="en-US"/>
              <a:t>增加字段保存所在城市名，字段名为</a:t>
            </a:r>
            <a:r>
              <a:rPr kumimoji="1" lang="en-US" altLang="zh-CN"/>
              <a:t>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993215"/>
            <a:ext cx="7024744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假设我们需要创建一个人才招聘网站，我们需要实现简历的录入和修改，简历列表页，简历的展示等功能。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建表语句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713844"/>
            <a:ext cx="7024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de-DE" altLang="zh-CN" i="1">
                <a:effectLst/>
                <a:latin typeface="-webkit-standard"/>
              </a:rPr>
              <a:t>tbl_name</a:t>
            </a:r>
            <a:r>
              <a:rPr lang="de-DE" altLang="zh-CN">
                <a:effectLst/>
                <a:latin typeface="-webkit-standard"/>
              </a:rPr>
              <a:t> (</a:t>
            </a:r>
            <a:r>
              <a:rPr lang="de-DE" altLang="zh-CN" b="1" i="1">
                <a:solidFill>
                  <a:srgbClr val="660E7A"/>
                </a:solidFill>
                <a:effectLst/>
                <a:latin typeface="-webkit-standard"/>
              </a:rPr>
              <a:t>col_name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 </a:t>
            </a:r>
            <a:r>
              <a:rPr lang="de-DE" altLang="zh-CN" i="1">
                <a:effectLst/>
                <a:latin typeface="Menlo"/>
              </a:rPr>
              <a:t>column_definition</a:t>
            </a:r>
            <a:r>
              <a:rPr lang="de-DE" altLang="zh-CN">
                <a:effectLst/>
                <a:latin typeface="Menlo"/>
              </a:rPr>
              <a:t>);</a:t>
            </a:r>
          </a:p>
          <a:p>
            <a:endParaRPr lang="de-DE" altLang="zh-CN" b="1" i="1" dirty="0">
              <a:latin typeface="Menlo"/>
            </a:endParaRPr>
          </a:p>
          <a:p>
            <a:r>
              <a:rPr kumimoji="1" lang="zh-CN" altLang="en-US" dirty="0"/>
              <a:t>创建表必须至少有一个字段的定义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字段名和类型之间使用空格分隔，而多个字段使用逗号分隔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数据库创建完成后，我们可以执行下面的语句来得到建表语句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>
                <a:effectLst/>
                <a:latin typeface="Menlo"/>
              </a:rPr>
              <a:t>SHOW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CREATE TABLE </a:t>
            </a:r>
            <a:r>
              <a:rPr lang="en-US" altLang="zh-CN">
                <a:effectLst/>
                <a:latin typeface="Menlo"/>
              </a:rPr>
              <a:t>tbl_name;</a:t>
            </a:r>
          </a:p>
          <a:p>
            <a:endParaRPr kumimoji="1" lang="en-US" altLang="zh-CN" dirty="0">
              <a:latin typeface="Menlo"/>
            </a:endParaRPr>
          </a:p>
          <a:p>
            <a:r>
              <a:rPr kumimoji="1" lang="zh-CN" altLang="en-US" dirty="0"/>
              <a:t>或者执行下面的语句，打印出表的结构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DESC </a:t>
            </a:r>
            <a:r>
              <a:rPr lang="en-US" altLang="zh-CN">
                <a:effectLst/>
                <a:latin typeface="Menlo"/>
              </a:rPr>
              <a:t>tbl_name;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建表语句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altLang="zh-CN" b="1" dirty="0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en-US" altLang="zh-CN" dirty="0" err="1">
                <a:latin typeface="-webkit-standard"/>
              </a:rPr>
              <a:t>my_tbl</a:t>
            </a:r>
            <a:r>
              <a:rPr lang="is-IS" altLang="zh-CN" dirty="0">
                <a:effectLst/>
                <a:latin typeface="-webkit-standard"/>
              </a:rPr>
              <a:t> (</a:t>
            </a:r>
            <a:r>
              <a:rPr lang="is-IS" altLang="zh-CN" dirty="0"/>
              <a:t/>
            </a:r>
            <a:br>
              <a:rPr lang="is-IS" altLang="zh-CN" dirty="0"/>
            </a:br>
            <a:r>
              <a:rPr lang="is-IS" altLang="zh-CN" dirty="0">
                <a:effectLst/>
                <a:latin typeface="-webkit-standard"/>
              </a:rPr>
              <a:t> </a:t>
            </a:r>
            <a:r>
              <a:rPr lang="is-IS" altLang="zh-CN" dirty="0"/>
              <a:t> </a:t>
            </a:r>
            <a:r>
              <a:rPr lang="en-US" altLang="zh-CN" b="1" dirty="0">
                <a:solidFill>
                  <a:srgbClr val="660E7A"/>
                </a:solidFill>
                <a:effectLst/>
                <a:latin typeface="-webkit-standard"/>
              </a:rPr>
              <a:t>age</a:t>
            </a:r>
            <a:r>
              <a:rPr lang="is-IS" altLang="zh-CN" b="1" dirty="0">
                <a:solidFill>
                  <a:srgbClr val="660E7A"/>
                </a:solidFill>
                <a:effectLst/>
                <a:latin typeface="-webkit-standard"/>
              </a:rPr>
              <a:t> </a:t>
            </a:r>
            <a:r>
              <a:rPr lang="is-IS" altLang="zh-CN" b="1" dirty="0">
                <a:solidFill>
                  <a:srgbClr val="000080"/>
                </a:solidFill>
                <a:effectLst/>
                <a:latin typeface="-webkit-standard"/>
              </a:rPr>
              <a:t>INT</a:t>
            </a:r>
            <a:r>
              <a:rPr lang="is-IS" altLang="zh-CN" dirty="0">
                <a:effectLst/>
                <a:latin typeface="-webkit-standard"/>
              </a:rPr>
              <a:t>,</a:t>
            </a:r>
            <a:r>
              <a:rPr lang="is-IS" altLang="zh-CN" dirty="0"/>
              <a:t/>
            </a:r>
            <a:br>
              <a:rPr lang="is-IS" altLang="zh-CN" dirty="0"/>
            </a:br>
            <a:r>
              <a:rPr lang="is-IS" altLang="zh-CN" dirty="0">
                <a:effectLst/>
                <a:latin typeface="-webkit-standard"/>
              </a:rPr>
              <a:t> </a:t>
            </a:r>
            <a:r>
              <a:rPr lang="is-IS" altLang="zh-CN" dirty="0"/>
              <a:t> </a:t>
            </a:r>
            <a:r>
              <a:rPr lang="is-IS" altLang="zh-CN" b="1" dirty="0">
                <a:solidFill>
                  <a:srgbClr val="660E7A"/>
                </a:solidFill>
                <a:effectLst/>
                <a:latin typeface="-webkit-standard"/>
              </a:rPr>
              <a:t>name </a:t>
            </a:r>
            <a:r>
              <a:rPr lang="is-IS" altLang="zh-CN" b="1" dirty="0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is-IS" altLang="zh-CN" dirty="0">
                <a:effectLst/>
                <a:latin typeface="-webkit-standard"/>
              </a:rPr>
              <a:t>(</a:t>
            </a:r>
            <a:r>
              <a:rPr lang="is-IS" altLang="zh-CN" dirty="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is-IS" altLang="zh-CN" dirty="0">
                <a:effectLst/>
                <a:latin typeface="-webkit-standard"/>
              </a:rPr>
              <a:t>)</a:t>
            </a:r>
            <a:r>
              <a:rPr lang="is-IS" altLang="zh-CN" dirty="0"/>
              <a:t/>
            </a:r>
            <a:br>
              <a:rPr lang="is-IS" altLang="zh-CN" dirty="0"/>
            </a:br>
            <a:r>
              <a:rPr lang="is-I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5902" y="4528281"/>
            <a:ext cx="7523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上面的语句创建了一个名为</a:t>
            </a:r>
            <a:r>
              <a:rPr kumimoji="1" lang="en-US" altLang="zh-CN"/>
              <a:t>my_tbl</a:t>
            </a:r>
            <a:r>
              <a:rPr kumimoji="1" lang="zh-CN" altLang="en-US"/>
              <a:t>的表，表拥有两个字段，一个名字为</a:t>
            </a:r>
            <a:r>
              <a:rPr kumimoji="1" lang="en-US" altLang="zh-CN"/>
              <a:t>age</a:t>
            </a:r>
            <a:r>
              <a:rPr kumimoji="1" lang="zh-CN" altLang="en-US"/>
              <a:t>（年龄），保存的类型是整型，另一个字段名字为</a:t>
            </a:r>
            <a:r>
              <a:rPr kumimoji="1" lang="en-US" altLang="zh-CN"/>
              <a:t>name</a:t>
            </a:r>
            <a:r>
              <a:rPr kumimoji="1" lang="zh-CN" altLang="en-US"/>
              <a:t>（姓名），类型是</a:t>
            </a:r>
            <a:r>
              <a:rPr kumimoji="1" lang="zh-CN" altLang="en-US">
                <a:solidFill>
                  <a:srgbClr val="FF0000"/>
                </a:solidFill>
              </a:rPr>
              <a:t>最大长度为</a:t>
            </a:r>
            <a:r>
              <a:rPr kumimoji="1" lang="en-US" altLang="zh-CN">
                <a:solidFill>
                  <a:srgbClr val="FF0000"/>
                </a:solidFill>
              </a:rPr>
              <a:t>100</a:t>
            </a:r>
            <a:r>
              <a:rPr kumimoji="1" lang="zh-CN" altLang="en-US">
                <a:solidFill>
                  <a:srgbClr val="FF0000"/>
                </a:solidFill>
              </a:rPr>
              <a:t>个字符</a:t>
            </a:r>
            <a:r>
              <a:rPr kumimoji="1" lang="zh-CN" altLang="en-US"/>
              <a:t>的字符串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请使用</a:t>
            </a:r>
            <a:r>
              <a:rPr kumimoji="1" lang="en-US" altLang="zh-CN"/>
              <a:t>SHOW</a:t>
            </a:r>
            <a:r>
              <a:rPr kumimoji="1" lang="zh-CN" altLang="en-US"/>
              <a:t>或者</a:t>
            </a:r>
            <a:r>
              <a:rPr kumimoji="1" lang="en-US" altLang="zh-CN"/>
              <a:t>DESC</a:t>
            </a:r>
            <a:r>
              <a:rPr kumimoji="1" lang="zh-CN" altLang="en-US"/>
              <a:t>查看建表语句或者表结构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89" y="2848986"/>
            <a:ext cx="7146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>
                <a:effectLst/>
                <a:latin typeface="Menlo"/>
              </a:rPr>
              <a:t>SHOW ENGINES;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的数据表都可以设置不同的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（存储引擎），主要使用的是两种引擎：</a:t>
            </a:r>
            <a:r>
              <a:rPr kumimoji="1" lang="en-US" altLang="zh-CN" dirty="0" smtClean="0"/>
              <a:t>MyISAM</a:t>
            </a:r>
            <a:r>
              <a:rPr kumimoji="1" lang="zh-CN" altLang="en-US" dirty="0" smtClean="0"/>
              <a:t>和</a:t>
            </a:r>
            <a:r>
              <a:rPr kumimoji="1" lang="zh-CN" altLang="zh-CN" dirty="0"/>
              <a:t>I</a:t>
            </a:r>
            <a:r>
              <a:rPr kumimoji="1" lang="en-US" altLang="zh-CN" dirty="0" smtClean="0"/>
              <a:t>nnoDB</a:t>
            </a:r>
            <a:r>
              <a:rPr kumimoji="1" lang="zh-CN" altLang="en-US" dirty="0" smtClean="0"/>
              <a:t>。差别主要为：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事务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行锁和表锁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外键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速度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指定引擎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0" y="38197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de-DE" altLang="zh-CN">
                <a:effectLst/>
                <a:latin typeface="-webkit-standard"/>
              </a:rPr>
              <a:t>my_tbl (</a:t>
            </a:r>
            <a:r>
              <a:rPr lang="de-DE" altLang="zh-CN"/>
              <a:t/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age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INT</a:t>
            </a:r>
            <a:r>
              <a:rPr lang="de-DE" altLang="zh-CN">
                <a:effectLst/>
                <a:latin typeface="-webkit-standard"/>
              </a:rPr>
              <a:t>,</a:t>
            </a:r>
            <a:r>
              <a:rPr lang="de-DE" altLang="zh-CN"/>
              <a:t/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name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de-DE" altLang="zh-CN">
                <a:effectLst/>
                <a:latin typeface="-webkit-standard"/>
              </a:rPr>
              <a:t>(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de-DE" altLang="zh-CN">
                <a:effectLst/>
                <a:latin typeface="-webkit-standard"/>
              </a:rPr>
              <a:t>)</a:t>
            </a:r>
            <a:r>
              <a:rPr lang="de-DE" altLang="zh-CN"/>
              <a:t/>
            </a:r>
            <a:br>
              <a:rPr lang="de-DE" altLang="zh-CN"/>
            </a:br>
            <a:r>
              <a:rPr lang="de-DE" altLang="zh-CN">
                <a:effectLst/>
                <a:latin typeface="Menlo"/>
              </a:rPr>
              <a:t>) ENGINE MyISAM;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4556" y="2823444"/>
            <a:ext cx="6350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MySQL</a:t>
            </a:r>
            <a:r>
              <a:rPr kumimoji="1" lang="zh-CN" altLang="en-US"/>
              <a:t>默认的引擎就是</a:t>
            </a:r>
            <a:r>
              <a:rPr kumimoji="1" lang="en-US" altLang="zh-CN"/>
              <a:t>InnoDB</a:t>
            </a:r>
            <a:r>
              <a:rPr kumimoji="1" lang="zh-CN" altLang="en-US"/>
              <a:t>，如果需要使用其他的引擎，需要特别指定。 </a:t>
            </a:r>
            <a:r>
              <a:rPr kumimoji="1" lang="en-US" altLang="zh-CN"/>
              <a:t>InnoDB</a:t>
            </a:r>
            <a:r>
              <a:rPr kumimoji="1" lang="zh-CN" altLang="en-US"/>
              <a:t>性能远远高于</a:t>
            </a:r>
            <a:r>
              <a:rPr kumimoji="1" lang="en-US" altLang="zh-CN"/>
              <a:t>myisam, </a:t>
            </a:r>
            <a:r>
              <a:rPr kumimoji="1" lang="zh-CN" altLang="en-US"/>
              <a:t>所以，我们开发统一使用</a:t>
            </a:r>
            <a:r>
              <a:rPr kumimoji="1" lang="en-US" altLang="zh-CN"/>
              <a:t>Innodb.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删除表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02492" y="2816979"/>
            <a:ext cx="296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DROP TABLE </a:t>
            </a:r>
            <a:r>
              <a:rPr lang="de-DE" altLang="zh-CN">
                <a:effectLst/>
                <a:latin typeface="Menlo"/>
              </a:rPr>
              <a:t>tbl_name;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修改表名</a:t>
            </a:r>
          </a:p>
        </p:txBody>
      </p:sp>
      <p:sp>
        <p:nvSpPr>
          <p:cNvPr id="4" name="矩形 3"/>
          <p:cNvSpPr/>
          <p:nvPr/>
        </p:nvSpPr>
        <p:spPr>
          <a:xfrm>
            <a:off x="1062975" y="3105835"/>
            <a:ext cx="6902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de-DE" altLang="zh-CN" i="1">
                <a:effectLst/>
                <a:latin typeface="Menlo"/>
              </a:rPr>
              <a:t>tbl_name</a:t>
            </a:r>
            <a:r>
              <a:rPr lang="de-DE" altLang="zh-CN">
                <a:effectLst/>
                <a:latin typeface="Menlo"/>
              </a:rPr>
              <a:t> </a:t>
            </a:r>
            <a:r>
              <a:rPr lang="de-DE" altLang="zh-CN" b="1">
                <a:solidFill>
                  <a:srgbClr val="000080"/>
                </a:solidFill>
                <a:latin typeface="Menlo"/>
              </a:rPr>
              <a:t>RENAME</a:t>
            </a:r>
            <a:r>
              <a:rPr lang="de-DE" altLang="zh-CN">
                <a:effectLst/>
                <a:latin typeface="Menlo"/>
              </a:rPr>
              <a:t> </a:t>
            </a:r>
            <a:r>
              <a:rPr lang="de-DE" altLang="zh-CN" i="1">
                <a:effectLst/>
                <a:latin typeface="Menlo"/>
              </a:rPr>
              <a:t>new_tbl_name</a:t>
            </a:r>
            <a:r>
              <a:rPr lang="de-DE" altLang="zh-CN">
                <a:effectLst/>
                <a:latin typeface="Menlo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修改表结构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960781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如果要将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VARCHAR(100)</a:t>
            </a:r>
            <a:r>
              <a:rPr kumimoji="1" lang="zh-CN" altLang="en-US" dirty="0"/>
              <a:t>改为</a:t>
            </a:r>
            <a:r>
              <a:rPr kumimoji="1" lang="en-US" altLang="zh-CN" dirty="0"/>
              <a:t>VARCHAR(10)</a:t>
            </a:r>
            <a:r>
              <a:rPr kumimoji="1" lang="zh-CN" altLang="en-US" dirty="0"/>
              <a:t>怎么办？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最简单的办法，先删除表，再重建表。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/>
              <a:t>可是，</a:t>
            </a:r>
            <a:r>
              <a:rPr kumimoji="1" lang="zh-CN" altLang="en-US" dirty="0" smtClean="0"/>
              <a:t>一旦数据表中有了数据，我们就不能先</a:t>
            </a:r>
            <a:r>
              <a:rPr kumimoji="1" lang="en-US" altLang="zh-CN" dirty="0" smtClean="0"/>
              <a:t>drop</a:t>
            </a:r>
            <a:r>
              <a:rPr kumimoji="1" lang="zh-CN" altLang="en-US" dirty="0" smtClean="0"/>
              <a:t>再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这种野蛮粗暴的修改方式，执行</a:t>
            </a:r>
            <a:r>
              <a:rPr kumimoji="1" lang="en-US" altLang="zh-CN" dirty="0" smtClean="0"/>
              <a:t>alter</a:t>
            </a:r>
            <a:r>
              <a:rPr kumimoji="1" lang="zh-CN" altLang="en-US" dirty="0" smtClean="0"/>
              <a:t>语句，我们可以在不删除数据的情况下，只修改表的一部分结构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11</TotalTime>
  <Words>261</Words>
  <Application>WPS 演示</Application>
  <PresentationFormat>全屏显示(4:3)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起源</vt:lpstr>
      <vt:lpstr>操作数据表</vt:lpstr>
      <vt:lpstr>项目</vt:lpstr>
      <vt:lpstr>建表语句</vt:lpstr>
      <vt:lpstr>建表语句</vt:lpstr>
      <vt:lpstr>MySQL Storage Engine</vt:lpstr>
      <vt:lpstr>指定引擎</vt:lpstr>
      <vt:lpstr>删除表</vt:lpstr>
      <vt:lpstr>修改表名</vt:lpstr>
      <vt:lpstr>修改表结构</vt:lpstr>
      <vt:lpstr>增加字段</vt:lpstr>
      <vt:lpstr>删除字段</vt:lpstr>
      <vt:lpstr>修改字段的属性</vt:lpstr>
      <vt:lpstr>修改字段名和属性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188</cp:revision>
  <dcterms:created xsi:type="dcterms:W3CDTF">2015-12-31T11:59:00Z</dcterms:created>
  <dcterms:modified xsi:type="dcterms:W3CDTF">2016-05-27T08:06:53Z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