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 id="259" r:id="rId6"/>
    <p:sldId id="260" r:id="rId7"/>
    <p:sldId id="261" r:id="rId8"/>
    <p:sldId id="272" r:id="rId9"/>
    <p:sldId id="273" r:id="rId10"/>
    <p:sldId id="262" r:id="rId11"/>
    <p:sldId id="263" r:id="rId12"/>
    <p:sldId id="268" r:id="rId13"/>
    <p:sldId id="264" r:id="rId14"/>
    <p:sldId id="265"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576" y="-112"/>
      </p:cViewPr>
      <p:guideLst>
        <p:guide orient="horz" pos="2156"/>
        <p:guide pos="291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zh-CN" altLang="en-US" smtClean="0"/>
              <a:t>单击此处编辑母版标题样式</a:t>
            </a:r>
            <a:endParaRPr lang="zh-CN" altLang="en-US" smtClean="0"/>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endParaRPr sz="4400">
              <a:solidFill>
                <a:schemeClr val="accent1"/>
              </a:solidFill>
              <a:latin typeface="Wingdings" pitchFamily="2" charset="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zh-CN" altLang="en-US" smtClean="0"/>
              <a:t>单击此处编辑母版标题样式</a:t>
            </a:r>
            <a:endParaRPr lang="zh-CN" altLang="en-US" smtClean="0"/>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zh-CN" altLang="en-US" smtClean="0"/>
              <a:t>单击此处编辑母版标题样式</a:t>
            </a:r>
            <a:endParaRPr lang="zh-CN" altLang="en-US" smtClean="0"/>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
        <p:nvSpPr>
          <p:cNvPr id="9" name="Picture Placeholder 8"/>
          <p:cNvSpPr>
            <a:spLocks noGrp="1"/>
          </p:cNvSpPr>
          <p:nvPr>
            <p:ph type="pic" sz="quarter" idx="13" hasCustomPrompt="1"/>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zh-CN" altLang="en-US" smtClean="0"/>
              <a:t>将图片拖动到占位符，或单击添加图标</a:t>
            </a:r>
            <a:endParaRPr lang="zh-CN" altLang="en-US"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张图片(带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zh-CN" altLang="en-US" smtClean="0"/>
              <a:t>单击此处编辑母版标题样式</a:t>
            </a:r>
            <a:endParaRPr lang="zh-CN" altLang="en-US" smtClean="0"/>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
        <p:nvSpPr>
          <p:cNvPr id="9" name="Picture Placeholder 8"/>
          <p:cNvSpPr>
            <a:spLocks noGrp="1"/>
          </p:cNvSpPr>
          <p:nvPr>
            <p:ph type="pic" sz="quarter" idx="13" hasCustomPrompt="1"/>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zh-CN" altLang="en-US" smtClean="0"/>
              <a:t>将图片拖动到占位符，或单击添加图标</a:t>
            </a:r>
            <a:endParaRPr lang="zh-CN" altLang="en-US" smtClean="0"/>
          </a:p>
        </p:txBody>
      </p:sp>
      <p:sp>
        <p:nvSpPr>
          <p:cNvPr id="8" name="Picture Placeholder 8"/>
          <p:cNvSpPr>
            <a:spLocks noGrp="1"/>
          </p:cNvSpPr>
          <p:nvPr>
            <p:ph type="pic" sz="quarter" idx="14" hasCustomPrompt="1"/>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zh-CN" altLang="en-US" smtClean="0"/>
              <a:t>将图片拖动到占位符，或单击添加图标</a:t>
            </a:r>
            <a:endParaRPr lang="zh-CN" altLang="en-US" smtClean="0"/>
          </a:p>
        </p:txBody>
      </p:sp>
      <p:sp>
        <p:nvSpPr>
          <p:cNvPr id="10" name="Picture Placeholder 8"/>
          <p:cNvSpPr>
            <a:spLocks noGrp="1"/>
          </p:cNvSpPr>
          <p:nvPr>
            <p:ph type="pic" sz="quarter" idx="15" hasCustomPrompt="1"/>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zh-CN" altLang="en-US" smtClean="0"/>
              <a:t>将图片拖动到占位符，或单击添加图标</a:t>
            </a:r>
            <a:endParaRPr lang="zh-CN" altLang="en-US"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8945">
              <a:defRPr/>
            </a:lvl6pPr>
            <a:lvl7pPr marL="1718945">
              <a:defRPr/>
            </a:lvl7pPr>
            <a:lvl8pPr marL="1718945">
              <a:defRPr/>
            </a:lvl8pPr>
            <a:lvl9pPr marL="1718945">
              <a:defRPr/>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zh-CN" altLang="en-US" smtClean="0"/>
              <a:t>单击此处编辑母版标题样式</a:t>
            </a:r>
            <a:endParaRPr lang="zh-CN" altLang="en-US" smtClean="0"/>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正在关闭">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BC7E7-EA8E-4DA7-915E-CC098D9BADC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idx="1"/>
          </p:nvPr>
        </p:nvSpPr>
        <p:spPr/>
        <p:txBody>
          <a:bodyPr/>
          <a:lstStyle>
            <a:lvl5pPr>
              <a:defRPr/>
            </a:lvl5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zh-CN" altLang="en-US" smtClean="0"/>
              <a:t>单击此处编辑母版标题样式</a:t>
            </a:r>
            <a:endParaRPr lang="zh-CN" altLang="en-US" smtClean="0"/>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endParaRPr sz="4400">
              <a:solidFill>
                <a:schemeClr val="accent1"/>
              </a:solidFill>
              <a:latin typeface="Wingdings" pitchFamily="2" charset="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330" defTabSz="-635">
              <a:defRPr sz="1600"/>
            </a:lvl6pPr>
            <a:lvl7pPr marL="2173605" indent="-227330" defTabSz="-635">
              <a:defRPr sz="1600"/>
            </a:lvl7pPr>
            <a:lvl8pPr marL="2399030" indent="-227330" defTabSz="-635">
              <a:defRPr sz="1600"/>
            </a:lvl8pPr>
            <a:lvl9pPr marL="2625725" indent="-227330" defTabSz="-635">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zh-CN" altLang="en-US" smtClean="0"/>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605" indent="-234950">
              <a:defRPr sz="1600"/>
            </a:lvl7pPr>
            <a:lvl8pPr marL="2399030" indent="-234950">
              <a:defRPr sz="1600"/>
            </a:lvl8pPr>
            <a:lvl9pPr marL="2625725" indent="-23495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605" indent="-234950">
              <a:defRPr sz="1600"/>
            </a:lvl7pPr>
            <a:lvl8pPr marL="2399030" indent="-234950">
              <a:defRPr sz="1600"/>
            </a:lvl8pPr>
            <a:lvl9pPr marL="2625725" indent="-23495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三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605" indent="-234950">
              <a:defRPr sz="1600"/>
            </a:lvl7pPr>
            <a:lvl8pPr marL="2399030" indent="-234950">
              <a:defRPr sz="1600"/>
            </a:lvl8pPr>
            <a:lvl9pPr marL="2625725" indent="-23495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605" indent="-234950">
              <a:defRPr sz="1600"/>
            </a:lvl7pPr>
            <a:lvl8pPr marL="2399030" indent="-234950">
              <a:defRPr sz="1600"/>
            </a:lvl8pPr>
            <a:lvl9pPr marL="2625725" indent="-23495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四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60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9030"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60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9030"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Date Placeholder 2"/>
          <p:cNvSpPr>
            <a:spLocks noGrp="1"/>
          </p:cNvSpPr>
          <p:nvPr>
            <p:ph type="dt" sz="half" idx="10"/>
          </p:nvPr>
        </p:nvSpPr>
        <p:spPr/>
        <p:txBody>
          <a:bodyPr/>
          <a:lstStyle/>
          <a:p>
            <a:fld id="{679BC7E7-EA8E-4DA7-915E-CC098D9BADC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zh-CN" altLang="en-US" smtClean="0"/>
              <a:t>单击此处编辑母版标题样式</a:t>
            </a:r>
            <a:endParaRPr lang="zh-CN" altLang="en-US" smtClean="0"/>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79BC7E7-EA8E-4DA7-915E-CC098D9BADCB}" type="datetimeFigureOut">
              <a:rPr lang="en-US" smtClean="0"/>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6130" indent="-344805"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9030" indent="-344805"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805"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8005" indent="-344805"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a:t>数据库与</a:t>
            </a:r>
            <a:r>
              <a:rPr kumimoji="1" lang="en-US" altLang="zh-CN"/>
              <a:t>MySQL</a:t>
            </a:r>
            <a:endParaRPr kumimoji="1" lang="zh-CN" altLang="en-US"/>
          </a:p>
        </p:txBody>
      </p:sp>
      <p:sp>
        <p:nvSpPr>
          <p:cNvPr id="3" name="副标题 2"/>
          <p:cNvSpPr>
            <a:spLocks noGrp="1"/>
          </p:cNvSpPr>
          <p:nvPr>
            <p:ph type="subTitle" idx="1"/>
          </p:nvPr>
        </p:nvSpPr>
        <p:spPr/>
        <p:txBody>
          <a:bodyPr/>
          <a:lstStyle/>
          <a:p>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MySQL</a:t>
            </a:r>
            <a:endParaRPr kumimoji="1" lang="zh-CN" altLang="en-US" dirty="0"/>
          </a:p>
        </p:txBody>
      </p:sp>
      <p:pic>
        <p:nvPicPr>
          <p:cNvPr id="4" name="图片 3"/>
          <p:cNvPicPr>
            <a:picLocks noChangeAspect="1"/>
          </p:cNvPicPr>
          <p:nvPr/>
        </p:nvPicPr>
        <p:blipFill>
          <a:blip r:embed="rId1"/>
          <a:stretch>
            <a:fillRect/>
          </a:stretch>
        </p:blipFill>
        <p:spPr>
          <a:xfrm>
            <a:off x="5047441" y="2377236"/>
            <a:ext cx="2787328" cy="2090496"/>
          </a:xfrm>
          <a:prstGeom prst="rect">
            <a:avLst/>
          </a:prstGeom>
        </p:spPr>
      </p:pic>
      <p:sp>
        <p:nvSpPr>
          <p:cNvPr id="5" name="文本框 4"/>
          <p:cNvSpPr txBox="1"/>
          <p:nvPr/>
        </p:nvSpPr>
        <p:spPr>
          <a:xfrm>
            <a:off x="1043490" y="2589792"/>
            <a:ext cx="3591394" cy="2286000"/>
          </a:xfrm>
          <a:prstGeom prst="rect">
            <a:avLst/>
          </a:prstGeom>
          <a:noFill/>
        </p:spPr>
        <p:txBody>
          <a:bodyPr wrap="square" rtlCol="0">
            <a:spAutoFit/>
          </a:bodyPr>
          <a:lstStyle/>
          <a:p>
            <a:r>
              <a:rPr kumimoji="1" lang="zh-CN" altLang="en-US" dirty="0" smtClean="0"/>
              <a:t>典型的关系型数据库，最早由瑞典的</a:t>
            </a:r>
            <a:r>
              <a:rPr kumimoji="1" lang="en-US" altLang="zh-CN" dirty="0" smtClean="0"/>
              <a:t>AB</a:t>
            </a:r>
            <a:r>
              <a:rPr kumimoji="1" lang="zh-CN" altLang="en-US" dirty="0" smtClean="0"/>
              <a:t>公司开发，以开源免费而闻名</a:t>
            </a:r>
            <a:endParaRPr kumimoji="1" lang="en-US" altLang="zh-CN" dirty="0" smtClean="0"/>
          </a:p>
          <a:p>
            <a:endParaRPr kumimoji="1" lang="en-US" altLang="zh-CN" dirty="0"/>
          </a:p>
          <a:p>
            <a:r>
              <a:rPr kumimoji="1" lang="en-US" altLang="zh-CN" dirty="0" smtClean="0"/>
              <a:t>M</a:t>
            </a:r>
            <a:r>
              <a:rPr kumimoji="1" lang="en-US" altLang="zh-CN" dirty="0" err="1" smtClean="0"/>
              <a:t>ySQL</a:t>
            </a:r>
            <a:r>
              <a:rPr kumimoji="1" lang="zh-CN" altLang="en-US" dirty="0" smtClean="0"/>
              <a:t>前几年已经被</a:t>
            </a:r>
            <a:r>
              <a:rPr kumimoji="1" lang="en-US" altLang="zh-CN" dirty="0" smtClean="0"/>
              <a:t>Oracle</a:t>
            </a:r>
            <a:r>
              <a:rPr kumimoji="1" lang="zh-CN" altLang="en-US" dirty="0" smtClean="0"/>
              <a:t>公司收购</a:t>
            </a:r>
            <a:r>
              <a:rPr kumimoji="1" lang="zh-CN" altLang="en-US" dirty="0"/>
              <a:t>（ </a:t>
            </a:r>
            <a:r>
              <a:rPr kumimoji="1" lang="en-US" altLang="zh-CN" dirty="0"/>
              <a:t>sun 08</a:t>
            </a:r>
            <a:r>
              <a:rPr kumimoji="1" lang="zh-CN" altLang="en-US" dirty="0"/>
              <a:t>年 </a:t>
            </a:r>
            <a:r>
              <a:rPr kumimoji="1" lang="en-US" altLang="zh-CN" dirty="0"/>
              <a:t>10</a:t>
            </a:r>
            <a:r>
              <a:rPr kumimoji="1" lang="zh-CN" altLang="en-US" dirty="0"/>
              <a:t>亿</a:t>
            </a:r>
            <a:r>
              <a:rPr kumimoji="1" lang="en-US" altLang="zh-CN" dirty="0"/>
              <a:t>$</a:t>
            </a:r>
            <a:r>
              <a:rPr kumimoji="1" lang="zh-CN" altLang="en-US" dirty="0"/>
              <a:t>收购 </a:t>
            </a:r>
            <a:r>
              <a:rPr kumimoji="1" lang="en-US" altLang="zh-CN" dirty="0"/>
              <a:t>mysql</a:t>
            </a:r>
            <a:r>
              <a:rPr kumimoji="1" lang="zh-CN" altLang="en-US" dirty="0"/>
              <a:t>， </a:t>
            </a:r>
            <a:r>
              <a:rPr kumimoji="1" lang="en-US" altLang="zh-CN" dirty="0"/>
              <a:t>orcal 09</a:t>
            </a:r>
            <a:r>
              <a:rPr kumimoji="1" lang="zh-CN" altLang="en-US" dirty="0"/>
              <a:t>年 </a:t>
            </a:r>
            <a:r>
              <a:rPr kumimoji="1" lang="en-US" altLang="zh-CN" dirty="0"/>
              <a:t>70</a:t>
            </a:r>
            <a:r>
              <a:rPr kumimoji="1" lang="zh-CN" altLang="en-US" dirty="0"/>
              <a:t>亿</a:t>
            </a:r>
            <a:r>
              <a:rPr kumimoji="1" lang="en-US" altLang="zh-CN" dirty="0"/>
              <a:t>$</a:t>
            </a:r>
            <a:r>
              <a:rPr kumimoji="1" lang="zh-CN" altLang="en-US" dirty="0"/>
              <a:t>收购 </a:t>
            </a:r>
            <a:r>
              <a:rPr kumimoji="1" lang="en-US" altLang="zh-CN" dirty="0"/>
              <a:t>sun</a:t>
            </a:r>
            <a:r>
              <a:rPr kumimoji="1" lang="zh-CN" altLang="en-US" dirty="0"/>
              <a:t> </a:t>
            </a:r>
            <a:endParaRPr kumimoji="1" lang="zh-CN" altLang="en-US" dirty="0"/>
          </a:p>
          <a:p>
            <a:r>
              <a:rPr kumimoji="1" lang="zh-CN" altLang="en-US" dirty="0"/>
              <a:t>）</a:t>
            </a:r>
            <a:endParaRPr kumimoji="1" lang="zh-CN" altLang="en-US" dirty="0"/>
          </a:p>
        </p:txBody>
      </p:sp>
      <p:sp>
        <p:nvSpPr>
          <p:cNvPr id="6" name="文本框 5"/>
          <p:cNvSpPr txBox="1"/>
          <p:nvPr/>
        </p:nvSpPr>
        <p:spPr>
          <a:xfrm>
            <a:off x="1177925" y="5149850"/>
            <a:ext cx="6914515" cy="1188720"/>
          </a:xfrm>
          <a:prstGeom prst="rect">
            <a:avLst/>
          </a:prstGeom>
          <a:noFill/>
        </p:spPr>
        <p:txBody>
          <a:bodyPr wrap="square" rtlCol="0">
            <a:spAutoFit/>
          </a:bodyPr>
          <a:lstStyle/>
          <a:p>
            <a:r>
              <a:rPr kumimoji="1" lang="zh-CN" altLang="en-US" dirty="0" smtClean="0"/>
              <a:t>需要明确的是，</a:t>
            </a:r>
            <a:r>
              <a:rPr kumimoji="1" lang="en-US" altLang="zh-CN" dirty="0" smtClean="0"/>
              <a:t>PHP</a:t>
            </a:r>
            <a:r>
              <a:rPr kumimoji="1" lang="zh-CN" altLang="en-US" dirty="0" smtClean="0"/>
              <a:t>和</a:t>
            </a:r>
            <a:r>
              <a:rPr kumimoji="1" lang="en-US" altLang="zh-CN" dirty="0" smtClean="0"/>
              <a:t>MySQL</a:t>
            </a:r>
            <a:r>
              <a:rPr kumimoji="1" lang="zh-CN" altLang="en-US" dirty="0" smtClean="0"/>
              <a:t>并没有什么特别的关系，它们分属两个不同的公司的产品，之所以总是把他们放在一起，是因为</a:t>
            </a:r>
            <a:r>
              <a:rPr kumimoji="1" lang="en-US" altLang="zh-CN" dirty="0" smtClean="0"/>
              <a:t>PHP</a:t>
            </a:r>
            <a:r>
              <a:rPr kumimoji="1" lang="zh-CN" altLang="en-US" dirty="0" smtClean="0"/>
              <a:t>自身是开源的，而开源数据库里最强大的就是</a:t>
            </a:r>
            <a:r>
              <a:rPr kumimoji="1" lang="en-US" altLang="zh-CN" dirty="0" smtClean="0"/>
              <a:t>MySQL</a:t>
            </a:r>
            <a:r>
              <a:rPr kumimoji="1" lang="zh-CN" altLang="en-US" dirty="0" smtClean="0"/>
              <a:t>，因此它们很自然的经常组合在一起使用</a:t>
            </a:r>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mariaDB (玛莉亚DB)</a:t>
            </a:r>
            <a:endParaRPr kumimoji="1" lang="zh-CN" altLang="en-US"/>
          </a:p>
        </p:txBody>
      </p:sp>
      <p:sp>
        <p:nvSpPr>
          <p:cNvPr id="5" name="矩形 4"/>
          <p:cNvSpPr/>
          <p:nvPr/>
        </p:nvSpPr>
        <p:spPr>
          <a:xfrm>
            <a:off x="456976" y="2367981"/>
            <a:ext cx="3720353" cy="1754327"/>
          </a:xfrm>
          <a:prstGeom prst="rect">
            <a:avLst/>
          </a:prstGeom>
        </p:spPr>
        <p:txBody>
          <a:bodyPr wrap="square">
            <a:spAutoFit/>
          </a:bodyPr>
          <a:lstStyle/>
          <a:p>
            <a:r>
              <a:rPr lang="en-US" altLang="zh-CN"/>
              <a:t>MariaDB</a:t>
            </a:r>
            <a:r>
              <a:rPr lang="zh-CN" altLang="en-US"/>
              <a:t>数据库管理系统是</a:t>
            </a:r>
            <a:r>
              <a:rPr lang="en-US" altLang="zh-CN"/>
              <a:t>MySQL</a:t>
            </a:r>
            <a:r>
              <a:rPr lang="zh-CN" altLang="en-US"/>
              <a:t>的一个分支，主要由开源社区在维护，采用</a:t>
            </a:r>
            <a:r>
              <a:rPr lang="en-US" altLang="zh-CN"/>
              <a:t>GPL</a:t>
            </a:r>
            <a:r>
              <a:rPr lang="zh-CN" altLang="en-US"/>
              <a:t>授权许可 </a:t>
            </a:r>
            <a:r>
              <a:rPr lang="en-US" altLang="zh-CN"/>
              <a:t>MariaDB</a:t>
            </a:r>
            <a:r>
              <a:rPr lang="zh-CN" altLang="en-US"/>
              <a:t>的目的是完全兼容</a:t>
            </a:r>
            <a:r>
              <a:rPr lang="en-US" altLang="zh-CN"/>
              <a:t>MySQL</a:t>
            </a:r>
            <a:r>
              <a:rPr lang="zh-CN" altLang="en-US"/>
              <a:t>，包括</a:t>
            </a:r>
            <a:r>
              <a:rPr lang="en-US" altLang="zh-CN"/>
              <a:t>API</a:t>
            </a:r>
            <a:r>
              <a:rPr lang="zh-CN" altLang="en-US"/>
              <a:t>和命令行，使之能轻松成为</a:t>
            </a:r>
            <a:r>
              <a:rPr lang="en-US" altLang="zh-CN"/>
              <a:t>MySQL</a:t>
            </a:r>
            <a:r>
              <a:rPr lang="zh-CN" altLang="en-US"/>
              <a:t>的代替品</a:t>
            </a:r>
            <a:endParaRPr lang="zh-CN" altLang="en-US"/>
          </a:p>
        </p:txBody>
      </p:sp>
      <p:sp>
        <p:nvSpPr>
          <p:cNvPr id="6" name="矩形 5"/>
          <p:cNvSpPr/>
          <p:nvPr/>
        </p:nvSpPr>
        <p:spPr>
          <a:xfrm>
            <a:off x="456976" y="4623774"/>
            <a:ext cx="7485529" cy="2560320"/>
          </a:xfrm>
          <a:prstGeom prst="rect">
            <a:avLst/>
          </a:prstGeom>
        </p:spPr>
        <p:txBody>
          <a:bodyPr wrap="square">
            <a:spAutoFit/>
          </a:bodyPr>
          <a:lstStyle/>
          <a:p>
            <a:r>
              <a:rPr lang="en-US" altLang="zh-CN"/>
              <a:t>MariaDB</a:t>
            </a:r>
            <a:r>
              <a:rPr lang="zh-CN" altLang="en-US"/>
              <a:t>是目前最受关注的</a:t>
            </a:r>
            <a:r>
              <a:rPr lang="en-US" altLang="zh-CN"/>
              <a:t>MySQL</a:t>
            </a:r>
            <a:r>
              <a:rPr lang="zh-CN" altLang="en-US"/>
              <a:t>数据库衍生版，也被视为开源数据库</a:t>
            </a:r>
            <a:r>
              <a:rPr lang="en-US" altLang="zh-CN"/>
              <a:t>MySQL</a:t>
            </a:r>
            <a:r>
              <a:rPr lang="zh-CN" altLang="en-US"/>
              <a:t>的替代品</a:t>
            </a:r>
            <a:r>
              <a:rPr lang="en-US" altLang="zh-CN"/>
              <a:t>.</a:t>
            </a:r>
            <a:endParaRPr lang="en-US" altLang="zh-CN"/>
          </a:p>
          <a:p>
            <a:r>
              <a:rPr lang="en-US" altLang="zh-CN">
                <a:sym typeface="+mn-ea"/>
              </a:rPr>
              <a:t>MariaDB</a:t>
            </a:r>
            <a:r>
              <a:rPr lang="zh-CN" altLang="en-US">
                <a:sym typeface="+mn-ea"/>
              </a:rPr>
              <a:t>其实就是</a:t>
            </a:r>
            <a:r>
              <a:rPr lang="en-US" altLang="zh-CN"/>
              <a:t>是MySQL的一个分支版本，</a:t>
            </a:r>
            <a:r>
              <a:rPr lang="zh-CN" altLang="en-US"/>
              <a:t>所以完全兼容</a:t>
            </a:r>
            <a:r>
              <a:rPr lang="en-US" altLang="zh-CN"/>
              <a:t>mysql.</a:t>
            </a:r>
            <a:r>
              <a:rPr lang="en-US" altLang="zh-CN"/>
              <a:t>）</a:t>
            </a:r>
            <a:endParaRPr lang="en-US" altLang="zh-CN"/>
          </a:p>
          <a:p>
            <a:endParaRPr lang="en-US" altLang="zh-CN"/>
          </a:p>
          <a:p>
            <a:r>
              <a:rPr lang="zh-CN" altLang="en-US"/>
              <a:t>不过，目前不建议迁移至</a:t>
            </a:r>
            <a:r>
              <a:rPr lang="en-US" altLang="zh-CN"/>
              <a:t>mariadb, </a:t>
            </a:r>
            <a:r>
              <a:rPr lang="zh-CN" altLang="en-US"/>
              <a:t>这只是一个需要关注的数据库。</a:t>
            </a:r>
            <a:endParaRPr lang="zh-CN" altLang="en-US"/>
          </a:p>
          <a:p>
            <a:r>
              <a:rPr lang="zh-CN" altLang="en-US"/>
              <a:t>可能，</a:t>
            </a:r>
            <a:r>
              <a:t>maybe</a:t>
            </a:r>
            <a:r>
              <a:rPr lang="en-US"/>
              <a:t>~~~</a:t>
            </a:r>
            <a:r>
              <a:rPr lang="zh-CN" altLang="en-US"/>
              <a:t>， </a:t>
            </a:r>
            <a:r>
              <a:rPr lang="en-US" altLang="zh-CN"/>
              <a:t>10</a:t>
            </a:r>
            <a:r>
              <a:rPr lang="zh-CN" altLang="en-US"/>
              <a:t>年后。。。 大家或许会使用</a:t>
            </a:r>
            <a:r>
              <a:rPr lang="en-US" altLang="zh-CN"/>
              <a:t>mariadb</a:t>
            </a:r>
            <a:r>
              <a:rPr lang="zh-CN" altLang="en-US"/>
              <a:t>去取代</a:t>
            </a:r>
            <a:r>
              <a:rPr lang="en-US" altLang="zh-CN"/>
              <a:t>mysql</a:t>
            </a:r>
            <a:r>
              <a:rPr lang="zh-CN" altLang="en-US"/>
              <a:t>。</a:t>
            </a:r>
            <a:endParaRPr lang="zh-CN" altLang="en-US"/>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4420235" y="2367915"/>
            <a:ext cx="1364615" cy="964565"/>
          </a:xfrm>
          <a:prstGeom prst="rect">
            <a:avLst/>
          </a:prstGeom>
        </p:spPr>
      </p:pic>
      <p:pic>
        <p:nvPicPr>
          <p:cNvPr id="7" name="图片 6"/>
          <p:cNvPicPr>
            <a:picLocks noChangeAspect="1"/>
          </p:cNvPicPr>
          <p:nvPr/>
        </p:nvPicPr>
        <p:blipFill>
          <a:blip r:embed="rId2"/>
          <a:stretch>
            <a:fillRect/>
          </a:stretch>
        </p:blipFill>
        <p:spPr>
          <a:xfrm>
            <a:off x="6108700" y="2122170"/>
            <a:ext cx="2847340" cy="2000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使用</a:t>
            </a:r>
            <a:r>
              <a:rPr kumimoji="1" lang="en-US" altLang="zh-CN" dirty="0" smtClean="0"/>
              <a:t>MySQL</a:t>
            </a:r>
            <a:endParaRPr kumimoji="1" lang="zh-CN" altLang="en-US" dirty="0"/>
          </a:p>
        </p:txBody>
      </p:sp>
      <p:sp>
        <p:nvSpPr>
          <p:cNvPr id="4" name="文本框 3"/>
          <p:cNvSpPr txBox="1"/>
          <p:nvPr/>
        </p:nvSpPr>
        <p:spPr>
          <a:xfrm>
            <a:off x="1043490" y="2539636"/>
            <a:ext cx="7024744" cy="2862323"/>
          </a:xfrm>
          <a:prstGeom prst="rect">
            <a:avLst/>
          </a:prstGeom>
          <a:noFill/>
        </p:spPr>
        <p:txBody>
          <a:bodyPr wrap="square" rtlCol="0">
            <a:spAutoFit/>
          </a:bodyPr>
          <a:lstStyle/>
          <a:p>
            <a:r>
              <a:rPr kumimoji="1" lang="zh-CN" altLang="en-US" dirty="0"/>
              <a:t>在大家的</a:t>
            </a:r>
            <a:r>
              <a:rPr kumimoji="1" lang="en-US" altLang="zh-CN" dirty="0"/>
              <a:t>WAMP</a:t>
            </a:r>
            <a:r>
              <a:rPr kumimoji="1" lang="zh-CN" altLang="en-US" dirty="0"/>
              <a:t>中已经安装好了</a:t>
            </a:r>
            <a:r>
              <a:rPr kumimoji="1" lang="en-US" altLang="zh-CN" dirty="0"/>
              <a:t>MySQL</a:t>
            </a:r>
            <a:r>
              <a:rPr kumimoji="1" lang="zh-CN" altLang="en-US" dirty="0"/>
              <a:t>数据库，可以直接使用，</a:t>
            </a:r>
            <a:r>
              <a:rPr kumimoji="1" lang="en-US" altLang="zh-CN" dirty="0"/>
              <a:t>MySQL</a:t>
            </a:r>
            <a:r>
              <a:rPr kumimoji="1" lang="zh-CN" altLang="en-US" dirty="0"/>
              <a:t>的默认端口是</a:t>
            </a:r>
            <a:r>
              <a:rPr kumimoji="1" lang="en-US" altLang="zh-CN" dirty="0"/>
              <a:t>3306</a:t>
            </a:r>
            <a:r>
              <a:rPr kumimoji="1" lang="zh-CN" altLang="en-US" dirty="0"/>
              <a:t>，</a:t>
            </a:r>
            <a:r>
              <a:rPr kumimoji="1" lang="en-US" altLang="zh-CN" dirty="0"/>
              <a:t>WAMP</a:t>
            </a:r>
            <a:r>
              <a:rPr kumimoji="1" lang="zh-CN" altLang="en-US" dirty="0"/>
              <a:t>默认的用户名是</a:t>
            </a:r>
            <a:r>
              <a:rPr kumimoji="1" lang="en-US" altLang="zh-CN" dirty="0"/>
              <a:t>root</a:t>
            </a:r>
            <a:r>
              <a:rPr kumimoji="1" lang="zh-CN" altLang="en-US" dirty="0"/>
              <a:t>，密码是空。</a:t>
            </a:r>
            <a:endParaRPr kumimoji="1" lang="zh-CN" altLang="en-US" dirty="0"/>
          </a:p>
          <a:p>
            <a:endParaRPr kumimoji="1" lang="zh-CN" altLang="en-US" dirty="0"/>
          </a:p>
          <a:p>
            <a:r>
              <a:rPr kumimoji="1" lang="en-US" altLang="zh-CN" dirty="0"/>
              <a:t>WAMP</a:t>
            </a:r>
            <a:r>
              <a:rPr kumimoji="1" lang="zh-CN" altLang="en-US" dirty="0"/>
              <a:t>还默认自带了一个叫做</a:t>
            </a:r>
            <a:r>
              <a:rPr kumimoji="1" lang="en-US" altLang="zh-CN" dirty="0" err="1"/>
              <a:t>phpmyadmin</a:t>
            </a:r>
            <a:r>
              <a:rPr kumimoji="1" lang="zh-CN" altLang="en-US" dirty="0"/>
              <a:t>的软件，通过它我们可以管理和操作数据库。</a:t>
            </a:r>
            <a:endParaRPr kumimoji="1" lang="zh-CN" altLang="en-US" dirty="0"/>
          </a:p>
          <a:p>
            <a:endParaRPr kumimoji="1" lang="zh-CN" altLang="en-US" dirty="0"/>
          </a:p>
          <a:p>
            <a:r>
              <a:rPr kumimoji="1" lang="zh-CN" altLang="en-US" dirty="0"/>
              <a:t>虽然通过</a:t>
            </a:r>
            <a:r>
              <a:rPr kumimoji="1" lang="en-US" altLang="zh-CN" dirty="0" err="1"/>
              <a:t>phpmyadmin</a:t>
            </a:r>
            <a:r>
              <a:rPr kumimoji="1" lang="zh-CN" altLang="en-US" dirty="0"/>
              <a:t>可以完成绝大多数的数据库操作，但是，一个合格的</a:t>
            </a:r>
            <a:r>
              <a:rPr kumimoji="1" lang="en-US" altLang="zh-CN" dirty="0"/>
              <a:t>PHP</a:t>
            </a:r>
            <a:r>
              <a:rPr kumimoji="1" lang="zh-CN" altLang="en-US" dirty="0"/>
              <a:t>必须起码知道一些基本的数据库命令行操作</a:t>
            </a:r>
            <a:endParaRPr kumimoji="1" lang="zh-CN" altLang="en-US" dirty="0"/>
          </a:p>
          <a:p>
            <a:endParaRPr kumimoji="1" lang="zh-CN" altLang="en-US" dirty="0"/>
          </a:p>
          <a:p>
            <a:r>
              <a:rPr kumimoji="1" lang="zh-CN" altLang="en-US" dirty="0"/>
              <a:t>打开</a:t>
            </a:r>
            <a:r>
              <a:rPr kumimoji="1" lang="en-US" altLang="zh-CN" dirty="0"/>
              <a:t>WAMP</a:t>
            </a:r>
            <a:r>
              <a:rPr kumimoji="1" lang="zh-CN" altLang="en-US" dirty="0" smtClean="0"/>
              <a:t>菜单可以进入</a:t>
            </a:r>
            <a:r>
              <a:rPr kumimoji="1" lang="en-US" altLang="zh-CN" dirty="0"/>
              <a:t>MySQL</a:t>
            </a:r>
            <a:r>
              <a:rPr kumimoji="1" lang="zh-CN" altLang="en-US" dirty="0"/>
              <a:t>控制台</a:t>
            </a:r>
            <a:endParaRPr kumimoji="1"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登录</a:t>
            </a:r>
            <a:r>
              <a:rPr kumimoji="1" lang="en-US" altLang="zh-CN" dirty="0" smtClean="0"/>
              <a:t>MySQL</a:t>
            </a:r>
            <a:endParaRPr kumimoji="1" lang="zh-CN" altLang="en-US" dirty="0"/>
          </a:p>
        </p:txBody>
      </p:sp>
      <p:sp>
        <p:nvSpPr>
          <p:cNvPr id="4" name="文本框 3"/>
          <p:cNvSpPr txBox="1"/>
          <p:nvPr/>
        </p:nvSpPr>
        <p:spPr>
          <a:xfrm>
            <a:off x="1043490" y="2417458"/>
            <a:ext cx="7024744" cy="3970318"/>
          </a:xfrm>
          <a:prstGeom prst="rect">
            <a:avLst/>
          </a:prstGeom>
          <a:noFill/>
        </p:spPr>
        <p:txBody>
          <a:bodyPr wrap="square" rtlCol="0">
            <a:spAutoFit/>
          </a:bodyPr>
          <a:lstStyle/>
          <a:p>
            <a:r>
              <a:rPr kumimoji="1" lang="zh-CN" altLang="en-US" dirty="0" smtClean="0"/>
              <a:t>使用</a:t>
            </a:r>
            <a:r>
              <a:rPr kumimoji="1" lang="en-US" altLang="zh-CN" dirty="0" smtClean="0"/>
              <a:t>MySQL</a:t>
            </a:r>
            <a:r>
              <a:rPr kumimoji="1" lang="zh-CN" altLang="en-US" dirty="0" smtClean="0"/>
              <a:t>控制台只需要直接输入密码（默认密码为空，直接回车即可）就可以登录</a:t>
            </a:r>
            <a:endParaRPr kumimoji="1" lang="en-US" altLang="zh-CN" dirty="0" smtClean="0"/>
          </a:p>
          <a:p>
            <a:endParaRPr kumimoji="1" lang="en-US" altLang="zh-CN" dirty="0"/>
          </a:p>
          <a:p>
            <a:r>
              <a:rPr kumimoji="1" lang="zh-CN" altLang="en-US" dirty="0" smtClean="0"/>
              <a:t>实际情况下，登录</a:t>
            </a:r>
            <a:r>
              <a:rPr kumimoji="1" lang="en-US" altLang="zh-CN" dirty="0" smtClean="0"/>
              <a:t>MySQL</a:t>
            </a:r>
            <a:r>
              <a:rPr kumimoji="1" lang="zh-CN" altLang="en-US" dirty="0" smtClean="0"/>
              <a:t>，需要在命令行里执行下面的命令</a:t>
            </a:r>
            <a:endParaRPr kumimoji="1" lang="en-US" altLang="zh-CN" dirty="0" smtClean="0"/>
          </a:p>
          <a:p>
            <a:endParaRPr kumimoji="1" lang="en-US" altLang="zh-CN" dirty="0"/>
          </a:p>
          <a:p>
            <a:r>
              <a:rPr kumimoji="1" lang="zh-CN" altLang="zh-CN" dirty="0" smtClean="0"/>
              <a:t>m</a:t>
            </a:r>
            <a:r>
              <a:rPr kumimoji="1" lang="en-US" altLang="zh-CN" dirty="0" err="1" smtClean="0"/>
              <a:t>ysql</a:t>
            </a:r>
            <a:r>
              <a:rPr kumimoji="1" lang="zh-CN" altLang="en-US" dirty="0" smtClean="0"/>
              <a:t> </a:t>
            </a:r>
            <a:r>
              <a:rPr kumimoji="1" lang="en-US" altLang="zh-CN" dirty="0" smtClean="0"/>
              <a:t>–h</a:t>
            </a:r>
            <a:r>
              <a:rPr kumimoji="1" lang="zh-CN" altLang="en-US" dirty="0" smtClean="0"/>
              <a:t> </a:t>
            </a:r>
            <a:r>
              <a:rPr kumimoji="1" lang="en-US" altLang="zh-CN" i="1" dirty="0" smtClean="0"/>
              <a:t>hostname</a:t>
            </a:r>
            <a:r>
              <a:rPr kumimoji="1" lang="zh-CN" altLang="en-US" dirty="0" smtClean="0"/>
              <a:t> </a:t>
            </a:r>
            <a:r>
              <a:rPr kumimoji="1" lang="en-US" altLang="zh-CN" dirty="0" smtClean="0"/>
              <a:t>–u</a:t>
            </a:r>
            <a:r>
              <a:rPr kumimoji="1" lang="zh-CN" altLang="en-US" dirty="0" smtClean="0"/>
              <a:t> </a:t>
            </a:r>
            <a:r>
              <a:rPr kumimoji="1" lang="en-US" altLang="zh-CN" i="1" dirty="0" smtClean="0"/>
              <a:t>username</a:t>
            </a:r>
            <a:r>
              <a:rPr kumimoji="1" lang="zh-CN" altLang="en-US" dirty="0" smtClean="0"/>
              <a:t> </a:t>
            </a:r>
            <a:r>
              <a:rPr kumimoji="1" lang="en-US" altLang="zh-CN" dirty="0" smtClean="0"/>
              <a:t>–p</a:t>
            </a:r>
            <a:endParaRPr kumimoji="1" lang="en-US" altLang="zh-CN" dirty="0" smtClean="0"/>
          </a:p>
          <a:p>
            <a:endParaRPr kumimoji="1" lang="en-US" altLang="zh-CN" dirty="0"/>
          </a:p>
          <a:p>
            <a:r>
              <a:rPr kumimoji="1" lang="zh-CN" altLang="zh-CN" dirty="0" smtClean="0"/>
              <a:t>-</a:t>
            </a:r>
            <a:r>
              <a:rPr kumimoji="1" lang="en-US" altLang="zh-CN" dirty="0" smtClean="0"/>
              <a:t>h</a:t>
            </a:r>
            <a:r>
              <a:rPr kumimoji="1" lang="zh-CN" altLang="en-US" dirty="0" smtClean="0"/>
              <a:t> </a:t>
            </a:r>
            <a:r>
              <a:rPr kumimoji="1" lang="zh-CN" altLang="zh-CN" dirty="0" smtClean="0"/>
              <a:t>h</a:t>
            </a:r>
            <a:r>
              <a:rPr kumimoji="1" lang="zh-CN" altLang="en-US" dirty="0" smtClean="0"/>
              <a:t>是</a:t>
            </a:r>
            <a:r>
              <a:rPr kumimoji="1" lang="en-US" altLang="zh-CN" dirty="0" smtClean="0"/>
              <a:t>host</a:t>
            </a:r>
            <a:r>
              <a:rPr kumimoji="1" lang="zh-CN" altLang="en-US" dirty="0" smtClean="0"/>
              <a:t>的缩写，表示当前数据库所在的服务器地址，可以域名也可以是</a:t>
            </a:r>
            <a:r>
              <a:rPr kumimoji="1" lang="en-US" altLang="zh-CN" dirty="0" smtClean="0"/>
              <a:t>IP</a:t>
            </a:r>
            <a:endParaRPr kumimoji="1" lang="en-US" altLang="zh-CN" dirty="0" smtClean="0"/>
          </a:p>
          <a:p>
            <a:r>
              <a:rPr kumimoji="1" lang="zh-CN" altLang="zh-CN" dirty="0" smtClean="0"/>
              <a:t>-</a:t>
            </a:r>
            <a:r>
              <a:rPr kumimoji="1" lang="en-US" altLang="zh-CN" dirty="0" smtClean="0"/>
              <a:t>u</a:t>
            </a:r>
            <a:r>
              <a:rPr kumimoji="1" lang="zh-CN" altLang="en-US" dirty="0" smtClean="0"/>
              <a:t> </a:t>
            </a:r>
            <a:r>
              <a:rPr kumimoji="1" lang="en-US" altLang="zh-CN" dirty="0" smtClean="0"/>
              <a:t>u</a:t>
            </a:r>
            <a:r>
              <a:rPr kumimoji="1" lang="zh-CN" altLang="en-US" dirty="0" smtClean="0"/>
              <a:t>是</a:t>
            </a:r>
            <a:r>
              <a:rPr kumimoji="1" lang="en-US" altLang="zh-CN" dirty="0" smtClean="0"/>
              <a:t>username</a:t>
            </a:r>
            <a:r>
              <a:rPr kumimoji="1" lang="zh-CN" altLang="en-US" dirty="0" smtClean="0"/>
              <a:t>的缩写，表示用户名</a:t>
            </a:r>
            <a:endParaRPr kumimoji="1" lang="en-US" altLang="zh-CN" dirty="0" smtClean="0"/>
          </a:p>
          <a:p>
            <a:r>
              <a:rPr kumimoji="1" lang="zh-CN" altLang="zh-CN" dirty="0" smtClean="0"/>
              <a:t>-</a:t>
            </a:r>
            <a:r>
              <a:rPr kumimoji="1" lang="en-US" altLang="zh-CN" dirty="0" smtClean="0"/>
              <a:t>p</a:t>
            </a:r>
            <a:r>
              <a:rPr kumimoji="1" lang="zh-CN" altLang="en-US" dirty="0" smtClean="0"/>
              <a:t> 表示密码</a:t>
            </a:r>
            <a:endParaRPr kumimoji="1" lang="en-US" altLang="zh-CN" dirty="0" smtClean="0"/>
          </a:p>
          <a:p>
            <a:endParaRPr kumimoji="1" lang="en-US" altLang="zh-CN" dirty="0" smtClean="0"/>
          </a:p>
          <a:p>
            <a:r>
              <a:rPr kumimoji="1" lang="zh-CN" altLang="en-US" dirty="0" smtClean="0"/>
              <a:t>执行过上面命令后，会要求输入用户的密码，空则可以直接回车，或者不添加</a:t>
            </a:r>
            <a:r>
              <a:rPr kumimoji="1" lang="en-US" altLang="zh-CN" dirty="0" smtClean="0"/>
              <a:t>-p</a:t>
            </a:r>
            <a:r>
              <a:rPr kumimoji="1" lang="zh-CN" altLang="en-US" dirty="0" smtClean="0"/>
              <a:t>参数</a:t>
            </a:r>
            <a:endParaRPr kumimoji="1"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内置数据库</a:t>
            </a:r>
            <a:endParaRPr kumimoji="1" lang="zh-CN" altLang="en-US" dirty="0"/>
          </a:p>
        </p:txBody>
      </p:sp>
      <p:sp>
        <p:nvSpPr>
          <p:cNvPr id="4" name="文本框 3"/>
          <p:cNvSpPr txBox="1"/>
          <p:nvPr/>
        </p:nvSpPr>
        <p:spPr>
          <a:xfrm>
            <a:off x="1043490" y="2507314"/>
            <a:ext cx="7024744" cy="3139321"/>
          </a:xfrm>
          <a:prstGeom prst="rect">
            <a:avLst/>
          </a:prstGeom>
          <a:noFill/>
        </p:spPr>
        <p:txBody>
          <a:bodyPr wrap="square" rtlCol="0">
            <a:spAutoFit/>
          </a:bodyPr>
          <a:lstStyle/>
          <a:p>
            <a:r>
              <a:rPr kumimoji="1" lang="zh-CN" altLang="en-US" dirty="0" smtClean="0"/>
              <a:t>新安装的</a:t>
            </a:r>
            <a:r>
              <a:rPr kumimoji="1" lang="en-US" altLang="zh-CN" dirty="0" smtClean="0"/>
              <a:t>MySQL</a:t>
            </a:r>
            <a:r>
              <a:rPr kumimoji="1" lang="zh-CN" altLang="en-US" dirty="0" smtClean="0"/>
              <a:t>中已经存在了</a:t>
            </a:r>
            <a:r>
              <a:rPr kumimoji="1" lang="en-US" altLang="zh-CN" dirty="0" smtClean="0"/>
              <a:t>4</a:t>
            </a:r>
            <a:r>
              <a:rPr kumimoji="1" lang="zh-CN" altLang="en-US" dirty="0" smtClean="0"/>
              <a:t>个数据库</a:t>
            </a:r>
            <a:endParaRPr kumimoji="1" lang="en-US" altLang="zh-CN" dirty="0" smtClean="0"/>
          </a:p>
          <a:p>
            <a:endParaRPr kumimoji="1" lang="en-US" altLang="zh-CN" dirty="0"/>
          </a:p>
          <a:p>
            <a:r>
              <a:rPr kumimoji="1" lang="en-US" altLang="zh-CN" b="1" dirty="0" smtClean="0"/>
              <a:t>show</a:t>
            </a:r>
            <a:r>
              <a:rPr kumimoji="1" lang="zh-CN" altLang="en-US" b="1" dirty="0" smtClean="0"/>
              <a:t> </a:t>
            </a:r>
            <a:r>
              <a:rPr kumimoji="1" lang="en-US" altLang="zh-CN" b="1" smtClean="0"/>
              <a:t>databases</a:t>
            </a:r>
            <a:r>
              <a:rPr kumimoji="1" lang="zh-CN" altLang="en-US" b="1" smtClean="0"/>
              <a:t>；</a:t>
            </a:r>
            <a:endParaRPr kumimoji="1" lang="en-US" altLang="zh-CN" b="1" dirty="0" smtClean="0"/>
          </a:p>
          <a:p>
            <a:endParaRPr kumimoji="1" lang="en-US" altLang="zh-CN" dirty="0" smtClean="0"/>
          </a:p>
          <a:p>
            <a:pPr marL="285750" indent="-285750">
              <a:buFont typeface="Arial"/>
              <a:buChar char="•"/>
            </a:pPr>
            <a:r>
              <a:rPr kumimoji="1" lang="en-US" altLang="zh-CN" dirty="0" err="1" smtClean="0"/>
              <a:t>information_schema</a:t>
            </a:r>
            <a:r>
              <a:rPr kumimoji="1" lang="zh-CN" altLang="en-US" dirty="0" smtClean="0"/>
              <a:t> 保存数据库中所有的库名、表名信息</a:t>
            </a:r>
            <a:endParaRPr kumimoji="1" lang="en-US" altLang="zh-CN" dirty="0" smtClean="0"/>
          </a:p>
          <a:p>
            <a:pPr marL="285750" indent="-285750">
              <a:buFont typeface="Arial"/>
              <a:buChar char="•"/>
            </a:pPr>
            <a:r>
              <a:rPr kumimoji="1" lang="en-US" altLang="zh-CN" dirty="0" err="1" smtClean="0"/>
              <a:t>performance_schema</a:t>
            </a:r>
            <a:r>
              <a:rPr kumimoji="1" lang="zh-CN" altLang="en-US" dirty="0" smtClean="0"/>
              <a:t> 收集数据库的各种性能参数</a:t>
            </a:r>
            <a:endParaRPr kumimoji="1" lang="en-US" altLang="zh-CN" dirty="0" smtClean="0"/>
          </a:p>
          <a:p>
            <a:pPr marL="285750" indent="-285750">
              <a:buFont typeface="Arial"/>
              <a:buChar char="•"/>
            </a:pPr>
            <a:r>
              <a:rPr kumimoji="1" lang="zh-CN" altLang="zh-CN" dirty="0" smtClean="0"/>
              <a:t>m</a:t>
            </a:r>
            <a:r>
              <a:rPr kumimoji="1" lang="en-US" altLang="zh-CN" dirty="0" err="1" smtClean="0"/>
              <a:t>ysql</a:t>
            </a:r>
            <a:r>
              <a:rPr kumimoji="1" lang="zh-CN" altLang="en-US" dirty="0" smtClean="0"/>
              <a:t> 管理数据库的用户帐号等信息</a:t>
            </a:r>
            <a:endParaRPr kumimoji="1" lang="en-US" altLang="zh-CN" dirty="0" smtClean="0"/>
          </a:p>
          <a:p>
            <a:pPr marL="285750" indent="-285750">
              <a:buFont typeface="Arial"/>
              <a:buChar char="•"/>
            </a:pPr>
            <a:r>
              <a:rPr kumimoji="1" lang="zh-CN" altLang="zh-CN" dirty="0" smtClean="0"/>
              <a:t>t</a:t>
            </a:r>
            <a:r>
              <a:rPr kumimoji="1" lang="en-US" altLang="zh-CN" dirty="0" err="1" smtClean="0"/>
              <a:t>est</a:t>
            </a:r>
            <a:r>
              <a:rPr kumimoji="1" lang="zh-CN" altLang="en-US" dirty="0" smtClean="0"/>
              <a:t> 提供给开发人员测试用的空库</a:t>
            </a:r>
            <a:endParaRPr kumimoji="1" lang="en-US" altLang="zh-CN" dirty="0" smtClean="0"/>
          </a:p>
          <a:p>
            <a:endParaRPr kumimoji="1" lang="en-US" altLang="zh-CN" dirty="0" smtClean="0"/>
          </a:p>
          <a:p>
            <a:r>
              <a:rPr kumimoji="1" lang="zh-CN" altLang="en-US" dirty="0" smtClean="0"/>
              <a:t>就像我们</a:t>
            </a:r>
            <a:r>
              <a:rPr kumimoji="1" lang="en-US" altLang="zh-CN" dirty="0" smtClean="0"/>
              <a:t>Windows</a:t>
            </a:r>
            <a:r>
              <a:rPr kumimoji="1" lang="zh-CN" altLang="en-US" dirty="0" smtClean="0"/>
              <a:t>的系统文件一样，</a:t>
            </a:r>
            <a:r>
              <a:rPr kumimoji="1" lang="zh-CN" altLang="en-US" dirty="0"/>
              <a:t>这</a:t>
            </a:r>
            <a:r>
              <a:rPr kumimoji="1" lang="en-US" altLang="zh-CN" dirty="0"/>
              <a:t>4</a:t>
            </a:r>
            <a:r>
              <a:rPr kumimoji="1" lang="zh-CN" altLang="en-US" dirty="0" smtClean="0"/>
              <a:t>个库，除了</a:t>
            </a:r>
            <a:r>
              <a:rPr kumimoji="1" lang="en-US" altLang="zh-CN" dirty="0" smtClean="0"/>
              <a:t>test</a:t>
            </a:r>
            <a:r>
              <a:rPr kumimoji="1" lang="zh-CN" altLang="en-US" dirty="0" smtClean="0"/>
              <a:t>外，一个都不能删</a:t>
            </a:r>
            <a:endParaRPr kumimoji="1"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a:t>
            </a:r>
            <a:r>
              <a:rPr kumimoji="1" lang="zh-CN" altLang="en-US" dirty="0" smtClean="0"/>
              <a:t>存储的问题</a:t>
            </a:r>
            <a:endParaRPr kumimoji="1" lang="zh-CN" altLang="en-US" dirty="0"/>
          </a:p>
        </p:txBody>
      </p:sp>
      <p:sp>
        <p:nvSpPr>
          <p:cNvPr id="4" name="文本框 3"/>
          <p:cNvSpPr txBox="1"/>
          <p:nvPr/>
        </p:nvSpPr>
        <p:spPr>
          <a:xfrm>
            <a:off x="1043491" y="2490858"/>
            <a:ext cx="7024744" cy="2585323"/>
          </a:xfrm>
          <a:prstGeom prst="rect">
            <a:avLst/>
          </a:prstGeom>
          <a:noFill/>
        </p:spPr>
        <p:txBody>
          <a:bodyPr wrap="square" rtlCol="0">
            <a:spAutoFit/>
          </a:bodyPr>
          <a:lstStyle/>
          <a:p>
            <a:r>
              <a:rPr kumimoji="1" lang="zh-CN" altLang="en-US" dirty="0" smtClean="0"/>
              <a:t>回顾我们之前的练习，我们通过将用户表单提交的数据保存到文本文件中来实现数据的持久化存储</a:t>
            </a:r>
            <a:r>
              <a:rPr kumimoji="1" lang="en-US" altLang="zh-CN" dirty="0"/>
              <a:t>。</a:t>
            </a:r>
            <a:endParaRPr kumimoji="1" lang="en-US" altLang="zh-CN" dirty="0"/>
          </a:p>
          <a:p>
            <a:endParaRPr kumimoji="1" lang="en-US" altLang="zh-CN" dirty="0"/>
          </a:p>
          <a:p>
            <a:r>
              <a:rPr kumimoji="1" lang="zh-CN" altLang="en-US" dirty="0"/>
              <a:t>如果数据量比较少的情况下文件存储是个不错的解决方案，但是如果数据量特别大的时候怎么办？</a:t>
            </a:r>
            <a:endParaRPr kumimoji="1" lang="en-US" altLang="zh-CN" dirty="0"/>
          </a:p>
          <a:p>
            <a:endParaRPr kumimoji="1" lang="en-US" altLang="zh-CN" dirty="0"/>
          </a:p>
          <a:p>
            <a:pPr marL="285750" indent="-285750">
              <a:buFont typeface="Arial"/>
              <a:buChar char="•"/>
            </a:pPr>
            <a:r>
              <a:rPr kumimoji="1" lang="zh-CN" altLang="en-US" dirty="0"/>
              <a:t>如何过滤重复数据？</a:t>
            </a:r>
            <a:endParaRPr kumimoji="1" lang="en-US" altLang="zh-CN" dirty="0"/>
          </a:p>
          <a:p>
            <a:pPr marL="285750" indent="-285750">
              <a:buFont typeface="Arial"/>
              <a:buChar char="•"/>
            </a:pPr>
            <a:r>
              <a:rPr kumimoji="1" lang="zh-CN" altLang="en-US" dirty="0"/>
              <a:t>如何检索数据中的某个字段？</a:t>
            </a:r>
            <a:endParaRPr kumimoji="1" lang="en-US" altLang="zh-CN" dirty="0"/>
          </a:p>
          <a:p>
            <a:pPr marL="285750" indent="-285750">
              <a:buFont typeface="Arial"/>
              <a:buChar char="•"/>
            </a:pPr>
            <a:r>
              <a:rPr kumimoji="1" lang="zh-CN" altLang="en-US" dirty="0"/>
              <a:t>如何统一修改数据的结构</a:t>
            </a:r>
            <a:r>
              <a:rPr kumimoji="1" lang="zh-CN" altLang="en-US" dirty="0" smtClean="0"/>
              <a:t>？</a:t>
            </a:r>
            <a:endParaRPr kumimoji="1"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数据库</a:t>
            </a:r>
            <a:r>
              <a:rPr kumimoji="1" lang="en-US" altLang="zh-CN" dirty="0" smtClean="0"/>
              <a:t>（Database）</a:t>
            </a:r>
            <a:endParaRPr kumimoji="1" lang="zh-CN" altLang="en-US" dirty="0"/>
          </a:p>
        </p:txBody>
      </p:sp>
      <p:sp>
        <p:nvSpPr>
          <p:cNvPr id="4" name="文本框 3"/>
          <p:cNvSpPr txBox="1"/>
          <p:nvPr/>
        </p:nvSpPr>
        <p:spPr>
          <a:xfrm>
            <a:off x="1043490" y="2686220"/>
            <a:ext cx="7024744" cy="1463040"/>
          </a:xfrm>
          <a:prstGeom prst="rect">
            <a:avLst/>
          </a:prstGeom>
          <a:noFill/>
        </p:spPr>
        <p:txBody>
          <a:bodyPr wrap="square" rtlCol="0">
            <a:spAutoFit/>
          </a:bodyPr>
          <a:lstStyle/>
          <a:p>
            <a:r>
              <a:rPr kumimoji="1" lang="zh-CN" altLang="en-US" dirty="0" smtClean="0"/>
              <a:t>数据库简单的理解就是：用来存储和管理数据的仓库</a:t>
            </a:r>
            <a:endParaRPr kumimoji="1" lang="en-US" altLang="zh-CN" dirty="0" smtClean="0"/>
          </a:p>
          <a:p>
            <a:endParaRPr kumimoji="1" lang="en-US" altLang="zh-CN" dirty="0"/>
          </a:p>
          <a:p>
            <a:r>
              <a:rPr kumimoji="1" lang="zh-CN" altLang="en-US" dirty="0" smtClean="0"/>
              <a:t>数据库按其设计原理可以分为关系型数据库和非关系型数据库两种</a:t>
            </a:r>
            <a:r>
              <a:rPr kumimoji="1" lang="en-US" altLang="zh-CN" dirty="0" smtClean="0"/>
              <a:t>:</a:t>
            </a:r>
            <a:endParaRPr kumimoji="1" lang="en-US" altLang="zh-CN" dirty="0" smtClean="0"/>
          </a:p>
          <a:p>
            <a:endParaRPr kumimoji="1" lang="en-US" altLang="zh-CN" dirty="0"/>
          </a:p>
          <a:p>
            <a:pPr indent="0">
              <a:buFont typeface="Arial"/>
              <a:buNone/>
            </a:pPr>
            <a:r>
              <a:rPr kumimoji="1" lang="zh-CN" altLang="en-US" dirty="0" smtClean="0"/>
              <a:t>当前课程，我们主要着重介绍关系型数据库</a:t>
            </a:r>
            <a:r>
              <a:rPr kumimoji="1" lang="en-US" altLang="zh-CN" dirty="0" smtClean="0"/>
              <a:t>MySQL</a:t>
            </a:r>
            <a:endParaRPr kumimoji="1"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数据库在服务器上的角色</a:t>
            </a:r>
            <a:endParaRPr kumimoji="1" lang="zh-CN" altLang="en-US" dirty="0"/>
          </a:p>
        </p:txBody>
      </p:sp>
      <p:sp>
        <p:nvSpPr>
          <p:cNvPr id="4" name="矩形 3"/>
          <p:cNvSpPr/>
          <p:nvPr/>
        </p:nvSpPr>
        <p:spPr>
          <a:xfrm>
            <a:off x="1043490" y="2835233"/>
            <a:ext cx="975394" cy="185232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浏览器</a:t>
            </a:r>
            <a:endParaRPr kumimoji="1" lang="zh-CN" altLang="en-US" dirty="0"/>
          </a:p>
        </p:txBody>
      </p:sp>
      <p:sp>
        <p:nvSpPr>
          <p:cNvPr id="5" name="矩形 4"/>
          <p:cNvSpPr/>
          <p:nvPr/>
        </p:nvSpPr>
        <p:spPr>
          <a:xfrm>
            <a:off x="3491454" y="2821937"/>
            <a:ext cx="2223292" cy="185232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zh-CN" altLang="en-US" dirty="0" smtClean="0"/>
              <a:t>服务器</a:t>
            </a:r>
            <a:endParaRPr kumimoji="1" lang="zh-CN" altLang="en-US" dirty="0"/>
          </a:p>
        </p:txBody>
      </p:sp>
      <p:sp>
        <p:nvSpPr>
          <p:cNvPr id="6" name="右箭头 5"/>
          <p:cNvSpPr/>
          <p:nvPr/>
        </p:nvSpPr>
        <p:spPr>
          <a:xfrm>
            <a:off x="2347597" y="3064568"/>
            <a:ext cx="934906" cy="58215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请求</a:t>
            </a:r>
            <a:endParaRPr kumimoji="1" lang="zh-CN" altLang="en-US" dirty="0"/>
          </a:p>
        </p:txBody>
      </p:sp>
      <p:sp>
        <p:nvSpPr>
          <p:cNvPr id="7" name="左箭头 6"/>
          <p:cNvSpPr/>
          <p:nvPr/>
        </p:nvSpPr>
        <p:spPr>
          <a:xfrm>
            <a:off x="2347597" y="3928985"/>
            <a:ext cx="934906" cy="58215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返回</a:t>
            </a:r>
            <a:endParaRPr kumimoji="1" lang="zh-CN" altLang="en-US" dirty="0"/>
          </a:p>
        </p:txBody>
      </p:sp>
      <p:sp>
        <p:nvSpPr>
          <p:cNvPr id="8" name="矩形 7"/>
          <p:cNvSpPr/>
          <p:nvPr/>
        </p:nvSpPr>
        <p:spPr>
          <a:xfrm>
            <a:off x="3692256" y="3064567"/>
            <a:ext cx="1680582" cy="40757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zh-CN" dirty="0" smtClean="0"/>
              <a:t>PHP</a:t>
            </a:r>
            <a:r>
              <a:rPr kumimoji="1" lang="zh-CN" altLang="en-US" dirty="0" smtClean="0"/>
              <a:t>脚本</a:t>
            </a:r>
            <a:endParaRPr kumimoji="1" lang="zh-CN" altLang="en-US" dirty="0"/>
          </a:p>
        </p:txBody>
      </p:sp>
      <p:sp>
        <p:nvSpPr>
          <p:cNvPr id="9" name="矩形 8"/>
          <p:cNvSpPr/>
          <p:nvPr/>
        </p:nvSpPr>
        <p:spPr>
          <a:xfrm>
            <a:off x="6903282" y="2821937"/>
            <a:ext cx="1457954" cy="185232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zh-CN" dirty="0" smtClean="0"/>
              <a:t>PHP</a:t>
            </a:r>
            <a:r>
              <a:rPr kumimoji="1" lang="zh-CN" altLang="en-US" dirty="0" smtClean="0"/>
              <a:t>解析器</a:t>
            </a:r>
            <a:endParaRPr kumimoji="1" lang="zh-CN" altLang="en-US" dirty="0"/>
          </a:p>
        </p:txBody>
      </p:sp>
      <p:cxnSp>
        <p:nvCxnSpPr>
          <p:cNvPr id="10" name="直线箭头连接符 9"/>
          <p:cNvCxnSpPr>
            <a:stCxn id="8" idx="3"/>
          </p:cNvCxnSpPr>
          <p:nvPr/>
        </p:nvCxnSpPr>
        <p:spPr>
          <a:xfrm flipV="1">
            <a:off x="5372838" y="3260506"/>
            <a:ext cx="1530444" cy="7851"/>
          </a:xfrm>
          <a:prstGeom prst="straightConnector1">
            <a:avLst/>
          </a:prstGeom>
          <a:ln w="38100" cmpd="sng">
            <a:solidFill>
              <a:schemeClr val="tx2">
                <a:lumMod val="60000"/>
                <a:lumOff val="40000"/>
              </a:schemeClr>
            </a:solidFill>
            <a:tailEnd type="arrow"/>
          </a:ln>
        </p:spPr>
        <p:style>
          <a:lnRef idx="2">
            <a:schemeClr val="accent2"/>
          </a:lnRef>
          <a:fillRef idx="0">
            <a:schemeClr val="accent2"/>
          </a:fillRef>
          <a:effectRef idx="1">
            <a:schemeClr val="accent2"/>
          </a:effectRef>
          <a:fontRef idx="minor">
            <a:schemeClr val="tx1"/>
          </a:fontRef>
        </p:style>
      </p:cxnSp>
      <p:cxnSp>
        <p:nvCxnSpPr>
          <p:cNvPr id="11" name="直线箭头连接符 10"/>
          <p:cNvCxnSpPr>
            <a:endCxn id="12" idx="3"/>
          </p:cNvCxnSpPr>
          <p:nvPr/>
        </p:nvCxnSpPr>
        <p:spPr>
          <a:xfrm flipH="1" flipV="1">
            <a:off x="5372838" y="4294582"/>
            <a:ext cx="1530446" cy="7851"/>
          </a:xfrm>
          <a:prstGeom prst="straightConnector1">
            <a:avLst/>
          </a:prstGeom>
          <a:ln w="38100" cmpd="sng">
            <a:solidFill>
              <a:srgbClr val="999773"/>
            </a:solidFill>
            <a:tailEnd type="arrow"/>
          </a:ln>
        </p:spPr>
        <p:style>
          <a:lnRef idx="2">
            <a:schemeClr val="accent1"/>
          </a:lnRef>
          <a:fillRef idx="0">
            <a:schemeClr val="accent1"/>
          </a:fillRef>
          <a:effectRef idx="1">
            <a:schemeClr val="accent1"/>
          </a:effectRef>
          <a:fontRef idx="minor">
            <a:schemeClr val="tx1"/>
          </a:fontRef>
        </p:style>
      </p:cxnSp>
      <p:sp>
        <p:nvSpPr>
          <p:cNvPr id="12" name="矩形 11"/>
          <p:cNvSpPr/>
          <p:nvPr/>
        </p:nvSpPr>
        <p:spPr>
          <a:xfrm>
            <a:off x="3692256" y="4090792"/>
            <a:ext cx="1680582" cy="40757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zh-CN" dirty="0" smtClean="0"/>
              <a:t>HTML</a:t>
            </a:r>
            <a:endParaRPr kumimoji="1" lang="zh-CN" altLang="en-US" dirty="0"/>
          </a:p>
        </p:txBody>
      </p:sp>
      <p:sp>
        <p:nvSpPr>
          <p:cNvPr id="15" name="磁盘 14"/>
          <p:cNvSpPr/>
          <p:nvPr/>
        </p:nvSpPr>
        <p:spPr>
          <a:xfrm>
            <a:off x="6948276" y="5366556"/>
            <a:ext cx="1395074" cy="983867"/>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zh-CN" altLang="en-US" dirty="0" smtClean="0"/>
              <a:t>数据库</a:t>
            </a:r>
            <a:endParaRPr kumimoji="1" lang="zh-CN" altLang="en-US" dirty="0"/>
          </a:p>
        </p:txBody>
      </p:sp>
      <p:cxnSp>
        <p:nvCxnSpPr>
          <p:cNvPr id="13" name="直线箭头连接符 12"/>
          <p:cNvCxnSpPr/>
          <p:nvPr/>
        </p:nvCxnSpPr>
        <p:spPr>
          <a:xfrm>
            <a:off x="8019385" y="4746170"/>
            <a:ext cx="0" cy="620386"/>
          </a:xfrm>
          <a:prstGeom prst="straightConnector1">
            <a:avLst/>
          </a:prstGeom>
          <a:ln w="38100" cmpd="sng">
            <a:solidFill>
              <a:schemeClr val="accent5"/>
            </a:solidFill>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p:nvPr/>
        </p:nvCxnSpPr>
        <p:spPr>
          <a:xfrm flipV="1">
            <a:off x="7271979" y="4746170"/>
            <a:ext cx="1151" cy="607091"/>
          </a:xfrm>
          <a:prstGeom prst="straightConnector1">
            <a:avLst/>
          </a:prstGeom>
          <a:ln w="38100" cmpd="sng">
            <a:solidFill>
              <a:schemeClr val="accent5"/>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关系型数据库</a:t>
            </a:r>
            <a:endParaRPr kumimoji="1" lang="zh-CN" altLang="en-US" dirty="0"/>
          </a:p>
        </p:txBody>
      </p:sp>
      <p:sp>
        <p:nvSpPr>
          <p:cNvPr id="4" name="文本框 3"/>
          <p:cNvSpPr txBox="1"/>
          <p:nvPr/>
        </p:nvSpPr>
        <p:spPr>
          <a:xfrm>
            <a:off x="1043490" y="2555979"/>
            <a:ext cx="7024744" cy="3383280"/>
          </a:xfrm>
          <a:prstGeom prst="rect">
            <a:avLst/>
          </a:prstGeom>
          <a:noFill/>
        </p:spPr>
        <p:txBody>
          <a:bodyPr wrap="square" rtlCol="0">
            <a:spAutoFit/>
          </a:bodyPr>
          <a:lstStyle/>
          <a:p>
            <a:r>
              <a:rPr kumimoji="1" lang="zh-CN" altLang="en-US" dirty="0" smtClean="0"/>
              <a:t>我们学习过二维数组，我们打印联赛积分表实际上就是将一个二维数组的数据进行输出，实际上，二维数组是存储数据最直观的方式</a:t>
            </a:r>
            <a:endParaRPr kumimoji="1" lang="en-US" altLang="zh-CN" dirty="0" smtClean="0"/>
          </a:p>
          <a:p>
            <a:endParaRPr kumimoji="1" lang="en-US" altLang="zh-CN" dirty="0"/>
          </a:p>
          <a:p>
            <a:pPr marL="285750" indent="-285750">
              <a:buFont typeface="Arial"/>
              <a:buChar char="•"/>
            </a:pPr>
            <a:r>
              <a:rPr kumimoji="1" lang="zh-CN" altLang="en-US" dirty="0" smtClean="0"/>
              <a:t>每个值都有对应的键，存取简单</a:t>
            </a:r>
            <a:endParaRPr kumimoji="1" lang="en-US" altLang="zh-CN" dirty="0" smtClean="0"/>
          </a:p>
          <a:p>
            <a:pPr marL="285750" indent="-285750">
              <a:buFont typeface="Arial"/>
              <a:buChar char="•"/>
            </a:pPr>
            <a:r>
              <a:rPr kumimoji="1" lang="zh-CN" altLang="en-US" dirty="0" smtClean="0"/>
              <a:t>可以有任意多行数据，可以保存大量数据</a:t>
            </a:r>
            <a:endParaRPr kumimoji="1" lang="en-US" altLang="zh-CN" dirty="0" smtClean="0"/>
          </a:p>
          <a:p>
            <a:endParaRPr kumimoji="1" lang="en-US" altLang="zh-CN" dirty="0"/>
          </a:p>
          <a:p>
            <a:r>
              <a:rPr kumimoji="1" lang="zh-CN" altLang="en-US" dirty="0" smtClean="0"/>
              <a:t>关系型数据在设计上正是采用了</a:t>
            </a:r>
            <a:r>
              <a:rPr kumimoji="1" lang="zh-CN" altLang="en-US" b="1" dirty="0" smtClean="0">
                <a:solidFill>
                  <a:srgbClr val="FF0000"/>
                </a:solidFill>
              </a:rPr>
              <a:t>二维数组</a:t>
            </a:r>
            <a:r>
              <a:rPr kumimoji="1" lang="zh-CN" altLang="en-US" dirty="0" smtClean="0"/>
              <a:t>的概念。因此，所谓</a:t>
            </a:r>
            <a:r>
              <a:rPr kumimoji="1" lang="zh-CN" altLang="en-US" dirty="0" smtClean="0">
                <a:solidFill>
                  <a:srgbClr val="FF0000"/>
                </a:solidFill>
              </a:rPr>
              <a:t>关系</a:t>
            </a:r>
            <a:r>
              <a:rPr kumimoji="1" lang="zh-CN" altLang="en-US" dirty="0" smtClean="0"/>
              <a:t>，实际上就是一张二维数组表，而关系型数据库就是一组</a:t>
            </a:r>
            <a:r>
              <a:rPr kumimoji="1" lang="zh-CN" altLang="en-US" b="1" dirty="0" smtClean="0">
                <a:solidFill>
                  <a:srgbClr val="FF0000"/>
                </a:solidFill>
              </a:rPr>
              <a:t>二维表</a:t>
            </a:r>
            <a:r>
              <a:rPr kumimoji="1" lang="zh-CN" altLang="en-US" dirty="0" smtClean="0">
                <a:solidFill>
                  <a:schemeClr val="tx1"/>
                </a:solidFill>
              </a:rPr>
              <a:t>组</a:t>
            </a:r>
            <a:r>
              <a:rPr kumimoji="1" lang="zh-CN" altLang="en-US" dirty="0" smtClean="0"/>
              <a:t>成的数据仓库</a:t>
            </a:r>
            <a:endParaRPr kumimoji="1" lang="en-US" altLang="zh-CN" dirty="0" smtClean="0"/>
          </a:p>
          <a:p>
            <a:endParaRPr kumimoji="1" lang="en-US" altLang="zh-CN" dirty="0"/>
          </a:p>
          <a:p>
            <a:r>
              <a:rPr kumimoji="1" lang="zh-CN" altLang="en-US" dirty="0" smtClean="0"/>
              <a:t>我们常见的：</a:t>
            </a:r>
            <a:r>
              <a:rPr kumimoji="1" lang="en-US" altLang="zh-CN" dirty="0" smtClean="0"/>
              <a:t>MySQL</a:t>
            </a:r>
            <a:r>
              <a:rPr kumimoji="1" lang="zh-CN" altLang="en-US" dirty="0" smtClean="0"/>
              <a:t>、</a:t>
            </a:r>
            <a:r>
              <a:rPr kumimoji="1" lang="en-US" altLang="zh-CN" dirty="0" smtClean="0"/>
              <a:t>Oracle</a:t>
            </a:r>
            <a:r>
              <a:rPr kumimoji="1" lang="zh-CN" altLang="en-US" dirty="0" smtClean="0"/>
              <a:t>、</a:t>
            </a:r>
            <a:r>
              <a:rPr kumimoji="1" lang="en-US" altLang="zh-CN" dirty="0" err="1" smtClean="0"/>
              <a:t>SQLServer</a:t>
            </a:r>
            <a:r>
              <a:rPr kumimoji="1" lang="zh-CN" altLang="en-US" dirty="0" smtClean="0"/>
              <a:t>、</a:t>
            </a:r>
            <a:r>
              <a:rPr kumimoji="1" lang="en-US" altLang="zh-CN" dirty="0" err="1" smtClean="0"/>
              <a:t>Sqlite</a:t>
            </a:r>
            <a:r>
              <a:rPr kumimoji="1" lang="zh-CN" altLang="en-US" dirty="0" smtClean="0"/>
              <a:t>等都是关系型数据库软件</a:t>
            </a:r>
            <a:endParaRPr kumimoji="1"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基本术语</a:t>
            </a:r>
            <a:endParaRPr kumimoji="1" lang="zh-CN" altLang="en-US" dirty="0"/>
          </a:p>
        </p:txBody>
      </p:sp>
      <p:sp>
        <p:nvSpPr>
          <p:cNvPr id="4" name="文本框 3"/>
          <p:cNvSpPr txBox="1"/>
          <p:nvPr/>
        </p:nvSpPr>
        <p:spPr>
          <a:xfrm>
            <a:off x="689795" y="2499234"/>
            <a:ext cx="3613177" cy="3383280"/>
          </a:xfrm>
          <a:prstGeom prst="rect">
            <a:avLst/>
          </a:prstGeom>
          <a:noFill/>
        </p:spPr>
        <p:txBody>
          <a:bodyPr wrap="square" rtlCol="0">
            <a:spAutoFit/>
          </a:bodyPr>
          <a:lstStyle/>
          <a:p>
            <a:r>
              <a:rPr kumimoji="1" lang="zh-CN" altLang="en-US" dirty="0" smtClean="0"/>
              <a:t>关系型数据库中我们有下面一些术语：</a:t>
            </a:r>
            <a:endParaRPr kumimoji="1" lang="en-US" altLang="zh-CN" dirty="0" smtClean="0"/>
          </a:p>
          <a:p>
            <a:endParaRPr kumimoji="1" lang="en-US" altLang="zh-CN" dirty="0"/>
          </a:p>
          <a:p>
            <a:pPr marL="285750" indent="-285750">
              <a:buFont typeface="Arial"/>
              <a:buChar char="•"/>
            </a:pPr>
            <a:r>
              <a:rPr kumimoji="1" lang="zh-CN" altLang="en-US" dirty="0" smtClean="0"/>
              <a:t>数据表：每张二维表就是一个数据表，它代表了一个关系，所以必须有一个关系名，我们称为</a:t>
            </a:r>
            <a:r>
              <a:rPr kumimoji="1" lang="zh-CN" altLang="en-US" dirty="0" smtClean="0">
                <a:solidFill>
                  <a:srgbClr val="FF0000"/>
                </a:solidFill>
              </a:rPr>
              <a:t>表名</a:t>
            </a:r>
            <a:endParaRPr kumimoji="1" lang="zh-CN" altLang="en-US" dirty="0" smtClean="0">
              <a:solidFill>
                <a:srgbClr val="FF0000"/>
              </a:solidFill>
            </a:endParaRPr>
          </a:p>
          <a:p>
            <a:pPr marL="285750" indent="-285750">
              <a:buFont typeface="Arial"/>
              <a:buChar char="•"/>
            </a:pPr>
            <a:r>
              <a:rPr kumimoji="1" lang="zh-CN" altLang="en-US" dirty="0" smtClean="0"/>
              <a:t>记录：二维表中的</a:t>
            </a:r>
            <a:r>
              <a:rPr kumimoji="1" lang="zh-CN" altLang="en-US" dirty="0" smtClean="0">
                <a:solidFill>
                  <a:srgbClr val="FF0000"/>
                </a:solidFill>
              </a:rPr>
              <a:t>一行称为记录</a:t>
            </a:r>
            <a:endParaRPr kumimoji="1" lang="zh-CN" altLang="en-US" dirty="0" smtClean="0">
              <a:solidFill>
                <a:srgbClr val="FF0000"/>
              </a:solidFill>
            </a:endParaRPr>
          </a:p>
          <a:p>
            <a:pPr marL="285750" indent="-285750">
              <a:buFont typeface="Arial"/>
              <a:buChar char="•"/>
            </a:pPr>
            <a:r>
              <a:rPr kumimoji="1" lang="zh-CN" altLang="en-US" dirty="0" smtClean="0"/>
              <a:t>字段：二维表中的</a:t>
            </a:r>
            <a:r>
              <a:rPr kumimoji="1" lang="zh-CN" altLang="en-US" dirty="0" smtClean="0">
                <a:solidFill>
                  <a:srgbClr val="FF0000"/>
                </a:solidFill>
              </a:rPr>
              <a:t>一列称为字段</a:t>
            </a:r>
            <a:endParaRPr kumimoji="1" lang="zh-CN" altLang="en-US" dirty="0" smtClean="0">
              <a:solidFill>
                <a:srgbClr val="FF0000"/>
              </a:solidFill>
            </a:endParaRPr>
          </a:p>
          <a:p>
            <a:pPr marL="285750" indent="-285750">
              <a:buFont typeface="Arial"/>
              <a:buChar char="•"/>
            </a:pPr>
            <a:r>
              <a:rPr kumimoji="1" lang="zh-CN" altLang="en-US" dirty="0" smtClean="0">
                <a:solidFill>
                  <a:srgbClr val="FF0000"/>
                </a:solidFill>
              </a:rPr>
              <a:t>数据库</a:t>
            </a:r>
            <a:r>
              <a:rPr kumimoji="1" lang="zh-CN" altLang="en-US" dirty="0" smtClean="0"/>
              <a:t>：数据表的集合</a:t>
            </a:r>
            <a:endParaRPr kumimoji="1" lang="zh-CN" altLang="en-US" dirty="0"/>
          </a:p>
        </p:txBody>
      </p:sp>
      <p:graphicFrame>
        <p:nvGraphicFramePr>
          <p:cNvPr id="5" name="表格 4"/>
          <p:cNvGraphicFramePr>
            <a:graphicFrameLocks noGrp="1"/>
          </p:cNvGraphicFramePr>
          <p:nvPr/>
        </p:nvGraphicFramePr>
        <p:xfrm>
          <a:off x="4656667" y="3604517"/>
          <a:ext cx="3883932" cy="1237998"/>
        </p:xfrm>
        <a:graphic>
          <a:graphicData uri="http://schemas.openxmlformats.org/drawingml/2006/table">
            <a:tbl>
              <a:tblPr firstRow="1" bandRow="1">
                <a:tableStyleId>{F2DE63D5-997A-4646-A377-4702673A728D}</a:tableStyleId>
              </a:tblPr>
              <a:tblGrid>
                <a:gridCol w="1294644"/>
                <a:gridCol w="1294644"/>
                <a:gridCol w="1294644"/>
              </a:tblGrid>
              <a:tr h="412666">
                <a:tc>
                  <a:txBody>
                    <a:bodyPr/>
                    <a:lstStyle/>
                    <a:p>
                      <a:r>
                        <a:rPr lang="en-US" altLang="zh-CN" dirty="0" smtClean="0"/>
                        <a:t>n</a:t>
                      </a:r>
                      <a:r>
                        <a:rPr lang="en-US" altLang="zh-CN" dirty="0" err="1" smtClean="0"/>
                        <a:t>ame</a:t>
                      </a:r>
                      <a:endParaRPr lang="zh-CN" altLang="en-US" dirty="0"/>
                    </a:p>
                  </a:txBody>
                  <a:tcPr/>
                </a:tc>
                <a:tc>
                  <a:txBody>
                    <a:bodyPr/>
                    <a:lstStyle/>
                    <a:p>
                      <a:r>
                        <a:rPr lang="en-US" altLang="zh-CN" dirty="0" smtClean="0"/>
                        <a:t>age</a:t>
                      </a:r>
                      <a:endParaRPr lang="zh-CN" altLang="en-US" dirty="0"/>
                    </a:p>
                  </a:txBody>
                  <a:tcPr/>
                </a:tc>
                <a:tc>
                  <a:txBody>
                    <a:bodyPr/>
                    <a:lstStyle/>
                    <a:p>
                      <a:r>
                        <a:rPr lang="en-US" altLang="zh-CN" dirty="0" smtClean="0"/>
                        <a:t>gender</a:t>
                      </a:r>
                      <a:endParaRPr lang="zh-CN" altLang="en-US" dirty="0"/>
                    </a:p>
                  </a:txBody>
                  <a:tcPr/>
                </a:tc>
              </a:tr>
              <a:tr h="412666">
                <a:tc>
                  <a:txBody>
                    <a:bodyPr/>
                    <a:lstStyle/>
                    <a:p>
                      <a:r>
                        <a:rPr lang="en-US" altLang="en-US" dirty="0" smtClean="0"/>
                        <a:t>andy</a:t>
                      </a:r>
                      <a:endParaRPr lang="zh-CN" altLang="en-US" dirty="0"/>
                    </a:p>
                  </a:txBody>
                  <a:tcPr/>
                </a:tc>
                <a:tc>
                  <a:txBody>
                    <a:bodyPr/>
                    <a:lstStyle/>
                    <a:p>
                      <a:r>
                        <a:rPr lang="en-US" altLang="zh-CN" dirty="0" smtClean="0"/>
                        <a:t>21</a:t>
                      </a:r>
                      <a:endParaRPr lang="zh-CN" altLang="en-US" dirty="0"/>
                    </a:p>
                  </a:txBody>
                  <a:tcPr/>
                </a:tc>
                <a:tc>
                  <a:txBody>
                    <a:bodyPr/>
                    <a:lstStyle/>
                    <a:p>
                      <a:r>
                        <a:rPr lang="zh-CN" altLang="en-US" dirty="0" smtClean="0"/>
                        <a:t>男</a:t>
                      </a:r>
                      <a:endParaRPr lang="zh-CN" altLang="en-US" dirty="0"/>
                    </a:p>
                  </a:txBody>
                  <a:tcPr/>
                </a:tc>
              </a:tr>
              <a:tr h="412666">
                <a:tc>
                  <a:txBody>
                    <a:bodyPr/>
                    <a:lstStyle/>
                    <a:p>
                      <a:r>
                        <a:rPr lang="en-US" altLang="zh-CN" dirty="0" smtClean="0"/>
                        <a:t>tom</a:t>
                      </a:r>
                      <a:endParaRPr lang="zh-CN" altLang="en-US" dirty="0"/>
                    </a:p>
                  </a:txBody>
                  <a:tcPr/>
                </a:tc>
                <a:tc>
                  <a:txBody>
                    <a:bodyPr/>
                    <a:lstStyle/>
                    <a:p>
                      <a:r>
                        <a:rPr lang="en-US" altLang="zh-CN" dirty="0" smtClean="0"/>
                        <a:t>21</a:t>
                      </a:r>
                      <a:endParaRPr lang="zh-CN" altLang="en-US" dirty="0"/>
                    </a:p>
                  </a:txBody>
                  <a:tcPr/>
                </a:tc>
                <a:tc>
                  <a:txBody>
                    <a:bodyPr/>
                    <a:lstStyle/>
                    <a:p>
                      <a:r>
                        <a:rPr lang="zh-CN" altLang="en-US" dirty="0" smtClean="0"/>
                        <a:t>男</a:t>
                      </a:r>
                      <a:endParaRPr lang="zh-CN" altLang="en-US" dirty="0"/>
                    </a:p>
                  </a:txBody>
                  <a:tcPr/>
                </a:tc>
              </a:tr>
            </a:tbl>
          </a:graphicData>
        </a:graphic>
      </p:graphicFrame>
      <p:sp>
        <p:nvSpPr>
          <p:cNvPr id="6" name="文本框 5"/>
          <p:cNvSpPr txBox="1"/>
          <p:nvPr/>
        </p:nvSpPr>
        <p:spPr>
          <a:xfrm>
            <a:off x="5960533" y="3081867"/>
            <a:ext cx="1015999" cy="369332"/>
          </a:xfrm>
          <a:prstGeom prst="rect">
            <a:avLst/>
          </a:prstGeom>
          <a:noFill/>
        </p:spPr>
        <p:txBody>
          <a:bodyPr wrap="square" rtlCol="0">
            <a:spAutoFit/>
          </a:bodyPr>
          <a:lstStyle/>
          <a:p>
            <a:r>
              <a:rPr kumimoji="1" lang="en-US" altLang="zh-CN" dirty="0"/>
              <a:t>info</a:t>
            </a:r>
            <a:endParaRPr kumimoji="1"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表 </a:t>
            </a:r>
            <a:r>
              <a:rPr kumimoji="1" lang="en-US" altLang="zh-CN" dirty="0"/>
              <a:t>&amp;</a:t>
            </a:r>
            <a:r>
              <a:rPr kumimoji="1" lang="zh-CN" altLang="en-US" dirty="0"/>
              <a:t> 数据库</a:t>
            </a:r>
            <a:endParaRPr kumimoji="1" lang="zh-CN" altLang="en-US" dirty="0"/>
          </a:p>
        </p:txBody>
      </p:sp>
      <p:graphicFrame>
        <p:nvGraphicFramePr>
          <p:cNvPr id="3" name="表格 2"/>
          <p:cNvGraphicFramePr/>
          <p:nvPr/>
        </p:nvGraphicFramePr>
        <p:xfrm>
          <a:off x="457200" y="2354580"/>
          <a:ext cx="7933690" cy="1787525"/>
        </p:xfrm>
        <a:graphic>
          <a:graphicData uri="http://schemas.openxmlformats.org/drawingml/2006/table">
            <a:tbl>
              <a:tblPr firstRow="1" bandRow="1">
                <a:tableStyleId>{5C22544A-7EE6-4342-B048-85BDC9FD1C3A}</a:tableStyleId>
              </a:tblPr>
              <a:tblGrid>
                <a:gridCol w="993775"/>
                <a:gridCol w="989965"/>
                <a:gridCol w="993775"/>
                <a:gridCol w="991870"/>
                <a:gridCol w="990600"/>
                <a:gridCol w="990600"/>
                <a:gridCol w="989965"/>
                <a:gridCol w="993140"/>
              </a:tblGrid>
              <a:tr h="324485">
                <a:tc>
                  <a:txBody>
                    <a:bodyPr/>
                    <a:p>
                      <a:pPr>
                        <a:buNone/>
                      </a:pPr>
                      <a:r>
                        <a:rPr lang="zh-CN" altLang="en-US" sz="1200"/>
                        <a:t>学号</a:t>
                      </a:r>
                      <a:endParaRPr lang="zh-CN" altLang="en-US" sz="1200"/>
                    </a:p>
                  </a:txBody>
                  <a:tcPr/>
                </a:tc>
                <a:tc>
                  <a:txBody>
                    <a:bodyPr/>
                    <a:p>
                      <a:pPr>
                        <a:buNone/>
                      </a:pPr>
                      <a:r>
                        <a:rPr lang="zh-CN" altLang="en-US" sz="1200"/>
                        <a:t>姓名</a:t>
                      </a:r>
                      <a:endParaRPr lang="zh-CN" altLang="en-US" sz="1200"/>
                    </a:p>
                  </a:txBody>
                  <a:tcPr/>
                </a:tc>
                <a:tc>
                  <a:txBody>
                    <a:bodyPr/>
                    <a:p>
                      <a:pPr>
                        <a:buNone/>
                      </a:pPr>
                      <a:r>
                        <a:rPr lang="zh-CN" altLang="en-US" sz="1200"/>
                        <a:t>年龄</a:t>
                      </a:r>
                      <a:endParaRPr lang="zh-CN" altLang="en-US" sz="1200"/>
                    </a:p>
                  </a:txBody>
                  <a:tcPr/>
                </a:tc>
                <a:tc>
                  <a:txBody>
                    <a:bodyPr/>
                    <a:p>
                      <a:pPr>
                        <a:buNone/>
                      </a:pPr>
                      <a:r>
                        <a:rPr lang="zh-CN" altLang="en-US" sz="1200"/>
                        <a:t>性别</a:t>
                      </a:r>
                      <a:endParaRPr lang="zh-CN" altLang="en-US" sz="1200"/>
                    </a:p>
                  </a:txBody>
                  <a:tcPr/>
                </a:tc>
                <a:tc>
                  <a:txBody>
                    <a:bodyPr/>
                    <a:p>
                      <a:pPr>
                        <a:buNone/>
                      </a:pPr>
                      <a:r>
                        <a:rPr lang="zh-CN" altLang="en-US" sz="1200"/>
                        <a:t>身高</a:t>
                      </a:r>
                      <a:endParaRPr lang="zh-CN" altLang="en-US" sz="1200"/>
                    </a:p>
                  </a:txBody>
                  <a:tcPr/>
                </a:tc>
                <a:tc>
                  <a:txBody>
                    <a:bodyPr/>
                    <a:p>
                      <a:pPr>
                        <a:buNone/>
                      </a:pPr>
                      <a:r>
                        <a:rPr lang="zh-CN" altLang="en-US" sz="1200"/>
                        <a:t>体重</a:t>
                      </a:r>
                      <a:endParaRPr lang="zh-CN" altLang="en-US" sz="1200"/>
                    </a:p>
                  </a:txBody>
                  <a:tcPr/>
                </a:tc>
                <a:tc>
                  <a:txBody>
                    <a:bodyPr/>
                    <a:p>
                      <a:pPr>
                        <a:buNone/>
                      </a:pPr>
                      <a:r>
                        <a:rPr lang="zh-CN" altLang="en-US" sz="1200"/>
                        <a:t>籍贯</a:t>
                      </a:r>
                      <a:endParaRPr lang="zh-CN" altLang="en-US" sz="1200"/>
                    </a:p>
                  </a:txBody>
                  <a:tcPr/>
                </a:tc>
                <a:tc>
                  <a:txBody>
                    <a:bodyPr/>
                    <a:p>
                      <a:pPr>
                        <a:buNone/>
                      </a:pPr>
                      <a:r>
                        <a:rPr lang="zh-CN" altLang="en-US" sz="1200"/>
                        <a:t>入学时间</a:t>
                      </a:r>
                      <a:endParaRPr lang="zh-CN" altLang="en-US" sz="1200"/>
                    </a:p>
                  </a:txBody>
                  <a:tcPr/>
                </a:tc>
              </a:tr>
              <a:tr h="365760">
                <a:tc>
                  <a:txBody>
                    <a:bodyPr/>
                    <a:p>
                      <a:pPr>
                        <a:buNone/>
                      </a:pPr>
                      <a:r>
                        <a:rPr lang="en-US" altLang="zh-CN"/>
                        <a:t>1</a:t>
                      </a:r>
                      <a:endParaRPr lang="en-US" altLang="zh-CN"/>
                    </a:p>
                  </a:txBody>
                  <a:tcPr/>
                </a:tc>
                <a:tc>
                  <a:txBody>
                    <a:bodyPr/>
                    <a:p>
                      <a:pPr>
                        <a:buNone/>
                      </a:pPr>
                      <a:r>
                        <a:rPr lang="zh-CN" altLang="en-US"/>
                        <a:t>王二</a:t>
                      </a:r>
                      <a:endParaRPr lang="zh-CN" altLang="en-US"/>
                    </a:p>
                  </a:txBody>
                  <a:tcPr/>
                </a:tc>
                <a:tc>
                  <a:txBody>
                    <a:bodyPr/>
                    <a:p>
                      <a:pPr>
                        <a:buNone/>
                      </a:pPr>
                      <a:r>
                        <a:rPr lang="en-US" altLang="zh-CN"/>
                        <a:t>18</a:t>
                      </a:r>
                      <a:endParaRPr lang="en-US" altLang="zh-CN"/>
                    </a:p>
                  </a:txBody>
                  <a:tcPr/>
                </a:tc>
                <a:tc>
                  <a:txBody>
                    <a:bodyPr/>
                    <a:p>
                      <a:pPr>
                        <a:buNone/>
                      </a:pPr>
                      <a:r>
                        <a:rPr lang="zh-CN" altLang="en-US"/>
                        <a:t>男</a:t>
                      </a:r>
                      <a:endParaRPr lang="zh-CN" altLang="en-US"/>
                    </a:p>
                  </a:txBody>
                  <a:tcPr/>
                </a:tc>
                <a:tc>
                  <a:txBody>
                    <a:bodyPr/>
                    <a:p>
                      <a:pPr>
                        <a:buNone/>
                      </a:pPr>
                      <a:r>
                        <a:rPr lang="en-US" altLang="zh-CN"/>
                        <a:t>180</a:t>
                      </a:r>
                      <a:endParaRPr lang="en-US" altLang="zh-CN"/>
                    </a:p>
                  </a:txBody>
                  <a:tcPr/>
                </a:tc>
                <a:tc>
                  <a:txBody>
                    <a:bodyPr/>
                    <a:p>
                      <a:pPr>
                        <a:buNone/>
                      </a:pPr>
                      <a:r>
                        <a:rPr lang="en-US" altLang="zh-CN"/>
                        <a:t>70</a:t>
                      </a:r>
                      <a:endParaRPr lang="en-US" altLang="zh-CN"/>
                    </a:p>
                  </a:txBody>
                  <a:tcPr/>
                </a:tc>
                <a:tc>
                  <a:txBody>
                    <a:bodyPr/>
                    <a:p>
                      <a:pPr>
                        <a:buNone/>
                      </a:pPr>
                      <a:r>
                        <a:rPr lang="zh-CN" altLang="en-US"/>
                        <a:t>芜湖</a:t>
                      </a:r>
                      <a:endParaRPr lang="zh-CN" altLang="en-US"/>
                    </a:p>
                  </a:txBody>
                  <a:tcPr/>
                </a:tc>
                <a:tc>
                  <a:txBody>
                    <a:bodyPr/>
                    <a:p>
                      <a:pPr>
                        <a:buNone/>
                      </a:pPr>
                      <a:r>
                        <a:rPr lang="en-US" altLang="zh-CN"/>
                        <a:t>2016.7</a:t>
                      </a:r>
                      <a:endParaRPr lang="en-US" altLang="zh-CN"/>
                    </a:p>
                  </a:txBody>
                  <a:tcPr/>
                </a:tc>
              </a:tr>
              <a:tr h="36576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
        <p:nvSpPr>
          <p:cNvPr id="7" name="文本框 6"/>
          <p:cNvSpPr txBox="1"/>
          <p:nvPr/>
        </p:nvSpPr>
        <p:spPr>
          <a:xfrm>
            <a:off x="457200" y="1988820"/>
            <a:ext cx="868680" cy="365760"/>
          </a:xfrm>
          <a:prstGeom prst="rect">
            <a:avLst/>
          </a:prstGeom>
          <a:noFill/>
        </p:spPr>
        <p:txBody>
          <a:bodyPr wrap="none" rtlCol="0">
            <a:spAutoFit/>
          </a:bodyPr>
          <a:p>
            <a:r>
              <a:rPr lang="zh-CN" altLang="en-US"/>
              <a:t>学生表</a:t>
            </a:r>
            <a:endParaRPr lang="zh-CN" altLang="en-US"/>
          </a:p>
        </p:txBody>
      </p:sp>
      <p:graphicFrame>
        <p:nvGraphicFramePr>
          <p:cNvPr id="8" name="表格 7"/>
          <p:cNvGraphicFramePr/>
          <p:nvPr/>
        </p:nvGraphicFramePr>
        <p:xfrm>
          <a:off x="472440" y="3926205"/>
          <a:ext cx="8214360" cy="2160270"/>
        </p:xfrm>
        <a:graphic>
          <a:graphicData uri="http://schemas.openxmlformats.org/drawingml/2006/table">
            <a:tbl>
              <a:tblPr firstRow="1" bandRow="1">
                <a:tableStyleId>{5C22544A-7EE6-4342-B048-85BDC9FD1C3A}</a:tableStyleId>
              </a:tblPr>
              <a:tblGrid>
                <a:gridCol w="1369060"/>
                <a:gridCol w="1369060"/>
                <a:gridCol w="1369695"/>
                <a:gridCol w="1368425"/>
                <a:gridCol w="1369060"/>
                <a:gridCol w="1369060"/>
              </a:tblGrid>
              <a:tr h="422910">
                <a:tc>
                  <a:txBody>
                    <a:bodyPr/>
                    <a:p>
                      <a:pPr>
                        <a:buNone/>
                      </a:pPr>
                      <a:r>
                        <a:rPr lang="zh-CN" altLang="en-US"/>
                        <a:t>学号</a:t>
                      </a:r>
                      <a:endParaRPr lang="zh-CN" altLang="en-US"/>
                    </a:p>
                  </a:txBody>
                  <a:tcPr/>
                </a:tc>
                <a:tc>
                  <a:txBody>
                    <a:bodyPr/>
                    <a:p>
                      <a:pPr>
                        <a:buNone/>
                      </a:pPr>
                      <a:r>
                        <a:rPr lang="zh-CN" altLang="en-US"/>
                        <a:t>学期</a:t>
                      </a:r>
                      <a:endParaRPr lang="zh-CN" altLang="en-US"/>
                    </a:p>
                  </a:txBody>
                  <a:tcPr/>
                </a:tc>
                <a:tc>
                  <a:txBody>
                    <a:bodyPr/>
                    <a:p>
                      <a:pPr>
                        <a:buNone/>
                      </a:pPr>
                      <a:r>
                        <a:rPr lang="zh-CN" altLang="en-US"/>
                        <a:t>语文</a:t>
                      </a:r>
                      <a:endParaRPr lang="zh-CN" altLang="en-US"/>
                    </a:p>
                  </a:txBody>
                  <a:tcPr/>
                </a:tc>
                <a:tc>
                  <a:txBody>
                    <a:bodyPr/>
                    <a:p>
                      <a:pPr>
                        <a:buNone/>
                      </a:pPr>
                      <a:r>
                        <a:rPr lang="zh-CN" altLang="en-US"/>
                        <a:t>数学</a:t>
                      </a:r>
                      <a:endParaRPr lang="zh-CN" altLang="en-US"/>
                    </a:p>
                  </a:txBody>
                  <a:tcPr/>
                </a:tc>
                <a:tc>
                  <a:txBody>
                    <a:bodyPr/>
                    <a:p>
                      <a:pPr>
                        <a:buNone/>
                      </a:pPr>
                      <a:r>
                        <a:rPr lang="zh-CN" altLang="en-US"/>
                        <a:t>英语</a:t>
                      </a:r>
                      <a:endParaRPr lang="zh-CN" altLang="en-US"/>
                    </a:p>
                  </a:txBody>
                  <a:tcPr/>
                </a:tc>
                <a:tc>
                  <a:txBody>
                    <a:bodyPr/>
                    <a:p>
                      <a:pPr>
                        <a:buNone/>
                      </a:pPr>
                      <a:r>
                        <a:rPr lang="zh-CN" altLang="en-US"/>
                        <a:t>创建时间</a:t>
                      </a:r>
                      <a:endParaRPr lang="zh-CN" altLang="en-US"/>
                    </a:p>
                  </a:txBody>
                  <a:tcPr/>
                </a:tc>
              </a:tr>
              <a:tr h="640080">
                <a:tc>
                  <a:txBody>
                    <a:bodyPr/>
                    <a:p>
                      <a:pPr>
                        <a:buNone/>
                      </a:pPr>
                      <a:r>
                        <a:rPr lang="en-US" altLang="zh-CN"/>
                        <a:t>1</a:t>
                      </a:r>
                      <a:endParaRPr lang="en-US" altLang="zh-CN"/>
                    </a:p>
                  </a:txBody>
                  <a:tcPr/>
                </a:tc>
                <a:tc>
                  <a:txBody>
                    <a:bodyPr/>
                    <a:p>
                      <a:pPr>
                        <a:buNone/>
                      </a:pPr>
                      <a:r>
                        <a:rPr lang="en-US" altLang="zh-CN"/>
                        <a:t>2016</a:t>
                      </a:r>
                      <a:r>
                        <a:rPr lang="zh-CN" altLang="en-US"/>
                        <a:t>上学期</a:t>
                      </a:r>
                      <a:endParaRPr lang="zh-CN" altLang="en-US"/>
                    </a:p>
                  </a:txBody>
                  <a:tcPr/>
                </a:tc>
                <a:tc>
                  <a:txBody>
                    <a:bodyPr/>
                    <a:p>
                      <a:pPr>
                        <a:buNone/>
                      </a:pPr>
                      <a:r>
                        <a:rPr lang="en-US" altLang="zh-CN"/>
                        <a:t>80</a:t>
                      </a:r>
                      <a:endParaRPr lang="en-US" altLang="zh-CN"/>
                    </a:p>
                  </a:txBody>
                  <a:tcPr/>
                </a:tc>
                <a:tc>
                  <a:txBody>
                    <a:bodyPr/>
                    <a:p>
                      <a:pPr>
                        <a:buNone/>
                      </a:pPr>
                      <a:r>
                        <a:rPr lang="en-US" altLang="zh-CN"/>
                        <a:t>90</a:t>
                      </a:r>
                      <a:endParaRPr lang="en-US" altLang="zh-CN"/>
                    </a:p>
                  </a:txBody>
                  <a:tcPr/>
                </a:tc>
                <a:tc>
                  <a:txBody>
                    <a:bodyPr/>
                    <a:p>
                      <a:pPr>
                        <a:buNone/>
                      </a:pPr>
                      <a:r>
                        <a:rPr lang="en-US" altLang="zh-CN"/>
                        <a:t>65</a:t>
                      </a:r>
                      <a:endParaRPr lang="en-US" altLang="zh-CN"/>
                    </a:p>
                  </a:txBody>
                  <a:tcPr/>
                </a:tc>
                <a:tc>
                  <a:txBody>
                    <a:bodyPr/>
                    <a:p>
                      <a:pPr>
                        <a:buNone/>
                      </a:pPr>
                      <a:r>
                        <a:rPr lang="en-US" altLang="zh-CN"/>
                        <a:t>2016-05-26 18:01:01</a:t>
                      </a:r>
                      <a:endParaRPr lang="en-US" altLang="zh-CN"/>
                    </a:p>
                  </a:txBody>
                  <a:tcPr/>
                </a:tc>
              </a:tr>
              <a:tr h="36576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
        <p:nvSpPr>
          <p:cNvPr id="9" name="文本框 8"/>
          <p:cNvSpPr txBox="1"/>
          <p:nvPr/>
        </p:nvSpPr>
        <p:spPr>
          <a:xfrm>
            <a:off x="457200" y="3560445"/>
            <a:ext cx="868680" cy="365760"/>
          </a:xfrm>
          <a:prstGeom prst="rect">
            <a:avLst/>
          </a:prstGeom>
          <a:noFill/>
        </p:spPr>
        <p:txBody>
          <a:bodyPr wrap="none" rtlCol="0">
            <a:spAutoFit/>
          </a:bodyPr>
          <a:p>
            <a:r>
              <a:rPr lang="zh-CN" altLang="en-US"/>
              <a:t>成绩表</a:t>
            </a:r>
            <a:endParaRPr lang="zh-CN" altLang="en-US"/>
          </a:p>
        </p:txBody>
      </p:sp>
      <p:sp>
        <p:nvSpPr>
          <p:cNvPr id="10" name="文本框 9"/>
          <p:cNvSpPr txBox="1"/>
          <p:nvPr/>
        </p:nvSpPr>
        <p:spPr>
          <a:xfrm>
            <a:off x="457200" y="5622925"/>
            <a:ext cx="2926080" cy="365760"/>
          </a:xfrm>
          <a:prstGeom prst="rect">
            <a:avLst/>
          </a:prstGeom>
          <a:noFill/>
        </p:spPr>
        <p:txBody>
          <a:bodyPr wrap="none" rtlCol="0">
            <a:spAutoFit/>
          </a:bodyPr>
          <a:p>
            <a:r>
              <a:rPr lang="zh-CN" altLang="en-US"/>
              <a:t>一个数据库里有多张数据表</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表 </a:t>
            </a:r>
            <a:r>
              <a:rPr kumimoji="1" lang="en-US" altLang="zh-CN" dirty="0"/>
              <a:t>&amp;</a:t>
            </a:r>
            <a:r>
              <a:rPr kumimoji="1" lang="zh-CN" altLang="en-US" dirty="0"/>
              <a:t> 数据库</a:t>
            </a:r>
            <a:endParaRPr kumimoji="1" lang="zh-CN" altLang="en-US" dirty="0"/>
          </a:p>
        </p:txBody>
      </p:sp>
      <p:pic>
        <p:nvPicPr>
          <p:cNvPr id="5" name="图片 4"/>
          <p:cNvPicPr>
            <a:picLocks noChangeAspect="1"/>
          </p:cNvPicPr>
          <p:nvPr/>
        </p:nvPicPr>
        <p:blipFill>
          <a:blip r:embed="rId1"/>
          <a:stretch>
            <a:fillRect/>
          </a:stretch>
        </p:blipFill>
        <p:spPr>
          <a:xfrm>
            <a:off x="457200" y="2684780"/>
            <a:ext cx="4956810" cy="1329055"/>
          </a:xfrm>
          <a:prstGeom prst="rect">
            <a:avLst/>
          </a:prstGeom>
        </p:spPr>
      </p:pic>
      <p:pic>
        <p:nvPicPr>
          <p:cNvPr id="6" name="图片 5"/>
          <p:cNvPicPr>
            <a:picLocks noChangeAspect="1"/>
          </p:cNvPicPr>
          <p:nvPr/>
        </p:nvPicPr>
        <p:blipFill>
          <a:blip r:embed="rId2"/>
          <a:stretch>
            <a:fillRect/>
          </a:stretch>
        </p:blipFill>
        <p:spPr>
          <a:xfrm>
            <a:off x="5414010" y="1837690"/>
            <a:ext cx="2247900" cy="435229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区分数据库和数据库软件</a:t>
            </a:r>
            <a:endParaRPr kumimoji="1" lang="zh-CN" altLang="en-US" dirty="0"/>
          </a:p>
        </p:txBody>
      </p:sp>
      <p:sp>
        <p:nvSpPr>
          <p:cNvPr id="4" name="文本框 3"/>
          <p:cNvSpPr txBox="1"/>
          <p:nvPr/>
        </p:nvSpPr>
        <p:spPr>
          <a:xfrm>
            <a:off x="1043490" y="2743200"/>
            <a:ext cx="7024744" cy="1477328"/>
          </a:xfrm>
          <a:prstGeom prst="rect">
            <a:avLst/>
          </a:prstGeom>
          <a:noFill/>
        </p:spPr>
        <p:txBody>
          <a:bodyPr wrap="square" rtlCol="0">
            <a:spAutoFit/>
          </a:bodyPr>
          <a:lstStyle/>
          <a:p>
            <a:r>
              <a:rPr kumimoji="1" lang="zh-CN" altLang="en-US" dirty="0" smtClean="0"/>
              <a:t>我们通常管</a:t>
            </a:r>
            <a:r>
              <a:rPr kumimoji="1" lang="en-US" altLang="zh-CN" dirty="0" smtClean="0"/>
              <a:t>Oracle</a:t>
            </a:r>
            <a:r>
              <a:rPr kumimoji="1" lang="zh-CN" altLang="en-US" dirty="0" smtClean="0"/>
              <a:t>或者</a:t>
            </a:r>
            <a:r>
              <a:rPr kumimoji="1" lang="en-US" altLang="zh-CN" dirty="0" smtClean="0"/>
              <a:t>MySQL</a:t>
            </a:r>
            <a:r>
              <a:rPr kumimoji="1" lang="zh-CN" altLang="en-US" dirty="0" smtClean="0"/>
              <a:t>叫数据库，实际上全称应该是数据库管理软件，而数据表的集合才叫数据库</a:t>
            </a:r>
            <a:endParaRPr kumimoji="1" lang="en-US" altLang="zh-CN" dirty="0" smtClean="0"/>
          </a:p>
          <a:p>
            <a:endParaRPr kumimoji="1" lang="en-US" altLang="zh-CN" dirty="0"/>
          </a:p>
          <a:p>
            <a:r>
              <a:rPr kumimoji="1" lang="zh-CN" altLang="en-US" dirty="0" smtClean="0"/>
              <a:t>因此一个数据库管理软件中，可以管理多个数据库，每个数据库中可以有多个数据表，每个数据表里可以设置多个字段</a:t>
            </a:r>
            <a:endParaRPr kumimoji="1" lang="zh-CN" altLang="en-US" dirty="0"/>
          </a:p>
        </p:txBody>
      </p:sp>
      <p:pic>
        <p:nvPicPr>
          <p:cNvPr id="5" name="Picture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3490" y="4649815"/>
            <a:ext cx="6819900" cy="127635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起源">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fillRect/>
          </a:stretch>
        </a:blipFill>
        <a:blipFill rotWithShape="1">
          <a:blip xmlns:r="http://schemas.openxmlformats.org/officeDocument/2006/relationships" r:embed="rId2"/>
          <a:stretch>
            <a:fillRect/>
          </a:stretch>
        </a:blipFill>
        <a:blipFill rotWithShape="1">
          <a:blip xmlns:r="http://schemas.openxmlformats.org/officeDocument/2006/relationships" r:embed="rId3"/>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起源.thmx</Template>
  <TotalTime>0</TotalTime>
  <Words>1903</Words>
  <Application>WPS 演示</Application>
  <PresentationFormat>全屏显示(4:3)</PresentationFormat>
  <Paragraphs>209</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起源</vt:lpstr>
      <vt:lpstr>数据库与MySQL</vt:lpstr>
      <vt:lpstr>文件存储的问题</vt:lpstr>
      <vt:lpstr>数据库（Database）</vt:lpstr>
      <vt:lpstr>数据库在服务器上的角色</vt:lpstr>
      <vt:lpstr>关系型数据库</vt:lpstr>
      <vt:lpstr>基本术语</vt:lpstr>
      <vt:lpstr>基本术语</vt:lpstr>
      <vt:lpstr>表 &amp; 数据库</vt:lpstr>
      <vt:lpstr>区分数据库和数据库软件</vt:lpstr>
      <vt:lpstr>MySQL</vt:lpstr>
      <vt:lpstr>mariaDB</vt:lpstr>
      <vt:lpstr>使用MySQL</vt:lpstr>
      <vt:lpstr>登录MySQL</vt:lpstr>
      <vt:lpstr>内置数据库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Andy Lui</dc:creator>
  <cp:lastModifiedBy>Administrator</cp:lastModifiedBy>
  <cp:revision>43</cp:revision>
  <dcterms:created xsi:type="dcterms:W3CDTF">2015-12-31T11:22:00Z</dcterms:created>
  <dcterms:modified xsi:type="dcterms:W3CDTF">2016-05-26T16:03:23Z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2052-10.1.0.5602</vt:lpwstr>
  </property>
</Properties>
</file>