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0" r:id="rId7"/>
    <p:sldId id="281" r:id="rId8"/>
    <p:sldId id="263" r:id="rId9"/>
    <p:sldId id="265" r:id="rId10"/>
    <p:sldId id="266" r:id="rId11"/>
    <p:sldId id="269" r:id="rId12"/>
    <p:sldId id="278" r:id="rId13"/>
    <p:sldId id="270" r:id="rId14"/>
    <p:sldId id="279" r:id="rId15"/>
    <p:sldId id="273" r:id="rId16"/>
    <p:sldId id="283" r:id="rId17"/>
    <p:sldId id="271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114"/>
      </p:cViewPr>
      <p:guideLst>
        <p:guide orient="horz" pos="2160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pseudo-types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文件读写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读文件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3490" y="2797847"/>
            <a:ext cx="7024744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与写文件一样，读文件也要三步，先打开，最后关闭，而读文件却不像写文件一样一个</a:t>
            </a:r>
            <a:r>
              <a:rPr kumimoji="1" lang="en-US" altLang="zh-CN" dirty="0" err="1" smtClean="0"/>
              <a:t>fwrite</a:t>
            </a:r>
            <a:r>
              <a:rPr kumimoji="1" lang="zh-CN" altLang="en-US" dirty="0" smtClean="0"/>
              <a:t>就能万事大吉</a:t>
            </a:r>
            <a:endParaRPr kumimoji="1" lang="en-US" altLang="zh-CN" dirty="0" smtClean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注意：读文件时别忘了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fopen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mode</a:t>
            </a:r>
            <a:r>
              <a:rPr kumimoji="1" lang="zh-CN" altLang="en-US" dirty="0" smtClean="0">
                <a:solidFill>
                  <a:srgbClr val="FF0000"/>
                </a:solidFill>
              </a:rPr>
              <a:t>需要改为</a:t>
            </a:r>
            <a:r>
              <a:rPr kumimoji="1" lang="en-US" altLang="zh-CN" dirty="0" smtClean="0">
                <a:solidFill>
                  <a:srgbClr val="FF0000"/>
                </a:solidFill>
              </a:rPr>
              <a:t>r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，否则</a:t>
            </a:r>
            <a:r>
              <a:rPr kumimoji="1" lang="en-US" altLang="zh-CN" dirty="0" smtClean="0">
                <a:solidFill>
                  <a:srgbClr val="FF0000"/>
                </a:solidFill>
              </a:rPr>
              <a:t>w</a:t>
            </a:r>
            <a:r>
              <a:rPr kumimoji="1" lang="zh-CN" altLang="en-US" dirty="0" smtClean="0">
                <a:solidFill>
                  <a:srgbClr val="FF0000"/>
                </a:solidFill>
              </a:rPr>
              <a:t>会把数据清掉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fread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960477"/>
            <a:ext cx="7024744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fread</a:t>
            </a:r>
            <a:r>
              <a:rPr kumimoji="1" lang="zh-CN" altLang="en-US" dirty="0" smtClean="0"/>
              <a:t>用来读取整个文件，第二个参数是用来控制读取的最大字节数，这个参数是</a:t>
            </a:r>
            <a:r>
              <a:rPr kumimoji="1" lang="zh-CN" altLang="en-US" dirty="0" smtClean="0">
                <a:solidFill>
                  <a:srgbClr val="FF0000"/>
                </a:solidFill>
              </a:rPr>
              <a:t>必填</a:t>
            </a:r>
            <a:r>
              <a:rPr kumimoji="1" lang="zh-CN" altLang="en-US" dirty="0" smtClean="0"/>
              <a:t>的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sz="2000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en-US" altLang="zh-CN" sz="2000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en-US" altLang="zh-CN" sz="2000" b="0" i="0">
                <a:solidFill>
                  <a:srgbClr val="336699"/>
                </a:solidFill>
                <a:effectLst/>
                <a:latin typeface="Fira Mono"/>
              </a:rPr>
              <a:t>fread</a:t>
            </a:r>
            <a:r>
              <a:rPr lang="en-US" altLang="zh-CN" sz="2000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en-US" altLang="zh-CN" sz="2000" b="0" i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en-US" altLang="zh-CN" sz="2000" b="0" i="0">
                <a:solidFill>
                  <a:srgbClr val="737373"/>
                </a:solidFill>
                <a:effectLst/>
                <a:latin typeface="Fira Mono"/>
              </a:rPr>
              <a:t> $handle , </a:t>
            </a:r>
            <a:r>
              <a:rPr lang="en-US" altLang="zh-CN" sz="2000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en-US" altLang="zh-CN" sz="2000" b="0" i="0">
                <a:solidFill>
                  <a:srgbClr val="737373"/>
                </a:solidFill>
                <a:effectLst/>
                <a:latin typeface="Fira Mono"/>
              </a:rPr>
              <a:t> $length 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执行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sz="1600" b="1">
                <a:solidFill>
                  <a:srgbClr val="3C4C72"/>
                </a:solidFill>
                <a:effectLst/>
                <a:latin typeface="Consolas"/>
              </a:rPr>
              <a:t>echo</a:t>
            </a:r>
            <a:r>
              <a:rPr lang="en-US" altLang="zh-CN" sz="1600">
                <a:effectLst/>
                <a:latin typeface="-webkit-standard"/>
              </a:rPr>
              <a:t> </a:t>
            </a:r>
            <a:r>
              <a:rPr lang="en-US" altLang="zh-CN" sz="1600" b="1">
                <a:solidFill>
                  <a:srgbClr val="3C4C72"/>
                </a:solidFill>
                <a:effectLst/>
                <a:latin typeface="-webkit-standard"/>
              </a:rPr>
              <a:t>fread</a:t>
            </a:r>
            <a:r>
              <a:rPr lang="en-US" altLang="zh-CN" sz="1600">
                <a:effectLst/>
                <a:latin typeface="-webkit-standard"/>
              </a:rPr>
              <a:t>(</a:t>
            </a:r>
            <a:r>
              <a:rPr lang="en-US" altLang="zh-CN" sz="1600" i="1">
                <a:solidFill>
                  <a:srgbClr val="0206FF"/>
                </a:solidFill>
                <a:effectLst/>
                <a:latin typeface="-webkit-standard"/>
              </a:rPr>
              <a:t>$resource</a:t>
            </a:r>
            <a:r>
              <a:rPr lang="en-US" altLang="zh-CN" sz="1600">
                <a:effectLst/>
                <a:latin typeface="-webkit-standard"/>
              </a:rPr>
              <a:t>, </a:t>
            </a:r>
            <a:r>
              <a:rPr lang="en-US" altLang="zh-CN" sz="1600" i="1">
                <a:solidFill>
                  <a:srgbClr val="CD0000"/>
                </a:solidFill>
                <a:effectLst/>
                <a:latin typeface="-webkit-standard"/>
              </a:rPr>
              <a:t>1024</a:t>
            </a:r>
            <a:r>
              <a:rPr lang="en-US" altLang="zh-CN" sz="1600">
                <a:effectLst/>
                <a:latin typeface="Consolas"/>
              </a:rPr>
              <a:t>); // </a:t>
            </a:r>
            <a:r>
              <a:rPr kumimoji="1" lang="zh-CN" altLang="en-US" sz="1600" dirty="0" smtClean="0">
                <a:sym typeface="+mn-ea"/>
              </a:rPr>
              <a:t>可以读取最大</a:t>
            </a:r>
            <a:r>
              <a:rPr kumimoji="1" lang="en-US" altLang="zh-CN" sz="1600" dirty="0" smtClean="0">
                <a:sym typeface="+mn-ea"/>
              </a:rPr>
              <a:t>1024</a:t>
            </a:r>
            <a:r>
              <a:rPr kumimoji="1" lang="zh-CN" altLang="en-US" sz="1600" dirty="0" smtClean="0">
                <a:sym typeface="+mn-ea"/>
              </a:rPr>
              <a:t>个字节的文件内容</a:t>
            </a:r>
            <a:endParaRPr kumimoji="1" lang="zh-CN" altLang="en-US" sz="1600" dirty="0"/>
          </a:p>
          <a:p>
            <a:endParaRPr lang="zh-CN" altLang="en-US" sz="1600">
              <a:effectLst/>
              <a:latin typeface="Consolas"/>
            </a:endParaRPr>
          </a:p>
          <a:p>
            <a:endParaRPr kumimoji="1" lang="en-US" altLang="zh-CN" sz="1600" dirty="0">
              <a:effectLst/>
              <a:latin typeface="Consolas"/>
            </a:endParaRPr>
          </a:p>
          <a:p>
            <a:r>
              <a:rPr kumimoji="1" lang="zh-CN" altLang="en-US" sz="1600" dirty="0">
                <a:effectLst/>
                <a:latin typeface="Consolas"/>
              </a:rPr>
              <a:t>（ 可以使用 filesize 函数获取文件的大小 ）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fread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960477"/>
            <a:ext cx="7024744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$filename  =  "data.txt" ;</a:t>
            </a:r>
          </a:p>
          <a:p>
            <a:r>
              <a:rPr kumimoji="1" lang="zh-CN" altLang="en-US" dirty="0"/>
              <a:t>$handle  =  fopen ( $filename ,  "r" );</a:t>
            </a:r>
          </a:p>
          <a:p>
            <a:r>
              <a:rPr kumimoji="1" lang="zh-CN" altLang="en-US" dirty="0"/>
              <a:t>$contents  =  fread ( $handle ,  filesize ( $filename ));</a:t>
            </a:r>
          </a:p>
          <a:p>
            <a:r>
              <a:rPr kumimoji="1" lang="zh-CN" altLang="en-US" dirty="0"/>
              <a:t>fclose ( $handle );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练习</a:t>
            </a:r>
          </a:p>
          <a:p>
            <a:r>
              <a:rPr kumimoji="1" lang="zh-CN" altLang="en-US" dirty="0"/>
              <a:t>读取一个文件，并显示出文件的内容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file_put_contents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3490" y="2572259"/>
            <a:ext cx="7024744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无论是读还是写，</a:t>
            </a:r>
            <a:r>
              <a:rPr lang="en-US" altLang="zh-TW" dirty="0" err="1"/>
              <a:t>fopen</a:t>
            </a:r>
            <a:r>
              <a:rPr lang="zh-TW" altLang="en-US" dirty="0"/>
              <a:t>和</a:t>
            </a:r>
            <a:r>
              <a:rPr lang="en-US" altLang="zh-TW" dirty="0" err="1"/>
              <a:t>fclose</a:t>
            </a:r>
            <a:r>
              <a:rPr lang="zh-TW" altLang="en-US" dirty="0"/>
              <a:t>都是很繁琐的调用，从</a:t>
            </a:r>
            <a:r>
              <a:rPr lang="en-US" altLang="zh-TW" dirty="0"/>
              <a:t>PHP5</a:t>
            </a:r>
            <a:r>
              <a:rPr lang="zh-TW" altLang="en-US" dirty="0"/>
              <a:t>开始，引入了新的函数</a:t>
            </a:r>
            <a:endParaRPr lang="en-US" altLang="zh-TW" dirty="0"/>
          </a:p>
          <a:p>
            <a:endParaRPr lang="zh-TW" altLang="en-US" dirty="0"/>
          </a:p>
          <a:p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de-DE" altLang="zh-CN" b="0" i="0">
                <a:solidFill>
                  <a:srgbClr val="336699"/>
                </a:solidFill>
                <a:effectLst/>
                <a:latin typeface="Fira Mono"/>
              </a:rPr>
              <a:t>file_put_contents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$filename , </a:t>
            </a:r>
            <a:r>
              <a:rPr lang="de-DE" altLang="zh-CN" b="0" i="0" u="none" strike="noStrike">
                <a:solidFill>
                  <a:srgbClr val="336699"/>
                </a:solidFill>
                <a:effectLst/>
                <a:latin typeface="Fira Mono"/>
                <a:hlinkClick r:id="rId2"/>
              </a:rPr>
              <a:t>mixed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$data [,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$flags</a:t>
            </a:r>
            <a:r>
              <a:rPr lang="de-DE" altLang="zh-CN" b="0" i="0">
                <a:solidFill>
                  <a:srgbClr val="993366"/>
                </a:solidFill>
                <a:effectLst/>
                <a:latin typeface="Fira Mono"/>
              </a:rPr>
              <a:t> = 0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lang="de-DE" altLang="zh-CN" b="0" i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de-DE" altLang="zh-CN" b="0" i="0">
                <a:solidFill>
                  <a:srgbClr val="737373"/>
                </a:solidFill>
                <a:effectLst/>
                <a:latin typeface="Fira Mono"/>
              </a:rPr>
              <a:t> $context ]] )</a:t>
            </a:r>
          </a:p>
          <a:p>
            <a:endParaRPr lang="zh-TW" altLang="en-US" dirty="0"/>
          </a:p>
          <a:p>
            <a:r>
              <a:rPr lang="en-US" altLang="zh-TW" dirty="0" err="1"/>
              <a:t>file_put_contents</a:t>
            </a:r>
            <a:r>
              <a:rPr lang="en-US" altLang="zh-TW" dirty="0"/>
              <a:t> </a:t>
            </a:r>
            <a:r>
              <a:rPr lang="zh-TW" altLang="en-US" dirty="0"/>
              <a:t>相当于执行了 </a:t>
            </a:r>
            <a:r>
              <a:rPr lang="en-US" altLang="zh-TW" dirty="0" err="1"/>
              <a:t>fopen</a:t>
            </a:r>
            <a:r>
              <a:rPr lang="en-US" altLang="zh-TW" dirty="0"/>
              <a:t> + </a:t>
            </a:r>
            <a:r>
              <a:rPr lang="en-US" altLang="zh-TW" dirty="0" err="1"/>
              <a:t>fwrite</a:t>
            </a:r>
            <a:r>
              <a:rPr lang="en-US" altLang="zh-TW" dirty="0"/>
              <a:t> + </a:t>
            </a:r>
            <a:r>
              <a:rPr lang="en-US" altLang="zh-TW" dirty="0" err="1"/>
              <a:t>fclose</a:t>
            </a:r>
            <a:endParaRPr lang="en-US" altLang="zh-TW" dirty="0"/>
          </a:p>
          <a:p>
            <a:endParaRPr lang="en-US" altLang="zh-CN" sz="1600">
              <a:effectLst/>
              <a:latin typeface="-webkit-standard"/>
            </a:endParaRPr>
          </a:p>
          <a:p>
            <a:r>
              <a:rPr lang="en-US" altLang="zh-CN" sz="1600"/>
              <a:t>$filename  =  "data.txt" ;</a:t>
            </a:r>
          </a:p>
          <a:p>
            <a:r>
              <a:rPr lang="en-US" altLang="zh-CN" sz="1600"/>
              <a:t>file_put_contents($filename,"hello world");</a:t>
            </a:r>
          </a:p>
          <a:p>
            <a:r>
              <a:rPr lang="en-US" altLang="zh-CN" sz="1600"/>
              <a:t>// </a:t>
            </a:r>
            <a:r>
              <a:rPr lang="en-US" altLang="zh-CN" sz="1600">
                <a:solidFill>
                  <a:srgbClr val="FF0000"/>
                </a:solidFill>
              </a:rPr>
              <a:t>FILE_APPEND  </a:t>
            </a:r>
            <a:r>
              <a:rPr lang="en-US" altLang="zh-CN" sz="1600"/>
              <a:t>如果文件 filename 已经存在，追加数据而不是覆盖</a:t>
            </a:r>
          </a:p>
          <a:p>
            <a:r>
              <a:rPr lang="en-US" altLang="zh-CN" sz="1600"/>
              <a:t>file_put_contents($filename,"hello world \r\n", FILE_APPEND);</a:t>
            </a:r>
          </a:p>
          <a:p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file_put_contents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3490" y="2572259"/>
            <a:ext cx="7024744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练习 </a:t>
            </a:r>
          </a:p>
          <a:p>
            <a:endParaRPr lang="zh-CN" altLang="en-US" sz="1600"/>
          </a:p>
          <a:p>
            <a:r>
              <a:rPr lang="zh-CN" altLang="en-US" sz="1600"/>
              <a:t>使用</a:t>
            </a:r>
            <a:r>
              <a:rPr kumimoji="1" lang="en-US" altLang="zh-CN" sz="1600" dirty="0" err="1">
                <a:sym typeface="+mn-ea"/>
              </a:rPr>
              <a:t>file_put_contents</a:t>
            </a:r>
            <a:r>
              <a:rPr kumimoji="1" lang="zh-CN" altLang="zh-CN" sz="1600" dirty="0" err="1">
                <a:sym typeface="+mn-ea"/>
              </a:rPr>
              <a:t>来保持刚才表单提交在数据。</a:t>
            </a:r>
          </a:p>
          <a:p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file_</a:t>
            </a:r>
            <a:r>
              <a:rPr kumimoji="1" lang="zh-CN" altLang="zh-CN" dirty="0" err="1"/>
              <a:t>g</a:t>
            </a:r>
            <a:r>
              <a:rPr kumimoji="1" lang="en-US" altLang="zh-CN" dirty="0" err="1"/>
              <a:t>et_contents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3608" y="2924944"/>
            <a:ext cx="702474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en-US" altLang="zh-CN" b="0" i="0">
                <a:solidFill>
                  <a:srgbClr val="336699"/>
                </a:solidFill>
                <a:effectLst/>
                <a:latin typeface="Fira Mono"/>
              </a:rPr>
              <a:t>file_get_contents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$filename [, </a:t>
            </a:r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$use_include_path</a:t>
            </a:r>
            <a:r>
              <a:rPr lang="en-US" altLang="zh-CN" b="0" i="0">
                <a:solidFill>
                  <a:srgbClr val="993366"/>
                </a:solidFill>
                <a:effectLst/>
                <a:latin typeface="Fira Mono"/>
              </a:rPr>
              <a:t> = false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$context [, </a:t>
            </a:r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$offset</a:t>
            </a:r>
            <a:r>
              <a:rPr lang="en-US" altLang="zh-CN" b="0" i="0">
                <a:solidFill>
                  <a:srgbClr val="993366"/>
                </a:solidFill>
                <a:effectLst/>
                <a:latin typeface="Fira Mono"/>
              </a:rPr>
              <a:t> = -1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lang="en-US" altLang="zh-CN" b="0" i="0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en-US" altLang="zh-CN" b="0" i="0">
                <a:solidFill>
                  <a:srgbClr val="737373"/>
                </a:solidFill>
                <a:effectLst/>
                <a:latin typeface="Fira Mono"/>
              </a:rPr>
              <a:t> $maxlen ]]]] )</a:t>
            </a:r>
          </a:p>
          <a:p>
            <a:endParaRPr lang="en-US" altLang="zh-TW" dirty="0" err="1">
              <a:solidFill>
                <a:srgbClr val="737373"/>
              </a:solidFill>
              <a:latin typeface="Fira Mono"/>
            </a:endParaRPr>
          </a:p>
          <a:p>
            <a:r>
              <a:rPr lang="en-US" altLang="zh-TW" dirty="0" err="1"/>
              <a:t> file_get_contents</a:t>
            </a:r>
            <a:r>
              <a:rPr lang="en-US" altLang="zh-TW" dirty="0"/>
              <a:t> </a:t>
            </a:r>
            <a:r>
              <a:rPr lang="zh-TW" altLang="en-US" dirty="0"/>
              <a:t>相当于执行了 </a:t>
            </a:r>
            <a:r>
              <a:rPr lang="en-US" altLang="zh-TW" dirty="0" err="1"/>
              <a:t>fopen</a:t>
            </a:r>
            <a:r>
              <a:rPr lang="en-US" altLang="zh-TW" dirty="0"/>
              <a:t> + </a:t>
            </a:r>
            <a:r>
              <a:rPr lang="en-US" altLang="zh-TW" dirty="0" err="1"/>
              <a:t>fread</a:t>
            </a:r>
            <a:r>
              <a:rPr lang="en-US" altLang="zh-TW" dirty="0"/>
              <a:t> + </a:t>
            </a:r>
            <a:r>
              <a:rPr lang="en-US" altLang="zh-TW" dirty="0" err="1"/>
              <a:t>fclose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CN" sz="1600" b="1">
                <a:solidFill>
                  <a:srgbClr val="3C4C72"/>
                </a:solidFill>
                <a:effectLst/>
                <a:latin typeface="-webkit-standard"/>
              </a:rPr>
              <a:t>echo</a:t>
            </a:r>
            <a:r>
              <a:rPr lang="en-US" altLang="zh-CN" sz="1600">
                <a:effectLst/>
                <a:latin typeface="-webkit-standard"/>
              </a:rPr>
              <a:t> </a:t>
            </a:r>
            <a:r>
              <a:rPr lang="en-US" altLang="zh-CN" sz="1600" b="1">
                <a:solidFill>
                  <a:srgbClr val="3C4C72"/>
                </a:solidFill>
                <a:effectLst/>
                <a:latin typeface="-webkit-standard"/>
              </a:rPr>
              <a:t>file_get_contents</a:t>
            </a:r>
            <a:r>
              <a:rPr lang="en-US" altLang="zh-CN" sz="1600">
                <a:effectLst/>
                <a:latin typeface="-webkit-standard"/>
              </a:rPr>
              <a:t>(</a:t>
            </a:r>
            <a:r>
              <a:rPr lang="en-US" altLang="zh-CN" sz="1600">
                <a:solidFill>
                  <a:srgbClr val="D80800"/>
                </a:solidFill>
                <a:effectLst/>
                <a:latin typeface="-webkit-standard"/>
              </a:rPr>
              <a:t>'file'</a:t>
            </a:r>
            <a:r>
              <a:rPr lang="en-US" altLang="zh-CN" sz="1600">
                <a:effectLst/>
                <a:latin typeface="Consolas"/>
              </a:rPr>
              <a:t>);</a:t>
            </a:r>
            <a:endParaRPr lang="zh-CN" alt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file_</a:t>
            </a:r>
            <a:r>
              <a:rPr kumimoji="1" lang="zh-CN" altLang="zh-CN" dirty="0" err="1"/>
              <a:t>g</a:t>
            </a:r>
            <a:r>
              <a:rPr kumimoji="1" lang="en-US" altLang="zh-CN" dirty="0" err="1"/>
              <a:t>et_contents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05255" y="3361055"/>
            <a:ext cx="7352665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err="1">
                <a:sym typeface="+mn-ea"/>
              </a:rPr>
              <a:t>file_</a:t>
            </a:r>
            <a:r>
              <a:rPr kumimoji="1" lang="zh-CN" altLang="zh-CN" dirty="0" err="1">
                <a:sym typeface="+mn-ea"/>
              </a:rPr>
              <a:t>g</a:t>
            </a:r>
            <a:r>
              <a:rPr kumimoji="1" lang="en-US" altLang="zh-CN" dirty="0" err="1">
                <a:sym typeface="+mn-ea"/>
              </a:rPr>
              <a:t>et_contents </a:t>
            </a:r>
            <a:r>
              <a:rPr kumimoji="1" lang="zh-CN" altLang="en-US" dirty="0" err="1">
                <a:sym typeface="+mn-ea"/>
              </a:rPr>
              <a:t>不仅可以读取本地文件，开始直接获取网络中的地址。</a:t>
            </a:r>
          </a:p>
          <a:p>
            <a:pPr algn="l"/>
            <a:endParaRPr kumimoji="1" lang="zh-CN" altLang="en-US" dirty="0" err="1">
              <a:sym typeface="+mn-ea"/>
            </a:endParaRPr>
          </a:p>
          <a:p>
            <a:pPr algn="l"/>
            <a:endParaRPr kumimoji="1" lang="zh-CN" altLang="en-US" dirty="0" err="1">
              <a:sym typeface="+mn-ea"/>
            </a:endParaRPr>
          </a:p>
          <a:p>
            <a:pPr algn="l"/>
            <a:endParaRPr kumimoji="1" lang="zh-CN" altLang="en-US" dirty="0" err="1">
              <a:sym typeface="+mn-ea"/>
            </a:endParaRPr>
          </a:p>
          <a:p>
            <a:pPr algn="l"/>
            <a:r>
              <a:rPr kumimoji="1" lang="zh-CN" altLang="en-US" dirty="0" err="1">
                <a:sym typeface="+mn-ea"/>
              </a:rPr>
              <a:t>练习 获取百度首页 或一个其他网络地址并显示。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其他文</a:t>
            </a:r>
            <a:r>
              <a:rPr kumimoji="1" lang="zh-CN" altLang="en-US" smtClean="0"/>
              <a:t>件操作函数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file_exists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将文件地址作为参数传入，可以判断文件是否存在，然后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false</a:t>
            </a:r>
          </a:p>
          <a:p>
            <a:r>
              <a:rPr kumimoji="1" lang="en-US" altLang="zh-CN" dirty="0" err="1" smtClean="0"/>
              <a:t>filesize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可以返回参数中文件的大小，以字节为单位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unlink </a:t>
            </a:r>
            <a:r>
              <a:rPr kumimoji="1" lang="zh-CN" altLang="en-US" dirty="0" smtClean="0"/>
              <a:t>可以删除传递给它的文件地址所代表的文件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读取文件 按数组变量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读取本地的一个文件</a:t>
            </a:r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输出文件内容 file_get_contents</a:t>
            </a:r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使用explode</a:t>
            </a:r>
            <a:r>
              <a:rPr kumimoji="1" lang="en-US" altLang="zh-CN" dirty="0"/>
              <a:t>, </a:t>
            </a:r>
            <a:r>
              <a:rPr kumimoji="1" lang="zh-CN" altLang="en-US" dirty="0"/>
              <a:t>将文件内容转换成数组   explode("\r\n",$file)</a:t>
            </a:r>
          </a:p>
          <a:p>
            <a:pPr marL="0" indent="0">
              <a:buNone/>
            </a:pPr>
            <a:r>
              <a:rPr kumimoji="1" lang="en-US" altLang="zh-CN" dirty="0"/>
              <a:t>3. </a:t>
            </a:r>
            <a:r>
              <a:rPr kumimoji="1" lang="zh-CN" altLang="en-US" dirty="0"/>
              <a:t>遍历数组并输出内容  </a:t>
            </a:r>
            <a:r>
              <a:rPr kumimoji="1" lang="en-US" altLang="zh-CN" dirty="0"/>
              <a:t>foreach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数据的存取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860804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数据在服务器上的存取主要有两种方式：文件或者数据库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目前绝大多数应用都是使用数据库来读写数据，但是文件存取在某些场合仍然会使用，譬如：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记录错误日志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导出数据到文件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从文件导入数据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写文件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1" y="2765814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写文件主要有三步操作，就如同我们手动操作一样，程序也要遵守下面的步骤：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打开文件，使用</a:t>
            </a:r>
            <a:r>
              <a:rPr kumimoji="1" lang="en-US" altLang="zh-CN" dirty="0" err="1" smtClean="0"/>
              <a:t>fopen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写入文件，使用</a:t>
            </a:r>
            <a:r>
              <a:rPr kumimoji="1" lang="en-US" altLang="zh-CN" dirty="0" err="1" smtClean="0"/>
              <a:t>fwrite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关闭文件，使用</a:t>
            </a:r>
            <a:r>
              <a:rPr kumimoji="1" lang="en-US" altLang="zh-CN" dirty="0" err="1" smtClean="0"/>
              <a:t>fclose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fopen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383122"/>
            <a:ext cx="7024744" cy="375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fopen</a:t>
            </a:r>
            <a:r>
              <a:rPr kumimoji="1" lang="zh-CN" altLang="en-US" dirty="0" smtClean="0"/>
              <a:t>主要使用两个参数，</a:t>
            </a:r>
            <a:r>
              <a:rPr kumimoji="1" lang="en-US" altLang="zh-CN" dirty="0" smtClean="0"/>
              <a:t>filename</a:t>
            </a:r>
            <a:r>
              <a:rPr kumimoji="1" lang="zh-CN" altLang="en-US" dirty="0" smtClean="0"/>
              <a:t>是文件地址，</a:t>
            </a:r>
            <a:r>
              <a:rPr kumimoji="1" lang="en-US" altLang="zh-CN" dirty="0" smtClean="0"/>
              <a:t>mode</a:t>
            </a:r>
            <a:r>
              <a:rPr kumimoji="1" lang="zh-CN" altLang="en-US" dirty="0" smtClean="0"/>
              <a:t>是打开模式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sz="1600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en-US" altLang="zh-CN" sz="1600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en-US" altLang="zh-CN" sz="1600" b="0" i="0" dirty="0" err="1">
                <a:solidFill>
                  <a:srgbClr val="336699"/>
                </a:solidFill>
                <a:effectLst/>
                <a:latin typeface="Fira Mono"/>
              </a:rPr>
              <a:t>fopen</a:t>
            </a:r>
            <a:r>
              <a:rPr lang="en-US" altLang="zh-CN" sz="1600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en-US" altLang="zh-CN" sz="1600" b="0" i="0" dirty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en-US" altLang="zh-CN" sz="1600" b="0" i="0" dirty="0">
                <a:solidFill>
                  <a:srgbClr val="737373"/>
                </a:solidFill>
                <a:effectLst/>
                <a:latin typeface="Fira Mono"/>
              </a:rPr>
              <a:t> $filename , </a:t>
            </a:r>
            <a:r>
              <a:rPr lang="en-US" altLang="zh-CN" sz="1600" b="0" i="0" dirty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en-US" altLang="zh-CN" sz="1600" b="0" i="0" dirty="0">
                <a:solidFill>
                  <a:srgbClr val="737373"/>
                </a:solidFill>
                <a:effectLst/>
                <a:latin typeface="Fira Mono"/>
              </a:rPr>
              <a:t> $mode [, </a:t>
            </a:r>
            <a:r>
              <a:rPr lang="en-US" altLang="zh-CN" sz="1600" b="0" i="0" dirty="0" err="1">
                <a:solidFill>
                  <a:srgbClr val="669933"/>
                </a:solidFill>
                <a:effectLst/>
                <a:latin typeface="Fira Mono"/>
              </a:rPr>
              <a:t>bool</a:t>
            </a:r>
            <a:r>
              <a:rPr lang="en-US" altLang="zh-CN" sz="1600" b="0" i="0" dirty="0">
                <a:solidFill>
                  <a:srgbClr val="737373"/>
                </a:solidFill>
                <a:effectLst/>
                <a:latin typeface="Fira Mono"/>
              </a:rPr>
              <a:t> $</a:t>
            </a:r>
            <a:r>
              <a:rPr lang="en-US" altLang="zh-CN" sz="1600" b="0" i="0" dirty="0" err="1">
                <a:solidFill>
                  <a:srgbClr val="737373"/>
                </a:solidFill>
                <a:effectLst/>
                <a:latin typeface="Fira Mono"/>
              </a:rPr>
              <a:t>use_include_path</a:t>
            </a:r>
            <a:r>
              <a:rPr lang="en-US" altLang="zh-CN" sz="1600" b="0" i="0" dirty="0">
                <a:solidFill>
                  <a:srgbClr val="993366"/>
                </a:solidFill>
                <a:effectLst/>
                <a:latin typeface="Fira Mono"/>
              </a:rPr>
              <a:t> = false</a:t>
            </a:r>
            <a:r>
              <a:rPr lang="en-US" altLang="zh-CN" sz="1600" b="0" i="0" dirty="0">
                <a:solidFill>
                  <a:srgbClr val="737373"/>
                </a:solidFill>
                <a:effectLst/>
                <a:latin typeface="Fira Mono"/>
              </a:rPr>
              <a:t> [, </a:t>
            </a:r>
            <a:r>
              <a:rPr lang="en-US" altLang="zh-CN" sz="1600" b="0" i="0" dirty="0" err="1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en-US" altLang="zh-CN" sz="1600" b="0" i="0" dirty="0" err="1">
                <a:solidFill>
                  <a:srgbClr val="737373"/>
                </a:solidFill>
                <a:effectLst/>
                <a:latin typeface="Fira Mono"/>
              </a:rPr>
              <a:t>$context</a:t>
            </a:r>
            <a:r>
              <a:rPr lang="en-US" altLang="zh-CN" sz="1600" b="0" i="0" dirty="0">
                <a:solidFill>
                  <a:srgbClr val="737373"/>
                </a:solidFill>
                <a:effectLst/>
                <a:latin typeface="Fira Mono"/>
              </a:rPr>
              <a:t> ]] )</a:t>
            </a:r>
            <a:endParaRPr kumimoji="1" lang="en-US" altLang="zh-CN" sz="1600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常用的</a:t>
            </a:r>
            <a:r>
              <a:rPr kumimoji="1" lang="en-US" altLang="zh-CN" dirty="0" smtClean="0"/>
              <a:t>mode</a:t>
            </a:r>
            <a:r>
              <a:rPr kumimoji="1" lang="zh-CN" altLang="en-US" dirty="0" smtClean="0"/>
              <a:t>有三种：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/>
              <a:t>r</a:t>
            </a:r>
            <a:r>
              <a:rPr kumimoji="1" lang="zh-CN" altLang="en-US" dirty="0" smtClean="0"/>
              <a:t> 只读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/>
              <a:t>w</a:t>
            </a:r>
            <a:r>
              <a:rPr kumimoji="1" lang="zh-CN" altLang="en-US" dirty="0" smtClean="0"/>
              <a:t> 只写（如果文件已存在会清除里面的内容，如果不文件不存在则新建）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a 追加（如果有内容，从末尾追加）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fopen</a:t>
            </a:r>
            <a:r>
              <a:rPr kumimoji="1" lang="zh-CN" altLang="en-US" dirty="0" smtClean="0"/>
              <a:t>执行成功后会返回一个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资源，如果失败，返回</a:t>
            </a:r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fopen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690336"/>
            <a:ext cx="7024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执行下面的代码，如果</a:t>
            </a:r>
            <a:r>
              <a:rPr lang="zh-CN" altLang="en-US" dirty="0" smtClean="0">
                <a:solidFill>
                  <a:srgbClr val="FF0000"/>
                </a:solidFill>
              </a:rPr>
              <a:t>当前目录</a:t>
            </a:r>
            <a:r>
              <a:rPr lang="zh-CN" altLang="en-US" dirty="0" smtClean="0"/>
              <a:t>中没有叫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的文件，那么系统会自动创建该文件，如果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文件存在，那么</a:t>
            </a:r>
            <a:r>
              <a:rPr lang="en-US" altLang="zh-CN" dirty="0" err="1" smtClean="0"/>
              <a:t>fopen</a:t>
            </a:r>
            <a:r>
              <a:rPr lang="zh-CN" altLang="en-US" dirty="0" smtClean="0"/>
              <a:t>首先会把文件里的内容清掉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pl-PL" altLang="zh-CN" b="1" dirty="0">
                <a:solidFill>
                  <a:srgbClr val="0100B6"/>
                </a:solidFill>
                <a:effectLst/>
                <a:latin typeface="Consolas"/>
              </a:rPr>
              <a:t>if</a:t>
            </a:r>
            <a:r>
              <a:rPr lang="pl-PL" altLang="zh-CN" dirty="0">
                <a:effectLst/>
                <a:latin typeface="-webkit-standard"/>
              </a:rPr>
              <a:t> (</a:t>
            </a:r>
            <a:r>
              <a:rPr lang="pl-PL" altLang="zh-CN" b="1" dirty="0">
                <a:solidFill>
                  <a:srgbClr val="3C4C72"/>
                </a:solidFill>
                <a:effectLst/>
                <a:latin typeface="-webkit-standard"/>
              </a:rPr>
              <a:t>fopen</a:t>
            </a:r>
            <a:r>
              <a:rPr lang="pl-PL" altLang="zh-CN" dirty="0">
                <a:effectLst/>
                <a:latin typeface="-webkit-standard"/>
              </a:rPr>
              <a:t>(</a:t>
            </a:r>
            <a:r>
              <a:rPr lang="pl-PL" altLang="zh-CN" dirty="0">
                <a:solidFill>
                  <a:srgbClr val="D80800"/>
                </a:solidFill>
                <a:effectLst/>
                <a:latin typeface="-webkit-standard"/>
              </a:rPr>
              <a:t>'file'</a:t>
            </a:r>
            <a:r>
              <a:rPr lang="pl-PL" altLang="zh-CN" dirty="0">
                <a:effectLst/>
                <a:latin typeface="-webkit-standard"/>
              </a:rPr>
              <a:t>, </a:t>
            </a:r>
            <a:r>
              <a:rPr lang="pl-PL" altLang="zh-CN" dirty="0">
                <a:solidFill>
                  <a:srgbClr val="D80800"/>
                </a:solidFill>
                <a:effectLst/>
                <a:latin typeface="-webkit-standard"/>
              </a:rPr>
              <a:t>'w'</a:t>
            </a:r>
            <a:r>
              <a:rPr lang="pl-PL" altLang="zh-CN" dirty="0">
                <a:effectLst/>
                <a:latin typeface="-webkit-standard"/>
              </a:rPr>
              <a:t>)) {</a:t>
            </a:r>
            <a:r>
              <a:rPr lang="pl-PL" altLang="zh-CN" dirty="0"/>
              <a:t/>
            </a:r>
            <a:br>
              <a:rPr lang="pl-PL" altLang="zh-CN" dirty="0"/>
            </a:br>
            <a:r>
              <a:rPr lang="pl-PL" altLang="zh-CN" dirty="0">
                <a:effectLst/>
                <a:latin typeface="-webkit-standard"/>
              </a:rPr>
              <a:t>   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3C4C72"/>
                </a:solidFill>
                <a:effectLst/>
                <a:latin typeface="-webkit-standard"/>
              </a:rPr>
              <a:t>echo</a:t>
            </a:r>
            <a:r>
              <a:rPr lang="pl-PL" altLang="zh-CN" dirty="0">
                <a:effectLst/>
                <a:latin typeface="-webkit-standard"/>
              </a:rPr>
              <a:t> </a:t>
            </a:r>
            <a:r>
              <a:rPr lang="pl-PL" altLang="zh-CN" dirty="0">
                <a:solidFill>
                  <a:srgbClr val="D80800"/>
                </a:solidFill>
                <a:effectLst/>
                <a:latin typeface="-webkit-standard"/>
              </a:rPr>
              <a:t>'</a:t>
            </a:r>
            <a:r>
              <a:rPr lang="zh-CN" altLang="pl-PL" dirty="0">
                <a:solidFill>
                  <a:srgbClr val="D80800"/>
                </a:solidFill>
                <a:effectLst/>
                <a:latin typeface="-webkit-standard"/>
              </a:rPr>
              <a:t>打开成功</a:t>
            </a:r>
            <a:r>
              <a:rPr lang="pl-PL" altLang="zh-CN" dirty="0">
                <a:solidFill>
                  <a:srgbClr val="D80800"/>
                </a:solidFill>
                <a:effectLst/>
                <a:latin typeface="-webkit-standard"/>
              </a:rPr>
              <a:t>'</a:t>
            </a:r>
            <a:r>
              <a:rPr lang="pl-PL" altLang="zh-CN" dirty="0">
                <a:effectLst/>
                <a:latin typeface="-webkit-standard"/>
              </a:rPr>
              <a:t>;</a:t>
            </a:r>
            <a:r>
              <a:rPr lang="pl-PL" altLang="zh-CN" dirty="0"/>
              <a:t/>
            </a:r>
            <a:br>
              <a:rPr lang="pl-PL" altLang="zh-CN" dirty="0"/>
            </a:br>
            <a:r>
              <a:rPr lang="pl-PL" altLang="zh-CN" dirty="0">
                <a:effectLst/>
                <a:latin typeface="-webkit-standard"/>
              </a:rPr>
              <a:t>}</a:t>
            </a:r>
            <a:r>
              <a:rPr lang="pl-PL" altLang="zh-CN" b="1" dirty="0">
                <a:solidFill>
                  <a:srgbClr val="0100B6"/>
                </a:solidFill>
                <a:effectLst/>
                <a:latin typeface="-webkit-standard"/>
              </a:rPr>
              <a:t> else</a:t>
            </a:r>
            <a:r>
              <a:rPr lang="pl-PL" altLang="zh-CN" dirty="0">
                <a:effectLst/>
                <a:latin typeface="-webkit-standard"/>
              </a:rPr>
              <a:t> {</a:t>
            </a:r>
            <a:r>
              <a:rPr lang="pl-PL" altLang="zh-CN" dirty="0"/>
              <a:t/>
            </a:r>
            <a:br>
              <a:rPr lang="pl-PL" altLang="zh-CN" dirty="0"/>
            </a:br>
            <a:r>
              <a:rPr lang="pl-PL" altLang="zh-CN" dirty="0">
                <a:effectLst/>
                <a:latin typeface="-webkit-standard"/>
              </a:rPr>
              <a:t>   </a:t>
            </a:r>
            <a:r>
              <a:rPr lang="pl-PL" altLang="zh-CN" dirty="0"/>
              <a:t> </a:t>
            </a:r>
            <a:r>
              <a:rPr lang="pl-PL" altLang="zh-CN" b="1" dirty="0">
                <a:solidFill>
                  <a:srgbClr val="3C4C72"/>
                </a:solidFill>
                <a:effectLst/>
                <a:latin typeface="-webkit-standard"/>
              </a:rPr>
              <a:t>echo</a:t>
            </a:r>
            <a:r>
              <a:rPr lang="pl-PL" altLang="zh-CN" dirty="0">
                <a:effectLst/>
                <a:latin typeface="-webkit-standard"/>
              </a:rPr>
              <a:t> </a:t>
            </a:r>
            <a:r>
              <a:rPr lang="pl-PL" altLang="zh-CN" dirty="0">
                <a:solidFill>
                  <a:srgbClr val="D80800"/>
                </a:solidFill>
                <a:effectLst/>
                <a:latin typeface="-webkit-standard"/>
              </a:rPr>
              <a:t>'</a:t>
            </a:r>
            <a:r>
              <a:rPr lang="zh-CN" altLang="pl-PL" dirty="0">
                <a:solidFill>
                  <a:srgbClr val="D80800"/>
                </a:solidFill>
                <a:effectLst/>
                <a:latin typeface="-webkit-standard"/>
              </a:rPr>
              <a:t>打开失败</a:t>
            </a:r>
            <a:r>
              <a:rPr lang="pl-PL" altLang="zh-CN" dirty="0">
                <a:solidFill>
                  <a:srgbClr val="D80800"/>
                </a:solidFill>
                <a:effectLst/>
                <a:latin typeface="-webkit-standard"/>
              </a:rPr>
              <a:t>'</a:t>
            </a:r>
            <a:r>
              <a:rPr lang="pl-PL" altLang="zh-CN" dirty="0">
                <a:effectLst/>
                <a:latin typeface="-webkit-standard"/>
              </a:rPr>
              <a:t>;</a:t>
            </a:r>
            <a:r>
              <a:rPr lang="pl-PL" altLang="zh-CN" dirty="0"/>
              <a:t/>
            </a:r>
            <a:br>
              <a:rPr lang="pl-PL" altLang="zh-CN" dirty="0"/>
            </a:br>
            <a:r>
              <a:rPr lang="pl-PL" altLang="zh-CN" dirty="0">
                <a:effectLst/>
                <a:latin typeface="Consolas"/>
              </a:rPr>
              <a:t>}</a:t>
            </a:r>
            <a:endParaRPr lang="zh-CN" alt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fwrite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782669"/>
            <a:ext cx="702474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fwrite</a:t>
            </a:r>
            <a:r>
              <a:rPr lang="zh-CN" altLang="en-US" dirty="0" smtClean="0"/>
              <a:t>主要也是两个参数，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fopen</a:t>
            </a:r>
            <a:r>
              <a:rPr lang="zh-CN" altLang="en-US" dirty="0" smtClean="0"/>
              <a:t>打开成功后返回的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变量，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是要写入的数据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000" b="0" i="0" dirty="0" err="1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en-US" altLang="zh-CN" sz="2000" b="0" i="0" dirty="0"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lang="en-US" altLang="zh-CN" sz="2000" b="0" i="0" dirty="0" err="1">
                <a:solidFill>
                  <a:srgbClr val="336699"/>
                </a:solidFill>
                <a:effectLst/>
                <a:latin typeface="Fira Mono"/>
              </a:rPr>
              <a:t>fwrite</a:t>
            </a:r>
            <a:r>
              <a:rPr lang="en-US" altLang="zh-CN" sz="2000" b="0" i="0" dirty="0"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lang="en-US" altLang="zh-CN" sz="2000" b="0" i="0" dirty="0">
                <a:solidFill>
                  <a:srgbClr val="669933"/>
                </a:solidFill>
                <a:effectLst/>
                <a:latin typeface="Fira Mono"/>
              </a:rPr>
              <a:t>resource</a:t>
            </a:r>
            <a:r>
              <a:rPr lang="en-US" altLang="zh-CN" sz="2000" b="0" i="0" dirty="0">
                <a:solidFill>
                  <a:srgbClr val="737373"/>
                </a:solidFill>
                <a:effectLst/>
                <a:latin typeface="Fira Mono"/>
              </a:rPr>
              <a:t> $handle , </a:t>
            </a:r>
            <a:r>
              <a:rPr lang="en-US" altLang="zh-CN" sz="2000" b="0" i="0" dirty="0"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lang="en-US" altLang="zh-CN" sz="2000" b="0" i="0" dirty="0">
                <a:solidFill>
                  <a:srgbClr val="737373"/>
                </a:solidFill>
                <a:effectLst/>
                <a:latin typeface="Fira Mono"/>
              </a:rPr>
              <a:t> $string [, </a:t>
            </a:r>
            <a:r>
              <a:rPr lang="en-US" altLang="zh-CN" sz="2000" b="0" i="0" dirty="0" err="1">
                <a:solidFill>
                  <a:srgbClr val="669933"/>
                </a:solidFill>
                <a:effectLst/>
                <a:latin typeface="Fira Mono"/>
              </a:rPr>
              <a:t>int</a:t>
            </a:r>
            <a:r>
              <a:rPr lang="en-US" altLang="zh-CN" sz="2000" b="0" i="0" dirty="0">
                <a:solidFill>
                  <a:srgbClr val="737373"/>
                </a:solidFill>
                <a:effectLst/>
                <a:latin typeface="Fira Mono"/>
              </a:rPr>
              <a:t> $length ] 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当写入成功后，</a:t>
            </a:r>
            <a:r>
              <a:rPr lang="en-US" altLang="zh-CN" dirty="0" err="1" smtClean="0"/>
              <a:t>fwrite</a:t>
            </a:r>
            <a:r>
              <a:rPr lang="zh-CN" altLang="en-US" dirty="0" smtClean="0"/>
              <a:t>会返回写入的字符数，如果写入失败则返回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fwrite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782669"/>
            <a:ext cx="7024744" cy="2011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dirty="0" smtClean="0"/>
              <a:t>写入文件</a:t>
            </a:r>
          </a:p>
          <a:p>
            <a:endParaRPr dirty="0" smtClean="0"/>
          </a:p>
          <a:p>
            <a:r>
              <a:rPr dirty="0" smtClean="0"/>
              <a:t>$fp  =  fopen ( 'data.txt' ,  'w' );</a:t>
            </a:r>
          </a:p>
          <a:p>
            <a:r>
              <a:rPr dirty="0" smtClean="0"/>
              <a:t>fwrite ( $fp ,  '1' );</a:t>
            </a:r>
          </a:p>
          <a:p>
            <a:r>
              <a:rPr dirty="0" smtClean="0"/>
              <a:t>fwrite ( $fp ,  '23' );</a:t>
            </a:r>
          </a:p>
          <a:p>
            <a:r>
              <a:rPr dirty="0" smtClean="0"/>
              <a:t>fclose ( $fp );</a:t>
            </a:r>
          </a:p>
          <a:p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fwrite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398586"/>
            <a:ext cx="7024744" cy="2804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600" dirty="0"/>
              <a:t>写入的文件内容，如何让他换行</a:t>
            </a:r>
          </a:p>
          <a:p>
            <a:endParaRPr lang="zh-CN" sz="1600" dirty="0"/>
          </a:p>
          <a:p>
            <a:endParaRPr lang="zh-CN" sz="1600" dirty="0"/>
          </a:p>
          <a:p>
            <a:r>
              <a:rPr lang="zh-CN" sz="1600" dirty="0"/>
              <a:t>不同的操作系统家族具有不同的行结束习惯。当写入一个文本文件并想插入一个新行时，需要使用符合操作系统的行结束符号。基于 Unix 的系统使用 </a:t>
            </a:r>
            <a:r>
              <a:rPr lang="zh-CN" sz="1600" dirty="0">
                <a:solidFill>
                  <a:srgbClr val="FF0000"/>
                </a:solidFill>
              </a:rPr>
              <a:t>\n </a:t>
            </a:r>
            <a:r>
              <a:rPr lang="zh-CN" sz="1600" dirty="0"/>
              <a:t>作为行结束字符，基于 Windows 的系统使用 </a:t>
            </a:r>
            <a:r>
              <a:rPr lang="zh-CN" sz="1600" dirty="0">
                <a:solidFill>
                  <a:srgbClr val="FF0000"/>
                </a:solidFill>
              </a:rPr>
              <a:t>\r\n </a:t>
            </a:r>
            <a:r>
              <a:rPr lang="zh-CN" sz="1600" dirty="0"/>
              <a:t>作为行结束字符，基于 Macintosh 的系统使用 </a:t>
            </a:r>
            <a:r>
              <a:rPr lang="zh-CN" sz="1600" dirty="0">
                <a:solidFill>
                  <a:srgbClr val="FF0000"/>
                </a:solidFill>
              </a:rPr>
              <a:t>\r </a:t>
            </a:r>
            <a:r>
              <a:rPr lang="zh-CN" sz="1600" dirty="0"/>
              <a:t>作为行结束字符。 </a:t>
            </a:r>
          </a:p>
          <a:p>
            <a:endParaRPr lang="zh-CN" sz="1600" dirty="0"/>
          </a:p>
          <a:p>
            <a:endParaRPr lang="zh-CN" sz="1600" dirty="0"/>
          </a:p>
          <a:p>
            <a:endParaRPr lang="zh-CN" sz="1600" dirty="0"/>
          </a:p>
          <a:p>
            <a:r>
              <a:rPr lang="zh-CN" altLang="en-US" dirty="0"/>
              <a:t>fwrite ( $fp ,  '</a:t>
            </a:r>
            <a:r>
              <a:rPr lang="en-US" altLang="zh-CN" dirty="0"/>
              <a:t>111\r\n</a:t>
            </a:r>
            <a:r>
              <a:rPr lang="zh-CN" altLang="en-US" dirty="0"/>
              <a:t>'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507138"/>
            <a:ext cx="7024744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我们在学习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的时候要求大家开发了一个用来录入简历的表单，请检查你的表单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表单的</a:t>
            </a:r>
            <a:r>
              <a:rPr kumimoji="1" lang="en-US" altLang="zh-CN" dirty="0" err="1" smtClean="0"/>
              <a:t>method</a:t>
            </a:r>
            <a:r>
              <a:rPr kumimoji="1" lang="zh-CN" altLang="en-US" dirty="0" smtClean="0"/>
              <a:t>需要设置为</a:t>
            </a:r>
            <a:r>
              <a:rPr kumimoji="1" lang="en-US" altLang="zh-CN" dirty="0" smtClean="0"/>
              <a:t>POST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文件并设置的在</a:t>
            </a:r>
            <a:r>
              <a:rPr kumimoji="1" lang="en-US" altLang="zh-CN" dirty="0" smtClean="0"/>
              <a:t>&lt;form&gt;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里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中，使用</a:t>
            </a:r>
            <a:r>
              <a:rPr kumimoji="1" lang="en-US" altLang="zh-CN" dirty="0" smtClean="0"/>
              <a:t>$_POST</a:t>
            </a:r>
            <a:r>
              <a:rPr kumimoji="1" lang="zh-CN" altLang="en-US" dirty="0" smtClean="0"/>
              <a:t>获取用户提交的数据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将每条数据按行保存到一个文本文件中（</a:t>
            </a:r>
            <a:r>
              <a:rPr kumimoji="1" lang="en-US" altLang="zh-CN" dirty="0" smtClean="0"/>
              <a:t>\r\n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可以使用等号来分隔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70946" y="5093418"/>
            <a:ext cx="2297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100B6"/>
                </a:solidFill>
                <a:effectLst/>
                <a:latin typeface="Consolas"/>
              </a:rPr>
              <a:t>name</a:t>
            </a:r>
            <a:r>
              <a:rPr lang="en-US" altLang="zh-CN">
                <a:effectLst/>
                <a:latin typeface="-webkit-standard"/>
              </a:rPr>
              <a:t>=andy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b="1">
                <a:solidFill>
                  <a:srgbClr val="0100B6"/>
                </a:solidFill>
                <a:effectLst/>
                <a:latin typeface="-webkit-standard"/>
              </a:rPr>
              <a:t>age</a:t>
            </a:r>
            <a:r>
              <a:rPr lang="en-US" altLang="zh-CN">
                <a:effectLst/>
                <a:latin typeface="-webkit-standard"/>
              </a:rPr>
              <a:t>=20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b="1">
                <a:solidFill>
                  <a:srgbClr val="0100B6"/>
                </a:solidFill>
                <a:effectLst/>
                <a:latin typeface="-webkit-standard"/>
              </a:rPr>
              <a:t>gender</a:t>
            </a:r>
            <a:r>
              <a:rPr lang="en-US" altLang="zh-CN">
                <a:effectLst/>
                <a:latin typeface="Consolas"/>
              </a:rPr>
              <a:t>=male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8946" y="4926424"/>
            <a:ext cx="4572000" cy="2560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dirty="0"/>
              <a:t>&lt;form method="post" action=""&gt;</a:t>
            </a:r>
          </a:p>
          <a:p>
            <a:r>
              <a:rPr dirty="0"/>
              <a:t>&lt;input  type = "text"  name = "name" /&gt;</a:t>
            </a:r>
          </a:p>
          <a:p>
            <a:r>
              <a:rPr dirty="0"/>
              <a:t>&lt;input  type = "text"  name = "age" /&gt;</a:t>
            </a:r>
          </a:p>
          <a:p>
            <a:r>
              <a:rPr dirty="0"/>
              <a:t>&lt;select  name = "gender" &gt;</a:t>
            </a:r>
          </a:p>
          <a:p>
            <a:r>
              <a:rPr dirty="0"/>
              <a:t>  &lt;option  value = "male" &gt; 男&lt;/option &gt;</a:t>
            </a:r>
          </a:p>
          <a:p>
            <a:r>
              <a:rPr dirty="0"/>
              <a:t>  &lt;option  value = "female" &gt; 女&lt;/option &gt;</a:t>
            </a:r>
          </a:p>
          <a:p>
            <a:r>
              <a:rPr dirty="0"/>
              <a:t>&lt;/select &gt;</a:t>
            </a:r>
          </a:p>
          <a:p>
            <a:r>
              <a:rPr dirty="0"/>
              <a:t>&lt;input type="submit" value=" 提交 "&gt;</a:t>
            </a:r>
          </a:p>
          <a:p>
            <a:r>
              <a:rPr dirty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23</TotalTime>
  <Words>780</Words>
  <Application>WPS 演示</Application>
  <PresentationFormat>全屏显示(4:3)</PresentationFormat>
  <Paragraphs>130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起源</vt:lpstr>
      <vt:lpstr>文件读写</vt:lpstr>
      <vt:lpstr>数据的存取</vt:lpstr>
      <vt:lpstr>写文件</vt:lpstr>
      <vt:lpstr>fopen</vt:lpstr>
      <vt:lpstr>fopen</vt:lpstr>
      <vt:lpstr>fwrite</vt:lpstr>
      <vt:lpstr>fwrite</vt:lpstr>
      <vt:lpstr>fwrite</vt:lpstr>
      <vt:lpstr>练习</vt:lpstr>
      <vt:lpstr>读文件</vt:lpstr>
      <vt:lpstr>fread</vt:lpstr>
      <vt:lpstr>fread</vt:lpstr>
      <vt:lpstr>file_put_contents</vt:lpstr>
      <vt:lpstr>file_put_contents</vt:lpstr>
      <vt:lpstr>file_get_contents</vt:lpstr>
      <vt:lpstr>file_get_contents</vt:lpstr>
      <vt:lpstr>其他文件操作函数</vt:lpstr>
      <vt:lpstr>读取文件 按数组变量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微软用户</cp:lastModifiedBy>
  <cp:revision>85</cp:revision>
  <dcterms:created xsi:type="dcterms:W3CDTF">2015-12-25T00:37:00Z</dcterms:created>
  <dcterms:modified xsi:type="dcterms:W3CDTF">2016-05-24T05:56:59Z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