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权限设计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权限判断</a:t>
            </a:r>
          </a:p>
        </p:txBody>
      </p:sp>
      <p:sp>
        <p:nvSpPr>
          <p:cNvPr id="4" name="矩形 3"/>
          <p:cNvSpPr/>
          <p:nvPr/>
        </p:nvSpPr>
        <p:spPr>
          <a:xfrm>
            <a:off x="2497663" y="3036712"/>
            <a:ext cx="2652889" cy="3186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23441" y="3502378"/>
            <a:ext cx="2187222" cy="4656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是否登录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2723441" y="4120445"/>
            <a:ext cx="2187222" cy="465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Perm1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19801" y="3000023"/>
            <a:ext cx="2666999" cy="465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</a:t>
            </a:r>
            <a:r>
              <a:rPr kumimoji="1" lang="zh-CN" altLang="zh-CN"/>
              <a:t>P</a:t>
            </a:r>
            <a:r>
              <a:rPr kumimoji="1" lang="en-US" altLang="zh-CN"/>
              <a:t>erm1</a:t>
            </a:r>
            <a:r>
              <a:rPr kumimoji="1" lang="zh-CN" altLang="en-US"/>
              <a:t>访问的页面</a:t>
            </a: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4910663" y="3232856"/>
            <a:ext cx="1109138" cy="502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19802" y="3850922"/>
            <a:ext cx="2666998" cy="465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</a:t>
            </a:r>
            <a:r>
              <a:rPr kumimoji="1" lang="en-US" altLang="zh-CN"/>
              <a:t>Perm2</a:t>
            </a:r>
            <a:r>
              <a:rPr kumimoji="1" lang="zh-CN" altLang="en-US"/>
              <a:t>访问的页面</a:t>
            </a:r>
          </a:p>
        </p:txBody>
      </p:sp>
      <p:cxnSp>
        <p:nvCxnSpPr>
          <p:cNvPr id="14" name="直线箭头连接符 13"/>
          <p:cNvCxnSpPr>
            <a:stCxn id="5" idx="3"/>
            <a:endCxn id="12" idx="1"/>
          </p:cNvCxnSpPr>
          <p:nvPr/>
        </p:nvCxnSpPr>
        <p:spPr>
          <a:xfrm>
            <a:off x="4910663" y="3735212"/>
            <a:ext cx="1109139" cy="3485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19802" y="4689122"/>
            <a:ext cx="2666998" cy="465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</a:t>
            </a:r>
            <a:r>
              <a:rPr kumimoji="1" lang="en-US" altLang="zh-CN"/>
              <a:t>Perm3</a:t>
            </a:r>
            <a:r>
              <a:rPr kumimoji="1" lang="zh-CN" altLang="en-US"/>
              <a:t>访问的页面</a:t>
            </a:r>
          </a:p>
        </p:txBody>
      </p:sp>
      <p:cxnSp>
        <p:nvCxnSpPr>
          <p:cNvPr id="17" name="直线箭头连接符 16"/>
          <p:cNvCxnSpPr>
            <a:stCxn id="5" idx="3"/>
            <a:endCxn id="15" idx="1"/>
          </p:cNvCxnSpPr>
          <p:nvPr/>
        </p:nvCxnSpPr>
        <p:spPr>
          <a:xfrm>
            <a:off x="4910663" y="3735212"/>
            <a:ext cx="1109139" cy="11867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19802" y="5442656"/>
            <a:ext cx="2666998" cy="465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无需登录的页面</a:t>
            </a:r>
          </a:p>
        </p:txBody>
      </p:sp>
      <p:cxnSp>
        <p:nvCxnSpPr>
          <p:cNvPr id="22" name="直线箭头连接符 21"/>
          <p:cNvCxnSpPr>
            <a:stCxn id="60" idx="3"/>
            <a:endCxn id="15" idx="1"/>
          </p:cNvCxnSpPr>
          <p:nvPr/>
        </p:nvCxnSpPr>
        <p:spPr>
          <a:xfrm flipV="1">
            <a:off x="4910663" y="4921955"/>
            <a:ext cx="1109139" cy="735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1"/>
            <a:endCxn id="6" idx="3"/>
          </p:cNvCxnSpPr>
          <p:nvPr/>
        </p:nvCxnSpPr>
        <p:spPr>
          <a:xfrm flipH="1">
            <a:off x="4910663" y="3232856"/>
            <a:ext cx="1109138" cy="1120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1"/>
            <a:endCxn id="24" idx="3"/>
          </p:cNvCxnSpPr>
          <p:nvPr/>
        </p:nvCxnSpPr>
        <p:spPr>
          <a:xfrm flipH="1">
            <a:off x="4910663" y="4083755"/>
            <a:ext cx="1109139" cy="874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磁盘 2"/>
          <p:cNvSpPr/>
          <p:nvPr/>
        </p:nvSpPr>
        <p:spPr>
          <a:xfrm>
            <a:off x="218721" y="3850922"/>
            <a:ext cx="1531058" cy="105833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p</a:t>
            </a:r>
            <a:r>
              <a:rPr kumimoji="1" lang="en-US" altLang="zh-CN"/>
              <a:t>erm</a:t>
            </a:r>
            <a:r>
              <a:rPr kumimoji="1" lang="zh-CN" altLang="en-US"/>
              <a:t>表</a:t>
            </a:r>
          </a:p>
        </p:txBody>
      </p:sp>
      <p:sp>
        <p:nvSpPr>
          <p:cNvPr id="24" name="矩形 23"/>
          <p:cNvSpPr/>
          <p:nvPr/>
        </p:nvSpPr>
        <p:spPr>
          <a:xfrm>
            <a:off x="2723441" y="4725811"/>
            <a:ext cx="2187222" cy="4656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Perm2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6" idx="1"/>
            <a:endCxn id="3" idx="4"/>
          </p:cNvCxnSpPr>
          <p:nvPr/>
        </p:nvCxnSpPr>
        <p:spPr>
          <a:xfrm flipH="1">
            <a:off x="1749779" y="4353279"/>
            <a:ext cx="973662" cy="26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4" idx="1"/>
            <a:endCxn id="3" idx="4"/>
          </p:cNvCxnSpPr>
          <p:nvPr/>
        </p:nvCxnSpPr>
        <p:spPr>
          <a:xfrm flipH="1" flipV="1">
            <a:off x="1749779" y="4380089"/>
            <a:ext cx="973662" cy="5785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23441" y="5424311"/>
            <a:ext cx="2187222" cy="4656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Perm3</a:t>
            </a:r>
            <a:endParaRPr kumimoji="1" lang="zh-CN" altLang="en-US"/>
          </a:p>
        </p:txBody>
      </p:sp>
      <p:cxnSp>
        <p:nvCxnSpPr>
          <p:cNvPr id="63" name="直线箭头连接符 62"/>
          <p:cNvCxnSpPr>
            <a:stCxn id="60" idx="1"/>
            <a:endCxn id="3" idx="4"/>
          </p:cNvCxnSpPr>
          <p:nvPr/>
        </p:nvCxnSpPr>
        <p:spPr>
          <a:xfrm flipH="1" flipV="1">
            <a:off x="1749779" y="4380089"/>
            <a:ext cx="973662" cy="1277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认证和授权</a:t>
            </a:r>
          </a:p>
        </p:txBody>
      </p:sp>
      <p:sp>
        <p:nvSpPr>
          <p:cNvPr id="5" name="矩形 4"/>
          <p:cNvSpPr/>
          <p:nvPr/>
        </p:nvSpPr>
        <p:spPr>
          <a:xfrm>
            <a:off x="938012" y="3244334"/>
            <a:ext cx="74722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authentication</a:t>
            </a:r>
            <a:r>
              <a:rPr lang="zh-CN" altLang="en-US"/>
              <a:t>（认证、身份验证）：前面学习的登录就属于认证操作，通过用户名和密码的验证，从而知道当前访问网站的人是谁。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authorization</a:t>
            </a:r>
            <a:r>
              <a:rPr lang="zh-CN" altLang="en-US"/>
              <a:t>（授权、批准）：光知道是谁还不够，哪些页面是可以访问的，哪些页面不能访问；哪些操作是可以执行的，哪些操作不能执行。这些就需要授权来管理了。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认证和授权</a:t>
            </a:r>
          </a:p>
        </p:txBody>
      </p:sp>
      <p:sp>
        <p:nvSpPr>
          <p:cNvPr id="4" name="矩形 3"/>
          <p:cNvSpPr/>
          <p:nvPr/>
        </p:nvSpPr>
        <p:spPr>
          <a:xfrm>
            <a:off x="3135488" y="3555999"/>
            <a:ext cx="2130778" cy="5503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登录（认证）</a:t>
            </a:r>
          </a:p>
        </p:txBody>
      </p:sp>
      <p:sp>
        <p:nvSpPr>
          <p:cNvPr id="5" name="矩形 4"/>
          <p:cNvSpPr/>
          <p:nvPr/>
        </p:nvSpPr>
        <p:spPr>
          <a:xfrm>
            <a:off x="1075266" y="5937944"/>
            <a:ext cx="1154290" cy="649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页面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6510" y="5935126"/>
            <a:ext cx="1086557" cy="649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页面</a:t>
            </a:r>
            <a:r>
              <a:rPr kumimoji="1" lang="zh-CN" altLang="zh-CN"/>
              <a:t>B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4621" y="5918197"/>
            <a:ext cx="1021645" cy="649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页面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37954" y="5446873"/>
            <a:ext cx="920046" cy="649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页面</a:t>
            </a:r>
            <a:r>
              <a:rPr kumimoji="1" lang="en-US" altLang="zh-CN"/>
              <a:t>D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06510" y="4720166"/>
            <a:ext cx="1820334" cy="52211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授权</a:t>
            </a:r>
          </a:p>
        </p:txBody>
      </p:sp>
      <p:cxnSp>
        <p:nvCxnSpPr>
          <p:cNvPr id="11" name="直线箭头连接符 10"/>
          <p:cNvCxnSpPr>
            <a:stCxn id="4" idx="2"/>
            <a:endCxn id="9" idx="0"/>
          </p:cNvCxnSpPr>
          <p:nvPr/>
        </p:nvCxnSpPr>
        <p:spPr>
          <a:xfrm flipH="1">
            <a:off x="3616677" y="4106332"/>
            <a:ext cx="584200" cy="613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9" idx="2"/>
            <a:endCxn id="5" idx="0"/>
          </p:cNvCxnSpPr>
          <p:nvPr/>
        </p:nvCxnSpPr>
        <p:spPr>
          <a:xfrm flipH="1">
            <a:off x="1652411" y="5242277"/>
            <a:ext cx="1964266" cy="69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2"/>
            <a:endCxn id="6" idx="0"/>
          </p:cNvCxnSpPr>
          <p:nvPr/>
        </p:nvCxnSpPr>
        <p:spPr>
          <a:xfrm flipH="1">
            <a:off x="3249789" y="5242277"/>
            <a:ext cx="366888" cy="692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9" idx="2"/>
            <a:endCxn id="7" idx="0"/>
          </p:cNvCxnSpPr>
          <p:nvPr/>
        </p:nvCxnSpPr>
        <p:spPr>
          <a:xfrm>
            <a:off x="3616677" y="5242277"/>
            <a:ext cx="1138767" cy="67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2"/>
            <a:endCxn id="8" idx="0"/>
          </p:cNvCxnSpPr>
          <p:nvPr/>
        </p:nvCxnSpPr>
        <p:spPr>
          <a:xfrm>
            <a:off x="4200877" y="4106332"/>
            <a:ext cx="2197100" cy="134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59133" y="4593165"/>
            <a:ext cx="922866" cy="649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页面</a:t>
            </a:r>
            <a:r>
              <a:rPr kumimoji="1" lang="en-US" altLang="zh-CN"/>
              <a:t>E</a:t>
            </a:r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439354" y="2582334"/>
            <a:ext cx="2130778" cy="536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</a:t>
            </a:r>
          </a:p>
        </p:txBody>
      </p:sp>
      <p:cxnSp>
        <p:nvCxnSpPr>
          <p:cNvPr id="36" name="直线箭头连接符 35"/>
          <p:cNvCxnSpPr>
            <a:stCxn id="34" idx="2"/>
            <a:endCxn id="4" idx="0"/>
          </p:cNvCxnSpPr>
          <p:nvPr/>
        </p:nvCxnSpPr>
        <p:spPr>
          <a:xfrm flipH="1">
            <a:off x="4200877" y="3118556"/>
            <a:ext cx="1303866" cy="437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2"/>
            <a:endCxn id="23" idx="0"/>
          </p:cNvCxnSpPr>
          <p:nvPr/>
        </p:nvCxnSpPr>
        <p:spPr>
          <a:xfrm>
            <a:off x="5504743" y="3118556"/>
            <a:ext cx="2415823" cy="1474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设置用户等级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2624" y="3092589"/>
          <a:ext cx="7365715" cy="2270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2921"/>
                <a:gridCol w="1752025"/>
                <a:gridCol w="951623"/>
                <a:gridCol w="951623"/>
                <a:gridCol w="871557"/>
                <a:gridCol w="1695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Field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Type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Null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Key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Default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Extra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int(10)</a:t>
                      </a:r>
                      <a:r>
                        <a:rPr lang="zh-CN" altLang="en-US" sz="1600" b="1" i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unsigned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PRI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NULL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auto_increment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username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varchar(100)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UNI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password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char(32)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tinyint(1)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2624" y="5418667"/>
            <a:ext cx="73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添加新的字段</a:t>
            </a:r>
            <a:r>
              <a:rPr kumimoji="1" lang="en-US" altLang="zh-CN"/>
              <a:t>rank</a:t>
            </a:r>
            <a:r>
              <a:rPr kumimoji="1" lang="zh-CN" altLang="en-US"/>
              <a:t>（等级）</a:t>
            </a:r>
            <a:r>
              <a:rPr kumimoji="1" lang="zh-CN" altLang="zh-CN"/>
              <a:t>，</a:t>
            </a:r>
            <a:r>
              <a:rPr kumimoji="1" lang="zh-CN" altLang="en-US"/>
              <a:t>默认值为</a:t>
            </a:r>
            <a:r>
              <a:rPr kumimoji="1" lang="en-US" altLang="zh-CN"/>
              <a:t>1</a:t>
            </a:r>
            <a:r>
              <a:rPr kumimoji="1" lang="zh-CN" altLang="en-US"/>
              <a:t>（普通用户），其他等级可以分别设置为</a:t>
            </a:r>
            <a:r>
              <a:rPr kumimoji="1" lang="en-US" altLang="zh-CN"/>
              <a:t>2</a:t>
            </a:r>
            <a:r>
              <a:rPr kumimoji="1" lang="zh-CN" altLang="en-US"/>
              <a:t>（管理员）、</a:t>
            </a:r>
            <a:r>
              <a:rPr kumimoji="1" lang="en-US" altLang="zh-CN"/>
              <a:t>3</a:t>
            </a:r>
            <a:r>
              <a:rPr kumimoji="1" lang="zh-CN" altLang="en-US"/>
              <a:t>（超级管理员）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76889" y="2568222"/>
            <a:ext cx="9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user</a:t>
            </a:r>
            <a:r>
              <a:rPr kumimoji="1" lang="zh-CN" altLang="en-US"/>
              <a:t>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权限判断</a:t>
            </a:r>
          </a:p>
        </p:txBody>
      </p:sp>
      <p:sp>
        <p:nvSpPr>
          <p:cNvPr id="4" name="矩形 3"/>
          <p:cNvSpPr/>
          <p:nvPr/>
        </p:nvSpPr>
        <p:spPr>
          <a:xfrm>
            <a:off x="832555" y="3000022"/>
            <a:ext cx="2652889" cy="172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8333" y="3465688"/>
            <a:ext cx="2187222" cy="4656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是否登录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1058333" y="4083755"/>
            <a:ext cx="2187222" cy="4656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Rank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03333" y="3000023"/>
            <a:ext cx="2666999" cy="465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普通用户访问的页面</a:t>
            </a: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3245555" y="3232856"/>
            <a:ext cx="2257778" cy="465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3334" y="3850922"/>
            <a:ext cx="2666998" cy="465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管理员访问的页面</a:t>
            </a:r>
          </a:p>
        </p:txBody>
      </p:sp>
      <p:cxnSp>
        <p:nvCxnSpPr>
          <p:cNvPr id="14" name="直线箭头连接符 13"/>
          <p:cNvCxnSpPr>
            <a:stCxn id="5" idx="3"/>
            <a:endCxn id="12" idx="1"/>
          </p:cNvCxnSpPr>
          <p:nvPr/>
        </p:nvCxnSpPr>
        <p:spPr>
          <a:xfrm>
            <a:off x="3245555" y="3698522"/>
            <a:ext cx="2257779" cy="385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03334" y="4689122"/>
            <a:ext cx="2666998" cy="465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超级管理员访问的页面</a:t>
            </a:r>
          </a:p>
        </p:txBody>
      </p:sp>
      <p:cxnSp>
        <p:nvCxnSpPr>
          <p:cNvPr id="17" name="直线箭头连接符 16"/>
          <p:cNvCxnSpPr>
            <a:stCxn id="5" idx="3"/>
            <a:endCxn id="15" idx="1"/>
          </p:cNvCxnSpPr>
          <p:nvPr/>
        </p:nvCxnSpPr>
        <p:spPr>
          <a:xfrm>
            <a:off x="3245555" y="3698522"/>
            <a:ext cx="2257779" cy="1223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3334" y="5442656"/>
            <a:ext cx="2666998" cy="465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无需登录的页面</a:t>
            </a:r>
          </a:p>
        </p:txBody>
      </p:sp>
      <p:cxnSp>
        <p:nvCxnSpPr>
          <p:cNvPr id="22" name="直线箭头连接符 21"/>
          <p:cNvCxnSpPr>
            <a:stCxn id="6" idx="3"/>
            <a:endCxn id="15" idx="1"/>
          </p:cNvCxnSpPr>
          <p:nvPr/>
        </p:nvCxnSpPr>
        <p:spPr>
          <a:xfrm>
            <a:off x="3245555" y="4316589"/>
            <a:ext cx="2257779" cy="605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6" idx="3"/>
          </p:cNvCxnSpPr>
          <p:nvPr/>
        </p:nvCxnSpPr>
        <p:spPr>
          <a:xfrm flipH="1">
            <a:off x="3245555" y="3232856"/>
            <a:ext cx="2257778" cy="10837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1"/>
            <a:endCxn id="6" idx="3"/>
          </p:cNvCxnSpPr>
          <p:nvPr/>
        </p:nvCxnSpPr>
        <p:spPr>
          <a:xfrm flipH="1">
            <a:off x="3245555" y="4083755"/>
            <a:ext cx="2257779" cy="2328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122873"/>
            <a:ext cx="7662864" cy="1237462"/>
          </a:xfrm>
        </p:spPr>
        <p:txBody>
          <a:bodyPr/>
          <a:lstStyle/>
          <a:p>
            <a:r>
              <a:rPr kumimoji="1" lang="zh-CN" altLang="en-US"/>
              <a:t>设置简单，只需要一个字段即可</a:t>
            </a:r>
            <a:endParaRPr kumimoji="1" lang="en-US" altLang="zh-CN"/>
          </a:p>
          <a:p>
            <a:r>
              <a:rPr kumimoji="1" lang="zh-CN" altLang="en-US"/>
              <a:t>逻辑判断简单，只需要判断</a:t>
            </a:r>
            <a:r>
              <a:rPr kumimoji="1" lang="en-US" altLang="zh-CN"/>
              <a:t>SESSION</a:t>
            </a:r>
            <a:r>
              <a:rPr kumimoji="1" lang="zh-CN" altLang="en-US"/>
              <a:t>中的一个值就可以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2175" y="4940383"/>
            <a:ext cx="7662864" cy="17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6130" indent="-34480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9030" indent="-34480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80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8005" indent="-34480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权限设置死板，只能从给定的等级中划分用户，要么是普通用户、要么是管理员，如果需要单独开放某个管理页面给一个普通用户是不可能的</a:t>
            </a:r>
            <a:endParaRPr kumimoji="1" lang="en-US" altLang="zh-CN"/>
          </a:p>
          <a:p>
            <a:r>
              <a:rPr kumimoji="1" lang="zh-CN" altLang="en-US"/>
              <a:t>权限颗粒太粗，只能细化到页面层级的控制，如果要细化到操作（新增、修改、删除）的话，</a:t>
            </a:r>
            <a:r>
              <a:rPr kumimoji="1" lang="en-US" altLang="zh-CN"/>
              <a:t>rank</a:t>
            </a:r>
            <a:r>
              <a:rPr kumimoji="1" lang="zh-CN" altLang="en-US"/>
              <a:t>根本不够用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2175" y="2683553"/>
            <a:ext cx="27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优点：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175" y="4360335"/>
            <a:ext cx="27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缺点：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细化</a:t>
            </a:r>
            <a:r>
              <a:rPr kumimoji="1" lang="zh-CN" altLang="en-US"/>
              <a:t>用户权限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5024" y="2870384"/>
          <a:ext cx="7365715" cy="152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2921"/>
                <a:gridCol w="1752025"/>
                <a:gridCol w="951623"/>
                <a:gridCol w="951623"/>
                <a:gridCol w="871557"/>
                <a:gridCol w="1695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latin typeface="Arial"/>
                          <a:cs typeface="Arial"/>
                        </a:rPr>
                        <a:t>Field</a:t>
                      </a:r>
                      <a:endParaRPr lang="zh-CN" altLang="en-US" sz="16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Type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Null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Key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Default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Extra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int(10)</a:t>
                      </a:r>
                      <a:r>
                        <a:rPr lang="zh-CN" altLang="en-US" sz="1600" b="1" i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unsigned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PRI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NULL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auto_increment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name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varchar(100)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UNI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35024" y="2301240"/>
            <a:ext cx="3727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perm</a:t>
            </a:r>
            <a:r>
              <a:rPr kumimoji="1" lang="zh-CN" altLang="en-US" dirty="0"/>
              <a:t>表 </a:t>
            </a:r>
            <a:r>
              <a:rPr kumimoji="1" lang="zh-CN" altLang="en-US" dirty="0" smtClean="0"/>
              <a:t>（权限表）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35024" y="4895607"/>
          <a:ext cx="7365715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2921"/>
                <a:gridCol w="1752025"/>
                <a:gridCol w="951623"/>
                <a:gridCol w="951623"/>
                <a:gridCol w="871557"/>
                <a:gridCol w="1695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latin typeface="Arial"/>
                          <a:cs typeface="Arial"/>
                        </a:rPr>
                        <a:t>Field</a:t>
                      </a:r>
                      <a:endParaRPr lang="zh-CN" altLang="en-US" sz="16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Type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Null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Key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Default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Extra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user_id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int(10)</a:t>
                      </a:r>
                      <a:r>
                        <a:rPr lang="zh-CN" altLang="en-US" sz="1600" b="1" i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unsigned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PRI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perm_id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int(10)</a:t>
                      </a:r>
                      <a:r>
                        <a:rPr lang="zh-CN" altLang="en-US" sz="1600" b="1" i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unsigned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latin typeface="Arial"/>
                          <a:cs typeface="Arial"/>
                        </a:rPr>
                        <a:t>NO</a:t>
                      </a:r>
                      <a:endParaRPr lang="zh-CN" altLang="en-US" sz="16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latin typeface="Arial"/>
                          <a:cs typeface="Arial"/>
                        </a:rPr>
                        <a:t>PRI</a:t>
                      </a:r>
                      <a:endParaRPr lang="zh-CN" altLang="en-US" sz="16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i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5023" y="4526275"/>
            <a:ext cx="37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user_perm</a:t>
            </a:r>
            <a:r>
              <a:rPr kumimoji="1" lang="zh-CN" altLang="en-US" dirty="0" smtClean="0"/>
              <a:t>表 </a:t>
            </a:r>
            <a:r>
              <a:rPr kumimoji="1" lang="en-US" altLang="zh-CN" dirty="0" smtClean="0"/>
              <a:t>( 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权限关系表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细化</a:t>
            </a:r>
            <a:r>
              <a:rPr kumimoji="1" lang="zh-CN" altLang="en-US"/>
              <a:t>用户权限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830688"/>
            <a:ext cx="54991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细化用户权限</a:t>
            </a:r>
          </a:p>
        </p:txBody>
      </p:sp>
      <p:sp>
        <p:nvSpPr>
          <p:cNvPr id="4" name="矩形 3"/>
          <p:cNvSpPr/>
          <p:nvPr/>
        </p:nvSpPr>
        <p:spPr>
          <a:xfrm>
            <a:off x="666115" y="2347595"/>
            <a:ext cx="8020685" cy="39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b="1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de-DE" altLang="zh-CN" sz="1600">
                <a:effectLst/>
                <a:latin typeface="-webkit-standard"/>
              </a:rPr>
              <a:t>perm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id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INT UNSIGNED PRIMARY KEY NOT NULL AUTO_INCREMENT</a:t>
            </a:r>
            <a:r>
              <a:rPr lang="de-DE" altLang="zh-CN" sz="1600">
                <a:effectLst/>
                <a:latin typeface="-webkit-standard"/>
              </a:rPr>
              <a:t>,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name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DEFAULT </a:t>
            </a:r>
            <a:r>
              <a:rPr lang="de-DE" altLang="zh-CN" sz="1600" b="1">
                <a:solidFill>
                  <a:srgbClr val="008000"/>
                </a:solidFill>
                <a:effectLst/>
                <a:latin typeface="-webkit-standard"/>
              </a:rPr>
              <a:t>''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NOT NULL</a:t>
            </a:r>
            <a:b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de-DE" altLang="zh-CN" sz="1600">
                <a:effectLst/>
                <a:latin typeface="-webkit-standard"/>
              </a:rPr>
              <a:t>);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 b="1">
                <a:solidFill>
                  <a:srgbClr val="000080"/>
                </a:solidFill>
                <a:effectLst/>
                <a:latin typeface="Menlo"/>
              </a:rPr>
              <a:t>CREATE UNIQUE INDEX name ON </a:t>
            </a:r>
            <a:r>
              <a:rPr lang="de-DE" altLang="zh-CN" sz="1600">
                <a:effectLst/>
                <a:latin typeface="-webkit-standard"/>
              </a:rPr>
              <a:t>perm 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name</a:t>
            </a:r>
            <a:r>
              <a:rPr lang="de-DE" altLang="zh-CN" sz="1600">
                <a:effectLst/>
                <a:latin typeface="Menlo"/>
              </a:rPr>
              <a:t>);</a:t>
            </a:r>
            <a:endParaRPr lang="de-DE" altLang="zh-CN" sz="1600"/>
          </a:p>
          <a:p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CREATE TABLE </a:t>
            </a:r>
            <a:r>
              <a:rPr lang="de-DE" altLang="zh-CN" sz="1600">
                <a:effectLst/>
                <a:latin typeface="-webkit-standard"/>
              </a:rPr>
              <a:t>user_perm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user_id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INT UNSIGNED DEFAULT </a:t>
            </a:r>
            <a:r>
              <a:rPr lang="de-DE" altLang="zh-CN" sz="1600">
                <a:solidFill>
                  <a:srgbClr val="0000FF"/>
                </a:solidFill>
                <a:effectLst/>
                <a:latin typeface="-webkit-standard"/>
              </a:rPr>
              <a:t>0 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NOT NULL</a:t>
            </a:r>
            <a:r>
              <a:rPr lang="de-DE" altLang="zh-CN" sz="1600">
                <a:effectLst/>
                <a:latin typeface="-webkit-standard"/>
              </a:rPr>
              <a:t>,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perm_id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INT UNSIGNED DEFAULT </a:t>
            </a:r>
            <a:r>
              <a:rPr lang="de-DE" altLang="zh-CN" sz="1600">
                <a:solidFill>
                  <a:srgbClr val="0000FF"/>
                </a:solidFill>
                <a:effectLst/>
                <a:latin typeface="-webkit-standard"/>
              </a:rPr>
              <a:t>0 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NOT NULL</a:t>
            </a:r>
            <a:r>
              <a:rPr lang="de-DE" altLang="zh-CN" sz="1600">
                <a:effectLst/>
                <a:latin typeface="-webkit-standard"/>
              </a:rPr>
              <a:t>,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PRIMARY KEY 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user_id</a:t>
            </a:r>
            <a:r>
              <a:rPr lang="de-DE" altLang="zh-CN" sz="1600">
                <a:effectLst/>
                <a:latin typeface="-webkit-standard"/>
              </a:rPr>
              <a:t>, 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perm_id</a:t>
            </a:r>
            <a:r>
              <a:rPr lang="de-DE" altLang="zh-CN" sz="1600">
                <a:effectLst/>
                <a:latin typeface="-webkit-standard"/>
              </a:rPr>
              <a:t>)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);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ALTER TABLE </a:t>
            </a:r>
            <a:r>
              <a:rPr lang="de-DE" altLang="zh-CN" sz="1600">
                <a:effectLst/>
                <a:latin typeface="-webkit-standard"/>
              </a:rPr>
              <a:t>user_perm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ADD FOREIGN KEY 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perm_id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REFERENCES </a:t>
            </a:r>
            <a:r>
              <a:rPr lang="de-DE" altLang="zh-CN" sz="1600">
                <a:effectLst/>
                <a:latin typeface="-webkit-standard"/>
              </a:rPr>
              <a:t>perm 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id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ON DELETE CASCADE</a:t>
            </a:r>
            <a:r>
              <a:rPr lang="de-DE" altLang="zh-CN" sz="1600">
                <a:effectLst/>
                <a:latin typeface="-webkit-standard"/>
              </a:rPr>
              <a:t>;</a:t>
            </a:r>
            <a:r>
              <a:rPr lang="de-DE" altLang="zh-CN" sz="1600"/>
              <a:t/>
            </a:r>
            <a:br>
              <a:rPr lang="de-DE" altLang="zh-CN" sz="1600"/>
            </a:b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ALTER TABLE </a:t>
            </a:r>
            <a:r>
              <a:rPr lang="de-DE" altLang="zh-CN" sz="1600">
                <a:effectLst/>
                <a:latin typeface="-webkit-standard"/>
              </a:rPr>
              <a:t>user_perm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ADD FOREIGN KEY 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user_id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REFERENCES user 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id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ON DELETE CASCADE</a:t>
            </a:r>
            <a:r>
              <a:rPr lang="de-DE" altLang="zh-CN" sz="1600">
                <a:effectLst/>
                <a:latin typeface="Menlo"/>
              </a:rPr>
              <a:t>;</a:t>
            </a:r>
            <a:endParaRPr lang="zh-CN" altLang="en-US" sz="1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</TotalTime>
  <Words>384</Words>
  <Application>WPS 演示</Application>
  <PresentationFormat>全屏显示(4:3)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起源</vt:lpstr>
      <vt:lpstr>权限设计</vt:lpstr>
      <vt:lpstr>认证和授权</vt:lpstr>
      <vt:lpstr>认证和授权</vt:lpstr>
      <vt:lpstr>设置用户等级</vt:lpstr>
      <vt:lpstr>权限判断</vt:lpstr>
      <vt:lpstr>优缺点</vt:lpstr>
      <vt:lpstr>细化用户权限</vt:lpstr>
      <vt:lpstr>细化用户权限</vt:lpstr>
      <vt:lpstr>细化用户权限</vt:lpstr>
      <vt:lpstr>权限判断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权限设计</dc:title>
  <dc:creator>Andy Lui</dc:creator>
  <cp:lastModifiedBy>微软用户</cp:lastModifiedBy>
  <cp:revision>151</cp:revision>
  <dcterms:created xsi:type="dcterms:W3CDTF">2016-02-12T00:11:00Z</dcterms:created>
  <dcterms:modified xsi:type="dcterms:W3CDTF">2016-06-14T05:52:44Z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