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1" r:id="rId4"/>
    <p:sldId id="290" r:id="rId5"/>
    <p:sldId id="272" r:id="rId6"/>
    <p:sldId id="258" r:id="rId7"/>
    <p:sldId id="259" r:id="rId8"/>
    <p:sldId id="260" r:id="rId9"/>
    <p:sldId id="261" r:id="rId10"/>
    <p:sldId id="273" r:id="rId11"/>
    <p:sldId id="262" r:id="rId12"/>
    <p:sldId id="263" r:id="rId13"/>
    <p:sldId id="274" r:id="rId14"/>
    <p:sldId id="264" r:id="rId15"/>
    <p:sldId id="265" r:id="rId16"/>
    <p:sldId id="275" r:id="rId17"/>
    <p:sldId id="266" r:id="rId18"/>
    <p:sldId id="267" r:id="rId19"/>
    <p:sldId id="269" r:id="rId20"/>
    <p:sldId id="270" r:id="rId21"/>
    <p:sldId id="312" r:id="rId22"/>
    <p:sldId id="313" r:id="rId23"/>
    <p:sldId id="271" r:id="rId24"/>
    <p:sldId id="322" r:id="rId25"/>
    <p:sldId id="323" r:id="rId26"/>
    <p:sldId id="324" r:id="rId27"/>
    <p:sldId id="326" r:id="rId28"/>
    <p:sldId id="328" r:id="rId29"/>
    <p:sldId id="33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4556" autoAdjust="0"/>
    <p:restoredTop sz="94660"/>
  </p:normalViewPr>
  <p:slideViewPr>
    <p:cSldViewPr snapToGrid="0" snapToObjects="1">
      <p:cViewPr varScale="1">
        <p:scale>
          <a:sx n="65" d="100"/>
          <a:sy n="65" d="100"/>
        </p:scale>
        <p:origin x="-384"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3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400"/>
            <a:ext cx="8228013" cy="1927225"/>
          </a:xfrm>
        </p:spPr>
        <p:txBody>
          <a:bodyPr tIns="0" bIns="0" anchor="b" anchorCtr="0"/>
          <a:lstStyle>
            <a:lvl1pPr>
              <a:defRPr sz="6000">
                <a:solidFill>
                  <a:schemeClr val="bg1"/>
                </a:solidFill>
              </a:defRPr>
            </a:lvl1pPr>
          </a:lstStyle>
          <a:p>
            <a:r>
              <a:rPr lang="zh-CN" altLang="en-US" smtClean="0"/>
              <a:t>单击此处编辑母版标题样式</a:t>
            </a:r>
          </a:p>
        </p:txBody>
      </p:sp>
      <p:sp>
        <p:nvSpPr>
          <p:cNvPr id="3" name="Subtitle 2"/>
          <p:cNvSpPr>
            <a:spLocks noGrp="1"/>
          </p:cNvSpPr>
          <p:nvPr>
            <p:ph type="subTitle" idx="1"/>
          </p:nvPr>
        </p:nvSpPr>
        <p:spPr>
          <a:xfrm>
            <a:off x="457199" y="3307976"/>
            <a:ext cx="8228013" cy="1066800"/>
          </a:xfrm>
        </p:spPr>
        <p:txBody>
          <a:bodyPr tIns="0" bIns="0"/>
          <a:lstStyle>
            <a:lvl1pPr marL="0" indent="0" algn="ctr">
              <a:spcBef>
                <a:spcPts val="300"/>
              </a:spcBef>
              <a:buNone/>
              <a:defRPr sz="18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pPr/>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pPr/>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BC7E7-EA8E-4DA7-915E-CC098D9BADCB}" type="datetimeFigureOut">
              <a:rPr lang="en-US" smtClean="0"/>
              <a:pPr/>
              <a:t>5/25/2016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1"/>
            <a:ext cx="3509683" cy="2209800"/>
          </a:xfrm>
        </p:spPr>
        <p:txBody>
          <a:bodyPr anchor="b"/>
          <a:lstStyle>
            <a:lvl1pPr algn="l">
              <a:defRPr sz="4400" b="0"/>
            </a:lvl1pPr>
          </a:lstStyle>
          <a:p>
            <a:r>
              <a:rPr lang="zh-CN" altLang="en-US" smtClean="0"/>
              <a:t>单击此处编辑母版标题样式</a:t>
            </a:r>
          </a:p>
        </p:txBody>
      </p:sp>
      <p:sp>
        <p:nvSpPr>
          <p:cNvPr id="3" name="Content Placeholder 2"/>
          <p:cNvSpPr>
            <a:spLocks noGrp="1"/>
          </p:cNvSpPr>
          <p:nvPr>
            <p:ph idx="1"/>
          </p:nvPr>
        </p:nvSpPr>
        <p:spPr>
          <a:xfrm>
            <a:off x="5029200" y="273050"/>
            <a:ext cx="3657600" cy="5853113"/>
          </a:xfrm>
        </p:spPr>
        <p:txBody>
          <a:bodyPr>
            <a:normAutofit/>
          </a:bodyPr>
          <a:lstStyle>
            <a:lvl1pPr>
              <a:defRPr sz="2200"/>
            </a:lvl1pPr>
            <a:lvl2pPr>
              <a:defRPr sz="2000"/>
            </a:lvl2pPr>
            <a:lvl3pPr>
              <a:defRPr sz="1800"/>
            </a:lvl3pPr>
            <a:lvl4pPr>
              <a:defRPr sz="1800"/>
            </a:lvl4pPr>
            <a:lvl5pPr>
              <a:defRPr sz="1800"/>
            </a:lvl5pPr>
            <a:lvl6pPr marL="1946275" indent="-227330">
              <a:defRPr sz="1600"/>
            </a:lvl6pPr>
            <a:lvl7pPr marL="2173605" indent="-227330">
              <a:defRPr sz="1600"/>
            </a:lvl7pPr>
            <a:lvl8pPr marL="2399030" indent="-227330">
              <a:defRPr sz="1600"/>
            </a:lvl8pPr>
            <a:lvl9pPr marL="2625725" indent="-227330">
              <a:defRPr sz="16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4" name="Text Placeholder 3"/>
          <p:cNvSpPr>
            <a:spLocks noGrp="1"/>
          </p:cNvSpPr>
          <p:nvPr>
            <p:ph type="body" sz="half" idx="2"/>
          </p:nvPr>
        </p:nvSpPr>
        <p:spPr>
          <a:xfrm>
            <a:off x="457199" y="2649071"/>
            <a:ext cx="3509683" cy="3388192"/>
          </a:xfrm>
        </p:spPr>
        <p:txBody>
          <a:bodyPr>
            <a:normAutofit/>
          </a:bodyPr>
          <a:lstStyle>
            <a:lvl1pPr marL="0" indent="0">
              <a:spcBef>
                <a:spcPts val="600"/>
              </a:spcBef>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pPr/>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图片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zh-CN" altLang="en-US" smtClean="0"/>
              <a:t>单击此处编辑母版标题样式</a:t>
            </a: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pPr/>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pPr/>
              <a:t>‹#›</a:t>
            </a:fld>
            <a:endParaRPr lang="en-US"/>
          </a:p>
        </p:txBody>
      </p:sp>
      <p:sp>
        <p:nvSpPr>
          <p:cNvPr id="9" name="Picture Placeholder 8"/>
          <p:cNvSpPr>
            <a:spLocks noGrp="1"/>
          </p:cNvSpPr>
          <p:nvPr>
            <p:ph type="pic" sz="quarter" idx="13" hasCustomPrompt="1"/>
          </p:nvPr>
        </p:nvSpPr>
        <p:spPr>
          <a:xfrm>
            <a:off x="228600" y="1143000"/>
            <a:ext cx="4267200" cy="4267200"/>
          </a:xfrm>
          <a:prstGeom prst="ellipse">
            <a:avLst/>
          </a:prstGeom>
          <a:ln w="28575">
            <a:solidFill>
              <a:schemeClr val="accent1"/>
            </a:solidFill>
          </a:ln>
        </p:spPr>
        <p:txBody>
          <a:bodyPr/>
          <a:lstStyle>
            <a:lvl1pPr marL="0" indent="0">
              <a:buNone/>
              <a:defRPr>
                <a:solidFill>
                  <a:schemeClr val="bg1"/>
                </a:solidFill>
              </a:defRPr>
            </a:lvl1pPr>
          </a:lstStyle>
          <a:p>
            <a:r>
              <a:rPr lang="zh-CN" altLang="en-US" smtClean="0"/>
              <a:t>将图片拖动到占位符，或单击添加图标</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张图片(带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zh-CN" altLang="en-US" smtClean="0"/>
              <a:t>单击此处编辑母版标题样式</a:t>
            </a: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pPr/>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pPr/>
              <a:t>‹#›</a:t>
            </a:fld>
            <a:endParaRPr lang="en-US"/>
          </a:p>
        </p:txBody>
      </p:sp>
      <p:sp>
        <p:nvSpPr>
          <p:cNvPr id="9" name="Picture Placeholder 8"/>
          <p:cNvSpPr>
            <a:spLocks noGrp="1"/>
          </p:cNvSpPr>
          <p:nvPr>
            <p:ph type="pic" sz="quarter" idx="13" hasCustomPrompt="1"/>
          </p:nvPr>
        </p:nvSpPr>
        <p:spPr>
          <a:xfrm>
            <a:off x="990600" y="2590800"/>
            <a:ext cx="3505200" cy="3505200"/>
          </a:xfrm>
          <a:prstGeom prst="ellipse">
            <a:avLst/>
          </a:prstGeom>
          <a:ln w="28575">
            <a:solidFill>
              <a:schemeClr val="accent1"/>
            </a:solidFill>
          </a:ln>
        </p:spPr>
        <p:txBody>
          <a:bodyPr/>
          <a:lstStyle>
            <a:lvl1pPr marL="0" indent="0">
              <a:buNone/>
              <a:defRPr>
                <a:solidFill>
                  <a:schemeClr val="bg1"/>
                </a:solidFill>
              </a:defRPr>
            </a:lvl1pPr>
          </a:lstStyle>
          <a:p>
            <a:r>
              <a:rPr lang="zh-CN" altLang="en-US" smtClean="0"/>
              <a:t>将图片拖动到占位符，或单击添加图标</a:t>
            </a:r>
          </a:p>
        </p:txBody>
      </p:sp>
      <p:sp>
        <p:nvSpPr>
          <p:cNvPr id="8" name="Picture Placeholder 8"/>
          <p:cNvSpPr>
            <a:spLocks noGrp="1"/>
          </p:cNvSpPr>
          <p:nvPr>
            <p:ph type="pic" sz="quarter" idx="14" hasCustomPrompt="1"/>
          </p:nvPr>
        </p:nvSpPr>
        <p:spPr>
          <a:xfrm>
            <a:off x="2479675" y="1260475"/>
            <a:ext cx="1254125" cy="1254125"/>
          </a:xfrm>
          <a:prstGeom prst="ellipse">
            <a:avLst/>
          </a:prstGeom>
          <a:ln w="28575">
            <a:solidFill>
              <a:schemeClr val="accent1"/>
            </a:solidFill>
          </a:ln>
        </p:spPr>
        <p:txBody>
          <a:bodyPr>
            <a:normAutofit/>
          </a:bodyPr>
          <a:lstStyle>
            <a:lvl1pPr marL="0" indent="0">
              <a:buNone/>
              <a:defRPr sz="1400">
                <a:solidFill>
                  <a:schemeClr val="bg1"/>
                </a:solidFill>
              </a:defRPr>
            </a:lvl1pPr>
          </a:lstStyle>
          <a:p>
            <a:r>
              <a:rPr lang="zh-CN" altLang="en-US" smtClean="0"/>
              <a:t>将图片拖动到占位符，或单击添加图标</a:t>
            </a:r>
          </a:p>
        </p:txBody>
      </p:sp>
      <p:sp>
        <p:nvSpPr>
          <p:cNvPr id="10" name="Picture Placeholder 8"/>
          <p:cNvSpPr>
            <a:spLocks noGrp="1"/>
          </p:cNvSpPr>
          <p:nvPr>
            <p:ph type="pic" sz="quarter" idx="15" hasCustomPrompt="1"/>
          </p:nvPr>
        </p:nvSpPr>
        <p:spPr>
          <a:xfrm>
            <a:off x="269875" y="762000"/>
            <a:ext cx="2092325" cy="2092325"/>
          </a:xfrm>
          <a:prstGeom prst="ellipse">
            <a:avLst/>
          </a:prstGeom>
          <a:ln w="28575">
            <a:solidFill>
              <a:schemeClr val="accent1"/>
            </a:solidFill>
          </a:ln>
        </p:spPr>
        <p:txBody>
          <a:bodyPr>
            <a:normAutofit/>
          </a:bodyPr>
          <a:lstStyle>
            <a:lvl1pPr marL="0" indent="0">
              <a:buNone/>
              <a:defRPr sz="1800">
                <a:solidFill>
                  <a:schemeClr val="bg1"/>
                </a:solidFill>
              </a:defRPr>
            </a:lvl1pPr>
          </a:lstStyle>
          <a:p>
            <a:r>
              <a:rPr lang="zh-CN" altLang="en-US" smtClean="0"/>
              <a:t>将图片拖动到占位符，或单击添加图标</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p>
        </p:txBody>
      </p:sp>
      <p:sp>
        <p:nvSpPr>
          <p:cNvPr id="3" name="Vertical Text Placeholder 2"/>
          <p:cNvSpPr>
            <a:spLocks noGrp="1"/>
          </p:cNvSpPr>
          <p:nvPr>
            <p:ph type="body" orient="vert" idx="1"/>
          </p:nvPr>
        </p:nvSpPr>
        <p:spPr>
          <a:xfrm>
            <a:off x="457200" y="2568388"/>
            <a:ext cx="8228013" cy="3468875"/>
          </a:xfrm>
        </p:spPr>
        <p:txBody>
          <a:bodyPr vert="eaVert"/>
          <a:lstStyle>
            <a:lvl5pPr>
              <a:defRPr/>
            </a:lvl5pPr>
            <a:lvl6pPr marL="1718945">
              <a:defRPr/>
            </a:lvl6pPr>
            <a:lvl7pPr marL="1718945">
              <a:defRPr/>
            </a:lvl7pPr>
            <a:lvl8pPr marL="1718945">
              <a:defRPr/>
            </a:lvl8pPr>
            <a:lvl9pPr marL="1718945">
              <a:defRPr/>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pPr/>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和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524000" cy="5851525"/>
          </a:xfrm>
        </p:spPr>
        <p:txBody>
          <a:bodyPr vert="eaVert" anchor="t" anchorCtr="0"/>
          <a:lstStyle/>
          <a:p>
            <a:r>
              <a:rPr lang="zh-CN" altLang="en-US" smtClean="0"/>
              <a:t>单击此处编辑母版标题样式</a:t>
            </a:r>
          </a:p>
        </p:txBody>
      </p:sp>
      <p:sp>
        <p:nvSpPr>
          <p:cNvPr id="3" name="Vertical Text Placeholder 2"/>
          <p:cNvSpPr>
            <a:spLocks noGrp="1"/>
          </p:cNvSpPr>
          <p:nvPr>
            <p:ph type="body" orient="vert" idx="1"/>
          </p:nvPr>
        </p:nvSpPr>
        <p:spPr>
          <a:xfrm>
            <a:off x="457200" y="416859"/>
            <a:ext cx="6019800" cy="5615642"/>
          </a:xfrm>
        </p:spPr>
        <p:txBody>
          <a:bodyPr vert="eaVert"/>
          <a:lstStyle>
            <a:lvl5pPr>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pPr/>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正在关闭">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9BC7E7-EA8E-4DA7-915E-CC098D9BADCB}" type="datetimeFigureOut">
              <a:rPr lang="en-US" smtClean="0"/>
              <a:pPr/>
              <a:t>5/25/2016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p>
        </p:txBody>
      </p:sp>
      <p:sp>
        <p:nvSpPr>
          <p:cNvPr id="3" name="Content Placeholder 2"/>
          <p:cNvSpPr>
            <a:spLocks noGrp="1"/>
          </p:cNvSpPr>
          <p:nvPr>
            <p:ph idx="1"/>
          </p:nvPr>
        </p:nvSpPr>
        <p:spPr/>
        <p:txBody>
          <a:bodyPr/>
          <a:lstStyle>
            <a:lvl5pPr>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pPr/>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36694"/>
            <a:ext cx="6400800" cy="1362075"/>
          </a:xfrm>
        </p:spPr>
        <p:txBody>
          <a:bodyPr anchor="b" anchorCtr="0"/>
          <a:lstStyle>
            <a:lvl1pPr algn="r">
              <a:defRPr sz="4600" b="0" cap="none" baseline="0"/>
            </a:lvl1pPr>
          </a:lstStyle>
          <a:p>
            <a:r>
              <a:rPr lang="zh-CN" altLang="en-US" smtClean="0"/>
              <a:t>单击此处编辑母版标题样式</a:t>
            </a:r>
          </a:p>
        </p:txBody>
      </p:sp>
      <p:sp>
        <p:nvSpPr>
          <p:cNvPr id="3" name="Text Placeholder 2"/>
          <p:cNvSpPr>
            <a:spLocks noGrp="1"/>
          </p:cNvSpPr>
          <p:nvPr>
            <p:ph type="body" idx="1"/>
          </p:nvPr>
        </p:nvSpPr>
        <p:spPr>
          <a:xfrm>
            <a:off x="1676399" y="3609695"/>
            <a:ext cx="5181601" cy="1500187"/>
          </a:xfrm>
        </p:spPr>
        <p:txBody>
          <a:bodyPr anchor="t" anchorCtr="0"/>
          <a:lstStyle>
            <a:lvl1pPr marL="0" indent="0" algn="r">
              <a:spcBef>
                <a:spcPts val="300"/>
              </a:spcBef>
              <a:buNone/>
              <a:defRPr sz="18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pPr/>
              <a:t>5/25/2016</a:t>
            </a:fld>
            <a:endParaRPr lang="en-US"/>
          </a:p>
        </p:txBody>
      </p:sp>
      <p:sp>
        <p:nvSpPr>
          <p:cNvPr id="5" name="Footer Placeholder 4"/>
          <p:cNvSpPr>
            <a:spLocks noGrp="1"/>
          </p:cNvSpPr>
          <p:nvPr>
            <p:ph type="ftr" sz="quarter" idx="11"/>
          </p:nvPr>
        </p:nvSpPr>
        <p:spPr>
          <a:xfrm>
            <a:off x="7238999" y="6356350"/>
            <a:ext cx="1446213"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9F2F5E10-5301-4EE6-90D2-A6C4A3F62BED}" type="slidenum">
              <a:rPr lang="en-US" smtClean="0"/>
              <a:pPr/>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p>
        </p:txBody>
      </p:sp>
      <p:sp>
        <p:nvSpPr>
          <p:cNvPr id="3" name="Content Placeholder 2"/>
          <p:cNvSpPr>
            <a:spLocks noGrp="1"/>
          </p:cNvSpPr>
          <p:nvPr>
            <p:ph sz="half" idx="1"/>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27330">
              <a:defRPr sz="1600"/>
            </a:lvl6pPr>
            <a:lvl7pPr marL="2173605" indent="-227330">
              <a:defRPr sz="1600"/>
            </a:lvl7pPr>
            <a:lvl8pPr marL="2399030" indent="-227330">
              <a:defRPr sz="1600"/>
            </a:lvl8pPr>
            <a:lvl9pPr marL="2625725" indent="-227330">
              <a:defRPr sz="16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4" name="Content Placeholder 3"/>
          <p:cNvSpPr>
            <a:spLocks noGrp="1"/>
          </p:cNvSpPr>
          <p:nvPr>
            <p:ph sz="half" idx="2"/>
          </p:nvPr>
        </p:nvSpPr>
        <p:spPr>
          <a:xfrm>
            <a:off x="4634753" y="2784475"/>
            <a:ext cx="3767328" cy="3252788"/>
          </a:xfrm>
        </p:spPr>
        <p:txBody>
          <a:bodyPr/>
          <a:lstStyle>
            <a:lvl1pPr>
              <a:defRPr sz="1800"/>
            </a:lvl1pPr>
            <a:lvl2pPr>
              <a:defRPr sz="1800"/>
            </a:lvl2pPr>
            <a:lvl3pPr>
              <a:defRPr sz="1800"/>
            </a:lvl3pPr>
            <a:lvl4pPr>
              <a:defRPr sz="1800"/>
            </a:lvl4pPr>
            <a:lvl5pPr>
              <a:defRPr sz="1800"/>
            </a:lvl5pPr>
            <a:lvl6pPr marL="1946275" indent="-227330" defTabSz="-635">
              <a:defRPr sz="1600"/>
            </a:lvl6pPr>
            <a:lvl7pPr marL="2173605" indent="-227330" defTabSz="-635">
              <a:defRPr sz="1600"/>
            </a:lvl7pPr>
            <a:lvl8pPr marL="2399030" indent="-227330" defTabSz="-635">
              <a:defRPr sz="1600"/>
            </a:lvl8pPr>
            <a:lvl9pPr marL="2625725" indent="-227330" defTabSz="-635">
              <a:defRPr sz="16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pPr/>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p>
        </p:txBody>
      </p:sp>
      <p:sp>
        <p:nvSpPr>
          <p:cNvPr id="3" name="Text Placeholder 2"/>
          <p:cNvSpPr>
            <a:spLocks noGrp="1"/>
          </p:cNvSpPr>
          <p:nvPr>
            <p:ph type="body" idx="1"/>
          </p:nvPr>
        </p:nvSpPr>
        <p:spPr>
          <a:xfrm>
            <a:off x="740664"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740664"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605" indent="-234950">
              <a:defRPr sz="1600"/>
            </a:lvl7pPr>
            <a:lvl8pPr marL="2399030" indent="-234950">
              <a:defRPr sz="1600"/>
            </a:lvl8pPr>
            <a:lvl9pPr marL="2625725" indent="-234950">
              <a:defRPr sz="16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5" name="Text Placeholder 4"/>
          <p:cNvSpPr>
            <a:spLocks noGrp="1"/>
          </p:cNvSpPr>
          <p:nvPr>
            <p:ph type="body" sz="quarter" idx="3"/>
          </p:nvPr>
        </p:nvSpPr>
        <p:spPr>
          <a:xfrm>
            <a:off x="4631578"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31578"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605" indent="-234950">
              <a:defRPr sz="1600"/>
            </a:lvl7pPr>
            <a:lvl8pPr marL="2399030" indent="-234950">
              <a:defRPr sz="1600"/>
            </a:lvl8pPr>
            <a:lvl9pPr marL="2625725" indent="-234950">
              <a:defRPr sz="16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7" name="Date Placeholder 6"/>
          <p:cNvSpPr>
            <a:spLocks noGrp="1"/>
          </p:cNvSpPr>
          <p:nvPr>
            <p:ph type="dt" sz="half" idx="10"/>
          </p:nvPr>
        </p:nvSpPr>
        <p:spPr/>
        <p:txBody>
          <a:bodyPr/>
          <a:lstStyle/>
          <a:p>
            <a:fld id="{679BC7E7-EA8E-4DA7-915E-CC098D9BADCB}" type="datetimeFigureOut">
              <a:rPr lang="en-US" smtClean="0"/>
              <a:pPr/>
              <a:t>5/25/2016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2F5E10-5301-4EE6-90D2-A6C4A3F62BE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项内容、顶部和底部">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p>
        </p:txBody>
      </p:sp>
      <p:sp>
        <p:nvSpPr>
          <p:cNvPr id="3" name="Content Placeholder 2"/>
          <p:cNvSpPr>
            <a:spLocks noGrp="1"/>
          </p:cNvSpPr>
          <p:nvPr>
            <p:ph sz="half" idx="1"/>
          </p:nvPr>
        </p:nvSpPr>
        <p:spPr>
          <a:xfrm>
            <a:off x="762000" y="2784475"/>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pPr/>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pPr/>
              <a:t>‹#›</a:t>
            </a:fld>
            <a:endParaRPr lang="en-US"/>
          </a:p>
        </p:txBody>
      </p:sp>
      <p:sp>
        <p:nvSpPr>
          <p:cNvPr id="8" name="Content Placeholder 2"/>
          <p:cNvSpPr>
            <a:spLocks noGrp="1"/>
          </p:cNvSpPr>
          <p:nvPr>
            <p:ph sz="half" idx="13"/>
          </p:nvPr>
        </p:nvSpPr>
        <p:spPr>
          <a:xfrm>
            <a:off x="762000" y="4497070"/>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三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330">
              <a:defRPr sz="1600"/>
            </a:lvl6pPr>
            <a:lvl7pPr marL="2173605" indent="-227330">
              <a:defRPr sz="1600"/>
            </a:lvl7pPr>
            <a:lvl8pPr marL="2399030" indent="-227330">
              <a:defRPr sz="1600"/>
            </a:lvl8pPr>
            <a:lvl9pPr marL="2625725" indent="-227330">
              <a:defRPr sz="16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pPr/>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pPr/>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defRPr sz="1600"/>
            </a:lvl6pPr>
            <a:lvl7pPr marL="2173605" indent="-234950">
              <a:defRPr sz="1600"/>
            </a:lvl7pPr>
            <a:lvl8pPr marL="2399030" indent="-234950">
              <a:defRPr sz="1600"/>
            </a:lvl8pPr>
            <a:lvl9pPr marL="2625725" indent="-234950">
              <a:defRPr sz="16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9" name="Content Placeholder 2"/>
          <p:cNvSpPr>
            <a:spLocks noGrp="1"/>
          </p:cNvSpPr>
          <p:nvPr>
            <p:ph sz="half" idx="14"/>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34950">
              <a:defRPr sz="1600"/>
            </a:lvl6pPr>
            <a:lvl7pPr marL="2173605" indent="-234950">
              <a:defRPr sz="1600"/>
            </a:lvl7pPr>
            <a:lvl8pPr marL="2399030" indent="-234950">
              <a:defRPr sz="1600"/>
            </a:lvl8pPr>
            <a:lvl9pPr marL="2625725" indent="-234950">
              <a:defRPr sz="16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四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330">
              <a:defRPr sz="1600"/>
            </a:lvl6pPr>
            <a:lvl7pPr marL="2173605" indent="-227330">
              <a:defRPr sz="1600"/>
            </a:lvl7pPr>
            <a:lvl8pPr marL="2399030" indent="-227330">
              <a:defRPr sz="1600"/>
            </a:lvl8pPr>
            <a:lvl9pPr marL="2625725" indent="-227330">
              <a:defRPr sz="16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pPr/>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pPr/>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60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9030"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10" name="Content Placeholder 2"/>
          <p:cNvSpPr>
            <a:spLocks noGrp="1"/>
          </p:cNvSpPr>
          <p:nvPr>
            <p:ph sz="half" idx="14"/>
          </p:nvPr>
        </p:nvSpPr>
        <p:spPr>
          <a:xfrm>
            <a:off x="739775" y="2784475"/>
            <a:ext cx="3767328" cy="1554480"/>
          </a:xfrm>
        </p:spPr>
        <p:txBody>
          <a:bodyPr/>
          <a:lstStyle>
            <a:lvl1pPr>
              <a:defRPr sz="1800"/>
            </a:lvl1pPr>
            <a:lvl2pPr>
              <a:defRPr sz="1800"/>
            </a:lvl2pPr>
            <a:lvl3pPr>
              <a:defRPr sz="1800"/>
            </a:lvl3pPr>
            <a:lvl4pPr>
              <a:defRPr sz="1800"/>
            </a:lvl4pPr>
            <a:lvl5pPr>
              <a:defRPr sz="1800"/>
            </a:lvl5pPr>
            <a:lvl6pPr marL="1946275" indent="-227330">
              <a:defRPr sz="1600"/>
            </a:lvl6pPr>
            <a:lvl7pPr marL="2173605" indent="-227330">
              <a:defRPr sz="1600"/>
            </a:lvl7pPr>
            <a:lvl8pPr marL="2399030" indent="-227330">
              <a:defRPr sz="1600"/>
            </a:lvl8pPr>
            <a:lvl9pPr marL="2625725" indent="-227330">
              <a:defRPr sz="16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11" name="Content Placeholder 2"/>
          <p:cNvSpPr>
            <a:spLocks noGrp="1"/>
          </p:cNvSpPr>
          <p:nvPr>
            <p:ph sz="half" idx="15"/>
          </p:nvPr>
        </p:nvSpPr>
        <p:spPr>
          <a:xfrm>
            <a:off x="739775"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60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9030"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p>
        </p:txBody>
      </p:sp>
      <p:sp>
        <p:nvSpPr>
          <p:cNvPr id="3" name="Date Placeholder 2"/>
          <p:cNvSpPr>
            <a:spLocks noGrp="1"/>
          </p:cNvSpPr>
          <p:nvPr>
            <p:ph type="dt" sz="half" idx="10"/>
          </p:nvPr>
        </p:nvSpPr>
        <p:spPr/>
        <p:txBody>
          <a:bodyPr/>
          <a:lstStyle/>
          <a:p>
            <a:fld id="{679BC7E7-EA8E-4DA7-915E-CC098D9BADCB}" type="datetimeFigureOut">
              <a:rPr lang="en-US" smtClean="0"/>
              <a:pPr/>
              <a:t>5/25/2016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5141"/>
            <a:ext cx="8229600" cy="1143000"/>
          </a:xfrm>
          <a:prstGeom prst="rect">
            <a:avLst/>
          </a:prstGeom>
        </p:spPr>
        <p:txBody>
          <a:bodyPr vert="horz" lIns="91440" tIns="45720" rIns="91440" bIns="45720" rtlCol="0" anchor="ctr">
            <a:noAutofit/>
          </a:bodyPr>
          <a:lstStyle/>
          <a:p>
            <a:r>
              <a:rPr lang="zh-CN" altLang="en-US" smtClean="0"/>
              <a:t>单击此处编辑母版标题样式</a:t>
            </a:r>
          </a:p>
        </p:txBody>
      </p:sp>
      <p:sp>
        <p:nvSpPr>
          <p:cNvPr id="3" name="Text Placeholder 2"/>
          <p:cNvSpPr>
            <a:spLocks noGrp="1"/>
          </p:cNvSpPr>
          <p:nvPr>
            <p:ph type="body" idx="1"/>
          </p:nvPr>
        </p:nvSpPr>
        <p:spPr>
          <a:xfrm>
            <a:off x="739775" y="2770094"/>
            <a:ext cx="7662864" cy="3267169"/>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fld id="{679BC7E7-EA8E-4DA7-915E-CC098D9BADCB}" type="datetimeFigureOut">
              <a:rPr lang="en-US" smtClean="0"/>
              <a:pPr/>
              <a:t>5/25/2016</a:t>
            </a:fld>
            <a:endParaRPr lang="en-US"/>
          </a:p>
        </p:txBody>
      </p:sp>
      <p:sp>
        <p:nvSpPr>
          <p:cNvPr id="5" name="Footer Placeholder 4"/>
          <p:cNvSpPr>
            <a:spLocks noGrp="1"/>
          </p:cNvSpPr>
          <p:nvPr>
            <p:ph type="ftr" sz="quarter" idx="3"/>
          </p:nvPr>
        </p:nvSpPr>
        <p:spPr>
          <a:xfrm>
            <a:off x="5789613" y="6356350"/>
            <a:ext cx="2895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100" b="1">
                <a:solidFill>
                  <a:schemeClr val="tx1">
                    <a:lumMod val="50000"/>
                    <a:lumOff val="50000"/>
                  </a:schemeClr>
                </a:solidFill>
              </a:defRPr>
            </a:lvl1pPr>
          </a:lstStyle>
          <a:p>
            <a:fld id="{9F2F5E10-5301-4EE6-90D2-A6C4A3F62BE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defTabSz="914400" rtl="0" eaLnBrk="1" latinLnBrk="0" hangingPunct="1">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6130" indent="-344805"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9030" indent="-344805"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805"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8005" indent="-344805"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t>正则表达式</a:t>
            </a:r>
          </a:p>
        </p:txBody>
      </p:sp>
      <p:sp>
        <p:nvSpPr>
          <p:cNvPr id="3" name="副标题 2"/>
          <p:cNvSpPr>
            <a:spLocks noGrp="1"/>
          </p:cNvSpPr>
          <p:nvPr>
            <p:ph type="subTitle" idx="1"/>
          </p:nvPr>
        </p:nvSpPr>
        <p:spPr/>
        <p:txBody>
          <a:bodyPr/>
          <a:lstStyle/>
          <a:p>
            <a:endParaRPr kumimoji="1"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获取匹配内容</a:t>
            </a:r>
          </a:p>
        </p:txBody>
      </p:sp>
      <p:sp>
        <p:nvSpPr>
          <p:cNvPr id="4" name="矩形 3"/>
          <p:cNvSpPr/>
          <p:nvPr/>
        </p:nvSpPr>
        <p:spPr>
          <a:xfrm>
            <a:off x="832447" y="2676645"/>
            <a:ext cx="7475760" cy="2011680"/>
          </a:xfrm>
          <a:prstGeom prst="rect">
            <a:avLst/>
          </a:prstGeom>
        </p:spPr>
        <p:txBody>
          <a:bodyPr wrap="square">
            <a:spAutoFit/>
          </a:bodyPr>
          <a:lstStyle/>
          <a:p>
            <a:r>
              <a:rPr kumimoji="1" lang="en-US" altLang="zh-CN" dirty="0"/>
              <a:t>preg_matchede</a:t>
            </a:r>
            <a:r>
              <a:rPr kumimoji="1" lang="zh-CN" altLang="en-US" dirty="0"/>
              <a:t>第三个参数是匹配的内容，通常我们会将一个空的数组传递进去，因为是传址调用，匹配结束后，数组中会得到具体匹配的内容</a:t>
            </a:r>
            <a:endParaRPr kumimoji="1" lang="en-US" altLang="zh-CN" dirty="0"/>
          </a:p>
          <a:p>
            <a:endParaRPr kumimoji="1" lang="en-US" altLang="zh-CN" dirty="0"/>
          </a:p>
          <a:p>
            <a:r>
              <a:rPr lang="en-US" altLang="zh-CN" dirty="0"/>
              <a:t>$</a:t>
            </a:r>
            <a:r>
              <a:rPr lang="en-US" altLang="zh-CN" dirty="0" err="1"/>
              <a:t>str</a:t>
            </a:r>
            <a:r>
              <a:rPr lang="en-US" altLang="zh-CN" dirty="0"/>
              <a:t> = 'date2015012;</a:t>
            </a:r>
          </a:p>
          <a:p>
            <a:r>
              <a:rPr lang="en-US" altLang="zh-CN" dirty="0"/>
              <a:t>if (</a:t>
            </a:r>
            <a:r>
              <a:rPr lang="en-US" altLang="zh-CN" dirty="0" err="1"/>
              <a:t>preg_match</a:t>
            </a:r>
            <a:r>
              <a:rPr lang="en-US" altLang="zh-CN" dirty="0"/>
              <a:t>('/^date/', $</a:t>
            </a:r>
            <a:r>
              <a:rPr lang="en-US" altLang="zh-CN" dirty="0" err="1"/>
              <a:t>str</a:t>
            </a:r>
            <a:r>
              <a:rPr lang="en-US" altLang="zh-CN" dirty="0"/>
              <a:t>, $matches)) {</a:t>
            </a:r>
          </a:p>
          <a:p>
            <a:r>
              <a:rPr lang="en-US" altLang="zh-CN" dirty="0"/>
              <a:t>  </a:t>
            </a:r>
            <a:r>
              <a:rPr lang="en-US" altLang="zh-CN" dirty="0" err="1"/>
              <a:t>print_r</a:t>
            </a:r>
            <a:r>
              <a:rPr lang="en-US" altLang="zh-CN" dirty="0"/>
              <a:t>($matches);</a:t>
            </a:r>
          </a:p>
          <a:p>
            <a:r>
              <a:rPr lang="en-US" altLang="zh-CN" dirty="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字母或者数字</a:t>
            </a:r>
            <a:endParaRPr kumimoji="1" lang="zh-CN" altLang="en-US" dirty="0"/>
          </a:p>
        </p:txBody>
      </p:sp>
      <p:sp>
        <p:nvSpPr>
          <p:cNvPr id="4" name="文本框 3"/>
          <p:cNvSpPr txBox="1"/>
          <p:nvPr/>
        </p:nvSpPr>
        <p:spPr>
          <a:xfrm>
            <a:off x="1043490" y="2393177"/>
            <a:ext cx="7024744" cy="4206240"/>
          </a:xfrm>
          <a:prstGeom prst="rect">
            <a:avLst/>
          </a:prstGeom>
          <a:noFill/>
        </p:spPr>
        <p:txBody>
          <a:bodyPr wrap="square" rtlCol="0">
            <a:spAutoFit/>
          </a:bodyPr>
          <a:lstStyle/>
          <a:p>
            <a:r>
              <a:rPr kumimoji="1" lang="zh-CN" altLang="en-US" dirty="0" smtClean="0"/>
              <a:t>在正则表达式中字母使用</a:t>
            </a:r>
            <a:r>
              <a:rPr kumimoji="1" lang="en-US" altLang="zh-CN" dirty="0" smtClean="0"/>
              <a:t>\w</a:t>
            </a:r>
            <a:r>
              <a:rPr kumimoji="1" lang="zh-CN" altLang="en-US" dirty="0" smtClean="0"/>
              <a:t>、而数字使用</a:t>
            </a:r>
            <a:r>
              <a:rPr kumimoji="1" lang="en-US" altLang="zh-CN" dirty="0" smtClean="0"/>
              <a:t>\d</a:t>
            </a:r>
            <a:r>
              <a:rPr kumimoji="1" lang="zh-CN" altLang="en-US" dirty="0" smtClean="0"/>
              <a:t>（</a:t>
            </a:r>
            <a:r>
              <a:rPr kumimoji="1" lang="en-US" altLang="zh-CN" dirty="0" smtClean="0"/>
              <a:t>\D</a:t>
            </a:r>
            <a:r>
              <a:rPr kumimoji="1" lang="zh-CN" altLang="en-US" dirty="0" smtClean="0"/>
              <a:t>表示非数字）来表示</a:t>
            </a:r>
            <a:endParaRPr kumimoji="1" lang="en-US" altLang="zh-CN" dirty="0" smtClean="0"/>
          </a:p>
          <a:p>
            <a:endParaRPr kumimoji="1" lang="en-US" altLang="zh-CN" dirty="0"/>
          </a:p>
          <a:p>
            <a:r>
              <a:rPr dirty="0"/>
              <a:t>$str = 'date20150121';</a:t>
            </a:r>
          </a:p>
          <a:p>
            <a:r>
              <a:rPr dirty="0"/>
              <a:t>if (preg_match('/^\w/', $str, $matches)) {</a:t>
            </a:r>
          </a:p>
          <a:p>
            <a:r>
              <a:rPr dirty="0"/>
              <a:t>  print_r($matches);</a:t>
            </a:r>
          </a:p>
          <a:p>
            <a:r>
              <a:rPr dirty="0"/>
              <a:t>} else {</a:t>
            </a:r>
          </a:p>
          <a:p>
            <a:r>
              <a:rPr dirty="0"/>
              <a:t>  echo '匹配失败';</a:t>
            </a:r>
          </a:p>
          <a:p>
            <a:r>
              <a:rPr dirty="0"/>
              <a:t>}</a:t>
            </a:r>
          </a:p>
          <a:p>
            <a:endParaRPr kumimoji="1" lang="en-US" altLang="zh-CN" dirty="0" smtClean="0"/>
          </a:p>
          <a:p>
            <a:r>
              <a:rPr kumimoji="1" lang="zh-CN" altLang="en-US" dirty="0" smtClean="0"/>
              <a:t>上面的表达式表示，任意的字符串，只要第一个字符是字母就可以匹配，请尝试使用</a:t>
            </a:r>
            <a:r>
              <a:rPr kumimoji="1" lang="en-US" altLang="zh-CN" dirty="0"/>
              <a:t>'/\d$/'</a:t>
            </a:r>
            <a:r>
              <a:rPr kumimoji="1" lang="zh-CN" altLang="en-US" dirty="0"/>
              <a:t>进行匹配</a:t>
            </a:r>
            <a:endParaRPr kumimoji="1" lang="en-US" altLang="zh-CN" dirty="0"/>
          </a:p>
          <a:p>
            <a:endParaRPr kumimoji="1" lang="en-US" altLang="zh-CN" dirty="0"/>
          </a:p>
          <a:p>
            <a:r>
              <a:rPr kumimoji="1" lang="zh-CN" altLang="en-US" dirty="0" smtClean="0"/>
              <a:t>如果我们不确定一定都是字母或者数字，可以使用</a:t>
            </a:r>
            <a:r>
              <a:rPr kumimoji="1" lang="en-US" altLang="zh-CN" dirty="0" smtClean="0"/>
              <a:t>.</a:t>
            </a:r>
            <a:r>
              <a:rPr kumimoji="1" lang="zh-CN" altLang="en-US" dirty="0" smtClean="0"/>
              <a:t>（表示除换行外的任意字符）</a:t>
            </a:r>
            <a:endParaRPr kumimoji="1"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个数</a:t>
            </a:r>
            <a:endParaRPr kumimoji="1" lang="zh-CN" altLang="en-US" dirty="0"/>
          </a:p>
        </p:txBody>
      </p:sp>
      <p:sp>
        <p:nvSpPr>
          <p:cNvPr id="4" name="文本框 3"/>
          <p:cNvSpPr txBox="1"/>
          <p:nvPr/>
        </p:nvSpPr>
        <p:spPr>
          <a:xfrm>
            <a:off x="1043491" y="2588837"/>
            <a:ext cx="7024744" cy="369332"/>
          </a:xfrm>
          <a:prstGeom prst="rect">
            <a:avLst/>
          </a:prstGeom>
          <a:noFill/>
        </p:spPr>
        <p:txBody>
          <a:bodyPr wrap="square" rtlCol="0">
            <a:spAutoFit/>
          </a:bodyPr>
          <a:lstStyle/>
          <a:p>
            <a:r>
              <a:rPr kumimoji="1" lang="zh-CN" altLang="en-US" dirty="0" smtClean="0"/>
              <a:t>我们可以使用</a:t>
            </a:r>
            <a:r>
              <a:rPr kumimoji="1" lang="en-US" altLang="zh-CN" dirty="0" smtClean="0"/>
              <a:t>\w</a:t>
            </a:r>
            <a:r>
              <a:rPr kumimoji="1" lang="zh-CN" altLang="en-US" dirty="0" smtClean="0"/>
              <a:t>表示字母、</a:t>
            </a:r>
            <a:r>
              <a:rPr kumimoji="1" lang="en-US" altLang="zh-CN" dirty="0" smtClean="0"/>
              <a:t>\d</a:t>
            </a:r>
            <a:r>
              <a:rPr kumimoji="1" lang="zh-CN" altLang="en-US" dirty="0" smtClean="0"/>
              <a:t>表示数字，可是个数怎么表示？</a:t>
            </a:r>
            <a:endParaRPr kumimoji="1" lang="en-US" altLang="zh-CN" dirty="0" smtClean="0"/>
          </a:p>
        </p:txBody>
      </p:sp>
      <p:sp>
        <p:nvSpPr>
          <p:cNvPr id="5" name="内容占位符 2"/>
          <p:cNvSpPr>
            <a:spLocks noGrp="1"/>
          </p:cNvSpPr>
          <p:nvPr>
            <p:ph idx="1"/>
          </p:nvPr>
        </p:nvSpPr>
        <p:spPr>
          <a:xfrm>
            <a:off x="739775" y="3142835"/>
            <a:ext cx="7662864" cy="2894428"/>
          </a:xfrm>
        </p:spPr>
        <p:txBody>
          <a:bodyPr/>
          <a:lstStyle/>
          <a:p>
            <a:pPr marL="285750" indent="-285750">
              <a:buFont typeface="Arial"/>
              <a:buChar char="•"/>
            </a:pPr>
            <a:r>
              <a:rPr kumimoji="1" lang="en-US" altLang="zh-CN" dirty="0"/>
              <a:t>+</a:t>
            </a:r>
            <a:r>
              <a:rPr kumimoji="1" lang="zh-CN" altLang="en-US" dirty="0"/>
              <a:t> 表示一个或者多个</a:t>
            </a:r>
          </a:p>
          <a:p>
            <a:pPr marL="285750" indent="-285750">
              <a:buFont typeface="Arial"/>
              <a:buChar char="•"/>
            </a:pPr>
            <a:r>
              <a:rPr kumimoji="1" lang="zh-CN" altLang="en-US" dirty="0"/>
              <a:t>* 表示</a:t>
            </a:r>
            <a:r>
              <a:rPr kumimoji="1" lang="en-US" altLang="zh-CN" dirty="0"/>
              <a:t>0</a:t>
            </a:r>
            <a:r>
              <a:rPr kumimoji="1" lang="zh-CN" altLang="en-US" dirty="0"/>
              <a:t>个或者多个</a:t>
            </a:r>
          </a:p>
          <a:p>
            <a:pPr marL="285750" indent="-285750">
              <a:buFont typeface="Arial"/>
              <a:buChar char="•"/>
            </a:pPr>
            <a:r>
              <a:rPr kumimoji="1" lang="en-US" altLang="zh-CN" dirty="0"/>
              <a:t>?</a:t>
            </a:r>
            <a:r>
              <a:rPr kumimoji="1" lang="zh-CN" altLang="en-US" dirty="0"/>
              <a:t> 表示有或者没有</a:t>
            </a:r>
          </a:p>
          <a:p>
            <a:pPr marL="285750" indent="-285750">
              <a:buFont typeface="Arial"/>
              <a:buChar char="•"/>
            </a:pPr>
            <a:r>
              <a:rPr kumimoji="1" lang="en-US" altLang="zh-CN" dirty="0"/>
              <a:t>{n}</a:t>
            </a:r>
            <a:r>
              <a:rPr kumimoji="1" lang="zh-CN" altLang="en-US" dirty="0"/>
              <a:t> 表示具体几位</a:t>
            </a:r>
            <a:endParaRPr kumimoji="1" lang="en-US" altLang="zh-CN" dirty="0"/>
          </a:p>
          <a:p>
            <a:pPr marL="285750" indent="-285750">
              <a:buFont typeface="Arial"/>
              <a:buChar char="•"/>
            </a:pPr>
            <a:r>
              <a:rPr kumimoji="1" lang="en-US" altLang="zh-CN" dirty="0" smtClean="0"/>
              <a:t>{ n, m} </a:t>
            </a:r>
            <a:r>
              <a:rPr kumimoji="1" lang="zh-CN" altLang="en-US" dirty="0"/>
              <a:t>表示</a:t>
            </a:r>
            <a:r>
              <a:rPr kumimoji="1" lang="zh-CN" altLang="en-US" dirty="0" smtClean="0"/>
              <a:t>大于</a:t>
            </a:r>
            <a:r>
              <a:rPr kumimoji="1" lang="en-US" altLang="zh-CN" dirty="0" smtClean="0"/>
              <a:t>n</a:t>
            </a:r>
            <a:r>
              <a:rPr kumimoji="1" lang="zh-CN" altLang="en-US" dirty="0" smtClean="0"/>
              <a:t>个</a:t>
            </a:r>
            <a:r>
              <a:rPr kumimoji="1" lang="zh-CN" altLang="en-US" dirty="0"/>
              <a:t>，</a:t>
            </a:r>
            <a:r>
              <a:rPr kumimoji="1" lang="zh-CN" altLang="en-US" dirty="0" smtClean="0"/>
              <a:t>小于</a:t>
            </a:r>
            <a:r>
              <a:rPr kumimoji="1" lang="zh-CN" altLang="en-US" dirty="0" smtClean="0"/>
              <a:t>等于</a:t>
            </a:r>
            <a:r>
              <a:rPr kumimoji="1" lang="en-US" altLang="zh-CN" dirty="0" smtClean="0"/>
              <a:t>m</a:t>
            </a:r>
            <a:r>
              <a:rPr kumimoji="1" lang="zh-CN" altLang="en-US" dirty="0" smtClean="0"/>
              <a:t>个 </a:t>
            </a:r>
            <a:r>
              <a:rPr lang="en-US" dirty="0" smtClean="0"/>
              <a:t>n </a:t>
            </a:r>
            <a:r>
              <a:rPr lang="en-US" dirty="0" smtClean="0"/>
              <a:t> &lt;= m</a:t>
            </a:r>
            <a:endParaRPr kumimoji="1" lang="en-US" alt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个数</a:t>
            </a:r>
          </a:p>
        </p:txBody>
      </p:sp>
      <p:sp>
        <p:nvSpPr>
          <p:cNvPr id="4" name="矩形 3"/>
          <p:cNvSpPr/>
          <p:nvPr/>
        </p:nvSpPr>
        <p:spPr>
          <a:xfrm>
            <a:off x="2164080" y="3186974"/>
            <a:ext cx="4572000" cy="2286000"/>
          </a:xfrm>
          <a:prstGeom prst="rect">
            <a:avLst/>
          </a:prstGeom>
        </p:spPr>
        <p:txBody>
          <a:bodyPr>
            <a:spAutoFit/>
          </a:bodyPr>
          <a:lstStyle/>
          <a:p>
            <a:r>
              <a:rPr dirty="0"/>
              <a:t>$number = 654345678;</a:t>
            </a:r>
          </a:p>
          <a:p>
            <a:r>
              <a:rPr dirty="0"/>
              <a:t>if (preg_match('/^\d*/', $number, $arr)) {</a:t>
            </a:r>
          </a:p>
          <a:p>
            <a:r>
              <a:rPr dirty="0"/>
              <a:t>  print_r($arr);</a:t>
            </a:r>
          </a:p>
          <a:p>
            <a:r>
              <a:rPr dirty="0"/>
              <a:t>} else {</a:t>
            </a:r>
          </a:p>
          <a:p>
            <a:r>
              <a:rPr dirty="0"/>
              <a:t>  echo '匹配失败';</a:t>
            </a:r>
          </a:p>
          <a:p>
            <a:r>
              <a:rPr dirty="0"/>
              <a:t>}</a:t>
            </a:r>
          </a:p>
          <a:p>
            <a:endParaRPr kumimoji="1" lang="en-US" altLang="zh-CN" dirty="0"/>
          </a:p>
          <a:p>
            <a:endParaRPr kumimoji="1" lang="en-US" alt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或</a:t>
            </a:r>
            <a:endParaRPr kumimoji="1" lang="zh-CN" altLang="en-US" dirty="0"/>
          </a:p>
        </p:txBody>
      </p:sp>
      <p:sp>
        <p:nvSpPr>
          <p:cNvPr id="4" name="文本框 3"/>
          <p:cNvSpPr txBox="1"/>
          <p:nvPr/>
        </p:nvSpPr>
        <p:spPr>
          <a:xfrm>
            <a:off x="1043608" y="2996952"/>
            <a:ext cx="7024744" cy="2377440"/>
          </a:xfrm>
          <a:prstGeom prst="rect">
            <a:avLst/>
          </a:prstGeom>
          <a:noFill/>
        </p:spPr>
        <p:txBody>
          <a:bodyPr wrap="square" rtlCol="0">
            <a:spAutoFit/>
          </a:bodyPr>
          <a:lstStyle/>
          <a:p>
            <a:r>
              <a:rPr kumimoji="1" lang="zh-CN" altLang="en-US" dirty="0" smtClean="0"/>
              <a:t>如果有多种情况都能够满足匹配的要求，我们可以使用</a:t>
            </a:r>
            <a:r>
              <a:rPr kumimoji="1" lang="en-US" altLang="zh-CN" dirty="0" smtClean="0"/>
              <a:t>|</a:t>
            </a:r>
            <a:r>
              <a:rPr kumimoji="1" lang="zh-CN" altLang="en-US" dirty="0" smtClean="0"/>
              <a:t>表示或的概念</a:t>
            </a:r>
            <a:endParaRPr kumimoji="1" lang="en-US" altLang="zh-CN" dirty="0" smtClean="0"/>
          </a:p>
          <a:p>
            <a:endParaRPr kumimoji="1" lang="en-US" altLang="zh-CN" dirty="0"/>
          </a:p>
          <a:p>
            <a:r>
              <a:rPr sz="1600" dirty="0"/>
              <a:t>$name = 'zhang'; // wang zhu hu ma tan</a:t>
            </a:r>
          </a:p>
          <a:p>
            <a:r>
              <a:rPr sz="1600" dirty="0"/>
              <a:t>if (preg_match('/an|hu/', $name, $arr)) {</a:t>
            </a:r>
          </a:p>
          <a:p>
            <a:r>
              <a:rPr sz="1600" dirty="0"/>
              <a:t>  print_r($arr);</a:t>
            </a:r>
          </a:p>
          <a:p>
            <a:r>
              <a:rPr sz="1600" dirty="0"/>
              <a:t>} else {</a:t>
            </a:r>
          </a:p>
          <a:p>
            <a:r>
              <a:rPr sz="1600" dirty="0"/>
              <a:t>  echo '匹配失败';</a:t>
            </a:r>
          </a:p>
          <a:p>
            <a:r>
              <a:rPr sz="1600" dirty="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范围</a:t>
            </a:r>
            <a:endParaRPr kumimoji="1" lang="zh-CN" altLang="en-US" dirty="0"/>
          </a:p>
        </p:txBody>
      </p:sp>
      <p:sp>
        <p:nvSpPr>
          <p:cNvPr id="4" name="文本框 3"/>
          <p:cNvSpPr txBox="1"/>
          <p:nvPr/>
        </p:nvSpPr>
        <p:spPr>
          <a:xfrm>
            <a:off x="1043490" y="2555979"/>
            <a:ext cx="7024744" cy="3693319"/>
          </a:xfrm>
          <a:prstGeom prst="rect">
            <a:avLst/>
          </a:prstGeom>
          <a:noFill/>
        </p:spPr>
        <p:txBody>
          <a:bodyPr wrap="square" rtlCol="0">
            <a:spAutoFit/>
          </a:bodyPr>
          <a:lstStyle/>
          <a:p>
            <a:r>
              <a:rPr kumimoji="1" lang="zh-CN" altLang="en-US" dirty="0" smtClean="0"/>
              <a:t>使用或条件可以用来匹配字符串，如果仅仅是单个的字母或者字符，则可以使用范围表示</a:t>
            </a:r>
            <a:endParaRPr kumimoji="1" lang="en-US" altLang="zh-CN" dirty="0" smtClean="0"/>
          </a:p>
          <a:p>
            <a:endParaRPr kumimoji="1" lang="en-US" altLang="zh-CN" dirty="0"/>
          </a:p>
          <a:p>
            <a:r>
              <a:rPr kumimoji="1" lang="zh-CN" altLang="en-US" dirty="0" smtClean="0"/>
              <a:t>使用</a:t>
            </a:r>
            <a:r>
              <a:rPr kumimoji="1" lang="en-US" altLang="zh-CN" dirty="0" smtClean="0"/>
              <a:t>[]</a:t>
            </a:r>
            <a:r>
              <a:rPr kumimoji="1" lang="zh-CN" altLang="en-US" dirty="0" smtClean="0"/>
              <a:t>可以表示</a:t>
            </a:r>
            <a:r>
              <a:rPr kumimoji="1" lang="zh-CN" altLang="en-US" dirty="0" smtClean="0">
                <a:solidFill>
                  <a:srgbClr val="FF0000"/>
                </a:solidFill>
              </a:rPr>
              <a:t>一个字符</a:t>
            </a:r>
            <a:r>
              <a:rPr kumimoji="1" lang="zh-CN" altLang="en-US" dirty="0" smtClean="0"/>
              <a:t>的取值范围</a:t>
            </a:r>
            <a:endParaRPr kumimoji="1" lang="en-US" altLang="zh-CN" dirty="0" smtClean="0"/>
          </a:p>
          <a:p>
            <a:endParaRPr kumimoji="1" lang="en-US" altLang="zh-CN" dirty="0"/>
          </a:p>
          <a:p>
            <a:r>
              <a:rPr kumimoji="1" lang="uk-UA" altLang="zh-CN" dirty="0"/>
              <a:t>'</a:t>
            </a:r>
            <a:r>
              <a:rPr kumimoji="1" lang="fr-FR" altLang="zh-CN" dirty="0" smtClean="0"/>
              <a:t>/</a:t>
            </a:r>
            <a:r>
              <a:rPr kumimoji="1" lang="fr-FR" altLang="zh-CN" dirty="0"/>
              <a:t>[a0\.]</a:t>
            </a:r>
            <a:r>
              <a:rPr kumimoji="1" lang="fr-FR" altLang="zh-CN" dirty="0" smtClean="0"/>
              <a:t>/</a:t>
            </a:r>
            <a:r>
              <a:rPr kumimoji="1" lang="uk-UA" altLang="zh-CN" dirty="0"/>
              <a:t>'</a:t>
            </a:r>
            <a:r>
              <a:rPr kumimoji="1" lang="zh-CN" altLang="en-US" dirty="0" smtClean="0"/>
              <a:t> 可以匹配包含了</a:t>
            </a:r>
            <a:r>
              <a:rPr kumimoji="1" lang="en-US" altLang="zh-CN" dirty="0" smtClean="0"/>
              <a:t>a</a:t>
            </a:r>
            <a:r>
              <a:rPr kumimoji="1" lang="zh-CN" altLang="en-US" dirty="0" smtClean="0"/>
              <a:t>或者</a:t>
            </a:r>
            <a:r>
              <a:rPr kumimoji="1" lang="en-US" altLang="zh-CN" dirty="0" smtClean="0"/>
              <a:t>0</a:t>
            </a:r>
            <a:r>
              <a:rPr kumimoji="1" lang="zh-CN" altLang="en-US" dirty="0" smtClean="0"/>
              <a:t>或者</a:t>
            </a:r>
            <a:r>
              <a:rPr kumimoji="1" lang="en-US" altLang="zh-CN" dirty="0" smtClean="0"/>
              <a:t>.</a:t>
            </a:r>
            <a:r>
              <a:rPr kumimoji="1" lang="zh-CN" altLang="en-US" dirty="0" smtClean="0"/>
              <a:t>的任意字符串：</a:t>
            </a:r>
            <a:r>
              <a:rPr kumimoji="1" lang="en-US" altLang="zh-CN" dirty="0" err="1" smtClean="0"/>
              <a:t>andy</a:t>
            </a:r>
            <a:r>
              <a:rPr kumimoji="1" lang="zh-CN" altLang="en-US" dirty="0" smtClean="0"/>
              <a:t>、</a:t>
            </a:r>
            <a:r>
              <a:rPr kumimoji="1" lang="en-US" altLang="zh-CN" dirty="0" smtClean="0"/>
              <a:t>007</a:t>
            </a:r>
            <a:r>
              <a:rPr kumimoji="1" lang="zh-CN" altLang="en-US" dirty="0" smtClean="0"/>
              <a:t>、</a:t>
            </a:r>
            <a:r>
              <a:rPr kumimoji="1" lang="en-US" altLang="zh-CN" dirty="0" err="1" smtClean="0"/>
              <a:t>.net</a:t>
            </a:r>
            <a:r>
              <a:rPr kumimoji="1" lang="zh-CN" altLang="en-US" dirty="0" smtClean="0"/>
              <a:t>（</a:t>
            </a:r>
            <a:r>
              <a:rPr kumimoji="1" lang="zh-CN" altLang="en-US" dirty="0" smtClean="0">
                <a:solidFill>
                  <a:srgbClr val="FF0000"/>
                </a:solidFill>
              </a:rPr>
              <a:t>注意</a:t>
            </a:r>
            <a:r>
              <a:rPr kumimoji="1" lang="en-US" altLang="zh-CN" dirty="0" smtClean="0">
                <a:solidFill>
                  <a:srgbClr val="FF0000"/>
                </a:solidFill>
              </a:rPr>
              <a:t>.</a:t>
            </a:r>
            <a:r>
              <a:rPr kumimoji="1" lang="zh-CN" altLang="en-US" dirty="0" smtClean="0">
                <a:solidFill>
                  <a:srgbClr val="FF0000"/>
                </a:solidFill>
              </a:rPr>
              <a:t>的用法</a:t>
            </a:r>
            <a:r>
              <a:rPr kumimoji="1" lang="zh-CN" altLang="en-US" dirty="0" smtClean="0"/>
              <a:t>）</a:t>
            </a:r>
            <a:endParaRPr kumimoji="1" lang="en-US" altLang="zh-CN" dirty="0" smtClean="0"/>
          </a:p>
          <a:p>
            <a:endParaRPr kumimoji="1" lang="en-US" altLang="zh-CN" dirty="0"/>
          </a:p>
          <a:p>
            <a:r>
              <a:rPr kumimoji="1" lang="zh-CN" altLang="en-US" dirty="0" smtClean="0"/>
              <a:t>另外，正则表达式还可以使用</a:t>
            </a:r>
            <a:r>
              <a:rPr kumimoji="1" lang="en-US" altLang="zh-CN" dirty="0" smtClean="0"/>
              <a:t>-</a:t>
            </a:r>
            <a:r>
              <a:rPr kumimoji="1" lang="zh-CN" altLang="en-US" dirty="0" smtClean="0"/>
              <a:t>来表示一组范围</a:t>
            </a:r>
            <a:endParaRPr kumimoji="1" lang="en-US" altLang="zh-CN" dirty="0" smtClean="0"/>
          </a:p>
          <a:p>
            <a:endParaRPr kumimoji="1" lang="en-US" altLang="zh-CN" dirty="0"/>
          </a:p>
          <a:p>
            <a:pPr marL="285750" indent="-285750">
              <a:buFont typeface="Arial"/>
              <a:buChar char="•"/>
            </a:pPr>
            <a:r>
              <a:rPr kumimoji="1" lang="en-US" altLang="zh-CN" dirty="0" smtClean="0"/>
              <a:t>[a-z]</a:t>
            </a:r>
            <a:r>
              <a:rPr kumimoji="1" lang="zh-CN" altLang="en-US" dirty="0" smtClean="0"/>
              <a:t> 表示小写的</a:t>
            </a:r>
            <a:r>
              <a:rPr kumimoji="1" lang="en-US" altLang="zh-CN" dirty="0" smtClean="0"/>
              <a:t>26</a:t>
            </a:r>
            <a:r>
              <a:rPr kumimoji="1" lang="zh-CN" altLang="en-US" dirty="0" smtClean="0"/>
              <a:t>个字母中的任意一个</a:t>
            </a:r>
            <a:endParaRPr kumimoji="1" lang="en-US" altLang="zh-CN" dirty="0" smtClean="0"/>
          </a:p>
          <a:p>
            <a:pPr marL="285750" indent="-285750">
              <a:buFont typeface="Arial"/>
              <a:buChar char="•"/>
            </a:pPr>
            <a:r>
              <a:rPr kumimoji="1" lang="en-US" altLang="zh-CN" dirty="0" smtClean="0"/>
              <a:t>[A-Z]</a:t>
            </a:r>
            <a:r>
              <a:rPr kumimoji="1" lang="zh-CN" altLang="en-US" dirty="0" smtClean="0"/>
              <a:t> 表示一个大写字母</a:t>
            </a:r>
            <a:endParaRPr kumimoji="1" lang="en-US" altLang="zh-CN" dirty="0" smtClean="0"/>
          </a:p>
          <a:p>
            <a:pPr marL="285750" indent="-285750">
              <a:buFont typeface="Arial"/>
              <a:buChar char="•"/>
            </a:pPr>
            <a:r>
              <a:rPr kumimoji="1" lang="en-US" altLang="zh-CN" dirty="0" smtClean="0"/>
              <a:t>[0-9]</a:t>
            </a:r>
            <a:r>
              <a:rPr kumimoji="1" lang="zh-CN" altLang="en-US" dirty="0" smtClean="0"/>
              <a:t> 表示一位十进制数</a:t>
            </a:r>
            <a:endParaRPr kumimoji="1"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截取匹配内容</a:t>
            </a:r>
          </a:p>
        </p:txBody>
      </p:sp>
      <p:sp>
        <p:nvSpPr>
          <p:cNvPr id="4" name="矩形 3"/>
          <p:cNvSpPr/>
          <p:nvPr/>
        </p:nvSpPr>
        <p:spPr>
          <a:xfrm>
            <a:off x="832447" y="2676645"/>
            <a:ext cx="7475760" cy="3970318"/>
          </a:xfrm>
          <a:prstGeom prst="rect">
            <a:avLst/>
          </a:prstGeom>
        </p:spPr>
        <p:txBody>
          <a:bodyPr wrap="square">
            <a:spAutoFit/>
          </a:bodyPr>
          <a:lstStyle/>
          <a:p>
            <a:r>
              <a:rPr kumimoji="1" lang="zh-CN" altLang="en-US" dirty="0"/>
              <a:t>对于正则表达式中任何希望截取的部分，我们可以使用一对圆括号来截取</a:t>
            </a:r>
            <a:endParaRPr kumimoji="1" lang="en-US" altLang="zh-CN" dirty="0"/>
          </a:p>
          <a:p>
            <a:endParaRPr kumimoji="1" lang="en-US" altLang="zh-CN" dirty="0"/>
          </a:p>
          <a:p>
            <a:r>
              <a:rPr lang="en-US" altLang="zh-CN" i="1" dirty="0">
                <a:solidFill>
                  <a:srgbClr val="0206FF"/>
                </a:solidFill>
                <a:effectLst/>
                <a:latin typeface="Consolas"/>
              </a:rPr>
              <a:t>$</a:t>
            </a:r>
            <a:r>
              <a:rPr lang="en-US" altLang="zh-CN" i="1" dirty="0" err="1">
                <a:solidFill>
                  <a:srgbClr val="0206FF"/>
                </a:solidFill>
                <a:effectLst/>
                <a:latin typeface="Consolas"/>
              </a:rPr>
              <a:t>str</a:t>
            </a:r>
            <a:r>
              <a:rPr lang="en-US" altLang="zh-CN" dirty="0">
                <a:effectLst/>
                <a:latin typeface="-webkit-standard"/>
              </a:rPr>
              <a:t> </a:t>
            </a:r>
            <a:r>
              <a:rPr lang="en-US" altLang="zh-CN" b="1" dirty="0">
                <a:solidFill>
                  <a:srgbClr val="0100B6"/>
                </a:solidFill>
                <a:effectLst/>
                <a:latin typeface="-webkit-standard"/>
              </a:rPr>
              <a:t>=</a:t>
            </a:r>
            <a:r>
              <a:rPr lang="en-US" altLang="zh-CN" dirty="0">
                <a:effectLst/>
                <a:latin typeface="-webkit-standard"/>
              </a:rPr>
              <a:t> </a:t>
            </a:r>
            <a:r>
              <a:rPr lang="en-US" altLang="zh-CN" dirty="0">
                <a:solidFill>
                  <a:srgbClr val="D80800"/>
                </a:solidFill>
                <a:effectLst/>
                <a:latin typeface="-webkit-standard"/>
              </a:rPr>
              <a:t>'date20150121'</a:t>
            </a:r>
            <a:r>
              <a:rPr lang="en-US" altLang="zh-CN" dirty="0">
                <a:effectLst/>
                <a:latin typeface="-webkit-standard"/>
              </a:rPr>
              <a:t>;</a:t>
            </a:r>
            <a:r>
              <a:rPr lang="en-US" altLang="zh-CN" dirty="0"/>
              <a:t/>
            </a:r>
            <a:br>
              <a:rPr lang="en-US" altLang="zh-CN" dirty="0"/>
            </a:br>
            <a:r>
              <a:rPr lang="en-US" altLang="zh-CN" b="1" dirty="0">
                <a:solidFill>
                  <a:srgbClr val="0100B6"/>
                </a:solidFill>
                <a:effectLst/>
                <a:latin typeface="-webkit-standard"/>
              </a:rPr>
              <a:t>if</a:t>
            </a:r>
            <a:r>
              <a:rPr lang="en-US" altLang="zh-CN" dirty="0">
                <a:effectLst/>
                <a:latin typeface="-webkit-standard"/>
              </a:rPr>
              <a:t> (</a:t>
            </a:r>
            <a:r>
              <a:rPr lang="en-US" altLang="zh-CN" b="1" dirty="0" err="1">
                <a:solidFill>
                  <a:srgbClr val="3C4C72"/>
                </a:solidFill>
                <a:effectLst/>
                <a:latin typeface="-webkit-standard"/>
              </a:rPr>
              <a:t>preg_match</a:t>
            </a:r>
            <a:r>
              <a:rPr lang="en-US" altLang="zh-CN" dirty="0">
                <a:effectLst/>
                <a:latin typeface="-webkit-standard"/>
              </a:rPr>
              <a:t>(</a:t>
            </a:r>
            <a:r>
              <a:rPr lang="en-US" altLang="zh-CN" dirty="0">
                <a:solidFill>
                  <a:srgbClr val="D80800"/>
                </a:solidFill>
                <a:effectLst/>
                <a:latin typeface="-webkit-standard"/>
              </a:rPr>
              <a:t>'/</a:t>
            </a:r>
            <a:r>
              <a:rPr lang="en-US" altLang="zh-CN" b="1" dirty="0">
                <a:solidFill>
                  <a:srgbClr val="0100B6"/>
                </a:solidFill>
                <a:effectLst/>
                <a:latin typeface="-webkit-standard"/>
              </a:rPr>
              <a:t>^</a:t>
            </a:r>
            <a:r>
              <a:rPr lang="en-US" altLang="zh-CN" dirty="0">
                <a:solidFill>
                  <a:srgbClr val="D80800"/>
                </a:solidFill>
                <a:effectLst/>
                <a:latin typeface="-webkit-standard"/>
              </a:rPr>
              <a:t>date(\d+)/'</a:t>
            </a:r>
            <a:r>
              <a:rPr lang="en-US" altLang="zh-CN" dirty="0">
                <a:effectLst/>
                <a:latin typeface="-webkit-standard"/>
              </a:rPr>
              <a:t>, </a:t>
            </a:r>
            <a:r>
              <a:rPr lang="en-US" altLang="zh-CN" i="1" dirty="0">
                <a:solidFill>
                  <a:srgbClr val="0206FF"/>
                </a:solidFill>
                <a:effectLst/>
                <a:latin typeface="-webkit-standard"/>
              </a:rPr>
              <a:t>$</a:t>
            </a:r>
            <a:r>
              <a:rPr lang="en-US" altLang="zh-CN" i="1" dirty="0" err="1">
                <a:solidFill>
                  <a:srgbClr val="0206FF"/>
                </a:solidFill>
                <a:effectLst/>
                <a:latin typeface="-webkit-standard"/>
              </a:rPr>
              <a:t>str</a:t>
            </a:r>
            <a:r>
              <a:rPr lang="en-US" altLang="zh-CN" dirty="0">
                <a:effectLst/>
                <a:latin typeface="-webkit-standard"/>
              </a:rPr>
              <a:t>, </a:t>
            </a:r>
            <a:r>
              <a:rPr lang="en-US" altLang="zh-CN" i="1" dirty="0">
                <a:solidFill>
                  <a:srgbClr val="0206FF"/>
                </a:solidFill>
                <a:effectLst/>
                <a:latin typeface="-webkit-standard"/>
              </a:rPr>
              <a:t>$matches</a:t>
            </a:r>
            <a:r>
              <a:rPr lang="en-US" altLang="zh-CN" dirty="0">
                <a:effectLst/>
                <a:latin typeface="-webkit-standard"/>
              </a:rPr>
              <a:t>)) {</a:t>
            </a:r>
            <a:r>
              <a:rPr lang="en-US" altLang="zh-CN" dirty="0"/>
              <a:t/>
            </a:r>
            <a:br>
              <a:rPr lang="en-US" altLang="zh-CN" dirty="0"/>
            </a:br>
            <a:r>
              <a:rPr lang="en-US" altLang="zh-CN" dirty="0">
                <a:effectLst/>
                <a:latin typeface="-webkit-standard"/>
              </a:rPr>
              <a:t>   </a:t>
            </a:r>
            <a:r>
              <a:rPr lang="en-US" altLang="zh-CN" dirty="0"/>
              <a:t> </a:t>
            </a:r>
            <a:r>
              <a:rPr lang="en-US" altLang="zh-CN" b="1" dirty="0" err="1">
                <a:solidFill>
                  <a:srgbClr val="3C4C72"/>
                </a:solidFill>
                <a:effectLst/>
                <a:latin typeface="-webkit-standard"/>
              </a:rPr>
              <a:t>print_r</a:t>
            </a:r>
            <a:r>
              <a:rPr lang="en-US" altLang="zh-CN" dirty="0">
                <a:effectLst/>
                <a:latin typeface="-webkit-standard"/>
              </a:rPr>
              <a:t>(</a:t>
            </a:r>
            <a:r>
              <a:rPr lang="en-US" altLang="zh-CN" i="1" dirty="0">
                <a:solidFill>
                  <a:srgbClr val="0206FF"/>
                </a:solidFill>
                <a:effectLst/>
                <a:latin typeface="-webkit-standard"/>
              </a:rPr>
              <a:t>$matches</a:t>
            </a:r>
            <a:r>
              <a:rPr lang="en-US" altLang="zh-CN" dirty="0">
                <a:effectLst/>
                <a:latin typeface="-webkit-standard"/>
              </a:rPr>
              <a:t>);</a:t>
            </a:r>
            <a:r>
              <a:rPr lang="en-US" altLang="zh-CN" dirty="0"/>
              <a:t/>
            </a:r>
            <a:br>
              <a:rPr lang="en-US" altLang="zh-CN" dirty="0"/>
            </a:br>
            <a:r>
              <a:rPr lang="en-US" altLang="zh-CN" dirty="0">
                <a:effectLst/>
                <a:latin typeface="Consolas"/>
              </a:rPr>
              <a:t>}</a:t>
            </a:r>
          </a:p>
          <a:p>
            <a:endParaRPr kumimoji="1" lang="en-US" altLang="zh-CN" dirty="0">
              <a:latin typeface="Consolas"/>
            </a:endParaRPr>
          </a:p>
          <a:p>
            <a:r>
              <a:rPr kumimoji="1" lang="zh-CN" altLang="en-US" dirty="0">
                <a:latin typeface="Consolas"/>
              </a:rPr>
              <a:t>圆括号没有使用数量的限制，我们可以使用圆括号包含圆括号</a:t>
            </a:r>
            <a:endParaRPr kumimoji="1" lang="en-US" altLang="zh-CN" dirty="0">
              <a:latin typeface="Consolas"/>
            </a:endParaRPr>
          </a:p>
          <a:p>
            <a:endParaRPr kumimoji="1" lang="en-US" altLang="zh-CN" dirty="0">
              <a:latin typeface="Consolas"/>
            </a:endParaRPr>
          </a:p>
          <a:p>
            <a:r>
              <a:rPr lang="en-US" altLang="zh-CN" i="1" dirty="0">
                <a:solidFill>
                  <a:srgbClr val="0206FF"/>
                </a:solidFill>
                <a:latin typeface="Consolas"/>
              </a:rPr>
              <a:t>$</a:t>
            </a:r>
            <a:r>
              <a:rPr lang="en-US" altLang="zh-CN" i="1" dirty="0" err="1">
                <a:solidFill>
                  <a:srgbClr val="0206FF"/>
                </a:solidFill>
                <a:latin typeface="Consolas"/>
              </a:rPr>
              <a:t>str</a:t>
            </a:r>
            <a:r>
              <a:rPr lang="en-US" altLang="zh-CN" dirty="0">
                <a:latin typeface="-webkit-standard"/>
              </a:rPr>
              <a:t> </a:t>
            </a:r>
            <a:r>
              <a:rPr lang="en-US" altLang="zh-CN" b="1" dirty="0">
                <a:solidFill>
                  <a:srgbClr val="0100B6"/>
                </a:solidFill>
                <a:latin typeface="-webkit-standard"/>
              </a:rPr>
              <a:t>=</a:t>
            </a:r>
            <a:r>
              <a:rPr lang="en-US" altLang="zh-CN" dirty="0">
                <a:latin typeface="-webkit-standard"/>
              </a:rPr>
              <a:t> </a:t>
            </a:r>
            <a:r>
              <a:rPr lang="en-US" altLang="zh-CN" dirty="0">
                <a:solidFill>
                  <a:srgbClr val="D80800"/>
                </a:solidFill>
                <a:latin typeface="-webkit-standard"/>
              </a:rPr>
              <a:t>'date20150121'</a:t>
            </a:r>
            <a:r>
              <a:rPr lang="en-US" altLang="zh-CN" dirty="0">
                <a:latin typeface="-webkit-standard"/>
              </a:rPr>
              <a:t>;</a:t>
            </a:r>
            <a:r>
              <a:rPr lang="en-US" altLang="zh-CN" dirty="0"/>
              <a:t/>
            </a:r>
            <a:br>
              <a:rPr lang="en-US" altLang="zh-CN" dirty="0"/>
            </a:br>
            <a:r>
              <a:rPr lang="en-US" altLang="zh-CN" b="1" dirty="0">
                <a:solidFill>
                  <a:srgbClr val="0100B6"/>
                </a:solidFill>
                <a:latin typeface="-webkit-standard"/>
              </a:rPr>
              <a:t>if</a:t>
            </a:r>
            <a:r>
              <a:rPr lang="en-US" altLang="zh-CN" dirty="0">
                <a:latin typeface="-webkit-standard"/>
              </a:rPr>
              <a:t> (</a:t>
            </a:r>
            <a:r>
              <a:rPr lang="en-US" altLang="zh-CN" b="1" dirty="0" err="1">
                <a:solidFill>
                  <a:srgbClr val="3C4C72"/>
                </a:solidFill>
                <a:latin typeface="-webkit-standard"/>
              </a:rPr>
              <a:t>preg_match</a:t>
            </a:r>
            <a:r>
              <a:rPr lang="en-US" altLang="zh-CN" dirty="0">
                <a:latin typeface="-webkit-standard"/>
              </a:rPr>
              <a:t>(</a:t>
            </a:r>
            <a:r>
              <a:rPr lang="en-US" altLang="zh-CN" dirty="0">
                <a:solidFill>
                  <a:srgbClr val="D80800"/>
                </a:solidFill>
                <a:latin typeface="-webkit-standard"/>
              </a:rPr>
              <a:t>'/</a:t>
            </a:r>
            <a:r>
              <a:rPr lang="en-US" altLang="zh-CN" b="1" dirty="0">
                <a:solidFill>
                  <a:srgbClr val="0100B6"/>
                </a:solidFill>
                <a:latin typeface="-webkit-standard"/>
              </a:rPr>
              <a:t>^</a:t>
            </a:r>
            <a:r>
              <a:rPr lang="en-US" altLang="zh-CN" dirty="0">
                <a:solidFill>
                  <a:srgbClr val="D80800"/>
                </a:solidFill>
                <a:latin typeface="-webkit-standard"/>
              </a:rPr>
              <a:t>( (date)(\d+))/'</a:t>
            </a:r>
            <a:r>
              <a:rPr lang="en-US" altLang="zh-CN" dirty="0">
                <a:latin typeface="-webkit-standard"/>
              </a:rPr>
              <a:t>, </a:t>
            </a:r>
            <a:r>
              <a:rPr lang="en-US" altLang="zh-CN" i="1" dirty="0">
                <a:solidFill>
                  <a:srgbClr val="0206FF"/>
                </a:solidFill>
                <a:latin typeface="-webkit-standard"/>
              </a:rPr>
              <a:t>$</a:t>
            </a:r>
            <a:r>
              <a:rPr lang="en-US" altLang="zh-CN" i="1" dirty="0" err="1">
                <a:solidFill>
                  <a:srgbClr val="0206FF"/>
                </a:solidFill>
                <a:latin typeface="-webkit-standard"/>
              </a:rPr>
              <a:t>str</a:t>
            </a:r>
            <a:r>
              <a:rPr lang="en-US" altLang="zh-CN" dirty="0">
                <a:latin typeface="-webkit-standard"/>
              </a:rPr>
              <a:t>, </a:t>
            </a:r>
            <a:r>
              <a:rPr lang="en-US" altLang="zh-CN" i="1" dirty="0">
                <a:solidFill>
                  <a:srgbClr val="0206FF"/>
                </a:solidFill>
                <a:latin typeface="-webkit-standard"/>
              </a:rPr>
              <a:t>$matches</a:t>
            </a:r>
            <a:r>
              <a:rPr lang="en-US" altLang="zh-CN" dirty="0">
                <a:latin typeface="-webkit-standard"/>
              </a:rPr>
              <a:t>)) {</a:t>
            </a:r>
            <a:r>
              <a:rPr lang="en-US" altLang="zh-CN" dirty="0"/>
              <a:t/>
            </a:r>
            <a:br>
              <a:rPr lang="en-US" altLang="zh-CN" dirty="0"/>
            </a:br>
            <a:r>
              <a:rPr lang="en-US" altLang="zh-CN" dirty="0">
                <a:latin typeface="-webkit-standard"/>
              </a:rPr>
              <a:t>   </a:t>
            </a:r>
            <a:r>
              <a:rPr lang="en-US" altLang="zh-CN" dirty="0"/>
              <a:t> </a:t>
            </a:r>
            <a:r>
              <a:rPr lang="en-US" altLang="zh-CN" b="1" dirty="0" err="1">
                <a:solidFill>
                  <a:srgbClr val="3C4C72"/>
                </a:solidFill>
                <a:latin typeface="-webkit-standard"/>
              </a:rPr>
              <a:t>print_r</a:t>
            </a:r>
            <a:r>
              <a:rPr lang="en-US" altLang="zh-CN" dirty="0">
                <a:latin typeface="-webkit-standard"/>
              </a:rPr>
              <a:t>(</a:t>
            </a:r>
            <a:r>
              <a:rPr lang="en-US" altLang="zh-CN" i="1" dirty="0">
                <a:solidFill>
                  <a:srgbClr val="0206FF"/>
                </a:solidFill>
                <a:latin typeface="-webkit-standard"/>
              </a:rPr>
              <a:t>$matches</a:t>
            </a:r>
            <a:r>
              <a:rPr lang="en-US" altLang="zh-CN" dirty="0">
                <a:latin typeface="-webkit-standard"/>
              </a:rPr>
              <a:t>);</a:t>
            </a:r>
            <a:r>
              <a:rPr lang="en-US" altLang="zh-CN" dirty="0"/>
              <a:t/>
            </a:r>
            <a:br>
              <a:rPr lang="en-US" altLang="zh-CN" dirty="0"/>
            </a:br>
            <a:r>
              <a:rPr lang="en-US" altLang="zh-CN" dirty="0">
                <a:latin typeface="Consolas"/>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转义</a:t>
            </a:r>
            <a:endParaRPr kumimoji="1" lang="zh-CN" altLang="en-US" dirty="0"/>
          </a:p>
        </p:txBody>
      </p:sp>
      <p:sp>
        <p:nvSpPr>
          <p:cNvPr id="4" name="文本框 3"/>
          <p:cNvSpPr txBox="1"/>
          <p:nvPr/>
        </p:nvSpPr>
        <p:spPr>
          <a:xfrm>
            <a:off x="1043490" y="2940427"/>
            <a:ext cx="7024744" cy="1477328"/>
          </a:xfrm>
          <a:prstGeom prst="rect">
            <a:avLst/>
          </a:prstGeom>
          <a:noFill/>
        </p:spPr>
        <p:txBody>
          <a:bodyPr wrap="square" rtlCol="0">
            <a:spAutoFit/>
          </a:bodyPr>
          <a:lstStyle/>
          <a:p>
            <a:r>
              <a:rPr kumimoji="1" lang="zh-CN" altLang="en-US" dirty="0" smtClean="0"/>
              <a:t>在正则表达式中：*、</a:t>
            </a:r>
            <a:r>
              <a:rPr kumimoji="1" lang="en-US" altLang="zh-CN" dirty="0" smtClean="0"/>
              <a:t>.</a:t>
            </a:r>
            <a:r>
              <a:rPr kumimoji="1" lang="zh-CN" altLang="en-US" dirty="0" smtClean="0"/>
              <a:t>、</a:t>
            </a:r>
            <a:r>
              <a:rPr kumimoji="1" lang="en-US" altLang="zh-CN" dirty="0" smtClean="0"/>
              <a:t>|</a:t>
            </a:r>
            <a:r>
              <a:rPr kumimoji="1" lang="zh-CN" altLang="en-US" dirty="0" smtClean="0"/>
              <a:t>、</a:t>
            </a:r>
            <a:r>
              <a:rPr kumimoji="1" lang="zh-CN" altLang="zh-CN" dirty="0" smtClean="0"/>
              <a:t>[</a:t>
            </a:r>
            <a:r>
              <a:rPr kumimoji="1" lang="zh-CN" altLang="en-US" dirty="0" smtClean="0"/>
              <a:t>、</a:t>
            </a:r>
            <a:r>
              <a:rPr kumimoji="1" lang="en-US" altLang="zh-CN" dirty="0" smtClean="0"/>
              <a:t>]……</a:t>
            </a:r>
            <a:r>
              <a:rPr kumimoji="1" lang="zh-CN" altLang="en-US" dirty="0" smtClean="0"/>
              <a:t>这些符号都有各自的语义，如果仅仅只想在表达式中让他们代表一个符号，那么需要加上</a:t>
            </a:r>
            <a:r>
              <a:rPr kumimoji="1" lang="en-US" altLang="zh-CN" dirty="0" smtClean="0"/>
              <a:t>\</a:t>
            </a:r>
            <a:r>
              <a:rPr kumimoji="1" lang="zh-CN" altLang="en-US" dirty="0" smtClean="0"/>
              <a:t>来表示转义</a:t>
            </a:r>
            <a:endParaRPr kumimoji="1" lang="en-US" altLang="zh-CN" dirty="0" smtClean="0"/>
          </a:p>
          <a:p>
            <a:endParaRPr kumimoji="1" lang="en-US" altLang="zh-CN" dirty="0"/>
          </a:p>
          <a:p>
            <a:r>
              <a:rPr kumimoji="1" lang="zh-CN" altLang="zh-CN" dirty="0" smtClean="0"/>
              <a:t>\</a:t>
            </a:r>
            <a:r>
              <a:rPr kumimoji="1" lang="en-US" altLang="zh-CN" dirty="0" smtClean="0"/>
              <a:t>.</a:t>
            </a:r>
            <a:r>
              <a:rPr kumimoji="1" lang="zh-CN" altLang="en-US" dirty="0" smtClean="0"/>
              <a:t>就表示一个</a:t>
            </a:r>
            <a:r>
              <a:rPr kumimoji="1" lang="en-US" altLang="zh-CN" dirty="0" smtClean="0"/>
              <a:t>.</a:t>
            </a:r>
            <a:r>
              <a:rPr kumimoji="1" lang="zh-CN" altLang="en-US" dirty="0" smtClean="0"/>
              <a:t>号，而不是任意字符</a:t>
            </a:r>
            <a:endParaRPr kumimoji="1"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匹配手机号</a:t>
            </a:r>
            <a:endParaRPr kumimoji="1" lang="zh-CN" altLang="en-US" dirty="0"/>
          </a:p>
        </p:txBody>
      </p:sp>
      <p:sp>
        <p:nvSpPr>
          <p:cNvPr id="4" name="文本框 3"/>
          <p:cNvSpPr txBox="1"/>
          <p:nvPr/>
        </p:nvSpPr>
        <p:spPr>
          <a:xfrm>
            <a:off x="615500" y="2281698"/>
            <a:ext cx="7024744" cy="3657600"/>
          </a:xfrm>
          <a:prstGeom prst="rect">
            <a:avLst/>
          </a:prstGeom>
          <a:noFill/>
        </p:spPr>
        <p:txBody>
          <a:bodyPr wrap="square" rtlCol="0">
            <a:spAutoFit/>
          </a:bodyPr>
          <a:lstStyle/>
          <a:p>
            <a:r>
              <a:rPr kumimoji="1" lang="zh-CN" altLang="en-US" dirty="0" smtClean="0"/>
              <a:t>学习了这么多规则，组合起来就能够实现很强大的功能，请大家使用我们学习过的正则表达式规则来匹配手机号码</a:t>
            </a:r>
            <a:endParaRPr kumimoji="1" lang="en-US" altLang="zh-CN" dirty="0" smtClean="0"/>
          </a:p>
          <a:p>
            <a:endParaRPr kumimoji="1" lang="en-US" altLang="zh-CN" dirty="0"/>
          </a:p>
          <a:p>
            <a:r>
              <a:rPr kumimoji="1" lang="zh-CN" altLang="en-US" dirty="0" smtClean="0"/>
              <a:t>规则：</a:t>
            </a:r>
            <a:endParaRPr kumimoji="1" lang="en-US" altLang="zh-CN" dirty="0" smtClean="0"/>
          </a:p>
          <a:p>
            <a:pPr marL="285750" indent="-285750">
              <a:buFont typeface="Arial"/>
              <a:buChar char="•"/>
            </a:pPr>
            <a:r>
              <a:rPr kumimoji="1" lang="en-US" altLang="zh-CN" dirty="0"/>
              <a:t>13</a:t>
            </a:r>
            <a:r>
              <a:rPr kumimoji="1" lang="zh-CN" altLang="en-US" dirty="0"/>
              <a:t>、</a:t>
            </a:r>
            <a:r>
              <a:rPr kumimoji="1" lang="en-US" altLang="zh-CN" dirty="0"/>
              <a:t>15</a:t>
            </a:r>
            <a:r>
              <a:rPr kumimoji="1" lang="zh-CN" altLang="en-US" dirty="0"/>
              <a:t>、</a:t>
            </a:r>
            <a:r>
              <a:rPr kumimoji="1" lang="en-US" altLang="zh-CN" dirty="0"/>
              <a:t>18</a:t>
            </a:r>
            <a:r>
              <a:rPr kumimoji="1" lang="zh-CN" altLang="en-US" dirty="0"/>
              <a:t>开头</a:t>
            </a:r>
            <a:endParaRPr kumimoji="1" lang="en-US" altLang="zh-CN" dirty="0"/>
          </a:p>
          <a:p>
            <a:pPr marL="285750" indent="-285750">
              <a:buFont typeface="Arial"/>
              <a:buChar char="•"/>
            </a:pPr>
            <a:r>
              <a:rPr kumimoji="1" lang="en-US" altLang="zh-CN" dirty="0"/>
              <a:t>145</a:t>
            </a:r>
            <a:r>
              <a:rPr kumimoji="1" lang="zh-CN" altLang="en-US" dirty="0"/>
              <a:t>、</a:t>
            </a:r>
            <a:r>
              <a:rPr kumimoji="1" lang="en-US" altLang="zh-CN" dirty="0"/>
              <a:t>147</a:t>
            </a:r>
            <a:r>
              <a:rPr kumimoji="1" lang="zh-CN" altLang="en-US" dirty="0"/>
              <a:t>开头</a:t>
            </a:r>
            <a:endParaRPr kumimoji="1" lang="en-US" altLang="zh-CN" dirty="0"/>
          </a:p>
          <a:p>
            <a:pPr marL="285750" indent="-285750">
              <a:buFont typeface="Arial"/>
              <a:buChar char="•"/>
            </a:pPr>
            <a:r>
              <a:rPr kumimoji="1" lang="en-US" altLang="zh-CN" dirty="0"/>
              <a:t>170</a:t>
            </a:r>
            <a:r>
              <a:rPr kumimoji="1" lang="zh-CN" altLang="en-US" dirty="0"/>
              <a:t>、</a:t>
            </a:r>
            <a:r>
              <a:rPr kumimoji="1" lang="en-US" altLang="zh-CN" dirty="0"/>
              <a:t>176</a:t>
            </a:r>
            <a:r>
              <a:rPr kumimoji="1" lang="zh-CN" altLang="en-US" dirty="0"/>
              <a:t>、</a:t>
            </a:r>
            <a:r>
              <a:rPr kumimoji="1" lang="en-US" altLang="zh-CN" dirty="0"/>
              <a:t>177</a:t>
            </a:r>
            <a:r>
              <a:rPr kumimoji="1" lang="zh-CN" altLang="en-US" dirty="0"/>
              <a:t>、</a:t>
            </a:r>
            <a:r>
              <a:rPr kumimoji="1" lang="en-US" altLang="zh-CN" dirty="0"/>
              <a:t>178</a:t>
            </a:r>
            <a:r>
              <a:rPr kumimoji="1" lang="zh-CN" altLang="en-US" dirty="0"/>
              <a:t>开头</a:t>
            </a:r>
            <a:endParaRPr kumimoji="1" lang="en-US" altLang="zh-CN" dirty="0"/>
          </a:p>
          <a:p>
            <a:pPr marL="285750" indent="-285750">
              <a:buFont typeface="Arial"/>
              <a:buChar char="•"/>
            </a:pPr>
            <a:r>
              <a:rPr kumimoji="1" lang="en-US" altLang="zh-CN" dirty="0"/>
              <a:t>11</a:t>
            </a:r>
            <a:r>
              <a:rPr kumimoji="1" lang="zh-CN" altLang="en-US" dirty="0"/>
              <a:t>位整数</a:t>
            </a:r>
          </a:p>
          <a:p>
            <a:pPr marL="285750" indent="-285750">
              <a:buFont typeface="Arial"/>
              <a:buChar char="•"/>
            </a:pPr>
            <a:endParaRPr kumimoji="1" lang="zh-CN" altLang="en-US" dirty="0"/>
          </a:p>
          <a:p>
            <a:pPr indent="0">
              <a:buFont typeface="Arial"/>
              <a:buNone/>
            </a:pPr>
            <a:r>
              <a:rPr kumimoji="1" lang="zh-CN" altLang="en-US" dirty="0"/>
              <a:t>练习 使用正则匹配手机号</a:t>
            </a:r>
            <a:endParaRPr kumimoji="1" lang="zh-CN" altLang="en-US" b="1" dirty="0"/>
          </a:p>
          <a:p>
            <a:pPr indent="0">
              <a:buFont typeface="Arial"/>
              <a:buNone/>
            </a:pPr>
            <a:endParaRPr kumimoji="1" lang="zh-CN" altLang="en-US" b="1" dirty="0"/>
          </a:p>
          <a:p>
            <a:endParaRPr kumimoji="1" lang="en-US" altLang="zh-CN" b="1" dirty="0" smtClean="0"/>
          </a:p>
          <a:p>
            <a:r>
              <a:rPr kumimoji="1" lang="en-US" altLang="zh-CN" b="1" dirty="0"/>
              <a:t>'/^1([358][0-9]|4[57]|7[0678])\d{8}$/'</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匹配邮箱地址</a:t>
            </a:r>
            <a:endParaRPr kumimoji="1" lang="zh-CN" altLang="en-US" dirty="0"/>
          </a:p>
        </p:txBody>
      </p:sp>
      <p:sp>
        <p:nvSpPr>
          <p:cNvPr id="5" name="文本框 4"/>
          <p:cNvSpPr txBox="1"/>
          <p:nvPr/>
        </p:nvSpPr>
        <p:spPr>
          <a:xfrm>
            <a:off x="1043490" y="2777148"/>
            <a:ext cx="7024744" cy="2585323"/>
          </a:xfrm>
          <a:prstGeom prst="rect">
            <a:avLst/>
          </a:prstGeom>
          <a:noFill/>
        </p:spPr>
        <p:txBody>
          <a:bodyPr wrap="square" rtlCol="0">
            <a:spAutoFit/>
          </a:bodyPr>
          <a:lstStyle/>
          <a:p>
            <a:r>
              <a:rPr kumimoji="1" lang="zh-CN" altLang="en-US" dirty="0" smtClean="0"/>
              <a:t>规则：邮箱名可以是字母、数字、下划线和点组成的任意字符；邮箱要包含</a:t>
            </a:r>
            <a:r>
              <a:rPr kumimoji="1" lang="en-US" altLang="zh-CN" dirty="0" smtClean="0"/>
              <a:t>@</a:t>
            </a:r>
            <a:r>
              <a:rPr kumimoji="1" lang="zh-CN" altLang="en-US" dirty="0" smtClean="0"/>
              <a:t>符号，后面的文字按域名规则处理</a:t>
            </a:r>
            <a:endParaRPr kumimoji="1" lang="en-US" altLang="zh-CN" dirty="0" smtClean="0"/>
          </a:p>
          <a:p>
            <a:endParaRPr kumimoji="1" lang="en-US" altLang="zh-CN" dirty="0"/>
          </a:p>
          <a:p>
            <a:r>
              <a:rPr kumimoji="1" lang="zh-CN" altLang="en-US" dirty="0" smtClean="0"/>
              <a:t>域名规则：任意的字母数字组成，二级域名可以使用</a:t>
            </a:r>
            <a:r>
              <a:rPr kumimoji="1" lang="en-US" altLang="zh-CN" dirty="0" smtClean="0"/>
              <a:t>.</a:t>
            </a:r>
            <a:r>
              <a:rPr kumimoji="1" lang="zh-CN" altLang="en-US" dirty="0" smtClean="0"/>
              <a:t>分隔，域名后缀是</a:t>
            </a:r>
            <a:r>
              <a:rPr kumimoji="1" lang="en-US" altLang="zh-CN" dirty="0" smtClean="0"/>
              <a:t>2-3</a:t>
            </a:r>
            <a:r>
              <a:rPr kumimoji="1" lang="zh-CN" altLang="en-US" dirty="0" smtClean="0"/>
              <a:t>个字母组成</a:t>
            </a:r>
          </a:p>
          <a:p>
            <a:endParaRPr kumimoji="1" lang="zh-CN" altLang="en-US" dirty="0" smtClean="0"/>
          </a:p>
          <a:p>
            <a:r>
              <a:rPr kumimoji="1" lang="zh-CN" altLang="en-US" dirty="0" smtClean="0"/>
              <a:t>练习 匹配邮箱的正则怎么写？</a:t>
            </a:r>
          </a:p>
          <a:p>
            <a:endParaRPr kumimoji="1" lang="en-US" altLang="zh-CN" dirty="0" smtClean="0"/>
          </a:p>
          <a:p>
            <a:r>
              <a:rPr lang="en-US" b="1" dirty="0" smtClean="0"/>
              <a:t>/^([0-9A-Za-z</a:t>
            </a:r>
            <a:r>
              <a:rPr lang="en-US" dirty="0" smtClean="0"/>
              <a:t>\-</a:t>
            </a:r>
            <a:r>
              <a:rPr lang="en-US" b="1" dirty="0" smtClean="0"/>
              <a:t>_</a:t>
            </a:r>
            <a:r>
              <a:rPr lang="en-US" dirty="0" smtClean="0"/>
              <a:t>\.</a:t>
            </a:r>
            <a:r>
              <a:rPr lang="en-US" b="1" dirty="0" smtClean="0"/>
              <a:t>]+)@([0-9a-z]+</a:t>
            </a:r>
            <a:r>
              <a:rPr lang="en-US" dirty="0" smtClean="0"/>
              <a:t>\.</a:t>
            </a:r>
            <a:r>
              <a:rPr lang="en-US" b="1" dirty="0" smtClean="0"/>
              <a:t>[a-z]{2,3}(</a:t>
            </a:r>
            <a:r>
              <a:rPr lang="en-US" dirty="0" smtClean="0"/>
              <a:t>\.</a:t>
            </a:r>
            <a:r>
              <a:rPr lang="en-US" b="1" dirty="0" smtClean="0"/>
              <a:t>[a-z]{2})?)$/</a:t>
            </a:r>
            <a:r>
              <a:rPr lang="en-US" b="1" dirty="0" err="1" smtClean="0"/>
              <a:t>i</a:t>
            </a:r>
            <a:endParaRPr kumimoji="1" lang="en-US" altLang="zh-CN"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正则表达式的历史</a:t>
            </a:r>
          </a:p>
        </p:txBody>
      </p:sp>
      <p:sp>
        <p:nvSpPr>
          <p:cNvPr id="4" name="文本框 3"/>
          <p:cNvSpPr txBox="1"/>
          <p:nvPr/>
        </p:nvSpPr>
        <p:spPr>
          <a:xfrm>
            <a:off x="689610" y="2295525"/>
            <a:ext cx="7378700" cy="3657600"/>
          </a:xfrm>
          <a:prstGeom prst="rect">
            <a:avLst/>
          </a:prstGeom>
          <a:noFill/>
        </p:spPr>
        <p:txBody>
          <a:bodyPr wrap="square" rtlCol="0">
            <a:spAutoFit/>
          </a:bodyPr>
          <a:lstStyle/>
          <a:p>
            <a:r>
              <a:rPr kumimoji="1" lang="zh-CN" altLang="en-US" dirty="0" smtClean="0"/>
              <a:t>正则表达式的“祖先”可以一直上溯至对人类神经系统如何工作的早期研究。Warren McCulloch 和 Walter Pitts 这两位神经生理学家研究出一种数学方式来描述这些神经网络。</a:t>
            </a:r>
          </a:p>
          <a:p>
            <a:r>
              <a:rPr kumimoji="1" lang="zh-CN" altLang="en-US" dirty="0" smtClean="0"/>
              <a:t>1956 年, 一位叫 Stephen Kleene 的数学家在 McCulloch 和 Pitts 早期工作的基础上，发表了一篇标题为“神经网事件的表示法”的论文，引入了正则表达式的概念。正则表达式就是用来描述他称为“正则集的代数”的表达式，因此采用“正则表达式”这个术语。</a:t>
            </a:r>
          </a:p>
          <a:p>
            <a:r>
              <a:rPr kumimoji="1" lang="zh-CN" altLang="en-US" dirty="0" smtClean="0"/>
              <a:t>随后，发现可以将这一工作应用于使用 Ken Thompson 的计算搜索算法的一些早期研究，Ken Thompson 是 Unix 的主要发明人。正则表达式的第一个实用应用程序就是 Unix 中的 qed 编辑器。 </a:t>
            </a:r>
          </a:p>
          <a:p>
            <a:endParaRPr kumimoji="1" lang="zh-CN" altLang="en-US" dirty="0" smtClean="0"/>
          </a:p>
          <a:p>
            <a:r>
              <a:rPr kumimoji="1" lang="zh-CN" altLang="en-US" dirty="0" smtClean="0"/>
              <a:t>从那时起直至现在正则表达式都是基于文本的编辑器和搜索工具中的一个重要部分</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匹配</a:t>
            </a:r>
            <a:r>
              <a:rPr kumimoji="1" lang="en-US" altLang="zh-CN" dirty="0" smtClean="0"/>
              <a:t>IP</a:t>
            </a:r>
            <a:r>
              <a:rPr kumimoji="1" lang="zh-CN" altLang="en-US" dirty="0" smtClean="0"/>
              <a:t>地址</a:t>
            </a:r>
            <a:endParaRPr kumimoji="1" lang="zh-CN" altLang="en-US" dirty="0"/>
          </a:p>
        </p:txBody>
      </p:sp>
      <p:sp>
        <p:nvSpPr>
          <p:cNvPr id="4" name="矩形 3"/>
          <p:cNvSpPr/>
          <p:nvPr/>
        </p:nvSpPr>
        <p:spPr>
          <a:xfrm>
            <a:off x="1043608" y="3140968"/>
            <a:ext cx="7024744" cy="1477328"/>
          </a:xfrm>
          <a:prstGeom prst="rect">
            <a:avLst/>
          </a:prstGeom>
        </p:spPr>
        <p:txBody>
          <a:bodyPr wrap="square">
            <a:spAutoFit/>
          </a:bodyPr>
          <a:lstStyle/>
          <a:p>
            <a:r>
              <a:rPr lang="zh-CN" altLang="en-US" dirty="0" smtClean="0"/>
              <a:t>规则：</a:t>
            </a:r>
            <a:r>
              <a:rPr lang="en-US" altLang="zh-CN" dirty="0" smtClean="0"/>
              <a:t>IP</a:t>
            </a:r>
            <a:r>
              <a:rPr lang="zh-CN" altLang="en-US" dirty="0" smtClean="0"/>
              <a:t>地址是有四段</a:t>
            </a:r>
            <a:r>
              <a:rPr lang="en-US" altLang="zh-CN" dirty="0" smtClean="0"/>
              <a:t>0-255</a:t>
            </a:r>
            <a:r>
              <a:rPr lang="zh-CN" altLang="en-US" dirty="0" smtClean="0"/>
              <a:t>的数字组成，每段数字之间使用</a:t>
            </a:r>
            <a:r>
              <a:rPr lang="en-US" altLang="zh-CN" dirty="0" smtClean="0"/>
              <a:t>.</a:t>
            </a:r>
            <a:r>
              <a:rPr lang="zh-CN" altLang="en-US" dirty="0" smtClean="0"/>
              <a:t>连接，需要注意的是</a:t>
            </a:r>
            <a:r>
              <a:rPr lang="en-US" altLang="zh-CN" dirty="0" smtClean="0"/>
              <a:t>IP</a:t>
            </a:r>
            <a:r>
              <a:rPr lang="zh-CN" altLang="en-US" dirty="0" smtClean="0"/>
              <a:t>地址中的每段长度是可以变化的，从</a:t>
            </a:r>
            <a:r>
              <a:rPr lang="en-US" altLang="zh-CN" dirty="0" smtClean="0"/>
              <a:t>0.0.0.0</a:t>
            </a:r>
            <a:r>
              <a:rPr lang="zh-CN" altLang="en-US" dirty="0" smtClean="0"/>
              <a:t>到</a:t>
            </a:r>
            <a:r>
              <a:rPr lang="en-US" altLang="zh-CN" dirty="0" smtClean="0"/>
              <a:t>255.255.255.255</a:t>
            </a:r>
            <a:r>
              <a:rPr lang="zh-CN" altLang="en-US" dirty="0" smtClean="0"/>
              <a:t>都是有效的地址</a:t>
            </a:r>
            <a:endParaRPr lang="en-US" altLang="zh-CN" dirty="0" smtClean="0"/>
          </a:p>
          <a:p>
            <a:endParaRPr lang="en-US" altLang="zh-CN" dirty="0"/>
          </a:p>
          <a:p>
            <a:r>
              <a:rPr lang="en-US" altLang="zh-CN" dirty="0" smtClean="0"/>
              <a:t>/^</a:t>
            </a:r>
            <a:r>
              <a:rPr lang="zh-CN" altLang="en-US" dirty="0"/>
              <a:t>(</a:t>
            </a:r>
            <a:r>
              <a:rPr lang="en-US" altLang="zh-CN" dirty="0" smtClean="0"/>
              <a:t>[</a:t>
            </a:r>
            <a:r>
              <a:rPr lang="en-US" altLang="zh-CN" dirty="0"/>
              <a:t>0-9]{1,3}\</a:t>
            </a:r>
            <a:r>
              <a:rPr lang="en-US" altLang="zh-CN" dirty="0" smtClean="0"/>
              <a:t>.){3} \</a:t>
            </a:r>
            <a:r>
              <a:rPr lang="en-US" altLang="zh-CN" dirty="0"/>
              <a:t>.[0-9]{1,3}$/</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练习</a:t>
            </a:r>
          </a:p>
        </p:txBody>
      </p:sp>
      <p:sp>
        <p:nvSpPr>
          <p:cNvPr id="3" name="内容占位符 2"/>
          <p:cNvSpPr>
            <a:spLocks noGrp="1"/>
          </p:cNvSpPr>
          <p:nvPr>
            <p:ph idx="1"/>
          </p:nvPr>
        </p:nvSpPr>
        <p:spPr>
          <a:xfrm>
            <a:off x="1569720" y="2828925"/>
            <a:ext cx="7948930" cy="4553585"/>
          </a:xfrm>
        </p:spPr>
        <p:txBody>
          <a:bodyPr>
            <a:normAutofit/>
          </a:bodyPr>
          <a:lstStyle/>
          <a:p>
            <a:pPr marL="0" indent="0">
              <a:buNone/>
            </a:pPr>
            <a:r>
              <a:rPr kumimoji="1" lang="en-US" altLang="zh-CN" sz="2400"/>
              <a:t>  </a:t>
            </a:r>
            <a:r>
              <a:rPr kumimoji="1" sz="2400"/>
              <a:t>验证电话号码 </a:t>
            </a:r>
          </a:p>
          <a:p>
            <a:pPr marL="0" indent="0">
              <a:buNone/>
            </a:pPr>
            <a:r>
              <a:rPr kumimoji="1" sz="2400"/>
              <a:t> </a:t>
            </a:r>
            <a:r>
              <a:rPr kumimoji="1" lang="zh-CN" sz="2400"/>
              <a:t>格式 0551-</a:t>
            </a:r>
            <a:r>
              <a:rPr kumimoji="1" lang="en-US" altLang="zh-CN" sz="2400"/>
              <a:t>61234567</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练习</a:t>
            </a:r>
          </a:p>
        </p:txBody>
      </p:sp>
      <p:sp>
        <p:nvSpPr>
          <p:cNvPr id="3" name="内容占位符 2"/>
          <p:cNvSpPr>
            <a:spLocks noGrp="1"/>
          </p:cNvSpPr>
          <p:nvPr>
            <p:ph idx="1"/>
          </p:nvPr>
        </p:nvSpPr>
        <p:spPr>
          <a:xfrm>
            <a:off x="1802765" y="2534285"/>
            <a:ext cx="5651500" cy="4200525"/>
          </a:xfrm>
        </p:spPr>
        <p:txBody>
          <a:bodyPr>
            <a:normAutofit/>
          </a:bodyPr>
          <a:lstStyle/>
          <a:p>
            <a:pPr marL="0" indent="0">
              <a:buNone/>
            </a:pPr>
            <a:r>
              <a:rPr kumimoji="1" sz="2400" dirty="0"/>
              <a:t>判断是否包含 以138开头的手机号</a:t>
            </a:r>
            <a:r>
              <a:rPr kumimoji="1" lang="zh-CN" sz="2400" dirty="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练习</a:t>
            </a:r>
          </a:p>
        </p:txBody>
      </p:sp>
      <p:sp>
        <p:nvSpPr>
          <p:cNvPr id="3" name="内容占位符 2"/>
          <p:cNvSpPr>
            <a:spLocks noGrp="1"/>
          </p:cNvSpPr>
          <p:nvPr>
            <p:ph idx="1"/>
          </p:nvPr>
        </p:nvSpPr>
        <p:spPr>
          <a:xfrm>
            <a:off x="457200" y="2229485"/>
            <a:ext cx="7948930" cy="4553585"/>
          </a:xfrm>
        </p:spPr>
        <p:txBody>
          <a:bodyPr>
            <a:normAutofit/>
          </a:bodyPr>
          <a:lstStyle/>
          <a:p>
            <a:pPr marL="0" indent="0">
              <a:buNone/>
            </a:pPr>
            <a:r>
              <a:rPr kumimoji="1" lang="zh-CN" sz="2400"/>
              <a:t>判断一个字符串</a:t>
            </a:r>
          </a:p>
          <a:p>
            <a:r>
              <a:rPr kumimoji="1" lang="zh-CN" altLang="en-US" sz="2400"/>
              <a:t>是否是年</a:t>
            </a:r>
          </a:p>
          <a:p>
            <a:r>
              <a:rPr kumimoji="1" lang="zh-CN" altLang="en-US" sz="2400"/>
              <a:t>是否是月</a:t>
            </a:r>
          </a:p>
          <a:p>
            <a:r>
              <a:rPr kumimoji="1" lang="zh-CN" altLang="en-US" sz="2400"/>
              <a:t>是否是 yyyy-mm-dd</a:t>
            </a:r>
          </a:p>
          <a:p>
            <a:r>
              <a:rPr kumimoji="1" lang="zh-CN" altLang="en-US" sz="2400"/>
              <a:t>是否是 yyyy-mm-dd hh:ii:ss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练习</a:t>
            </a:r>
          </a:p>
        </p:txBody>
      </p:sp>
      <p:sp>
        <p:nvSpPr>
          <p:cNvPr id="3" name="内容占位符 2"/>
          <p:cNvSpPr>
            <a:spLocks noGrp="1"/>
          </p:cNvSpPr>
          <p:nvPr>
            <p:ph idx="1"/>
          </p:nvPr>
        </p:nvSpPr>
        <p:spPr>
          <a:xfrm>
            <a:off x="457200" y="2229485"/>
            <a:ext cx="7948930" cy="4553585"/>
          </a:xfrm>
        </p:spPr>
        <p:txBody>
          <a:bodyPr>
            <a:normAutofit/>
          </a:bodyPr>
          <a:lstStyle/>
          <a:p>
            <a:pPr marL="0" indent="0">
              <a:buNone/>
            </a:pPr>
            <a:r>
              <a:rPr kumimoji="1" lang="zh-CN" sz="2400"/>
              <a:t>判断一个字符串</a:t>
            </a:r>
          </a:p>
          <a:p>
            <a:r>
              <a:rPr kumimoji="1" lang="zh-CN" altLang="en-US" sz="2400"/>
              <a:t>是否是年</a:t>
            </a:r>
          </a:p>
          <a:p>
            <a:r>
              <a:rPr kumimoji="1" lang="zh-CN" altLang="en-US" sz="2400"/>
              <a:t>是否是月</a:t>
            </a:r>
          </a:p>
          <a:p>
            <a:r>
              <a:rPr kumimoji="1" lang="zh-CN" altLang="en-US" sz="2400"/>
              <a:t>是否是 yyyy-mm-dd</a:t>
            </a:r>
          </a:p>
          <a:p>
            <a:r>
              <a:rPr kumimoji="1" lang="zh-CN" altLang="en-US" sz="2400"/>
              <a:t>是否是 yyyy-mm-dd hh:ii:ss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练习</a:t>
            </a:r>
          </a:p>
        </p:txBody>
      </p:sp>
      <p:sp>
        <p:nvSpPr>
          <p:cNvPr id="3" name="内容占位符 2"/>
          <p:cNvSpPr>
            <a:spLocks noGrp="1"/>
          </p:cNvSpPr>
          <p:nvPr>
            <p:ph idx="1"/>
          </p:nvPr>
        </p:nvSpPr>
        <p:spPr>
          <a:xfrm>
            <a:off x="457200" y="2229485"/>
            <a:ext cx="7948930" cy="4553585"/>
          </a:xfrm>
        </p:spPr>
        <p:txBody>
          <a:bodyPr>
            <a:normAutofit/>
          </a:bodyPr>
          <a:lstStyle/>
          <a:p>
            <a:pPr marL="0" indent="0">
              <a:buNone/>
            </a:pPr>
            <a:r>
              <a:rPr kumimoji="1" lang="zh-CN" sz="2400"/>
              <a:t>判断一个字符串</a:t>
            </a:r>
          </a:p>
          <a:p>
            <a:r>
              <a:rPr kumimoji="1" lang="zh-CN" altLang="en-US" sz="2400"/>
              <a:t>是否是年</a:t>
            </a:r>
          </a:p>
          <a:p>
            <a:r>
              <a:rPr kumimoji="1" lang="zh-CN" altLang="en-US" sz="2400"/>
              <a:t>是否是月</a:t>
            </a:r>
          </a:p>
          <a:p>
            <a:r>
              <a:rPr kumimoji="1" lang="zh-CN" altLang="en-US" sz="2400"/>
              <a:t>是否是 yyyy-mm-dd</a:t>
            </a:r>
          </a:p>
          <a:p>
            <a:r>
              <a:rPr kumimoji="1" lang="zh-CN" altLang="en-US" sz="2400"/>
              <a:t>是否是 yyyy-mm-dd hh:ii:ss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练习</a:t>
            </a:r>
          </a:p>
        </p:txBody>
      </p:sp>
      <p:sp>
        <p:nvSpPr>
          <p:cNvPr id="3" name="内容占位符 2"/>
          <p:cNvSpPr>
            <a:spLocks noGrp="1"/>
          </p:cNvSpPr>
          <p:nvPr>
            <p:ph idx="1"/>
          </p:nvPr>
        </p:nvSpPr>
        <p:spPr>
          <a:xfrm>
            <a:off x="457200" y="2229485"/>
            <a:ext cx="7948930" cy="4553585"/>
          </a:xfrm>
        </p:spPr>
        <p:txBody>
          <a:bodyPr>
            <a:normAutofit/>
          </a:bodyPr>
          <a:lstStyle/>
          <a:p>
            <a:pPr marL="0" indent="0">
              <a:buNone/>
            </a:pPr>
            <a:r>
              <a:rPr kumimoji="1" lang="zh-CN" sz="2400"/>
              <a:t>判断一个字符串</a:t>
            </a:r>
          </a:p>
          <a:p>
            <a:r>
              <a:rPr kumimoji="1" lang="zh-CN" altLang="en-US" sz="2400"/>
              <a:t>是否是年</a:t>
            </a:r>
          </a:p>
          <a:p>
            <a:r>
              <a:rPr kumimoji="1" lang="zh-CN" altLang="en-US" sz="2400"/>
              <a:t>是否是月</a:t>
            </a:r>
          </a:p>
          <a:p>
            <a:r>
              <a:rPr kumimoji="1" lang="zh-CN" altLang="en-US" sz="2400"/>
              <a:t>是否是 yyyy-mm-dd</a:t>
            </a:r>
          </a:p>
          <a:p>
            <a:r>
              <a:rPr kumimoji="1" lang="zh-CN" altLang="en-US" sz="2400"/>
              <a:t>是否是 yyyy-mm-dd hh:ii:ss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练习</a:t>
            </a:r>
          </a:p>
        </p:txBody>
      </p:sp>
      <p:sp>
        <p:nvSpPr>
          <p:cNvPr id="3" name="内容占位符 2"/>
          <p:cNvSpPr>
            <a:spLocks noGrp="1"/>
          </p:cNvSpPr>
          <p:nvPr>
            <p:ph idx="1"/>
          </p:nvPr>
        </p:nvSpPr>
        <p:spPr>
          <a:xfrm>
            <a:off x="457200" y="2229485"/>
            <a:ext cx="7948930" cy="4553585"/>
          </a:xfrm>
        </p:spPr>
        <p:txBody>
          <a:bodyPr>
            <a:normAutofit/>
          </a:bodyPr>
          <a:lstStyle/>
          <a:p>
            <a:pPr marL="0" indent="0">
              <a:buNone/>
            </a:pPr>
            <a:r>
              <a:rPr kumimoji="1" lang="en-US" altLang="zh-CN" sz="2400" dirty="0"/>
              <a:t>	</a:t>
            </a:r>
          </a:p>
          <a:p>
            <a:pPr marL="0" indent="0">
              <a:buNone/>
            </a:pPr>
            <a:r>
              <a:rPr kumimoji="1" lang="en-US" altLang="zh-CN" sz="2400" dirty="0"/>
              <a:t>          </a:t>
            </a:r>
            <a:r>
              <a:rPr kumimoji="1" lang="zh-CN" sz="2400" dirty="0"/>
              <a:t>验证E-mail地址</a:t>
            </a:r>
          </a:p>
          <a:p>
            <a:pPr marL="0" indent="0">
              <a:buNone/>
            </a:pPr>
            <a:endParaRPr kumimoji="1" lang="zh-CN" sz="2400" dirty="0"/>
          </a:p>
          <a:p>
            <a:pPr marL="0" indent="0">
              <a:buNone/>
            </a:pPr>
            <a:r>
              <a:rPr kumimoji="1" lang="zh-CN" sz="2400" dirty="0"/>
              <a:t>          验证IP地址</a:t>
            </a:r>
          </a:p>
          <a:p>
            <a:pPr marL="0" indent="0">
              <a:buNone/>
            </a:pPr>
            <a:endParaRPr kumimoji="1" lang="zh-CN" sz="2400" dirty="0"/>
          </a:p>
          <a:p>
            <a:pPr marL="0" indent="0">
              <a:buNone/>
            </a:pPr>
            <a:r>
              <a:rPr kumimoji="1" lang="zh-CN" sz="2400" dirty="0">
                <a:sym typeface="+mn-ea"/>
              </a:rPr>
              <a:t>          匹配</a:t>
            </a:r>
            <a:r>
              <a:rPr kumimoji="1" lang="zh-CN" sz="2400" dirty="0" smtClean="0">
                <a:sym typeface="+mn-ea"/>
              </a:rPr>
              <a:t>身份证</a:t>
            </a:r>
            <a:r>
              <a:rPr kumimoji="1" lang="en-US" altLang="zh-CN" sz="2400" dirty="0" smtClean="0">
                <a:sym typeface="+mn-ea"/>
              </a:rPr>
              <a:t> </a:t>
            </a:r>
            <a:br>
              <a:rPr kumimoji="1" lang="en-US" altLang="zh-CN" sz="2400" dirty="0" smtClean="0">
                <a:sym typeface="+mn-ea"/>
              </a:rPr>
            </a:br>
            <a:r>
              <a:rPr kumimoji="1" lang="en-US" altLang="zh-CN" sz="2400" dirty="0" smtClean="0">
                <a:sym typeface="+mn-ea"/>
              </a:rPr>
              <a:t>         (15</a:t>
            </a:r>
            <a:r>
              <a:rPr kumimoji="1" lang="zh-CN" altLang="en-US" sz="2400" dirty="0" smtClean="0">
                <a:sym typeface="+mn-ea"/>
              </a:rPr>
              <a:t>位 或 </a:t>
            </a:r>
            <a:r>
              <a:rPr kumimoji="1" lang="en-US" altLang="zh-CN" sz="2400" dirty="0" smtClean="0">
                <a:sym typeface="+mn-ea"/>
              </a:rPr>
              <a:t>18</a:t>
            </a:r>
            <a:r>
              <a:rPr kumimoji="1" lang="zh-CN" altLang="en-US" sz="2400" dirty="0" smtClean="0">
                <a:sym typeface="+mn-ea"/>
              </a:rPr>
              <a:t>位， </a:t>
            </a:r>
            <a:r>
              <a:rPr kumimoji="1" lang="en-US" altLang="zh-CN" sz="2400" dirty="0" smtClean="0">
                <a:sym typeface="+mn-ea"/>
              </a:rPr>
              <a:t>18</a:t>
            </a:r>
            <a:r>
              <a:rPr kumimoji="1" lang="zh-CN" altLang="en-US" sz="2400" dirty="0" smtClean="0">
                <a:sym typeface="+mn-ea"/>
              </a:rPr>
              <a:t>位的时候， 最后一位可能是数字或</a:t>
            </a:r>
            <a:r>
              <a:rPr kumimoji="1" lang="en-US" altLang="zh-CN" sz="2400" dirty="0" smtClean="0">
                <a:sym typeface="+mn-ea"/>
              </a:rPr>
              <a:t>x)</a:t>
            </a:r>
            <a:endParaRPr kumimoji="1" lang="zh-CN" sz="2400" dirty="0"/>
          </a:p>
          <a:p>
            <a:pPr marL="0" indent="0">
              <a:buNone/>
            </a:pPr>
            <a:endParaRPr kumimoji="1" lang="zh-CN"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preg_replace</a:t>
            </a:r>
          </a:p>
        </p:txBody>
      </p:sp>
      <p:sp>
        <p:nvSpPr>
          <p:cNvPr id="3" name="内容占位符 2"/>
          <p:cNvSpPr>
            <a:spLocks noGrp="1"/>
          </p:cNvSpPr>
          <p:nvPr>
            <p:ph idx="1"/>
          </p:nvPr>
        </p:nvSpPr>
        <p:spPr>
          <a:xfrm>
            <a:off x="457200" y="2229485"/>
            <a:ext cx="7948930" cy="4553585"/>
          </a:xfrm>
        </p:spPr>
        <p:txBody>
          <a:bodyPr>
            <a:normAutofit/>
          </a:bodyPr>
          <a:lstStyle/>
          <a:p>
            <a:pPr marL="0" indent="0">
              <a:buNone/>
            </a:pPr>
            <a:r>
              <a:rPr kumimoji="1" sz="2400"/>
              <a:t>preg_replace — 执行一个正则表达式的搜索和替换 </a:t>
            </a:r>
          </a:p>
          <a:p>
            <a:pPr marL="0" indent="0">
              <a:buNone/>
            </a:pPr>
            <a:endParaRPr kumimoji="1" sz="2400"/>
          </a:p>
          <a:p>
            <a:pPr marL="0" indent="0">
              <a:buNone/>
            </a:pPr>
            <a:r>
              <a:rPr kumimoji="1" sz="2400"/>
              <a:t>mixed preg_replace ( mixed $pattern , mixed $replacement , mixed $subject [, int $limit = -1 [, int &amp;$count ]] )</a:t>
            </a:r>
          </a:p>
          <a:p>
            <a:pPr marL="0" indent="0">
              <a:buNone/>
            </a:pPr>
            <a:r>
              <a:rPr kumimoji="1" sz="2400"/>
              <a:t>搜索 subject 中匹配 pattern 的部分， 以 replacement 进行替换。 preg_replace — 执行一个正则表达式的搜索和替换 </a:t>
            </a:r>
          </a:p>
          <a:p>
            <a:pPr marL="0" indent="0">
              <a:buNone/>
            </a:pPr>
            <a:endParaRPr kumimoji="1" lang="zh-CN" sz="2400"/>
          </a:p>
          <a:p>
            <a:pPr marL="0" indent="0">
              <a:buNone/>
            </a:pPr>
            <a:endParaRPr kumimoji="1" lang="zh-CN" sz="24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preg_replace</a:t>
            </a:r>
          </a:p>
        </p:txBody>
      </p:sp>
      <p:sp>
        <p:nvSpPr>
          <p:cNvPr id="3" name="内容占位符 2"/>
          <p:cNvSpPr>
            <a:spLocks noGrp="1"/>
          </p:cNvSpPr>
          <p:nvPr>
            <p:ph idx="1"/>
          </p:nvPr>
        </p:nvSpPr>
        <p:spPr>
          <a:xfrm>
            <a:off x="457200" y="2229485"/>
            <a:ext cx="7948930" cy="4553585"/>
          </a:xfrm>
        </p:spPr>
        <p:txBody>
          <a:bodyPr>
            <a:normAutofit/>
          </a:bodyPr>
          <a:lstStyle/>
          <a:p>
            <a:pPr marL="0" indent="0">
              <a:buNone/>
            </a:pPr>
            <a:endParaRPr kumimoji="1" sz="1600" dirty="0"/>
          </a:p>
          <a:p>
            <a:pPr marL="0" indent="0">
              <a:buNone/>
            </a:pPr>
            <a:r>
              <a:rPr kumimoji="1" lang="zh-CN" sz="1600" dirty="0"/>
              <a:t>练习 </a:t>
            </a:r>
          </a:p>
          <a:p>
            <a:pPr marL="0" indent="0">
              <a:buNone/>
            </a:pPr>
            <a:r>
              <a:rPr kumimoji="1" lang="zh-CN" sz="1600" dirty="0"/>
              <a:t>将 [color=red]蓝色[/color] </a:t>
            </a:r>
            <a:r>
              <a:rPr kumimoji="1" lang="en-US" altLang="zh-CN" sz="1600" dirty="0" smtClean="0"/>
              <a:t>  </a:t>
            </a:r>
          </a:p>
          <a:p>
            <a:pPr marL="0" indent="0">
              <a:buNone/>
            </a:pPr>
            <a:r>
              <a:rPr kumimoji="1" lang="zh-CN" altLang="en-US" sz="1600" dirty="0" smtClean="0"/>
              <a:t>其中的</a:t>
            </a:r>
            <a:r>
              <a:rPr kumimoji="1" lang="en-US" altLang="zh-CN" sz="1600" dirty="0" smtClean="0"/>
              <a:t>red</a:t>
            </a:r>
            <a:r>
              <a:rPr kumimoji="1" lang="zh-CN" altLang="en-US" sz="1600" dirty="0" smtClean="0"/>
              <a:t>可能是任意其他</a:t>
            </a:r>
            <a:r>
              <a:rPr kumimoji="1" lang="zh-CN" altLang="en-US" sz="1600" smtClean="0"/>
              <a:t>颜色编码， 蓝色也可能是任意其他字符</a:t>
            </a:r>
            <a:endParaRPr kumimoji="1" lang="zh-CN" sz="1600" dirty="0"/>
          </a:p>
          <a:p>
            <a:pPr marL="0" indent="0">
              <a:buNone/>
            </a:pPr>
            <a:endParaRPr kumimoji="1" lang="en-US" altLang="zh-CN" sz="1600" dirty="0" smtClean="0"/>
          </a:p>
          <a:p>
            <a:pPr marL="0" indent="0">
              <a:buNone/>
            </a:pPr>
            <a:r>
              <a:rPr kumimoji="1" lang="zh-CN" sz="1600" dirty="0" smtClean="0"/>
              <a:t>转</a:t>
            </a:r>
            <a:r>
              <a:rPr kumimoji="1" lang="zh-CN" sz="1600" dirty="0"/>
              <a:t>成</a:t>
            </a:r>
            <a:r>
              <a:rPr kumimoji="1" sz="1600" dirty="0"/>
              <a:t>&lt;font color=</a:t>
            </a:r>
            <a:r>
              <a:rPr kumimoji="1" lang="en-US" sz="1600" dirty="0"/>
              <a:t>'</a:t>
            </a:r>
            <a:r>
              <a:rPr kumimoji="1" lang="zh-CN" sz="1600" dirty="0">
                <a:sym typeface="+mn-ea"/>
              </a:rPr>
              <a:t>red</a:t>
            </a:r>
            <a:r>
              <a:rPr kumimoji="1" sz="1600" dirty="0"/>
              <a:t>'&gt;</a:t>
            </a:r>
            <a:r>
              <a:rPr kumimoji="1" lang="zh-CN" sz="1600" dirty="0">
                <a:sym typeface="+mn-ea"/>
              </a:rPr>
              <a:t>蓝色</a:t>
            </a:r>
            <a:r>
              <a:rPr kumimoji="1" sz="1600" dirty="0"/>
              <a:t>&lt;/font&gt;</a:t>
            </a:r>
          </a:p>
          <a:p>
            <a:pPr marL="0" indent="0">
              <a:buNone/>
            </a:pPr>
            <a:endParaRPr kumimoji="1" lang="zh-CN" sz="2400" dirty="0"/>
          </a:p>
          <a:p>
            <a:pPr marL="0" indent="0">
              <a:buNone/>
            </a:pPr>
            <a:endParaRPr kumimoji="1" lang="zh-CN"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正则表达式优点</a:t>
            </a:r>
          </a:p>
        </p:txBody>
      </p:sp>
      <p:sp>
        <p:nvSpPr>
          <p:cNvPr id="4" name="文本框 3"/>
          <p:cNvSpPr txBox="1"/>
          <p:nvPr/>
        </p:nvSpPr>
        <p:spPr>
          <a:xfrm>
            <a:off x="1031875" y="3322320"/>
            <a:ext cx="7378700" cy="1737360"/>
          </a:xfrm>
          <a:prstGeom prst="rect">
            <a:avLst/>
          </a:prstGeom>
          <a:noFill/>
        </p:spPr>
        <p:txBody>
          <a:bodyPr wrap="square" rtlCol="0">
            <a:spAutoFit/>
          </a:bodyPr>
          <a:lstStyle/>
          <a:p>
            <a:r>
              <a:rPr kumimoji="1" lang="en-US" altLang="zh-CN" dirty="0" smtClean="0"/>
              <a:t>Linux</a:t>
            </a:r>
            <a:r>
              <a:rPr kumimoji="1" lang="zh-CN" altLang="en-US" dirty="0" smtClean="0"/>
              <a:t>操作， </a:t>
            </a:r>
            <a:r>
              <a:rPr kumimoji="1" lang="en-US" altLang="zh-CN" dirty="0" smtClean="0"/>
              <a:t>php</a:t>
            </a:r>
            <a:r>
              <a:rPr kumimoji="1" lang="zh-CN" altLang="en-US" dirty="0" smtClean="0"/>
              <a:t>， </a:t>
            </a:r>
            <a:r>
              <a:rPr kumimoji="1" lang="en-US" altLang="zh-CN" dirty="0" smtClean="0"/>
              <a:t>java</a:t>
            </a:r>
            <a:r>
              <a:rPr kumimoji="1" lang="zh-CN" altLang="en-US" dirty="0" smtClean="0"/>
              <a:t>， </a:t>
            </a:r>
            <a:r>
              <a:rPr kumimoji="1" lang="en-US" altLang="zh-CN" dirty="0" smtClean="0"/>
              <a:t>js</a:t>
            </a:r>
            <a:r>
              <a:rPr kumimoji="1" lang="zh-CN" altLang="en-US" dirty="0" smtClean="0"/>
              <a:t>中都需要利用正则表达式，来完成相应工作，</a:t>
            </a:r>
          </a:p>
          <a:p>
            <a:r>
              <a:rPr kumimoji="1" lang="zh-CN" altLang="en-US" dirty="0" smtClean="0"/>
              <a:t>并且可以大大的提高工作效率和减少代码量。</a:t>
            </a:r>
          </a:p>
          <a:p>
            <a:r>
              <a:rPr kumimoji="1" lang="zh-CN" altLang="en-US" dirty="0" smtClean="0"/>
              <a:t>他们的背后使用的正则原理都是一致的， 只是具体的语法可能略有不多。</a:t>
            </a:r>
          </a:p>
          <a:p>
            <a:r>
              <a:rPr kumimoji="1" lang="zh-CN" altLang="en-US" dirty="0" smtClean="0"/>
              <a:t>学好正则，对以后的工作非常有帮助！</a:t>
            </a:r>
          </a:p>
          <a:p>
            <a:endParaRPr kumimoji="1" lang="zh-CN" altLang="en-US" dirty="0" smtClean="0"/>
          </a:p>
          <a:p>
            <a:endParaRPr kumimoji="1" lang="zh-CN" alt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规律性的字符串</a:t>
            </a:r>
            <a:endParaRPr kumimoji="1" lang="zh-CN" altLang="en-US" dirty="0"/>
          </a:p>
        </p:txBody>
      </p:sp>
      <p:sp>
        <p:nvSpPr>
          <p:cNvPr id="4" name="文本框 3"/>
          <p:cNvSpPr txBox="1"/>
          <p:nvPr/>
        </p:nvSpPr>
        <p:spPr>
          <a:xfrm>
            <a:off x="1043490" y="2637379"/>
            <a:ext cx="7024744" cy="2585323"/>
          </a:xfrm>
          <a:prstGeom prst="rect">
            <a:avLst/>
          </a:prstGeom>
          <a:noFill/>
        </p:spPr>
        <p:txBody>
          <a:bodyPr wrap="square" rtlCol="0">
            <a:spAutoFit/>
          </a:bodyPr>
          <a:lstStyle/>
          <a:p>
            <a:r>
              <a:rPr kumimoji="1" lang="zh-CN" altLang="en-US" dirty="0" smtClean="0"/>
              <a:t>计算机中很多字符串都是有规律的，譬如：</a:t>
            </a:r>
            <a:endParaRPr kumimoji="1" lang="en-US" altLang="zh-CN" dirty="0" smtClean="0"/>
          </a:p>
          <a:p>
            <a:endParaRPr kumimoji="1" lang="en-US" altLang="zh-CN" dirty="0"/>
          </a:p>
          <a:p>
            <a:pPr marL="285750" indent="-285750">
              <a:buFont typeface="Arial"/>
              <a:buChar char="•"/>
            </a:pPr>
            <a:r>
              <a:rPr kumimoji="1" lang="zh-CN" altLang="en-US" dirty="0" smtClean="0"/>
              <a:t>手机号都是</a:t>
            </a:r>
            <a:r>
              <a:rPr kumimoji="1" lang="en-US" altLang="zh-CN" dirty="0" smtClean="0"/>
              <a:t>11</a:t>
            </a:r>
            <a:r>
              <a:rPr kumimoji="1" lang="zh-CN" altLang="en-US" dirty="0" smtClean="0"/>
              <a:t>位的数字，以</a:t>
            </a:r>
            <a:r>
              <a:rPr kumimoji="1" lang="en-US" altLang="zh-CN" dirty="0" smtClean="0"/>
              <a:t>13</a:t>
            </a:r>
            <a:r>
              <a:rPr kumimoji="1" lang="zh-CN" altLang="en-US" dirty="0" smtClean="0"/>
              <a:t>、</a:t>
            </a:r>
            <a:r>
              <a:rPr kumimoji="1" lang="en-US" altLang="zh-CN" dirty="0" smtClean="0"/>
              <a:t>15</a:t>
            </a:r>
            <a:r>
              <a:rPr kumimoji="1" lang="zh-CN" altLang="en-US" dirty="0" smtClean="0"/>
              <a:t>、</a:t>
            </a:r>
            <a:r>
              <a:rPr kumimoji="1" lang="en-US" altLang="zh-CN" dirty="0" smtClean="0"/>
              <a:t>17</a:t>
            </a:r>
            <a:r>
              <a:rPr kumimoji="1" lang="zh-CN" altLang="en-US" dirty="0" smtClean="0"/>
              <a:t>、</a:t>
            </a:r>
            <a:r>
              <a:rPr kumimoji="1" lang="en-US" altLang="zh-CN" dirty="0" smtClean="0"/>
              <a:t>18</a:t>
            </a:r>
            <a:r>
              <a:rPr kumimoji="1" lang="zh-CN" altLang="en-US" dirty="0" smtClean="0"/>
              <a:t>等数字开头</a:t>
            </a:r>
            <a:endParaRPr kumimoji="1" lang="en-US" altLang="zh-CN" dirty="0" smtClean="0"/>
          </a:p>
          <a:p>
            <a:pPr marL="285750" indent="-285750">
              <a:buFont typeface="Arial"/>
              <a:buChar char="•"/>
            </a:pPr>
            <a:r>
              <a:rPr kumimoji="1" lang="zh-CN" altLang="en-US" dirty="0" smtClean="0"/>
              <a:t>邮箱必须包含</a:t>
            </a:r>
            <a:r>
              <a:rPr kumimoji="1" lang="en-US" altLang="zh-CN" dirty="0" smtClean="0"/>
              <a:t>@</a:t>
            </a:r>
            <a:r>
              <a:rPr kumimoji="1" lang="zh-CN" altLang="en-US" dirty="0" smtClean="0"/>
              <a:t>符号，邮箱名必须是字母或者数字，不可以包含其他特殊符号</a:t>
            </a:r>
            <a:endParaRPr kumimoji="1" lang="en-US" altLang="zh-CN" dirty="0" smtClean="0"/>
          </a:p>
          <a:p>
            <a:pPr marL="285750" indent="-285750">
              <a:buFont typeface="Arial"/>
              <a:buChar char="•"/>
            </a:pPr>
            <a:r>
              <a:rPr kumimoji="1" lang="zh-CN" altLang="en-US" dirty="0" smtClean="0"/>
              <a:t>身份证有指定的位数以及规则</a:t>
            </a:r>
            <a:endParaRPr kumimoji="1" lang="en-US" altLang="zh-CN" dirty="0" smtClean="0"/>
          </a:p>
          <a:p>
            <a:pPr marL="285750" indent="-285750">
              <a:buFont typeface="Arial"/>
              <a:buChar char="•"/>
            </a:pPr>
            <a:r>
              <a:rPr kumimoji="1" lang="en-US" altLang="zh-CN" dirty="0" smtClean="0"/>
              <a:t>IP</a:t>
            </a:r>
            <a:r>
              <a:rPr kumimoji="1" lang="zh-CN" altLang="en-US" dirty="0" smtClean="0"/>
              <a:t>地址的规则是四段</a:t>
            </a:r>
            <a:r>
              <a:rPr kumimoji="1" lang="en-US" altLang="zh-CN" dirty="0" smtClean="0"/>
              <a:t>0</a:t>
            </a:r>
            <a:r>
              <a:rPr kumimoji="1" lang="zh-CN" altLang="en-US" dirty="0" smtClean="0"/>
              <a:t>到</a:t>
            </a:r>
            <a:r>
              <a:rPr kumimoji="1" lang="en-US" altLang="zh-CN" dirty="0" smtClean="0"/>
              <a:t>255</a:t>
            </a:r>
            <a:r>
              <a:rPr kumimoji="1" lang="zh-CN" altLang="en-US" dirty="0" smtClean="0"/>
              <a:t>的数字，中间使用</a:t>
            </a:r>
            <a:r>
              <a:rPr kumimoji="1" lang="en-US" altLang="zh-CN" dirty="0" smtClean="0"/>
              <a:t>.</a:t>
            </a:r>
            <a:r>
              <a:rPr kumimoji="1" lang="zh-CN" altLang="en-US" dirty="0" smtClean="0"/>
              <a:t>号连接</a:t>
            </a:r>
            <a:endParaRPr kumimoji="1" lang="en-US" altLang="zh-CN" dirty="0" smtClean="0"/>
          </a:p>
          <a:p>
            <a:endParaRPr kumimoji="1" lang="en-US" altLang="zh-CN" dirty="0"/>
          </a:p>
          <a:p>
            <a:r>
              <a:rPr kumimoji="1" lang="zh-CN" altLang="en-US" dirty="0" smtClean="0"/>
              <a:t>如何检测用户提交的这些文字是否格式正确？</a:t>
            </a:r>
            <a:endParaRPr kumimoji="1" lang="en-US" altLang="zh-C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练习</a:t>
            </a:r>
          </a:p>
        </p:txBody>
      </p:sp>
      <p:sp>
        <p:nvSpPr>
          <p:cNvPr id="3" name="内容占位符 2"/>
          <p:cNvSpPr>
            <a:spLocks noGrp="1"/>
          </p:cNvSpPr>
          <p:nvPr>
            <p:ph idx="1"/>
          </p:nvPr>
        </p:nvSpPr>
        <p:spPr/>
        <p:txBody>
          <a:bodyPr/>
          <a:lstStyle/>
          <a:p>
            <a:r>
              <a:rPr kumimoji="1" lang="zh-CN" altLang="en-US" dirty="0"/>
              <a:t>使用现有所学知识来判断手机号是否有效</a:t>
            </a:r>
            <a:endParaRPr kumimoji="1" lang="en-US" altLang="zh-CN" dirty="0"/>
          </a:p>
          <a:p>
            <a:r>
              <a:rPr kumimoji="1" lang="zh-CN" altLang="en-US" dirty="0"/>
              <a:t>要求：</a:t>
            </a:r>
            <a:r>
              <a:rPr kumimoji="1" lang="en-US" altLang="zh-CN" dirty="0"/>
              <a:t>11</a:t>
            </a:r>
            <a:r>
              <a:rPr kumimoji="1" lang="zh-CN" altLang="en-US" dirty="0"/>
              <a:t>位的数字，以</a:t>
            </a:r>
            <a:r>
              <a:rPr kumimoji="1" lang="en-US" altLang="zh-CN" dirty="0"/>
              <a:t>13</a:t>
            </a:r>
            <a:r>
              <a:rPr kumimoji="1" lang="zh-CN" altLang="en-US" dirty="0"/>
              <a:t>、</a:t>
            </a:r>
            <a:r>
              <a:rPr kumimoji="1" lang="en-US" altLang="zh-CN" dirty="0"/>
              <a:t>15</a:t>
            </a:r>
            <a:r>
              <a:rPr kumimoji="1" lang="zh-CN" altLang="en-US" dirty="0"/>
              <a:t>、</a:t>
            </a:r>
            <a:r>
              <a:rPr kumimoji="1" lang="en-US" altLang="zh-CN" dirty="0"/>
              <a:t>17</a:t>
            </a:r>
            <a:r>
              <a:rPr kumimoji="1" lang="zh-CN" altLang="en-US" dirty="0"/>
              <a:t>、</a:t>
            </a:r>
            <a:r>
              <a:rPr kumimoji="1" lang="en-US" altLang="zh-CN" dirty="0"/>
              <a:t>18</a:t>
            </a:r>
            <a:r>
              <a:rPr kumimoji="1" lang="zh-CN" altLang="en-US" dirty="0"/>
              <a:t>等数字开头</a:t>
            </a:r>
            <a:endParaRPr kumimoji="1" lang="en-US" altLang="zh-CN" dirty="0"/>
          </a:p>
          <a:p>
            <a:r>
              <a:rPr kumimoji="1" lang="zh-CN" altLang="en-US" dirty="0"/>
              <a:t>要求，使用函数来封装判断逻辑，参数为手机号，返回布尔型</a:t>
            </a:r>
            <a:endParaRPr kumimoji="1" lang="en-US" altLang="zh-CN" dirty="0"/>
          </a:p>
          <a:p>
            <a:r>
              <a:rPr kumimoji="1" lang="zh-CN" altLang="en-US" dirty="0"/>
              <a:t>提示，可以使用的函数：</a:t>
            </a:r>
            <a:r>
              <a:rPr kumimoji="1" lang="en-US" altLang="zh-CN" dirty="0" err="1"/>
              <a:t>strlen</a:t>
            </a:r>
            <a:r>
              <a:rPr kumimoji="1" lang="zh-CN" altLang="en-US" dirty="0"/>
              <a:t>、</a:t>
            </a:r>
            <a:r>
              <a:rPr kumimoji="1" lang="en-US" altLang="zh-CN" dirty="0" err="1"/>
              <a:t>substr</a:t>
            </a:r>
            <a:r>
              <a:rPr kumimoji="1" lang="zh-CN" altLang="en-US" dirty="0"/>
              <a:t>、</a:t>
            </a:r>
            <a:r>
              <a:rPr kumimoji="1" lang="en-US" altLang="zh-CN" dirty="0" err="1"/>
              <a:t>is_numeric</a:t>
            </a:r>
            <a:endParaRPr kumimoji="1"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匹配手机号</a:t>
            </a:r>
            <a:endParaRPr kumimoji="1" lang="zh-CN" altLang="en-US" dirty="0"/>
          </a:p>
        </p:txBody>
      </p:sp>
      <p:sp>
        <p:nvSpPr>
          <p:cNvPr id="4" name="文本框 3"/>
          <p:cNvSpPr txBox="1"/>
          <p:nvPr/>
        </p:nvSpPr>
        <p:spPr>
          <a:xfrm>
            <a:off x="1043490" y="2902964"/>
            <a:ext cx="7024744" cy="2585323"/>
          </a:xfrm>
          <a:prstGeom prst="rect">
            <a:avLst/>
          </a:prstGeom>
          <a:noFill/>
        </p:spPr>
        <p:txBody>
          <a:bodyPr wrap="square" rtlCol="0">
            <a:spAutoFit/>
          </a:bodyPr>
          <a:lstStyle/>
          <a:p>
            <a:r>
              <a:rPr kumimoji="1" lang="zh-CN" altLang="en-US" dirty="0" smtClean="0"/>
              <a:t>仅仅依靠字符串的各种函数，去匹配手机号，难度非常大</a:t>
            </a:r>
            <a:endParaRPr kumimoji="1" lang="en-US" altLang="zh-CN" dirty="0" smtClean="0"/>
          </a:p>
          <a:p>
            <a:endParaRPr kumimoji="1" lang="en-US" altLang="zh-CN" dirty="0"/>
          </a:p>
          <a:p>
            <a:pPr marL="285750" indent="-285750">
              <a:buFont typeface="Arial"/>
              <a:buChar char="•"/>
            </a:pPr>
            <a:r>
              <a:rPr kumimoji="1" lang="zh-CN" altLang="en-US" dirty="0" smtClean="0"/>
              <a:t>首先我们需要保证用户提交的手机号中都是数字</a:t>
            </a:r>
            <a:endParaRPr kumimoji="1" lang="en-US" altLang="zh-CN" dirty="0" smtClean="0"/>
          </a:p>
          <a:p>
            <a:pPr marL="285750" indent="-285750">
              <a:buFont typeface="Arial"/>
              <a:buChar char="•"/>
            </a:pPr>
            <a:r>
              <a:rPr kumimoji="1" lang="zh-CN" altLang="en-US" dirty="0" smtClean="0"/>
              <a:t>其次，需要使用</a:t>
            </a:r>
            <a:r>
              <a:rPr kumimoji="1" lang="en-US" altLang="zh-CN" dirty="0" err="1" smtClean="0"/>
              <a:t>strlen</a:t>
            </a:r>
            <a:r>
              <a:rPr kumimoji="1" lang="zh-CN" altLang="en-US" dirty="0" smtClean="0"/>
              <a:t>来判断长度是否是</a:t>
            </a:r>
            <a:r>
              <a:rPr kumimoji="1" lang="en-US" altLang="zh-CN" dirty="0" smtClean="0"/>
              <a:t>11</a:t>
            </a:r>
            <a:r>
              <a:rPr kumimoji="1" lang="zh-CN" altLang="en-US" dirty="0" smtClean="0"/>
              <a:t>位</a:t>
            </a:r>
            <a:endParaRPr kumimoji="1" lang="en-US" altLang="zh-CN" dirty="0" smtClean="0"/>
          </a:p>
          <a:p>
            <a:pPr marL="285750" indent="-285750">
              <a:buFont typeface="Arial"/>
              <a:buChar char="•"/>
            </a:pPr>
            <a:r>
              <a:rPr kumimoji="1" lang="zh-CN" altLang="en-US" dirty="0" smtClean="0"/>
              <a:t>再使用</a:t>
            </a:r>
            <a:r>
              <a:rPr kumimoji="1" lang="en-US" altLang="zh-CN" dirty="0" err="1" smtClean="0"/>
              <a:t>substr</a:t>
            </a:r>
            <a:r>
              <a:rPr kumimoji="1" lang="zh-CN" altLang="en-US" dirty="0" smtClean="0"/>
              <a:t>来截取前两位数字，判断是否是以</a:t>
            </a:r>
            <a:r>
              <a:rPr kumimoji="1" lang="en-US" altLang="zh-CN" dirty="0" smtClean="0"/>
              <a:t>13</a:t>
            </a:r>
            <a:r>
              <a:rPr kumimoji="1" lang="zh-CN" altLang="en-US" dirty="0" smtClean="0"/>
              <a:t>、</a:t>
            </a:r>
            <a:r>
              <a:rPr kumimoji="1" lang="en-US" altLang="zh-CN" dirty="0" smtClean="0"/>
              <a:t>15</a:t>
            </a:r>
            <a:r>
              <a:rPr kumimoji="1" lang="zh-CN" altLang="en-US" dirty="0" smtClean="0"/>
              <a:t>、</a:t>
            </a:r>
            <a:r>
              <a:rPr kumimoji="1" lang="en-US" altLang="zh-CN" dirty="0" smtClean="0"/>
              <a:t>17</a:t>
            </a:r>
            <a:r>
              <a:rPr kumimoji="1" lang="zh-CN" altLang="en-US" dirty="0" smtClean="0"/>
              <a:t>、</a:t>
            </a:r>
            <a:r>
              <a:rPr kumimoji="1" lang="en-US" altLang="zh-CN" dirty="0" smtClean="0"/>
              <a:t>18</a:t>
            </a:r>
            <a:r>
              <a:rPr kumimoji="1" lang="zh-CN" altLang="en-US" dirty="0" smtClean="0"/>
              <a:t>等数字开头，如果是</a:t>
            </a:r>
            <a:r>
              <a:rPr kumimoji="1" lang="en-US" altLang="zh-CN" dirty="0" smtClean="0"/>
              <a:t>11</a:t>
            </a:r>
            <a:r>
              <a:rPr kumimoji="1" lang="zh-CN" altLang="en-US" dirty="0" smtClean="0"/>
              <a:t>或者</a:t>
            </a:r>
            <a:r>
              <a:rPr kumimoji="1" lang="en-US" altLang="zh-CN" dirty="0" smtClean="0"/>
              <a:t>12</a:t>
            </a:r>
            <a:r>
              <a:rPr kumimoji="1" lang="zh-CN" altLang="en-US" dirty="0" smtClean="0"/>
              <a:t>的话，就是错误的手机号</a:t>
            </a:r>
            <a:endParaRPr kumimoji="1" lang="en-US" altLang="zh-CN" dirty="0" smtClean="0"/>
          </a:p>
          <a:p>
            <a:endParaRPr kumimoji="1" lang="en-US" altLang="zh-CN" dirty="0"/>
          </a:p>
          <a:p>
            <a:r>
              <a:rPr kumimoji="1" lang="zh-CN" altLang="en-US" dirty="0" smtClean="0"/>
              <a:t>手机号还是最简单的规则，那么其他的规则就更复杂了，有没有简单的方法来处理？</a:t>
            </a:r>
            <a:endParaRPr kumimoji="1"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正则表达式</a:t>
            </a:r>
          </a:p>
        </p:txBody>
      </p:sp>
      <p:sp>
        <p:nvSpPr>
          <p:cNvPr id="4" name="文本框 3"/>
          <p:cNvSpPr txBox="1"/>
          <p:nvPr/>
        </p:nvSpPr>
        <p:spPr>
          <a:xfrm>
            <a:off x="1043490" y="2637379"/>
            <a:ext cx="7024744" cy="1754327"/>
          </a:xfrm>
          <a:prstGeom prst="rect">
            <a:avLst/>
          </a:prstGeom>
          <a:noFill/>
        </p:spPr>
        <p:txBody>
          <a:bodyPr wrap="square" rtlCol="0">
            <a:spAutoFit/>
          </a:bodyPr>
          <a:lstStyle/>
          <a:p>
            <a:r>
              <a:rPr kumimoji="1" lang="zh-CN" altLang="en-US" dirty="0" smtClean="0"/>
              <a:t>正则表达式是一种描述一段</a:t>
            </a:r>
            <a:r>
              <a:rPr kumimoji="1" lang="zh-CN" altLang="en-US" dirty="0" smtClean="0">
                <a:solidFill>
                  <a:srgbClr val="FF0000"/>
                </a:solidFill>
              </a:rPr>
              <a:t>文本规则</a:t>
            </a:r>
            <a:r>
              <a:rPr kumimoji="1" lang="zh-CN" altLang="en-US" dirty="0" smtClean="0"/>
              <a:t>的方法，它不是精确的匹配，而是通过一些特定的符号来模糊匹配</a:t>
            </a:r>
            <a:endParaRPr kumimoji="1" lang="en-US" altLang="zh-CN" dirty="0" smtClean="0"/>
          </a:p>
          <a:p>
            <a:endParaRPr kumimoji="1" lang="en-US" altLang="zh-CN" dirty="0"/>
          </a:p>
          <a:p>
            <a:r>
              <a:rPr kumimoji="1" lang="zh-CN" altLang="en-US" dirty="0" smtClean="0"/>
              <a:t>譬如，我们在计算机里搜索文件的时候，使用*</a:t>
            </a:r>
            <a:r>
              <a:rPr kumimoji="1" lang="en-US" altLang="zh-CN" dirty="0" smtClean="0"/>
              <a:t>jpg</a:t>
            </a:r>
            <a:r>
              <a:rPr kumimoji="1" lang="zh-CN" altLang="en-US" dirty="0" smtClean="0"/>
              <a:t>作为关键词，实际上是可以搜索出所有文件名末尾包含</a:t>
            </a:r>
            <a:r>
              <a:rPr kumimoji="1" lang="en-US" altLang="zh-CN" dirty="0" smtClean="0"/>
              <a:t>jpg</a:t>
            </a:r>
            <a:r>
              <a:rPr kumimoji="1" lang="zh-CN" altLang="en-US" dirty="0" smtClean="0"/>
              <a:t>的文件，这就是一种表达式，*号代替了各种文字</a:t>
            </a:r>
            <a:endParaRPr kumimoji="1"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err="1" smtClean="0"/>
              <a:t>preg_match</a:t>
            </a:r>
            <a:endParaRPr kumimoji="1" lang="zh-CN" altLang="en-US" dirty="0"/>
          </a:p>
        </p:txBody>
      </p:sp>
      <p:sp>
        <p:nvSpPr>
          <p:cNvPr id="4" name="文本框 3"/>
          <p:cNvSpPr txBox="1"/>
          <p:nvPr/>
        </p:nvSpPr>
        <p:spPr>
          <a:xfrm>
            <a:off x="1043608" y="3140968"/>
            <a:ext cx="7024744" cy="2092881"/>
          </a:xfrm>
          <a:prstGeom prst="rect">
            <a:avLst/>
          </a:prstGeom>
          <a:noFill/>
        </p:spPr>
        <p:txBody>
          <a:bodyPr wrap="square" rtlCol="0">
            <a:spAutoFit/>
          </a:bodyPr>
          <a:lstStyle/>
          <a:p>
            <a:r>
              <a:rPr kumimoji="1" lang="zh-CN" altLang="en-US" dirty="0" smtClean="0"/>
              <a:t>在</a:t>
            </a:r>
            <a:r>
              <a:rPr kumimoji="1" lang="en-US" altLang="zh-CN" dirty="0" smtClean="0"/>
              <a:t>PHP</a:t>
            </a:r>
            <a:r>
              <a:rPr kumimoji="1" lang="zh-CN" altLang="en-US" dirty="0" smtClean="0"/>
              <a:t>中，我们使用</a:t>
            </a:r>
            <a:r>
              <a:rPr kumimoji="1" lang="en-US" altLang="zh-CN" dirty="0" err="1" smtClean="0"/>
              <a:t>preg_match</a:t>
            </a:r>
            <a:r>
              <a:rPr kumimoji="1" lang="zh-CN" altLang="en-US" dirty="0" smtClean="0"/>
              <a:t>函数来执行正则表达式的匹配，一个参数是我们的正则表达式规则，第二个参数是需要检查的文本</a:t>
            </a:r>
            <a:endParaRPr kumimoji="1" lang="en-US" altLang="zh-CN" dirty="0" smtClean="0"/>
          </a:p>
          <a:p>
            <a:endParaRPr kumimoji="1" lang="en-US" altLang="zh-CN" dirty="0"/>
          </a:p>
          <a:p>
            <a:r>
              <a:rPr kumimoji="1" lang="en-US" altLang="zh-CN" dirty="0" err="1" smtClean="0"/>
              <a:t>preg_match</a:t>
            </a:r>
            <a:r>
              <a:rPr kumimoji="1" lang="zh-CN" altLang="en-US" dirty="0" smtClean="0"/>
              <a:t>匹配成功返回</a:t>
            </a:r>
            <a:r>
              <a:rPr kumimoji="1" lang="en-US" altLang="zh-CN" dirty="0" smtClean="0"/>
              <a:t>true</a:t>
            </a:r>
            <a:r>
              <a:rPr kumimoji="1" lang="zh-CN" altLang="en-US" dirty="0" smtClean="0"/>
              <a:t>，反之，返回</a:t>
            </a:r>
            <a:r>
              <a:rPr kumimoji="1" lang="en-US" altLang="zh-CN" dirty="0" smtClean="0"/>
              <a:t>false</a:t>
            </a:r>
          </a:p>
          <a:p>
            <a:endParaRPr kumimoji="1" lang="en-US" altLang="zh-CN" dirty="0"/>
          </a:p>
          <a:p>
            <a:r>
              <a:rPr lang="en-US" altLang="zh-CN" sz="2000" b="0" i="0" dirty="0" err="1">
                <a:solidFill>
                  <a:srgbClr val="669933"/>
                </a:solidFill>
                <a:effectLst/>
                <a:latin typeface="Fira Mono"/>
              </a:rPr>
              <a:t>int</a:t>
            </a:r>
            <a:r>
              <a:rPr lang="en-US" altLang="zh-CN" sz="2000" b="0" i="0" dirty="0">
                <a:solidFill>
                  <a:srgbClr val="737373"/>
                </a:solidFill>
                <a:effectLst/>
                <a:latin typeface="Fira Mono"/>
              </a:rPr>
              <a:t> </a:t>
            </a:r>
            <a:r>
              <a:rPr lang="en-US" altLang="zh-CN" sz="2000" b="0" i="0" dirty="0" err="1">
                <a:solidFill>
                  <a:srgbClr val="336699"/>
                </a:solidFill>
                <a:effectLst/>
                <a:latin typeface="Fira Mono"/>
              </a:rPr>
              <a:t>preg_match</a:t>
            </a:r>
            <a:r>
              <a:rPr lang="en-US" altLang="zh-CN" sz="2000" b="0" i="0" dirty="0">
                <a:solidFill>
                  <a:srgbClr val="737373"/>
                </a:solidFill>
                <a:effectLst/>
                <a:latin typeface="Fira Mono"/>
              </a:rPr>
              <a:t> ( </a:t>
            </a:r>
            <a:r>
              <a:rPr lang="en-US" altLang="zh-CN" sz="2000" b="0" i="0" dirty="0">
                <a:solidFill>
                  <a:srgbClr val="669933"/>
                </a:solidFill>
                <a:effectLst/>
                <a:latin typeface="Fira Mono"/>
              </a:rPr>
              <a:t>string</a:t>
            </a:r>
            <a:r>
              <a:rPr lang="en-US" altLang="zh-CN" sz="2000" b="0" i="0" dirty="0">
                <a:solidFill>
                  <a:srgbClr val="737373"/>
                </a:solidFill>
                <a:effectLst/>
                <a:latin typeface="Fira Mono"/>
              </a:rPr>
              <a:t> $pattern , </a:t>
            </a:r>
            <a:r>
              <a:rPr lang="en-US" altLang="zh-CN" sz="2000" b="0" i="0" dirty="0">
                <a:solidFill>
                  <a:srgbClr val="669933"/>
                </a:solidFill>
                <a:effectLst/>
                <a:latin typeface="Fira Mono"/>
              </a:rPr>
              <a:t>string</a:t>
            </a:r>
            <a:r>
              <a:rPr lang="en-US" altLang="zh-CN" sz="2000" b="0" i="0" dirty="0">
                <a:solidFill>
                  <a:srgbClr val="737373"/>
                </a:solidFill>
                <a:effectLst/>
                <a:latin typeface="Fira Mono"/>
              </a:rPr>
              <a:t> $subject [, </a:t>
            </a:r>
            <a:r>
              <a:rPr lang="en-US" altLang="zh-CN" sz="2000" b="0" i="0" dirty="0">
                <a:solidFill>
                  <a:srgbClr val="669933"/>
                </a:solidFill>
                <a:effectLst/>
                <a:latin typeface="Fira Mono"/>
              </a:rPr>
              <a:t>array</a:t>
            </a:r>
            <a:r>
              <a:rPr lang="en-US" altLang="zh-CN" sz="2000" b="0" i="0" dirty="0">
                <a:solidFill>
                  <a:srgbClr val="737373"/>
                </a:solidFill>
                <a:effectLst/>
                <a:latin typeface="Fira Mono"/>
              </a:rPr>
              <a:t> &amp;$matches [, </a:t>
            </a:r>
            <a:r>
              <a:rPr lang="en-US" altLang="zh-CN" sz="2000" b="0" i="0" dirty="0" err="1">
                <a:solidFill>
                  <a:srgbClr val="669933"/>
                </a:solidFill>
                <a:effectLst/>
                <a:latin typeface="Fira Mono"/>
              </a:rPr>
              <a:t>int</a:t>
            </a:r>
            <a:r>
              <a:rPr lang="en-US" altLang="zh-CN" sz="2000" b="0" i="0" dirty="0">
                <a:solidFill>
                  <a:srgbClr val="737373"/>
                </a:solidFill>
                <a:effectLst/>
                <a:latin typeface="Fira Mono"/>
              </a:rPr>
              <a:t> $flags</a:t>
            </a:r>
            <a:r>
              <a:rPr lang="en-US" altLang="zh-CN" sz="2000" b="0" i="0" dirty="0">
                <a:solidFill>
                  <a:srgbClr val="993366"/>
                </a:solidFill>
                <a:effectLst/>
                <a:latin typeface="Fira Mono"/>
              </a:rPr>
              <a:t> = 0</a:t>
            </a:r>
            <a:r>
              <a:rPr lang="en-US" altLang="zh-CN" sz="2000" b="0" i="0" dirty="0">
                <a:solidFill>
                  <a:srgbClr val="737373"/>
                </a:solidFill>
                <a:effectLst/>
                <a:latin typeface="Fira Mono"/>
              </a:rPr>
              <a:t> [, </a:t>
            </a:r>
            <a:r>
              <a:rPr lang="en-US" altLang="zh-CN" sz="2000" b="0" i="0" dirty="0" err="1">
                <a:solidFill>
                  <a:srgbClr val="669933"/>
                </a:solidFill>
                <a:effectLst/>
                <a:latin typeface="Fira Mono"/>
              </a:rPr>
              <a:t>int</a:t>
            </a:r>
            <a:r>
              <a:rPr lang="en-US" altLang="zh-CN" sz="2000" b="0" i="0" dirty="0" err="1">
                <a:solidFill>
                  <a:srgbClr val="737373"/>
                </a:solidFill>
                <a:effectLst/>
                <a:latin typeface="Fira Mono"/>
              </a:rPr>
              <a:t>$offset</a:t>
            </a:r>
            <a:r>
              <a:rPr lang="en-US" altLang="zh-CN" sz="2000" b="0" i="0" dirty="0">
                <a:solidFill>
                  <a:srgbClr val="993366"/>
                </a:solidFill>
                <a:effectLst/>
                <a:latin typeface="Fira Mono"/>
              </a:rPr>
              <a:t> = 0</a:t>
            </a:r>
            <a:r>
              <a:rPr lang="en-US" altLang="zh-CN" sz="2000" b="0" i="0" dirty="0">
                <a:solidFill>
                  <a:srgbClr val="737373"/>
                </a:solidFill>
                <a:effectLst/>
                <a:latin typeface="Fira Mono"/>
              </a:rPr>
              <a:t> ]]]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开始和结束</a:t>
            </a:r>
            <a:endParaRPr kumimoji="1" lang="zh-CN" altLang="en-US" dirty="0"/>
          </a:p>
        </p:txBody>
      </p:sp>
      <p:sp>
        <p:nvSpPr>
          <p:cNvPr id="4" name="文本框 3"/>
          <p:cNvSpPr txBox="1"/>
          <p:nvPr/>
        </p:nvSpPr>
        <p:spPr>
          <a:xfrm>
            <a:off x="1043490" y="2555979"/>
            <a:ext cx="7024744" cy="3383280"/>
          </a:xfrm>
          <a:prstGeom prst="rect">
            <a:avLst/>
          </a:prstGeom>
          <a:noFill/>
        </p:spPr>
        <p:txBody>
          <a:bodyPr wrap="square" rtlCol="0">
            <a:spAutoFit/>
          </a:bodyPr>
          <a:lstStyle/>
          <a:p>
            <a:r>
              <a:rPr kumimoji="1" lang="en-US" altLang="zh-CN" dirty="0" smtClean="0"/>
              <a:t>^</a:t>
            </a:r>
            <a:r>
              <a:rPr kumimoji="1" lang="zh-CN" altLang="en-US" dirty="0" smtClean="0"/>
              <a:t>表示开始；</a:t>
            </a:r>
            <a:r>
              <a:rPr kumimoji="1" lang="en-US" altLang="zh-CN" dirty="0" smtClean="0"/>
              <a:t>$</a:t>
            </a:r>
            <a:r>
              <a:rPr kumimoji="1" lang="zh-CN" altLang="en-US" dirty="0" smtClean="0"/>
              <a:t>表示结束</a:t>
            </a:r>
            <a:endParaRPr kumimoji="1" lang="en-US" altLang="zh-CN" dirty="0" smtClean="0"/>
          </a:p>
          <a:p>
            <a:endParaRPr kumimoji="1" lang="en-US" altLang="zh-CN" dirty="0"/>
          </a:p>
          <a:p>
            <a:r>
              <a:rPr kumimoji="1" lang="zh-CN" altLang="en-US" dirty="0" smtClean="0"/>
              <a:t>下面的代码可以匹配，任意以</a:t>
            </a:r>
            <a:r>
              <a:rPr kumimoji="1" lang="zh-CN" altLang="zh-CN" dirty="0" smtClean="0"/>
              <a:t>d</a:t>
            </a:r>
            <a:r>
              <a:rPr kumimoji="1" lang="en-US" altLang="zh-CN" dirty="0" smtClean="0"/>
              <a:t>ate</a:t>
            </a:r>
            <a:r>
              <a:rPr kumimoji="1" lang="zh-CN" altLang="en-US" dirty="0" smtClean="0"/>
              <a:t>开头的编号</a:t>
            </a:r>
            <a:endParaRPr kumimoji="1" lang="en-US" altLang="zh-CN" dirty="0" smtClean="0"/>
          </a:p>
          <a:p>
            <a:endParaRPr kumimoji="1" lang="en-US" altLang="zh-CN" dirty="0"/>
          </a:p>
          <a:p>
            <a:r>
              <a:rPr dirty="0"/>
              <a:t>$str = 'date20150121';</a:t>
            </a:r>
          </a:p>
          <a:p>
            <a:r>
              <a:rPr dirty="0"/>
              <a:t>if (preg_match('/^date/', $str)) {</a:t>
            </a:r>
          </a:p>
          <a:p>
            <a:r>
              <a:rPr dirty="0"/>
              <a:t>  echo '匹配成功';</a:t>
            </a:r>
          </a:p>
          <a:p>
            <a:r>
              <a:rPr dirty="0"/>
              <a:t>} else {</a:t>
            </a:r>
          </a:p>
          <a:p>
            <a:r>
              <a:rPr dirty="0"/>
              <a:t>  echo '匹配失败';</a:t>
            </a:r>
          </a:p>
          <a:p>
            <a:r>
              <a:rPr dirty="0"/>
              <a:t>}</a:t>
            </a:r>
          </a:p>
          <a:p>
            <a:endParaRPr kumimoji="1" lang="en-US" altLang="zh-CN" dirty="0" smtClean="0"/>
          </a:p>
          <a:p>
            <a:r>
              <a:rPr kumimoji="1" lang="zh-CN" altLang="en-US" dirty="0" smtClean="0"/>
              <a:t>请尝试使用</a:t>
            </a:r>
            <a:r>
              <a:rPr kumimoji="1" lang="en-US" altLang="zh-CN" dirty="0" smtClean="0"/>
              <a:t>$</a:t>
            </a:r>
            <a:r>
              <a:rPr kumimoji="1" lang="zh-CN" altLang="en-US" dirty="0" smtClean="0"/>
              <a:t>来检测以其他字符结尾的字符串</a:t>
            </a:r>
            <a:endParaRPr kumimoji="1"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起源">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enesis">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Genesis">
      <a:fillStyleLst>
        <a:solidFill>
          <a:schemeClr val="phClr"/>
        </a:solidFill>
        <a:gradFill rotWithShape="1">
          <a:gsLst>
            <a:gs pos="0">
              <a:schemeClr val="phClr">
                <a:tint val="100000"/>
                <a:shade val="70000"/>
                <a:satMod val="100000"/>
                <a:greenMod val="110000"/>
              </a:schemeClr>
            </a:gs>
            <a:gs pos="75000">
              <a:schemeClr val="phClr">
                <a:tint val="40000"/>
                <a:satMod val="150000"/>
                <a:redMod val="100000"/>
                <a:blueMod val="100000"/>
              </a:schemeClr>
            </a:gs>
            <a:gs pos="100000">
              <a:schemeClr val="phClr">
                <a:tint val="60000"/>
                <a:satMod val="120000"/>
                <a:redMod val="100000"/>
                <a:blueMod val="100000"/>
              </a:schemeClr>
            </a:gs>
          </a:gsLst>
          <a:path path="circle">
            <a:fillToRect l="25000" t="25000" r="5000" b="5000"/>
          </a:path>
        </a:gradFill>
        <a:gradFill rotWithShape="1">
          <a:gsLst>
            <a:gs pos="0">
              <a:schemeClr val="phClr">
                <a:tint val="50000"/>
                <a:shade val="100000"/>
                <a:alpha val="100000"/>
                <a:satMod val="150000"/>
              </a:schemeClr>
            </a:gs>
            <a:gs pos="40000">
              <a:schemeClr val="phClr">
                <a:tint val="70000"/>
                <a:shade val="100000"/>
                <a:alpha val="100000"/>
                <a:satMod val="150000"/>
              </a:schemeClr>
            </a:gs>
            <a:gs pos="100000">
              <a:schemeClr val="phClr">
                <a:shade val="90000"/>
                <a:satMod val="110000"/>
              </a:schemeClr>
            </a:gs>
          </a:gsLst>
          <a:lin ang="5400000" scaled="0"/>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a:effectStyle>
        <a:effectStyle>
          <a:effectLst>
            <a:innerShdw blurRad="50800" dist="25400" dir="13500000">
              <a:srgbClr val="000000">
                <a:alpha val="75000"/>
              </a:srgbClr>
            </a:innerShdw>
            <a:reflection blurRad="101600" stA="40000" endPos="50000" dist="63500" dir="5400000" fadeDir="7200000" sy="-100000" kx="300000" rotWithShape="0"/>
          </a:effectLst>
          <a:scene3d>
            <a:camera prst="orthographicFront">
              <a:rot lat="0" lon="0" rev="0"/>
            </a:camera>
            <a:lightRig rig="chilly" dir="tr">
              <a:rot lat="0" lon="0" rev="1200000"/>
            </a:lightRig>
          </a:scene3d>
          <a:sp3d prstMaterial="plastic">
            <a:bevelT w="0" h="0"/>
          </a:sp3d>
        </a:effectStyle>
      </a:effectStyleLst>
      <a:bgFillStyleLst>
        <a:blipFill rotWithShape="1">
          <a:blip xmlns:r="http://schemas.openxmlformats.org/officeDocument/2006/relationships" r:embed="rId1"/>
          <a:stretch>
            <a:fillRect/>
          </a:stretch>
        </a:blipFill>
        <a:blipFill rotWithShape="1">
          <a:blip xmlns:r="http://schemas.openxmlformats.org/officeDocument/2006/relationships" r:embed="rId2"/>
          <a:stretch>
            <a:fillRect/>
          </a:stretch>
        </a:blipFill>
        <a:blipFill rotWithShape="1">
          <a:blip xmlns:r="http://schemas.openxmlformats.org/officeDocument/2006/relationships" r:embed="rId3"/>
          <a:stretch>
            <a:fillRect/>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起源.thmx</Template>
  <TotalTime>168</TotalTime>
  <Words>1593</Words>
  <Application>WPS 演示</Application>
  <PresentationFormat>全屏显示(4:3)</PresentationFormat>
  <Paragraphs>197</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起源</vt:lpstr>
      <vt:lpstr>正则表达式</vt:lpstr>
      <vt:lpstr>正则表达式的历史</vt:lpstr>
      <vt:lpstr>正则表达式优点</vt:lpstr>
      <vt:lpstr>规律性的字符串</vt:lpstr>
      <vt:lpstr>练习</vt:lpstr>
      <vt:lpstr>匹配手机号</vt:lpstr>
      <vt:lpstr>正则表达式</vt:lpstr>
      <vt:lpstr>preg_match</vt:lpstr>
      <vt:lpstr>开始和结束</vt:lpstr>
      <vt:lpstr>获取匹配内容</vt:lpstr>
      <vt:lpstr>字母或者数字</vt:lpstr>
      <vt:lpstr>个数</vt:lpstr>
      <vt:lpstr>个数</vt:lpstr>
      <vt:lpstr>或</vt:lpstr>
      <vt:lpstr>范围</vt:lpstr>
      <vt:lpstr>截取匹配内容</vt:lpstr>
      <vt:lpstr>转义</vt:lpstr>
      <vt:lpstr>匹配手机号</vt:lpstr>
      <vt:lpstr>匹配邮箱地址</vt:lpstr>
      <vt:lpstr>匹配IP地址</vt:lpstr>
      <vt:lpstr>练习</vt:lpstr>
      <vt:lpstr>练习</vt:lpstr>
      <vt:lpstr>练习</vt:lpstr>
      <vt:lpstr>练习</vt:lpstr>
      <vt:lpstr>练习</vt:lpstr>
      <vt:lpstr>练习</vt:lpstr>
      <vt:lpstr>练习</vt:lpstr>
      <vt:lpstr>preg_replace</vt:lpstr>
      <vt:lpstr>preg_replace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Andy Lui</dc:creator>
  <cp:lastModifiedBy>微软用户</cp:lastModifiedBy>
  <cp:revision>123</cp:revision>
  <dcterms:created xsi:type="dcterms:W3CDTF">2015-12-25T00:41:00Z</dcterms:created>
  <dcterms:modified xsi:type="dcterms:W3CDTF">2016-05-25T08:59:36Z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2052-10.1.0.5602</vt:lpwstr>
  </property>
</Properties>
</file>