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3" r:id="rId4"/>
    <p:sldId id="262" r:id="rId5"/>
    <p:sldId id="258" r:id="rId6"/>
    <p:sldId id="264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  <a:endParaRPr sz="4400">
              <a:solidFill>
                <a:schemeClr val="accent1"/>
              </a:solidFill>
              <a:latin typeface="Wingdings" pitchFamily="2" charset="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8945">
              <a:defRPr/>
            </a:lvl6pPr>
            <a:lvl7pPr marL="1718945">
              <a:defRPr/>
            </a:lvl7pPr>
            <a:lvl8pPr marL="1718945">
              <a:defRPr/>
            </a:lvl8pPr>
            <a:lvl9pPr marL="1718945"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  <a:endParaRPr sz="4400">
              <a:solidFill>
                <a:schemeClr val="accent1"/>
              </a:solidFill>
              <a:latin typeface="Wingdings" pitchFamily="2" charset="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 defTabSz="-635">
              <a:defRPr sz="1600"/>
            </a:lvl6pPr>
            <a:lvl7pPr marL="2173605" indent="-227330" defTabSz="-635">
              <a:defRPr sz="1600"/>
            </a:lvl7pPr>
            <a:lvl8pPr marL="2399030" indent="-227330" defTabSz="-635">
              <a:defRPr sz="1600"/>
            </a:lvl8pPr>
            <a:lvl9pPr marL="2625725" indent="-227330" defTabSz="-635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613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9030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8005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验证码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验证码（</a:t>
            </a:r>
            <a:r>
              <a:rPr kumimoji="1" lang="en-US" altLang="zh-CN" dirty="0"/>
              <a:t>CAPTCHA</a:t>
            </a:r>
            <a:r>
              <a:rPr kumimoji="1" lang="zh-CN" altLang="en-US" dirty="0"/>
              <a:t>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3481617"/>
            <a:ext cx="7662864" cy="2555646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防止暴力破解密码（猜测密码）</a:t>
            </a:r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防止恶意注册垃圾帐号</a:t>
            </a:r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防止刷票</a:t>
            </a:r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防止帖子、新闻评论灌水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39775" y="2620691"/>
            <a:ext cx="7662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用来区分当前用户是人还是计算机的一种手段，主要用于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常用验证方式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扭曲的字母数字</a:t>
            </a:r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扭曲的中文</a:t>
            </a:r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就去数字</a:t>
            </a:r>
            <a:r>
              <a:rPr kumimoji="1" lang="en-US" altLang="zh-CN" dirty="0"/>
              <a:t>+</a:t>
            </a:r>
            <a:r>
              <a:rPr kumimoji="1" lang="zh-CN" altLang="en-US" dirty="0"/>
              <a:t>加减乘除运算</a:t>
            </a:r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/>
              <a:t>语音验证码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如何将文字转换为图片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err="1" smtClean="0"/>
              <a:t>imagecreate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创建新的画布</a:t>
            </a:r>
            <a:endParaRPr kumimoji="1" lang="en-US" altLang="zh-CN" dirty="0"/>
          </a:p>
          <a:p>
            <a:r>
              <a:rPr kumimoji="1" lang="en-US" altLang="zh-CN" dirty="0" err="1" smtClean="0"/>
              <a:t>imagecolorallocate</a:t>
            </a:r>
            <a:r>
              <a:rPr kumimoji="1" lang="zh-CN" altLang="en-US" dirty="0" smtClean="0"/>
              <a:t>:定义背景色</a:t>
            </a:r>
            <a:endParaRPr kumimoji="1" lang="en-US" altLang="zh-CN" dirty="0"/>
          </a:p>
          <a:p>
            <a:r>
              <a:rPr kumimoji="1" lang="en-US" altLang="zh-CN" dirty="0" err="1" smtClean="0"/>
              <a:t>imagefill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为画布填充背景色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imagestring</a:t>
            </a:r>
            <a:r>
              <a:rPr kumimoji="1" lang="zh-CN" altLang="en-US" dirty="0"/>
              <a:t>:</a:t>
            </a:r>
            <a:r>
              <a:rPr kumimoji="1" lang="zh-CN" altLang="en-US" dirty="0" smtClean="0"/>
              <a:t>在图片中嵌入文字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imagesetpixel</a:t>
            </a:r>
            <a:r>
              <a:rPr kumimoji="1" lang="zh-CN" altLang="en-US" dirty="0" smtClean="0"/>
              <a:t>:在图片中插入像素点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imagepng</a:t>
            </a:r>
            <a:r>
              <a:rPr kumimoji="1" lang="zh-CN" altLang="zh-CN" dirty="0" smtClean="0"/>
              <a:t>:</a:t>
            </a:r>
            <a:r>
              <a:rPr kumimoji="1" lang="zh-CN" altLang="en-US" dirty="0" smtClean="0"/>
              <a:t>输出</a:t>
            </a:r>
            <a:r>
              <a:rPr kumimoji="1" lang="en-US" altLang="zh-CN" dirty="0" err="1" smtClean="0"/>
              <a:t>png</a:t>
            </a:r>
            <a:r>
              <a:rPr kumimoji="1" lang="zh-CN" altLang="en-US" dirty="0" smtClean="0"/>
              <a:t>图片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imagedestroy</a:t>
            </a:r>
            <a:r>
              <a:rPr kumimoji="1" lang="zh-CN" altLang="en-US" dirty="0" smtClean="0"/>
              <a:t>:删除图片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验证码的逻辑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16000" y="3018118"/>
            <a:ext cx="2106706" cy="14791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浏览器</a:t>
            </a:r>
            <a:endParaRPr kumimoji="1"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451412" y="3040529"/>
            <a:ext cx="2241176" cy="61258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请求验证码图片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69106" y="3048001"/>
            <a:ext cx="2283012" cy="14492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/>
              <a:t>服务器</a:t>
            </a:r>
            <a:endParaRPr kumimoji="1" lang="en-US" altLang="zh-CN"/>
          </a:p>
          <a:p>
            <a:pPr algn="ctr"/>
            <a:r>
              <a:rPr kumimoji="1" lang="zh-CN" altLang="en-US"/>
              <a:t>生成验证码</a:t>
            </a:r>
            <a:r>
              <a:rPr kumimoji="1" lang="en-US" altLang="zh-CN"/>
              <a:t>1234</a:t>
            </a:r>
            <a:endParaRPr kumimoji="1" lang="en-US" altLang="zh-CN"/>
          </a:p>
          <a:p>
            <a:pPr algn="ctr"/>
            <a:r>
              <a:rPr kumimoji="1" lang="zh-CN" altLang="en-US"/>
              <a:t>保存至</a:t>
            </a:r>
            <a:endParaRPr kumimoji="1"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3451412" y="3959412"/>
            <a:ext cx="2241176" cy="537883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返回图片</a:t>
            </a:r>
            <a:r>
              <a:rPr kumimoji="1" lang="en-US" altLang="zh-CN"/>
              <a:t>1234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16000" y="4993342"/>
            <a:ext cx="2106706" cy="14791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浏览器</a:t>
            </a:r>
            <a:endParaRPr kumimoji="1"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451412" y="5015753"/>
            <a:ext cx="2241176" cy="61258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提交验证码</a:t>
            </a:r>
            <a:r>
              <a:rPr kumimoji="1" lang="en-US" altLang="zh-CN"/>
              <a:t>4567</a:t>
            </a: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69106" y="5023225"/>
            <a:ext cx="2283012" cy="14492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/>
              <a:t>服务器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比较</a:t>
            </a:r>
            <a:endParaRPr kumimoji="1"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3451412" y="5934636"/>
            <a:ext cx="2241176" cy="537883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返回验证失败</a:t>
            </a:r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68353" y="3959412"/>
            <a:ext cx="1045881" cy="3585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1234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768353" y="5934636"/>
            <a:ext cx="1045881" cy="3585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1234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68353" y="5314576"/>
            <a:ext cx="1045881" cy="3585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4567</a:t>
            </a:r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验证码的逻辑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zh-CN" dirty="0" err="1" smtClean="0"/>
              <a:t>session_start</a:t>
            </a:r>
            <a:r>
              <a:rPr kumimoji="1" lang="en-US" altLang="zh-CN" dirty="0" smtClean="0"/>
              <a:t>();</a:t>
            </a:r>
            <a:r>
              <a:rPr kumimoji="1" lang="zh-CN" altLang="en-US" dirty="0" smtClean="0"/>
              <a:t>/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启用</a:t>
            </a:r>
            <a:r>
              <a:rPr kumimoji="1" lang="en-US" altLang="zh-CN" dirty="0" smtClean="0"/>
              <a:t>SESSION</a:t>
            </a:r>
            <a:endParaRPr kumimoji="1" lang="en-US" altLang="zh-CN" dirty="0" smtClean="0"/>
          </a:p>
          <a:p>
            <a:r>
              <a:rPr kumimoji="1" lang="en-US" altLang="zh-CN" dirty="0" smtClean="0"/>
              <a:t>header(“Content</a:t>
            </a:r>
            <a:r>
              <a:rPr kumimoji="1" lang="en-US" altLang="zh-CN" dirty="0"/>
              <a:t>-type: image/png</a:t>
            </a:r>
            <a:r>
              <a:rPr kumimoji="1" lang="en-US" altLang="zh-CN" dirty="0" smtClean="0"/>
              <a:t>”);//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最终输出的不是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PNG</a:t>
            </a:r>
            <a:r>
              <a:rPr kumimoji="1" lang="zh-CN" altLang="en-US" dirty="0" smtClean="0"/>
              <a:t>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使用图片函数，创建图片并设置背景色</a:t>
            </a:r>
            <a:endParaRPr kumimoji="1" lang="en-US" altLang="zh-CN" dirty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rand</a:t>
            </a:r>
            <a:r>
              <a:rPr kumimoji="1" lang="zh-CN" altLang="en-US" dirty="0" smtClean="0"/>
              <a:t>生成随机数，并将随机数嵌入到图片中，每个随机数设置不同的颜色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将验证码的数字保存在</a:t>
            </a:r>
            <a:r>
              <a:rPr kumimoji="1" lang="en-US" altLang="zh-CN" dirty="0" smtClean="0"/>
              <a:t>SESSION</a:t>
            </a:r>
            <a:r>
              <a:rPr kumimoji="1" lang="zh-CN" altLang="en-US" dirty="0" smtClean="0"/>
              <a:t>中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在图片中随机插入大量的像素点作为干扰</a:t>
            </a:r>
            <a:endParaRPr kumimoji="1" lang="en-US" altLang="zh-CN" dirty="0" smtClean="0"/>
          </a:p>
          <a:p>
            <a:r>
              <a:rPr kumimoji="1" lang="zh-CN" altLang="en-US" dirty="0" smtClean="0"/>
              <a:t>最后输出图片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用户最终提交的验证码需要和</a:t>
            </a:r>
            <a:r>
              <a:rPr kumimoji="1" lang="en-US" altLang="zh-CN" dirty="0" smtClean="0"/>
              <a:t>SESSION</a:t>
            </a:r>
            <a:r>
              <a:rPr kumimoji="1" lang="zh-CN" altLang="en-US" dirty="0" smtClean="0"/>
              <a:t>中的值进行比对，一直则表示验证成功，不一致，则验证失败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2630" y="2131060"/>
            <a:ext cx="7509510" cy="518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/>
              <a:t>&lt;?php</a:t>
            </a:r>
            <a:endParaRPr sz="1400"/>
          </a:p>
          <a:p>
            <a:r>
              <a:rPr sz="1400"/>
              <a:t>//session_start(); //生成验证码图片</a:t>
            </a:r>
            <a:endParaRPr sz="1400"/>
          </a:p>
          <a:p>
            <a:r>
              <a:rPr sz="1400"/>
              <a:t>Header("Content-type:image/PNG");</a:t>
            </a:r>
            <a:endParaRPr sz="1400"/>
          </a:p>
          <a:p>
            <a:r>
              <a:rPr sz="1400"/>
              <a:t>$im = imagecreate(44, 18);  //  画一张指定宽高的图片</a:t>
            </a:r>
            <a:endParaRPr sz="1400"/>
          </a:p>
          <a:p>
            <a:r>
              <a:rPr sz="1400"/>
              <a:t>$back = imagecolorallocate($im, 245, 245, 245);  //  定义背景颜色</a:t>
            </a:r>
            <a:endParaRPr sz="1400"/>
          </a:p>
          <a:p>
            <a:r>
              <a:rPr sz="1400"/>
              <a:t>imagefill($im, 0, 0, $back);  //把背景颜色填充到刚刚画出来的图片中</a:t>
            </a:r>
            <a:endParaRPr sz="1400"/>
          </a:p>
          <a:p>
            <a:r>
              <a:rPr sz="1400"/>
              <a:t>$vcodes = ""; //生成4位数字</a:t>
            </a:r>
            <a:endParaRPr sz="1400"/>
          </a:p>
          <a:p>
            <a:r>
              <a:rPr sz="1400"/>
              <a:t>for ($i = 0; $i &lt; 4; $i++) {</a:t>
            </a:r>
            <a:endParaRPr sz="1400"/>
          </a:p>
          <a:p>
            <a:r>
              <a:rPr sz="1400"/>
              <a:t>  $font = imagecolorallocate($im, rand(100, 255), rand(0, 100), rand(100, 255));</a:t>
            </a:r>
            <a:endParaRPr sz="1400"/>
          </a:p>
          <a:p>
            <a:r>
              <a:rPr sz="1400"/>
              <a:t>  //  生成随机颜色</a:t>
            </a:r>
            <a:endParaRPr sz="1400"/>
          </a:p>
          <a:p>
            <a:r>
              <a:rPr sz="1400"/>
              <a:t>  $authnum = rand(1, 9);</a:t>
            </a:r>
            <a:endParaRPr sz="1400"/>
          </a:p>
          <a:p>
            <a:r>
              <a:rPr sz="1400"/>
              <a:t>  $vcodes .= $authnum;</a:t>
            </a:r>
            <a:endParaRPr sz="1400"/>
          </a:p>
          <a:p>
            <a:r>
              <a:rPr sz="1400"/>
              <a:t>  imagestring($im, 5, 2 + $i * 10, 1, $authnum, $font);</a:t>
            </a:r>
            <a:endParaRPr sz="1400"/>
          </a:p>
          <a:p>
            <a:r>
              <a:rPr sz="1400"/>
              <a:t>}</a:t>
            </a:r>
            <a:endParaRPr sz="1400"/>
          </a:p>
          <a:p>
            <a:r>
              <a:rPr sz="1400"/>
              <a:t>//$_SESSION['VCODE'] = $vcodes;</a:t>
            </a:r>
            <a:endParaRPr sz="1400"/>
          </a:p>
          <a:p>
            <a:r>
              <a:rPr sz="1400"/>
              <a:t>for ($i = 0; $i &lt; 100; $i++) {</a:t>
            </a:r>
            <a:endParaRPr sz="1400"/>
          </a:p>
          <a:p>
            <a:r>
              <a:rPr sz="1400"/>
              <a:t>  //加入干扰象素</a:t>
            </a:r>
            <a:endParaRPr sz="1400"/>
          </a:p>
          <a:p>
            <a:r>
              <a:rPr sz="1400"/>
              <a:t>  $randcolor = imagecolorallocate($im, rand(0, 255), rand(0, 255), rand(0, 255));</a:t>
            </a:r>
            <a:endParaRPr sz="1400"/>
          </a:p>
          <a:p>
            <a:r>
              <a:rPr sz="1400"/>
              <a:t>  imagesetpixel($im, rand() % 44, rand() % 18, $randcolor);</a:t>
            </a:r>
            <a:endParaRPr sz="1400"/>
          </a:p>
          <a:p>
            <a:r>
              <a:rPr sz="1400"/>
              <a:t>  //  画像素点函数</a:t>
            </a:r>
            <a:endParaRPr sz="1400"/>
          </a:p>
          <a:p>
            <a:r>
              <a:rPr sz="1400"/>
              <a:t>}</a:t>
            </a:r>
            <a:endParaRPr sz="1400"/>
          </a:p>
          <a:p>
            <a:r>
              <a:rPr sz="1400"/>
              <a:t>imagepng($im);</a:t>
            </a:r>
            <a:endParaRPr sz="1400"/>
          </a:p>
          <a:p>
            <a:r>
              <a:rPr sz="1400"/>
              <a:t>imagedestroy($im);</a:t>
            </a:r>
            <a:endParaRPr sz="1400"/>
          </a:p>
          <a:p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简单验证码如何被破解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3490" y="2401493"/>
            <a:ext cx="7024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简单的验证码很容易被破解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程序也能读图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下面举例，如何解析出车牌号（最容易辨认的一种）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车牌号长度固定，按每个字符进行切割，一个字符一张图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分析每张图里，蓝色和白色像素点的比例，不同的数字、字母，比例都是固定的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如果文字更改颜色，增加干扰像素点，也不能完全杜绝破解。仍旧切出字符，统计出出现频率最高的两种色值，仍然可以算出比例；像素点也能被程序清除掉。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文字扭曲会增加难度，但是可以大量重复请求验证码</a:t>
            </a:r>
            <a:r>
              <a:rPr kumimoji="1" lang="zh-CN" altLang="en-US" smtClean="0"/>
              <a:t>，摸清扭曲规律，训练电脑最终识别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>
            <a:fillRect/>
          </a:stretch>
        </a:blipFill>
        <a:blipFill rotWithShape="1">
          <a:blip xmlns:r="http://schemas.openxmlformats.org/officeDocument/2006/relationships" r:embed="rId2"/>
          <a:stretch>
            <a:fillRect/>
          </a:stretch>
        </a:blipFill>
        <a:blipFill rotWithShape="1">
          <a:blip xmlns:r="http://schemas.openxmlformats.org/officeDocument/2006/relationships" r:embed="rId3"/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0</TotalTime>
  <Words>1504</Words>
  <Application>WPS 演示</Application>
  <PresentationFormat>全屏显示(4:3)</PresentationFormat>
  <Paragraphs>107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起源</vt:lpstr>
      <vt:lpstr>验证码</vt:lpstr>
      <vt:lpstr>验证码（CAPTCHA）</vt:lpstr>
      <vt:lpstr>常用验证方式</vt:lpstr>
      <vt:lpstr>如何将文字转换为图片</vt:lpstr>
      <vt:lpstr>验证码的逻辑</vt:lpstr>
      <vt:lpstr>验证码的逻辑</vt:lpstr>
      <vt:lpstr>代码</vt:lpstr>
      <vt:lpstr>简单验证码如何被破解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Andy Lui</dc:creator>
  <cp:lastModifiedBy>Administrator</cp:lastModifiedBy>
  <cp:revision>36</cp:revision>
  <dcterms:created xsi:type="dcterms:W3CDTF">2016-02-10T10:26:00Z</dcterms:created>
  <dcterms:modified xsi:type="dcterms:W3CDTF">2016-06-11T23:25:37Z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