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数据表之间的关系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左连接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867413"/>
            <a:ext cx="702474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nl-NL" altLang="zh-CN">
                <a:effectLst/>
                <a:latin typeface="-webkit-standard"/>
              </a:rPr>
              <a:t>*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nl-NL" altLang="zh-CN">
                <a:effectLst/>
                <a:latin typeface="-webkit-standard"/>
              </a:rPr>
              <a:t>edu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LEFT JOIN </a:t>
            </a:r>
            <a:r>
              <a:rPr lang="nl-NL" altLang="zh-CN">
                <a:effectLst/>
                <a:latin typeface="-webkit-standard"/>
              </a:rPr>
              <a:t>school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ON </a:t>
            </a:r>
            <a:r>
              <a:rPr lang="nl-NL" altLang="zh-CN">
                <a:effectLst/>
                <a:latin typeface="-webkit-standard"/>
              </a:rPr>
              <a:t>edu.school_id = school.id</a:t>
            </a:r>
            <a:r>
              <a:rPr lang="nl-NL" altLang="zh-CN">
                <a:effectLst/>
                <a:latin typeface="Menlo"/>
              </a:rPr>
              <a:t>;</a:t>
            </a:r>
            <a:endParaRPr lang="nl-NL" altLang="zh-CN">
              <a:effectLst/>
              <a:latin typeface="Menlo"/>
            </a:endParaRPr>
          </a:p>
          <a:p>
            <a:endParaRPr kumimoji="1" lang="nl-NL" altLang="zh-CN" smtClean="0">
              <a:latin typeface="Menlo"/>
            </a:endParaRPr>
          </a:p>
          <a:p>
            <a:r>
              <a:rPr kumimoji="1" lang="zh-CN" altLang="en-US" smtClean="0"/>
              <a:t>此时，</a:t>
            </a:r>
            <a:r>
              <a:rPr kumimoji="1" lang="zh-CN" altLang="zh-CN" smtClean="0"/>
              <a:t>e</a:t>
            </a:r>
            <a:r>
              <a:rPr kumimoji="1" lang="en-US" altLang="zh-CN" smtClean="0"/>
              <a:t>du</a:t>
            </a:r>
            <a:r>
              <a:rPr kumimoji="1" lang="zh-CN" altLang="en-US" smtClean="0"/>
              <a:t>为左表，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为右表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mtClean="0"/>
              <a:t>LEFT</a:t>
            </a:r>
            <a:r>
              <a:rPr kumimoji="1" lang="zh-CN" altLang="en-US" smtClean="0"/>
              <a:t> </a:t>
            </a:r>
            <a:r>
              <a:rPr kumimoji="1" lang="en-US" altLang="zh-CN"/>
              <a:t>JOIN</a:t>
            </a:r>
            <a:r>
              <a:rPr kumimoji="1" lang="zh-CN" altLang="en-US"/>
              <a:t>（左连接）</a:t>
            </a:r>
            <a:r>
              <a:rPr kumimoji="1" lang="zh-CN" altLang="en-US" smtClean="0"/>
              <a:t>以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表的记录为基础</a:t>
            </a:r>
            <a:r>
              <a:rPr kumimoji="1" lang="zh-CN" altLang="en-US"/>
              <a:t>，左表的记录会全部显示出来，右表如果没有能够关联上的数组，则记录中显示</a:t>
            </a:r>
            <a:r>
              <a:rPr kumimoji="1" lang="en-US" altLang="zh-CN" smtClean="0"/>
              <a:t>NULL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也就是说</a:t>
            </a:r>
            <a:r>
              <a:rPr kumimoji="1" lang="zh-CN" altLang="en-US"/>
              <a:t>，</a:t>
            </a:r>
            <a:r>
              <a:rPr kumimoji="1" lang="zh-CN" altLang="en-US" smtClean="0"/>
              <a:t>如果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表中的</a:t>
            </a:r>
            <a:r>
              <a:rPr kumimoji="1" lang="en-US" altLang="zh-CN" smtClean="0"/>
              <a:t>school_id</a:t>
            </a:r>
            <a:r>
              <a:rPr kumimoji="1" lang="zh-CN" altLang="en-US" smtClean="0"/>
              <a:t>与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表中的</a:t>
            </a:r>
            <a:r>
              <a:rPr kumimoji="1" lang="en-US" altLang="zh-CN"/>
              <a:t>id</a:t>
            </a:r>
            <a:r>
              <a:rPr kumimoji="1" lang="zh-CN" altLang="en-US"/>
              <a:t>有对应不上的情况</a:t>
            </a:r>
            <a:r>
              <a:rPr kumimoji="1" lang="zh-CN" altLang="en-US" smtClean="0"/>
              <a:t>，学校名称会为空</a:t>
            </a:r>
            <a:r>
              <a:rPr kumimoji="1" lang="zh-CN" altLang="zh-CN" smtClean="0"/>
              <a:t>（</a:t>
            </a:r>
            <a:r>
              <a:rPr kumimoji="1" lang="zh-CN" altLang="en-US" smtClean="0"/>
              <a:t>譬如学校信息被意外删除</a:t>
            </a:r>
            <a:r>
              <a:rPr kumimoji="1" lang="zh-CN" altLang="zh-CN" smtClean="0"/>
              <a:t>）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左连接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919702"/>
            <a:ext cx="1298694" cy="2111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左表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556" y="2919702"/>
            <a:ext cx="1298694" cy="1633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右表</a:t>
            </a:r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342184" y="3447557"/>
            <a:ext cx="1245372" cy="6433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left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join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16349" y="2919702"/>
            <a:ext cx="1298694" cy="2111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左表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06452" y="2919702"/>
            <a:ext cx="1298694" cy="1633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右表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15043" y="4569251"/>
            <a:ext cx="1298694" cy="46187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NULL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右连接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3030899"/>
            <a:ext cx="702474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b="1">
                <a:solidFill>
                  <a:srgbClr val="000080"/>
                </a:solidFill>
                <a:effectLst/>
                <a:latin typeface="Menlo"/>
              </a:rPr>
              <a:t>SELECT </a:t>
            </a:r>
            <a:r>
              <a:rPr lang="nl-NL" altLang="zh-CN">
                <a:effectLst/>
                <a:latin typeface="-webkit-standard"/>
              </a:rPr>
              <a:t>*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nl-NL" altLang="zh-CN">
                <a:effectLst/>
                <a:latin typeface="-webkit-standard"/>
              </a:rPr>
              <a:t>edu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RIGHT JOIN </a:t>
            </a:r>
            <a:r>
              <a:rPr lang="nl-NL" altLang="zh-CN">
                <a:effectLst/>
                <a:latin typeface="-webkit-standard"/>
              </a:rPr>
              <a:t>school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ON </a:t>
            </a:r>
            <a:r>
              <a:rPr lang="nl-NL" altLang="zh-CN">
                <a:effectLst/>
                <a:latin typeface="-webkit-standard"/>
              </a:rPr>
              <a:t>edu.school_id = school.id</a:t>
            </a:r>
            <a:r>
              <a:rPr lang="nl-NL" altLang="zh-CN">
                <a:effectLst/>
                <a:latin typeface="Menlo"/>
              </a:rPr>
              <a:t>;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en-US" altLang="zh-CN" smtClean="0"/>
              <a:t>RIGHT</a:t>
            </a:r>
            <a:r>
              <a:rPr kumimoji="1" lang="zh-CN" altLang="en-US" smtClean="0"/>
              <a:t> </a:t>
            </a:r>
            <a:r>
              <a:rPr kumimoji="1" lang="en-US" altLang="zh-CN"/>
              <a:t>JOIN</a:t>
            </a:r>
            <a:r>
              <a:rPr kumimoji="1" lang="zh-CN" altLang="en-US"/>
              <a:t>（右连接）与左连接相反</a:t>
            </a:r>
            <a:r>
              <a:rPr kumimoji="1" lang="zh-CN" altLang="en-US" smtClean="0"/>
              <a:t>，查询出的结果以右表为主，如果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表中的</a:t>
            </a:r>
            <a:r>
              <a:rPr kumimoji="1" lang="en-US" altLang="zh-CN" smtClean="0"/>
              <a:t>school_id</a:t>
            </a:r>
            <a:r>
              <a:rPr kumimoji="1" lang="zh-CN" altLang="en-US" smtClean="0"/>
              <a:t>与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表中的</a:t>
            </a:r>
            <a:r>
              <a:rPr kumimoji="1" lang="en-US" altLang="zh-CN"/>
              <a:t>id</a:t>
            </a:r>
            <a:r>
              <a:rPr kumimoji="1" lang="zh-CN" altLang="en-US"/>
              <a:t>有对应</a:t>
            </a:r>
            <a:r>
              <a:rPr kumimoji="1" lang="zh-CN" altLang="en-US" smtClean="0"/>
              <a:t>不上的情况，</a:t>
            </a:r>
            <a:r>
              <a:rPr kumimoji="1" lang="en-US" altLang="zh-CN" smtClean="0"/>
              <a:t>school_id</a:t>
            </a:r>
            <a:r>
              <a:rPr kumimoji="1" lang="zh-CN" altLang="en-US" smtClean="0"/>
              <a:t>错误的简历信息将无法显示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右连接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919702"/>
            <a:ext cx="1298694" cy="1633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左表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36004" y="2919702"/>
            <a:ext cx="1298694" cy="21114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右表</a:t>
            </a:r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342184" y="3447557"/>
            <a:ext cx="1393820" cy="6433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mtClean="0"/>
              <a:t>r</a:t>
            </a:r>
            <a:r>
              <a:rPr kumimoji="1" lang="en-US" altLang="zh-CN" smtClean="0"/>
              <a:t>ight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join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16349" y="2919702"/>
            <a:ext cx="1298694" cy="1633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左表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06452" y="2919702"/>
            <a:ext cx="1298694" cy="20949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右表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99855" y="4552755"/>
            <a:ext cx="1290103" cy="4618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NULL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内连接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490" y="2571443"/>
            <a:ext cx="7024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INNER</a:t>
            </a:r>
            <a:r>
              <a:rPr kumimoji="1" lang="zh-CN" altLang="en-US"/>
              <a:t> </a:t>
            </a:r>
            <a:r>
              <a:rPr kumimoji="1" lang="en-US" altLang="zh-CN"/>
              <a:t>JOIN</a:t>
            </a:r>
            <a:r>
              <a:rPr kumimoji="1" lang="zh-CN" altLang="en-US"/>
              <a:t>（内连接）既不以左表为准，也不以右表为准，只显示两边完全符合</a:t>
            </a:r>
            <a:r>
              <a:rPr kumimoji="1" lang="zh-CN" altLang="en-US" smtClean="0"/>
              <a:t>条件的记录</a:t>
            </a:r>
            <a:endParaRPr kumimoji="1"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043490" y="3447557"/>
            <a:ext cx="1298694" cy="2111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左表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87556" y="3447557"/>
            <a:ext cx="1298694" cy="1633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右表</a:t>
            </a:r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342184" y="3975412"/>
            <a:ext cx="1245372" cy="6433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left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join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16349" y="3447557"/>
            <a:ext cx="1298694" cy="1633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左表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06452" y="3447557"/>
            <a:ext cx="1298694" cy="1633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右表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/>
              <a:t>表名在</a:t>
            </a:r>
            <a:r>
              <a:rPr kumimoji="1" lang="en-US" altLang="zh-CN"/>
              <a:t>JOIN</a:t>
            </a:r>
            <a:r>
              <a:rPr kumimoji="1" lang="zh-CN" altLang="en-US"/>
              <a:t>中如果太长可以使用</a:t>
            </a:r>
            <a:r>
              <a:rPr kumimoji="1" lang="en-US" altLang="zh-CN"/>
              <a:t>AS</a:t>
            </a:r>
            <a:r>
              <a:rPr kumimoji="1" lang="zh-CN" altLang="en-US"/>
              <a:t>给表名起别名</a:t>
            </a:r>
            <a:endParaRPr kumimoji="1" lang="en-US" altLang="zh-CN"/>
          </a:p>
          <a:p>
            <a:r>
              <a:rPr lang="nl-NL" altLang="zh-CN" b="1">
                <a:solidFill>
                  <a:srgbClr val="000080"/>
                </a:solidFill>
                <a:latin typeface="Menlo"/>
              </a:rPr>
              <a:t>SELECT </a:t>
            </a:r>
            <a:r>
              <a:rPr lang="nl-NL" altLang="zh-CN">
                <a:latin typeface="-webkit-standard"/>
              </a:rPr>
              <a:t>* </a:t>
            </a:r>
            <a:r>
              <a:rPr lang="nl-NL" altLang="zh-CN" b="1">
                <a:solidFill>
                  <a:srgbClr val="000080"/>
                </a:solidFill>
                <a:latin typeface="-webkit-standard"/>
              </a:rPr>
              <a:t>FROM </a:t>
            </a:r>
            <a:r>
              <a:rPr lang="nl-NL" altLang="zh-CN">
                <a:latin typeface="-webkit-standard"/>
              </a:rPr>
              <a:t>edu </a:t>
            </a:r>
            <a:r>
              <a:rPr lang="nl-NL" altLang="zh-CN" b="1">
                <a:solidFill>
                  <a:srgbClr val="000080"/>
                </a:solidFill>
                <a:latin typeface="-webkit-standard"/>
              </a:rPr>
              <a:t>LEFT JOIN </a:t>
            </a:r>
            <a:r>
              <a:rPr lang="nl-NL" altLang="zh-CN">
                <a:latin typeface="-webkit-standard"/>
              </a:rPr>
              <a:t>school </a:t>
            </a:r>
            <a:r>
              <a:rPr lang="nl-NL" altLang="zh-CN" b="1">
                <a:solidFill>
                  <a:srgbClr val="000080"/>
                </a:solidFill>
                <a:latin typeface="-webkit-standard"/>
              </a:rPr>
              <a:t>ON </a:t>
            </a:r>
            <a:r>
              <a:rPr lang="nl-NL" altLang="zh-CN">
                <a:latin typeface="-webkit-standard"/>
              </a:rPr>
              <a:t>edu.school_id = school.id</a:t>
            </a:r>
            <a:r>
              <a:rPr lang="nl-NL" altLang="zh-CN">
                <a:latin typeface="Menlo"/>
              </a:rPr>
              <a:t>;</a:t>
            </a:r>
            <a:endParaRPr lang="nl-NL" altLang="zh-CN">
              <a:latin typeface="Menlo"/>
            </a:endParaRPr>
          </a:p>
          <a:p>
            <a:r>
              <a:rPr lang="nl-NL" altLang="zh-CN" b="1">
                <a:solidFill>
                  <a:srgbClr val="000080"/>
                </a:solidFill>
                <a:effectLst/>
                <a:latin typeface="Menlo"/>
              </a:rPr>
              <a:t>SELECT</a:t>
            </a:r>
            <a:r>
              <a:rPr lang="nl-NL" altLang="zh-CN">
                <a:effectLst/>
                <a:latin typeface="-webkit-standard"/>
              </a:rPr>
              <a:t> *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FROM</a:t>
            </a:r>
            <a:r>
              <a:rPr lang="nl-NL" altLang="zh-CN">
                <a:effectLst/>
                <a:latin typeface="-webkit-standard"/>
              </a:rPr>
              <a:t> edu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AS </a:t>
            </a:r>
            <a:r>
              <a:rPr lang="nl-NL" altLang="zh-CN">
                <a:effectLst/>
                <a:latin typeface="-webkit-standard"/>
              </a:rPr>
              <a:t>e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LEFT</a:t>
            </a:r>
            <a:r>
              <a:rPr lang="nl-NL" altLang="zh-CN">
                <a:effectLst/>
                <a:latin typeface="-webkit-standard"/>
              </a:rPr>
              <a:t>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JOIN</a:t>
            </a:r>
            <a:r>
              <a:rPr lang="nl-NL" altLang="zh-CN">
                <a:effectLst/>
                <a:latin typeface="-webkit-standard"/>
              </a:rPr>
              <a:t> school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AS </a:t>
            </a:r>
            <a:r>
              <a:rPr lang="nl-NL" altLang="zh-CN">
                <a:effectLst/>
                <a:latin typeface="-webkit-standard"/>
              </a:rPr>
              <a:t>s </a:t>
            </a:r>
            <a:r>
              <a:rPr lang="nl-NL" altLang="zh-CN" b="1">
                <a:solidFill>
                  <a:srgbClr val="000080"/>
                </a:solidFill>
                <a:effectLst/>
                <a:latin typeface="-webkit-standard"/>
              </a:rPr>
              <a:t>ON</a:t>
            </a:r>
            <a:r>
              <a:rPr lang="nl-NL" altLang="zh-CN">
                <a:effectLst/>
                <a:latin typeface="-webkit-standard"/>
              </a:rPr>
              <a:t> e.school_id = s.id</a:t>
            </a:r>
            <a:r>
              <a:rPr lang="nl-NL" altLang="zh-CN">
                <a:effectLst/>
                <a:latin typeface="Menlo"/>
              </a:rPr>
              <a:t>;</a:t>
            </a:r>
            <a:endParaRPr lang="nl-NL" altLang="zh-CN">
              <a:effectLst/>
              <a:latin typeface="Menlo"/>
            </a:endParaRPr>
          </a:p>
          <a:p>
            <a:r>
              <a:rPr kumimoji="1" lang="zh-CN" altLang="en-US"/>
              <a:t>大多数情况下，我们可以省略</a:t>
            </a:r>
            <a:r>
              <a:rPr kumimoji="1" lang="en-US" altLang="zh-CN"/>
              <a:t>AS</a:t>
            </a:r>
            <a:r>
              <a:rPr kumimoji="1" lang="zh-CN" altLang="en-US"/>
              <a:t>关键词，直接在表明后使用空格加别名</a:t>
            </a:r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SELECT</a:t>
            </a:r>
            <a:r>
              <a:rPr lang="en-US" altLang="zh-CN">
                <a:effectLst/>
                <a:latin typeface="-webkit-standard"/>
              </a:rPr>
              <a:t> *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FROM</a:t>
            </a:r>
            <a:r>
              <a:rPr lang="en-US" altLang="zh-CN">
                <a:effectLst/>
                <a:latin typeface="-webkit-standard"/>
              </a:rPr>
              <a:t> edu e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LEFT</a:t>
            </a:r>
            <a:r>
              <a:rPr lang="en-US" altLang="zh-CN">
                <a:effectLst/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JOIN</a:t>
            </a:r>
            <a:r>
              <a:rPr lang="en-US" altLang="zh-CN">
                <a:effectLst/>
                <a:latin typeface="-webkit-standard"/>
              </a:rPr>
              <a:t> school s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ON</a:t>
            </a:r>
            <a:r>
              <a:rPr lang="en-US" altLang="zh-CN">
                <a:effectLst/>
                <a:latin typeface="-webkit-standard"/>
              </a:rPr>
              <a:t> e.school_id = s.id</a:t>
            </a:r>
            <a:r>
              <a:rPr lang="en-US" altLang="zh-CN">
                <a:effectLst/>
                <a:latin typeface="Menlo"/>
              </a:rPr>
              <a:t>;</a:t>
            </a:r>
            <a:endParaRPr kumimoji="1" lang="en-US" altLang="zh-CN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外键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629350"/>
            <a:ext cx="7024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/>
              <a:t>实际上，理想状况下，无论是左连接，还是右连接，他们的结果都应该与内连接一样，只是因为某些原因，导致两边数据不对称时，才会出现差异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如何能在技术上保证数据不出现差异呢</a:t>
            </a:r>
            <a:r>
              <a:rPr kumimoji="1" lang="zh-CN" altLang="en-US" smtClean="0"/>
              <a:t>？我们可以使用外键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外键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2329"/>
            <a:ext cx="7024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如果一张数据表中的某个字段的值是另外一张表的主键，</a:t>
            </a:r>
            <a:r>
              <a:rPr kumimoji="1" lang="zh-CN" altLang="en-US" smtClean="0"/>
              <a:t>那么我们可以称该字段为表的外键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因此，我们可以称：</a:t>
            </a:r>
            <a:r>
              <a:rPr kumimoji="1" lang="en-US" altLang="zh-CN" smtClean="0"/>
              <a:t>cv_id</a:t>
            </a:r>
            <a:r>
              <a:rPr kumimoji="1" lang="zh-CN" altLang="en-US" smtClean="0"/>
              <a:t>是</a:t>
            </a:r>
            <a:r>
              <a:rPr kumimoji="1" lang="zh-CN" altLang="zh-CN" smtClean="0"/>
              <a:t>ed</a:t>
            </a:r>
            <a:r>
              <a:rPr kumimoji="1" lang="en-US" altLang="zh-CN" smtClean="0"/>
              <a:t>u</a:t>
            </a:r>
            <a:r>
              <a:rPr kumimoji="1" lang="zh-CN" altLang="en-US" smtClean="0"/>
              <a:t>表的外键；</a:t>
            </a:r>
            <a:r>
              <a:rPr kumimoji="1" lang="en-US" altLang="zh-CN" smtClean="0"/>
              <a:t>school_id</a:t>
            </a:r>
            <a:r>
              <a:rPr kumimoji="1" lang="zh-CN" altLang="en-US" smtClean="0"/>
              <a:t>也是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表的外键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外键主要是用来保证数据的完整性，表里是否设置外键不影响</a:t>
            </a:r>
            <a:r>
              <a:rPr kumimoji="1" lang="zh-CN" altLang="en-US" smtClean="0"/>
              <a:t>其使用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添加外键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90" y="2589792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如果我们给数据表添加外键，需要注意，表中的外键所保存的值，与关联表里的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是否真正的能够对应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更直白的说就是，</a:t>
            </a:r>
            <a:r>
              <a:rPr kumimoji="1" lang="en-US" altLang="zh-CN" smtClean="0"/>
              <a:t>shool_id</a:t>
            </a:r>
            <a:r>
              <a:rPr kumimoji="1" lang="zh-CN" altLang="en-US" smtClean="0"/>
              <a:t>里保存的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在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表里是否存在，如果不存在，添加外键时，系统会报错，因此，在测试时，我们可以直接执行</a:t>
            </a:r>
            <a:r>
              <a:rPr kumimoji="1" lang="en-US" altLang="zh-CN" smtClean="0"/>
              <a:t>truncate</a:t>
            </a:r>
            <a:r>
              <a:rPr kumimoji="1" lang="zh-CN" altLang="en-US" smtClean="0"/>
              <a:t>来清空错误数据，但是如果是在产品线上，需要通过批处理脚本，来统一修正错误数据，然后才可以添加外键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>
                <a:effectLst/>
                <a:latin typeface="-webkit-standard"/>
              </a:rPr>
              <a:t>edu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FOREIGN KEY</a:t>
            </a:r>
            <a:r>
              <a:rPr lang="en-US" altLang="zh-CN">
                <a:effectLst/>
                <a:latin typeface="-webkit-standard"/>
              </a:rPr>
              <a:t>(cv_id)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REFERENCES </a:t>
            </a:r>
            <a:r>
              <a:rPr lang="en-US" altLang="zh-CN">
                <a:effectLst/>
                <a:latin typeface="-webkit-standard"/>
              </a:rPr>
              <a:t>cv(id)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ON DELETE CASCADE</a:t>
            </a:r>
            <a:r>
              <a:rPr lang="en-US" altLang="zh-CN">
                <a:effectLst/>
                <a:latin typeface="-webkit-standard"/>
              </a:rPr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ALTER TABLE </a:t>
            </a:r>
            <a:r>
              <a:rPr lang="en-US" altLang="zh-CN">
                <a:effectLst/>
                <a:latin typeface="-webkit-standard"/>
              </a:rPr>
              <a:t>edu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FOREIGN KEY</a:t>
            </a:r>
            <a:r>
              <a:rPr lang="en-US" altLang="zh-CN">
                <a:effectLst/>
                <a:latin typeface="-webkit-standard"/>
              </a:rPr>
              <a:t>(school_id)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REFERENCES </a:t>
            </a:r>
            <a:r>
              <a:rPr lang="en-US" altLang="zh-CN">
                <a:effectLst/>
                <a:latin typeface="-webkit-standard"/>
              </a:rPr>
              <a:t>school(id)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ON DELETE CASCADE</a:t>
            </a:r>
            <a:r>
              <a:rPr lang="en-US" altLang="zh-CN">
                <a:effectLst/>
                <a:latin typeface="Menlo"/>
              </a:rPr>
              <a:t>;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约束条件：</a:t>
            </a:r>
            <a:r>
              <a:rPr kumimoji="1" lang="en-US" altLang="zh-CN" smtClean="0"/>
              <a:t>ON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DELETE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90819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当主表的数据被删除时，关联表的从数据如何处理。譬如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表里的记录被删除时，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表里保存同样</a:t>
            </a:r>
            <a:r>
              <a:rPr kumimoji="1" lang="zh-CN" altLang="zh-CN" smtClean="0"/>
              <a:t>s</a:t>
            </a:r>
            <a:r>
              <a:rPr kumimoji="1" lang="en-US" altLang="zh-CN" smtClean="0"/>
              <a:t>chool_id</a:t>
            </a:r>
            <a:r>
              <a:rPr kumimoji="1" lang="zh-CN" altLang="en-US" smtClean="0"/>
              <a:t>的数据如何被系统自动处理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RESTRICT</a:t>
            </a:r>
            <a:r>
              <a:rPr kumimoji="1" lang="zh-CN" altLang="en-US"/>
              <a:t>：约束 </a:t>
            </a:r>
            <a:endParaRPr kumimoji="1" lang="zh-CN" altLang="en-US"/>
          </a:p>
          <a:p>
            <a:r>
              <a:rPr kumimoji="1" lang="zh-CN" altLang="en-US"/>
              <a:t>    如果存在从数据，不允许删除主数据。 </a:t>
            </a:r>
            <a:endParaRPr kumimoji="1" lang="zh-CN" altLang="en-US"/>
          </a:p>
          <a:p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/>
              <a:t>NO ACTION </a:t>
            </a:r>
            <a:endParaRPr kumimoji="1" lang="en-US" altLang="zh-CN"/>
          </a:p>
          <a:p>
            <a:r>
              <a:rPr kumimoji="1" lang="en-US" altLang="zh-CN"/>
              <a:t>    </a:t>
            </a:r>
            <a:r>
              <a:rPr kumimoji="1" lang="zh-CN" altLang="en-US"/>
              <a:t>如果存在从数据，不允许删除主数据。 </a:t>
            </a:r>
            <a:endParaRPr kumimoji="1" lang="zh-CN" altLang="en-US"/>
          </a:p>
          <a:p>
            <a:r>
              <a:rPr kumimoji="1" lang="en-US" altLang="zh-CN"/>
              <a:t>3</a:t>
            </a:r>
            <a:r>
              <a:rPr kumimoji="1" lang="zh-CN" altLang="en-US"/>
              <a:t>、</a:t>
            </a:r>
            <a:r>
              <a:rPr kumimoji="1" lang="en-US" altLang="zh-CN"/>
              <a:t>CASCADE</a:t>
            </a:r>
            <a:r>
              <a:rPr kumimoji="1" lang="zh-CN" altLang="en-US"/>
              <a:t>：级联 </a:t>
            </a:r>
            <a:endParaRPr kumimoji="1" lang="zh-CN" altLang="en-US"/>
          </a:p>
          <a:p>
            <a:r>
              <a:rPr kumimoji="1" lang="zh-CN" altLang="en-US"/>
              <a:t>    删除主数据，顺便也删掉从数据。 </a:t>
            </a:r>
            <a:endParaRPr kumimoji="1" lang="zh-CN" altLang="en-US"/>
          </a:p>
          <a:p>
            <a:r>
              <a:rPr kumimoji="1" lang="en-US" altLang="zh-CN"/>
              <a:t>4</a:t>
            </a:r>
            <a:r>
              <a:rPr kumimoji="1" lang="zh-CN" altLang="en-US"/>
              <a:t>、</a:t>
            </a:r>
            <a:r>
              <a:rPr kumimoji="1" lang="en-US" altLang="zh-CN"/>
              <a:t>SET NULL </a:t>
            </a:r>
            <a:endParaRPr kumimoji="1" lang="en-US" altLang="zh-CN"/>
          </a:p>
          <a:p>
            <a:r>
              <a:rPr kumimoji="1" lang="en-US" altLang="zh-CN"/>
              <a:t>    </a:t>
            </a:r>
            <a:r>
              <a:rPr kumimoji="1" lang="zh-CN" altLang="en-US"/>
              <a:t>删除主数据，从数据外键的值设为</a:t>
            </a:r>
            <a:r>
              <a:rPr kumimoji="1" lang="en-US" altLang="zh-CN"/>
              <a:t>NULL</a:t>
            </a:r>
            <a:r>
              <a:rPr kumimoji="1" lang="zh-CN" altLang="en-US"/>
              <a:t>。 </a:t>
            </a:r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3489" y="5920489"/>
            <a:ext cx="7294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ON</a:t>
            </a:r>
            <a:r>
              <a:rPr kumimoji="1" lang="zh-CN" altLang="en-US"/>
              <a:t> </a:t>
            </a:r>
            <a:r>
              <a:rPr kumimoji="1" lang="en-US" altLang="zh-CN"/>
              <a:t>UDPATE</a:t>
            </a:r>
            <a:r>
              <a:rPr kumimoji="1" lang="zh-CN" altLang="en-US"/>
              <a:t>与</a:t>
            </a:r>
            <a:r>
              <a:rPr kumimoji="1" lang="en-US" altLang="zh-CN"/>
              <a:t>ON</a:t>
            </a:r>
            <a:r>
              <a:rPr kumimoji="1" lang="zh-CN" altLang="en-US"/>
              <a:t> </a:t>
            </a:r>
            <a:r>
              <a:rPr kumimoji="1" lang="en-US" altLang="zh-CN"/>
              <a:t>DELETE</a:t>
            </a:r>
            <a:r>
              <a:rPr kumimoji="1" lang="zh-CN" altLang="en-US"/>
              <a:t>类似，不过是针对于更新，通常不会设置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数据表之间的关系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40305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我们创建了</a:t>
            </a:r>
            <a:r>
              <a:rPr kumimoji="1" lang="en-US" altLang="zh-CN" smtClean="0"/>
              <a:t>cv</a:t>
            </a:r>
            <a:r>
              <a:rPr kumimoji="1" lang="zh-CN" altLang="en-US" smtClean="0"/>
              <a:t>表用来保存简历的基本信息，如果现在需要添加新的简历信息，譬如，教育经历，请问如何设计？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一份简历的教育经历可能会有很多条，从小学到大学，甚至研究生；教育经历还包括了多个信息：哪年开始，哪年结束，所在学校名称</a:t>
            </a:r>
            <a:r>
              <a:rPr kumimoji="1" lang="en-US" altLang="zh-CN" smtClean="0"/>
              <a:t>……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上面的信息如果仍然保存在</a:t>
            </a:r>
            <a:r>
              <a:rPr kumimoji="1" lang="en-US" altLang="zh-CN" smtClean="0"/>
              <a:t>cv</a:t>
            </a:r>
            <a:r>
              <a:rPr kumimoji="1" lang="zh-CN" altLang="en-US" smtClean="0"/>
              <a:t>表里，明显不合适，因为一条记录仅仅是一份简历，又不能让记录进行嵌套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那么我们可以创建一个新的数据表：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来保存这些信息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请大家来设计这个表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思考：大数据量查询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829944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假设我们有一张数据表，有上百万的记录，数据表里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字段，保存的是自增长的整型数，如果快速的能检索到指定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的数据？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tbl_name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n;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同理：字符型也是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如何快速的检索数据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39278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我们都使用过英文字典用来查询单词，如何快速的检索一个单词？</a:t>
            </a:r>
            <a:endParaRPr kumimoji="1" lang="en-US" altLang="zh-CN" smtClean="0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首先搜索首字母</a:t>
            </a:r>
            <a:endParaRPr kumimoji="1" lang="en-US" altLang="zh-CN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在基本确定位置后，再按第二个字母检索</a:t>
            </a:r>
            <a:endParaRPr kumimoji="1" lang="en-US" altLang="zh-CN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甚至第三、第四</a:t>
            </a:r>
            <a:r>
              <a:rPr kumimoji="1" lang="en-US" altLang="zh-CN" smtClean="0"/>
              <a:t>……</a:t>
            </a:r>
            <a:r>
              <a:rPr kumimoji="1" lang="zh-CN" altLang="en-US" smtClean="0"/>
              <a:t>直到查找到需要的单词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数据库中检索数据没有这么聪明，默认情况下，如果我想搜索</a:t>
            </a:r>
            <a:r>
              <a:rPr kumimoji="1" lang="en-US" altLang="zh-CN" smtClean="0"/>
              <a:t>name=‘andy’</a:t>
            </a:r>
            <a:r>
              <a:rPr kumimoji="1" lang="zh-CN" altLang="en-US" smtClean="0"/>
              <a:t>的记录，数据库会把表里所有的数据挨个比对一遍，发现一个匹配则返回一个，直到数据全部匹配完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假设表里有上百万的记录，那么这种匹配是非常消耗时间的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HASH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5774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我们可以把数据库中的索引理解为一本字典</a:t>
            </a:r>
            <a:endParaRPr kumimoji="1" lang="en-US" altLang="zh-CN" smtClean="0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数据库维护字典，每条记录都按照对应的顺序在字典中进行登记</a:t>
            </a:r>
            <a:endParaRPr kumimoji="1" lang="en-US" altLang="zh-CN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当有新的记录插入时，分析数据内容，然后将数据进行归类</a:t>
            </a:r>
            <a:endParaRPr kumimoji="1" lang="en-US" altLang="zh-CN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当有查询需求时，不会匹配全部数据，而是按字典进行检索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以英文单词举例，</a:t>
            </a:r>
            <a:r>
              <a:rPr kumimoji="1" lang="en-US" altLang="zh-CN" smtClean="0"/>
              <a:t>26</a:t>
            </a:r>
            <a:r>
              <a:rPr kumimoji="1" lang="zh-CN" altLang="en-US" smtClean="0"/>
              <a:t>个字母构成英文单词，当系统存入某个字段值为</a:t>
            </a:r>
            <a:r>
              <a:rPr kumimoji="1" lang="en-US" altLang="zh-CN" smtClean="0"/>
              <a:t>andy</a:t>
            </a:r>
            <a:r>
              <a:rPr kumimoji="1" lang="zh-CN" altLang="en-US" smtClean="0"/>
              <a:t>时，先将</a:t>
            </a:r>
            <a:r>
              <a:rPr kumimoji="1" lang="en-US" altLang="zh-CN" smtClean="0"/>
              <a:t>andy</a:t>
            </a:r>
            <a:r>
              <a:rPr kumimoji="1" lang="zh-CN" altLang="en-US" smtClean="0"/>
              <a:t>存入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字母保存的字典，在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字母的字典中，又划分出</a:t>
            </a:r>
            <a:r>
              <a:rPr kumimoji="1" lang="en-US" altLang="zh-CN" smtClean="0"/>
              <a:t>26</a:t>
            </a:r>
            <a:r>
              <a:rPr kumimoji="1" lang="zh-CN" altLang="en-US" smtClean="0"/>
              <a:t>个字母的子字典，数据进一步保存到</a:t>
            </a:r>
            <a:r>
              <a:rPr kumimoji="1" lang="en-US" altLang="zh-CN" smtClean="0"/>
              <a:t>n</a:t>
            </a:r>
            <a:r>
              <a:rPr kumimoji="1" lang="zh-CN" altLang="en-US" smtClean="0"/>
              <a:t>中</a:t>
            </a:r>
            <a:r>
              <a:rPr kumimoji="1" lang="en-US" altLang="zh-CN" smtClean="0"/>
              <a:t>……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当我们检索</a:t>
            </a:r>
            <a:r>
              <a:rPr kumimoji="1" lang="en-US" altLang="zh-CN" smtClean="0"/>
              <a:t>andy</a:t>
            </a:r>
            <a:r>
              <a:rPr kumimoji="1" lang="zh-CN" altLang="en-US" smtClean="0"/>
              <a:t>时，按照</a:t>
            </a:r>
            <a:r>
              <a:rPr kumimoji="1" lang="en-US" altLang="zh-CN" smtClean="0"/>
              <a:t>a-&gt;n-&gt;d-&gt;y</a:t>
            </a:r>
            <a:r>
              <a:rPr kumimoji="1" lang="zh-CN" altLang="en-US" smtClean="0"/>
              <a:t>的顺序可以非常快速的检索到记录，这就是我们常说的</a:t>
            </a:r>
            <a:r>
              <a:rPr kumimoji="1" lang="en-US" altLang="zh-CN" smtClean="0"/>
              <a:t>HASH</a:t>
            </a:r>
            <a:r>
              <a:rPr kumimoji="1" lang="zh-CN" altLang="en-US" smtClean="0"/>
              <a:t>（哈希）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索引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06287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数据库的索引就是基于</a:t>
            </a:r>
            <a:r>
              <a:rPr kumimoji="1" lang="en-US" altLang="zh-CN" smtClean="0"/>
              <a:t>hash</a:t>
            </a:r>
            <a:r>
              <a:rPr kumimoji="1" lang="zh-CN" altLang="en-US" smtClean="0"/>
              <a:t>来实现的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有同学会有疑问，既然索引这么强大，为什么</a:t>
            </a:r>
            <a:r>
              <a:rPr kumimoji="1" lang="en-US" altLang="zh-CN" smtClean="0"/>
              <a:t>MySQL</a:t>
            </a:r>
            <a:r>
              <a:rPr kumimoji="1" lang="zh-CN" altLang="en-US" smtClean="0"/>
              <a:t>不默认给每个字段都设置索引就好了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大家要注意，一个新的记录保存到数据库中，分析其数据并归档至字典也是要消耗时间的，一条记录里有</a:t>
            </a:r>
            <a:r>
              <a:rPr kumimoji="1" lang="en-US" altLang="zh-CN" smtClean="0"/>
              <a:t>N</a:t>
            </a:r>
            <a:r>
              <a:rPr kumimoji="1" lang="zh-CN" altLang="en-US" smtClean="0"/>
              <a:t>个字段，每个字段都执行一次字典归类会大大影响数据插入的速度，因此索引默认是不添加的，需要人工来设置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通常，常用来作为</a:t>
            </a:r>
            <a:r>
              <a:rPr kumimoji="1" lang="en-US" altLang="zh-CN" smtClean="0"/>
              <a:t>where</a:t>
            </a:r>
            <a:r>
              <a:rPr kumimoji="1" lang="zh-CN" altLang="en-US" smtClean="0"/>
              <a:t>查询条件的字段才需要设置索引，其他字段没有必要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创建索引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90" y="2844914"/>
            <a:ext cx="7024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de-DE" altLang="zh-CN">
                <a:effectLst/>
                <a:latin typeface="-webkit-standard"/>
              </a:rPr>
              <a:t>tbl_name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INDEX </a:t>
            </a:r>
            <a:r>
              <a:rPr lang="de-DE" altLang="zh-CN">
                <a:effectLst/>
                <a:latin typeface="Menlo"/>
              </a:rPr>
              <a:t>index_name (col_name);</a:t>
            </a:r>
            <a:endParaRPr lang="de-DE" altLang="zh-CN">
              <a:effectLst/>
              <a:latin typeface="Menlo"/>
            </a:endParaRPr>
          </a:p>
          <a:p>
            <a:endParaRPr lang="en-US" altLang="zh-CN"/>
          </a:p>
          <a:p>
            <a:r>
              <a:rPr kumimoji="1" lang="zh-CN" altLang="en-US" smtClean="0"/>
              <a:t>检查</a:t>
            </a:r>
            <a:r>
              <a:rPr kumimoji="1" lang="en-US" altLang="zh-CN" smtClean="0"/>
              <a:t>select</a:t>
            </a:r>
            <a:r>
              <a:rPr kumimoji="1" lang="zh-CN" altLang="en-US" smtClean="0"/>
              <a:t>语句是否使用了正确</a:t>
            </a:r>
            <a:r>
              <a:rPr kumimoji="1" lang="zh-CN" altLang="en-US"/>
              <a:t>的索引，我们</a:t>
            </a:r>
            <a:r>
              <a:rPr kumimoji="1" lang="zh-CN" altLang="en-US" smtClean="0"/>
              <a:t>一般在</a:t>
            </a:r>
            <a:r>
              <a:rPr kumimoji="1" lang="en-US" altLang="zh-CN" smtClean="0"/>
              <a:t>select</a:t>
            </a:r>
            <a:r>
              <a:rPr kumimoji="1" lang="zh-CN" altLang="en-US" smtClean="0"/>
              <a:t>之前添加</a:t>
            </a:r>
            <a:r>
              <a:rPr kumimoji="1" lang="en-US" altLang="zh-CN" smtClean="0"/>
              <a:t>explain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>
                <a:effectLst/>
                <a:latin typeface="-webkit-standard"/>
              </a:rPr>
              <a:t>cv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en-US" altLang="zh-CN" b="1">
                <a:solidFill>
                  <a:srgbClr val="660E7A"/>
                </a:solidFill>
                <a:effectLst/>
                <a:latin typeface="-webkit-standard"/>
              </a:rPr>
              <a:t>INDEX </a:t>
            </a:r>
            <a:r>
              <a:rPr lang="en-US" altLang="zh-CN">
                <a:effectLst/>
                <a:latin typeface="-webkit-standard"/>
              </a:rPr>
              <a:t>idx_gender(gender);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EXPLAIN</a:t>
            </a:r>
            <a:r>
              <a:rPr lang="en-US" altLang="zh-CN">
                <a:effectLst/>
                <a:latin typeface="-webkit-standard"/>
              </a:rPr>
              <a:t>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SELECT </a:t>
            </a:r>
            <a:r>
              <a:rPr lang="en-US" altLang="zh-CN">
                <a:effectLst/>
                <a:latin typeface="-webkit-standard"/>
              </a:rPr>
              <a:t>*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FROM </a:t>
            </a:r>
            <a:r>
              <a:rPr lang="en-US" altLang="zh-CN">
                <a:effectLst/>
                <a:latin typeface="-webkit-standard"/>
              </a:rPr>
              <a:t>cv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WHERE </a:t>
            </a:r>
            <a:r>
              <a:rPr lang="en-US" altLang="zh-CN">
                <a:effectLst/>
                <a:latin typeface="-webkit-standard"/>
              </a:rPr>
              <a:t>gender = </a:t>
            </a:r>
            <a:r>
              <a:rPr lang="en-US" altLang="zh-CN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en-US" altLang="zh-CN">
                <a:effectLst/>
                <a:latin typeface="Menlo"/>
              </a:rPr>
              <a:t>;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组合索引及注意事项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90" y="2504418"/>
            <a:ext cx="7024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/>
              <a:t>对多个字段组合创</a:t>
            </a:r>
            <a:r>
              <a:rPr kumimoji="1" lang="zh-CN" altLang="en-US"/>
              <a:t>建的索引</a:t>
            </a:r>
            <a:endParaRPr kumimoji="1" lang="zh-CN" altLang="en-US"/>
          </a:p>
          <a:p>
            <a:endParaRPr lang="en-US" altLang="zh-CN" smtClean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>
                <a:effectLst/>
                <a:latin typeface="-webkit-standard"/>
              </a:rPr>
              <a:t>tbl_name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en-US" altLang="zh-CN" b="1">
                <a:solidFill>
                  <a:srgbClr val="660E7A"/>
                </a:solidFill>
                <a:effectLst/>
                <a:latin typeface="-webkit-standard"/>
              </a:rPr>
              <a:t>INDEX </a:t>
            </a:r>
            <a:r>
              <a:rPr lang="en-US" altLang="zh-CN">
                <a:effectLst/>
                <a:latin typeface="Menlo"/>
              </a:rPr>
              <a:t>index_name (column1, column2);</a:t>
            </a:r>
            <a:endParaRPr lang="en-US" altLang="zh-CN">
              <a:effectLst/>
              <a:latin typeface="Menlo"/>
            </a:endParaRPr>
          </a:p>
          <a:p>
            <a:endParaRPr lang="en-US" altLang="zh-CN" smtClean="0"/>
          </a:p>
          <a:p>
            <a:r>
              <a:rPr lang="zh-CN" altLang="en-US" smtClean="0"/>
              <a:t>当</a:t>
            </a:r>
            <a:r>
              <a:rPr lang="en-US" altLang="zh-CN" smtClean="0"/>
              <a:t>where</a:t>
            </a:r>
            <a:r>
              <a:rPr lang="zh-CN" altLang="en-US" smtClean="0"/>
              <a:t>条件</a:t>
            </a:r>
            <a:r>
              <a:rPr lang="zh-CN" altLang="en-US" dirty="0" smtClean="0"/>
              <a:t>里不仅按一个字段去进行检索，还使用了其他字段，如果这种检索是经常性的操作，那么我们需要创建组合索引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假设有组合索引（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）三个字段，相当于创建了三个索引可以使用（以左为准）</a:t>
            </a:r>
            <a:endParaRPr lang="en-US" altLang="zh-CN" dirty="0" smtClean="0"/>
          </a:p>
          <a:p>
            <a:r>
              <a:rPr lang="en-US" altLang="zh-CN" dirty="0" smtClean="0"/>
              <a:t>（A,B,C）</a:t>
            </a:r>
            <a:endParaRPr lang="en-US" altLang="zh-CN" dirty="0" smtClean="0"/>
          </a:p>
          <a:p>
            <a:r>
              <a:rPr lang="en-US" altLang="zh-CN" smtClean="0"/>
              <a:t>（A,B）</a:t>
            </a:r>
            <a:endParaRPr lang="en-US" altLang="zh-CN" smtClean="0"/>
          </a:p>
          <a:p>
            <a:r>
              <a:rPr lang="en-US" altLang="zh-CN"/>
              <a:t>（</a:t>
            </a:r>
            <a:r>
              <a:rPr lang="en-US" altLang="zh-CN" smtClean="0"/>
              <a:t>A）</a:t>
            </a:r>
            <a:endParaRPr lang="en-US" altLang="zh-CN" dirty="0" smtClean="0"/>
          </a:p>
          <a:p>
            <a:r>
              <a:rPr lang="zh-CN" altLang="en-US" dirty="0" smtClean="0"/>
              <a:t>所以，查询的顺序很重要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数据表之间的关系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51837"/>
            <a:ext cx="70247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CREATE TABLE </a:t>
            </a:r>
            <a:r>
              <a:rPr lang="de-DE" altLang="zh-CN">
                <a:effectLst/>
                <a:latin typeface="-webkit-standard"/>
              </a:rPr>
              <a:t>edu( 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id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INT NOT NULL PRIMARY KEY </a:t>
            </a:r>
            <a:r>
              <a:rPr lang="de-DE" altLang="zh-CN">
                <a:effectLst/>
                <a:latin typeface="-webkit-standard"/>
              </a:rPr>
              <a:t>AUTO_INCREMENT, 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from_date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DATE NOT NULL DEFAULT </a:t>
            </a:r>
            <a:r>
              <a:rPr lang="de-DE" altLang="zh-CN" b="1">
                <a:solidFill>
                  <a:srgbClr val="008000"/>
                </a:solidFill>
                <a:effectLst/>
                <a:latin typeface="-webkit-standard"/>
              </a:rPr>
              <a:t>'0000-00-00'</a:t>
            </a:r>
            <a:r>
              <a:rPr lang="de-DE" altLang="zh-CN">
                <a:effectLst/>
                <a:latin typeface="-webkit-standard"/>
              </a:rPr>
              <a:t>, 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to_date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DATE NOT NULL DEFAULT </a:t>
            </a:r>
            <a:r>
              <a:rPr lang="de-DE" altLang="zh-CN" b="1">
                <a:solidFill>
                  <a:srgbClr val="008000"/>
                </a:solidFill>
                <a:effectLst/>
                <a:latin typeface="-webkit-standard"/>
              </a:rPr>
              <a:t>'0000-00-00'</a:t>
            </a:r>
            <a:r>
              <a:rPr lang="de-DE" altLang="zh-CN">
                <a:effectLst/>
                <a:latin typeface="-webkit-standard"/>
              </a:rPr>
              <a:t>, 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degree </a:t>
            </a:r>
            <a:r>
              <a:rPr lang="de-DE" altLang="zh-CN">
                <a:effectLst/>
                <a:latin typeface="-webkit-standard"/>
              </a:rPr>
              <a:t>TINYINT(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1</a:t>
            </a:r>
            <a:r>
              <a:rPr lang="de-DE" altLang="zh-CN">
                <a:effectLst/>
                <a:latin typeface="-webkit-standard"/>
              </a:rPr>
              <a:t>)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de-DE" altLang="zh-CN">
                <a:effectLst/>
                <a:latin typeface="-webkit-standard"/>
              </a:rPr>
              <a:t>,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school_name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de-DE" altLang="zh-CN">
                <a:effectLst/>
                <a:latin typeface="-webkit-standard"/>
              </a:rPr>
              <a:t>(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de-DE" altLang="zh-CN">
                <a:effectLst/>
                <a:latin typeface="-webkit-standard"/>
              </a:rPr>
              <a:t>)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de-DE" altLang="zh-CN">
                <a:effectLst/>
                <a:latin typeface="-webkit-standard"/>
              </a:rPr>
              <a:t>'’</a:t>
            </a:r>
            <a:br>
              <a:rPr lang="de-DE" altLang="zh-CN"/>
            </a:br>
            <a:r>
              <a:rPr lang="de-DE" altLang="zh-CN">
                <a:effectLst/>
                <a:latin typeface="Menlo"/>
              </a:rPr>
              <a:t>);</a:t>
            </a:r>
            <a:endParaRPr lang="en-US" altLang="zh-CN"/>
          </a:p>
          <a:p>
            <a:r>
              <a:rPr lang="en-US" altLang="zh-CN" smtClean="0"/>
              <a:t>from_date</a:t>
            </a:r>
            <a:r>
              <a:rPr lang="zh-CN" altLang="en-US" smtClean="0"/>
              <a:t>和</a:t>
            </a:r>
            <a:r>
              <a:rPr lang="en-US" altLang="zh-CN" smtClean="0"/>
              <a:t>to_date</a:t>
            </a:r>
            <a:r>
              <a:rPr lang="zh-CN" altLang="en-US" smtClean="0"/>
              <a:t>分别保存两个日期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但是</a:t>
            </a:r>
            <a:r>
              <a:rPr lang="zh-CN" altLang="zh-CN" smtClean="0"/>
              <a:t>，</a:t>
            </a:r>
            <a:r>
              <a:rPr lang="zh-CN" altLang="en-US" smtClean="0"/>
              <a:t>从结构上来看，</a:t>
            </a:r>
            <a:r>
              <a:rPr lang="en-US" altLang="zh-CN"/>
              <a:t>c</a:t>
            </a:r>
            <a:r>
              <a:rPr lang="en-US" altLang="zh-CN" smtClean="0"/>
              <a:t>v</a:t>
            </a:r>
            <a:r>
              <a:rPr lang="zh-CN" altLang="en-US" smtClean="0"/>
              <a:t>和</a:t>
            </a:r>
            <a:r>
              <a:rPr lang="en-US" altLang="zh-CN" smtClean="0"/>
              <a:t>edu</a:t>
            </a:r>
            <a:r>
              <a:rPr lang="zh-CN" altLang="en-US" smtClean="0"/>
              <a:t>两个表并没有关联，我们需要对</a:t>
            </a:r>
            <a:r>
              <a:rPr lang="en-US" altLang="zh-CN" smtClean="0"/>
              <a:t>edu</a:t>
            </a:r>
            <a:r>
              <a:rPr lang="zh-CN" altLang="en-US" smtClean="0"/>
              <a:t>表做个小小的修改，让他们建立关联</a:t>
            </a:r>
            <a:r>
              <a:rPr lang="zh-CN" altLang="zh-CN"/>
              <a:t>（</a:t>
            </a:r>
            <a:r>
              <a:rPr lang="en-US" altLang="zh-CN"/>
              <a:t>edu</a:t>
            </a:r>
            <a:r>
              <a:rPr lang="zh-CN" altLang="en-US"/>
              <a:t>里的记录分别数据哪条</a:t>
            </a:r>
            <a:r>
              <a:rPr lang="en-US" altLang="zh-CN"/>
              <a:t>cv</a:t>
            </a:r>
            <a:r>
              <a:rPr lang="zh-CN" altLang="en-US"/>
              <a:t>的</a:t>
            </a:r>
            <a:r>
              <a:rPr lang="zh-CN" altLang="zh-CN"/>
              <a:t>）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en-US" altLang="zh-CN">
                <a:effectLst/>
                <a:latin typeface="-webkit-standard"/>
              </a:rPr>
              <a:t>edu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en-US" altLang="zh-CN" b="1">
                <a:solidFill>
                  <a:srgbClr val="660E7A"/>
                </a:solidFill>
                <a:effectLst/>
                <a:latin typeface="-webkit-standard"/>
              </a:rPr>
              <a:t>cv_id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INT NOT NULL DEFAULT </a:t>
            </a:r>
            <a:r>
              <a:rPr lang="en-US" altLang="zh-CN">
                <a:solidFill>
                  <a:srgbClr val="0000FF"/>
                </a:solidFill>
                <a:effectLst/>
                <a:latin typeface="-webkit-standard"/>
              </a:rPr>
              <a:t>0 </a:t>
            </a:r>
            <a:r>
              <a:rPr lang="en-US" altLang="zh-CN">
                <a:effectLst/>
                <a:latin typeface="Menlo"/>
              </a:rPr>
              <a:t>AFTER id;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数据表之间的关系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490" y="2589792"/>
            <a:ext cx="7024744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关系数据库设计中有三种关系：</a:t>
            </a:r>
            <a:endParaRPr kumimoji="1" lang="en-US" altLang="zh-CN" smtClean="0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一对一</a:t>
            </a:r>
            <a:endParaRPr kumimoji="1" lang="en-US" altLang="zh-CN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一对多（最常用）</a:t>
            </a:r>
            <a:endParaRPr kumimoji="1" lang="en-US" altLang="zh-CN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mtClean="0"/>
              <a:t>多对</a:t>
            </a:r>
            <a:r>
              <a:rPr kumimoji="1" lang="zh-CN" altLang="en-US" smtClean="0">
                <a:sym typeface="+mn-ea"/>
              </a:rPr>
              <a:t>多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我们前面的</a:t>
            </a:r>
            <a:r>
              <a:rPr kumimoji="1" lang="en-US" altLang="zh-CN" smtClean="0"/>
              <a:t>cv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表之间是什么关系？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数据表之间的关系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82414" y="3134143"/>
            <a:ext cx="2226724" cy="2523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cv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5617" y="3134143"/>
            <a:ext cx="2226724" cy="2523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edu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3936" y="3381575"/>
            <a:ext cx="775229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id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20244" y="3381575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cv_id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>
            <a:off x="3109165" y="3596017"/>
            <a:ext cx="2511079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20244" y="4631080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cv_id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6" idx="3"/>
            <a:endCxn id="8" idx="1"/>
          </p:cNvCxnSpPr>
          <p:nvPr/>
        </p:nvCxnSpPr>
        <p:spPr>
          <a:xfrm>
            <a:off x="3109165" y="3596017"/>
            <a:ext cx="2511079" cy="12495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20244" y="5184460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cv_id</a:t>
            </a:r>
            <a:endParaRPr kumimoji="1" lang="zh-CN" altLang="en-US"/>
          </a:p>
        </p:txBody>
      </p:sp>
      <p:cxnSp>
        <p:nvCxnSpPr>
          <p:cNvPr id="14" name="直线箭头连接符 13"/>
          <p:cNvCxnSpPr>
            <a:endCxn id="13" idx="1"/>
          </p:cNvCxnSpPr>
          <p:nvPr/>
        </p:nvCxnSpPr>
        <p:spPr>
          <a:xfrm>
            <a:off x="3109165" y="3596017"/>
            <a:ext cx="2511079" cy="18028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获取数据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6801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假设，当前有一份简历，它的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是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，那么如何才能获取到用户简历的信息？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zh-CN" smtClean="0"/>
              <a:t>s</a:t>
            </a:r>
            <a:r>
              <a:rPr kumimoji="1" lang="en-US" altLang="zh-CN" smtClean="0"/>
              <a:t>elect</a:t>
            </a:r>
            <a:r>
              <a:rPr kumimoji="1" lang="zh-CN" altLang="en-US" smtClean="0"/>
              <a:t> * </a:t>
            </a:r>
            <a:r>
              <a:rPr kumimoji="1" lang="en-US" altLang="zh-CN" smtClean="0"/>
              <a:t>from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cv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=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1;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那么获取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等于</a:t>
            </a:r>
            <a:r>
              <a:rPr kumimoji="1" lang="en-US" altLang="zh-CN" smtClean="0"/>
              <a:t>1</a:t>
            </a:r>
            <a:r>
              <a:rPr kumimoji="1" lang="zh-CN" altLang="en-US" smtClean="0"/>
              <a:t>的那份简历中录入的</a:t>
            </a:r>
            <a:r>
              <a:rPr kumimoji="1" lang="zh-CN" altLang="en-US" smtClean="0">
                <a:solidFill>
                  <a:srgbClr val="FF0000"/>
                </a:solidFill>
              </a:rPr>
              <a:t>所有</a:t>
            </a:r>
            <a:r>
              <a:rPr kumimoji="1" lang="zh-CN" altLang="en-US" smtClean="0"/>
              <a:t>教育经历呢？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zh-CN" smtClean="0"/>
              <a:t>s</a:t>
            </a:r>
            <a:r>
              <a:rPr kumimoji="1" lang="en-US" altLang="zh-CN" smtClean="0"/>
              <a:t>elect</a:t>
            </a:r>
            <a:r>
              <a:rPr kumimoji="1" lang="zh-CN" altLang="en-US" smtClean="0"/>
              <a:t> </a:t>
            </a:r>
            <a:r>
              <a:rPr kumimoji="1" lang="zh-CN" altLang="zh-CN" smtClean="0"/>
              <a:t>*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from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where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cv_id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=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1;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现在，再提高点难度，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表里的</a:t>
            </a:r>
            <a:r>
              <a:rPr kumimoji="1" lang="en-US" altLang="zh-CN" smtClean="0"/>
              <a:t>school_name</a:t>
            </a:r>
            <a:r>
              <a:rPr kumimoji="1" lang="zh-CN" altLang="en-US" smtClean="0"/>
              <a:t>不再使用文本保存，我们另外有一张表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专门用来保存学校的信息，</a:t>
            </a:r>
            <a:r>
              <a:rPr kumimoji="1" lang="en-US" altLang="zh-CN" smtClean="0"/>
              <a:t>school_name</a:t>
            </a:r>
            <a:r>
              <a:rPr kumimoji="1" lang="zh-CN" altLang="en-US" smtClean="0"/>
              <a:t>现在变成了</a:t>
            </a:r>
            <a:r>
              <a:rPr kumimoji="1" lang="en-US" altLang="zh-CN" smtClean="0"/>
              <a:t>school_id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school</a:t>
            </a:r>
            <a:r>
              <a:rPr kumimoji="1" lang="zh-CN" altLang="en-US" smtClean="0"/>
              <a:t>表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89" y="2836943"/>
            <a:ext cx="70247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ALTER TABLE </a:t>
            </a:r>
            <a:r>
              <a:rPr lang="de-DE" altLang="zh-CN">
                <a:effectLst/>
                <a:latin typeface="-webkit-standard"/>
              </a:rPr>
              <a:t>edu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DROP </a:t>
            </a:r>
            <a:r>
              <a:rPr lang="de-DE" altLang="zh-CN">
                <a:effectLst/>
                <a:latin typeface="-webkit-standard"/>
              </a:rPr>
              <a:t>school_name;</a:t>
            </a:r>
            <a:br>
              <a:rPr lang="de-DE" altLang="zh-CN"/>
            </a:br>
            <a:br>
              <a:rPr lang="de-DE" altLang="zh-CN"/>
            </a:b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ALTER TABLE </a:t>
            </a:r>
            <a:r>
              <a:rPr lang="de-DE" altLang="zh-CN">
                <a:effectLst/>
                <a:latin typeface="-webkit-standard"/>
              </a:rPr>
              <a:t>edu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ADD 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school_id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INT NOT NULL DEFAULT 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0</a:t>
            </a:r>
            <a:r>
              <a:rPr lang="de-DE" altLang="zh-CN">
                <a:effectLst/>
                <a:latin typeface="-webkit-standard"/>
              </a:rPr>
              <a:t>;</a:t>
            </a:r>
            <a:br>
              <a:rPr lang="de-DE" altLang="zh-CN"/>
            </a:br>
            <a:br>
              <a:rPr lang="de-DE" altLang="zh-CN"/>
            </a:b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CREATE TABLE </a:t>
            </a:r>
            <a:r>
              <a:rPr lang="de-DE" altLang="zh-CN">
                <a:effectLst/>
                <a:latin typeface="-webkit-standard"/>
              </a:rPr>
              <a:t>school(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id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INT NOT NULL PRIMARY KEY </a:t>
            </a:r>
            <a:r>
              <a:rPr lang="de-DE" altLang="zh-CN">
                <a:effectLst/>
                <a:latin typeface="-webkit-standard"/>
              </a:rPr>
              <a:t>AUTO_INCREMENT, 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name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de-DE" altLang="zh-CN">
                <a:effectLst/>
                <a:latin typeface="-webkit-standard"/>
              </a:rPr>
              <a:t>(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100</a:t>
            </a:r>
            <a:r>
              <a:rPr lang="de-DE" altLang="zh-CN">
                <a:effectLst/>
                <a:latin typeface="-webkit-standard"/>
              </a:rPr>
              <a:t>)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de-DE" altLang="zh-CN" b="1">
                <a:solidFill>
                  <a:srgbClr val="008000"/>
                </a:solidFill>
                <a:effectLst/>
                <a:latin typeface="-webkit-standard"/>
              </a:rPr>
              <a:t>''</a:t>
            </a:r>
            <a:r>
              <a:rPr lang="de-DE" altLang="zh-CN">
                <a:effectLst/>
                <a:latin typeface="-webkit-standard"/>
              </a:rPr>
              <a:t>, </a:t>
            </a:r>
            <a:br>
              <a:rPr lang="de-DE" altLang="zh-CN"/>
            </a:br>
            <a:r>
              <a:rPr lang="de-DE" altLang="zh-CN">
                <a:effectLst/>
                <a:latin typeface="-webkit-standard"/>
              </a:rPr>
              <a:t>   </a:t>
            </a:r>
            <a:r>
              <a:rPr lang="de-DE" altLang="zh-CN"/>
              <a:t> </a:t>
            </a:r>
            <a:r>
              <a:rPr lang="de-DE" altLang="zh-CN" b="1">
                <a:solidFill>
                  <a:srgbClr val="660E7A"/>
                </a:solidFill>
                <a:effectLst/>
                <a:latin typeface="-webkit-standard"/>
              </a:rPr>
              <a:t>address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VARCHAR</a:t>
            </a:r>
            <a:r>
              <a:rPr lang="de-DE" altLang="zh-CN">
                <a:effectLst/>
                <a:latin typeface="-webkit-standard"/>
              </a:rPr>
              <a:t>(</a:t>
            </a:r>
            <a:r>
              <a:rPr lang="de-DE" altLang="zh-CN">
                <a:solidFill>
                  <a:srgbClr val="0000FF"/>
                </a:solidFill>
                <a:effectLst/>
                <a:latin typeface="-webkit-standard"/>
              </a:rPr>
              <a:t>255</a:t>
            </a:r>
            <a:r>
              <a:rPr lang="de-DE" altLang="zh-CN">
                <a:effectLst/>
                <a:latin typeface="-webkit-standard"/>
              </a:rPr>
              <a:t>) </a:t>
            </a:r>
            <a:r>
              <a:rPr lang="de-DE" altLang="zh-CN" b="1">
                <a:solidFill>
                  <a:srgbClr val="000080"/>
                </a:solidFill>
                <a:effectLst/>
                <a:latin typeface="-webkit-standard"/>
              </a:rPr>
              <a:t>NOT NULL DEFAULT </a:t>
            </a:r>
            <a:r>
              <a:rPr lang="de-DE" altLang="zh-CN">
                <a:effectLst/>
                <a:latin typeface="-webkit-standard"/>
              </a:rPr>
              <a:t>'’</a:t>
            </a:r>
            <a:br>
              <a:rPr lang="de-DE" altLang="zh-CN"/>
            </a:br>
            <a:r>
              <a:rPr lang="de-DE" altLang="zh-CN">
                <a:effectLst/>
                <a:latin typeface="Menlo"/>
              </a:rPr>
              <a:t>);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数据表之间的关系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479" y="2548553"/>
            <a:ext cx="1562601" cy="3760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cv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11306" y="2548553"/>
            <a:ext cx="2086466" cy="3760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edu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7800" y="2795985"/>
            <a:ext cx="775229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id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8275" y="2787737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cv_id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 flipV="1">
            <a:off x="2363029" y="3002179"/>
            <a:ext cx="1315246" cy="82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81768" y="2548553"/>
            <a:ext cx="2086466" cy="3760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school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78275" y="3385515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school_id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2498" y="3385515"/>
            <a:ext cx="775229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id</a:t>
            </a:r>
            <a:endParaRPr kumimoji="1" lang="zh-CN" altLang="en-US"/>
          </a:p>
        </p:txBody>
      </p:sp>
      <p:cxnSp>
        <p:nvCxnSpPr>
          <p:cNvPr id="16" name="直线箭头连接符 15"/>
          <p:cNvCxnSpPr>
            <a:stCxn id="14" idx="3"/>
            <a:endCxn id="15" idx="1"/>
          </p:cNvCxnSpPr>
          <p:nvPr/>
        </p:nvCxnSpPr>
        <p:spPr>
          <a:xfrm>
            <a:off x="5101076" y="3599957"/>
            <a:ext cx="15214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78275" y="5218083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cv_id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78275" y="5881179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cv_id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endCxn id="12" idx="1"/>
          </p:cNvCxnSpPr>
          <p:nvPr/>
        </p:nvCxnSpPr>
        <p:spPr>
          <a:xfrm>
            <a:off x="2363029" y="3010427"/>
            <a:ext cx="1315246" cy="242209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3"/>
            <a:endCxn id="13" idx="1"/>
          </p:cNvCxnSpPr>
          <p:nvPr/>
        </p:nvCxnSpPr>
        <p:spPr>
          <a:xfrm>
            <a:off x="2363029" y="3010427"/>
            <a:ext cx="1315246" cy="30851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78275" y="3901784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school_id</a:t>
            </a:r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78275" y="4600956"/>
            <a:ext cx="1422801" cy="4288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school_id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stCxn id="24" idx="3"/>
          </p:cNvCxnSpPr>
          <p:nvPr/>
        </p:nvCxnSpPr>
        <p:spPr>
          <a:xfrm flipV="1">
            <a:off x="5101076" y="3599957"/>
            <a:ext cx="1521422" cy="5162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5" idx="3"/>
            <a:endCxn id="15" idx="1"/>
          </p:cNvCxnSpPr>
          <p:nvPr/>
        </p:nvCxnSpPr>
        <p:spPr>
          <a:xfrm flipV="1">
            <a:off x="5101076" y="3599957"/>
            <a:ext cx="1521422" cy="12154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关联的问题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39278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通过拆分，学校信息单独使用了一张表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来保存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但是，以前直接</a:t>
            </a:r>
            <a:r>
              <a:rPr kumimoji="1" lang="en-US" altLang="zh-CN" smtClean="0"/>
              <a:t>select</a:t>
            </a:r>
            <a:r>
              <a:rPr kumimoji="1" lang="zh-CN" altLang="en-US" smtClean="0"/>
              <a:t> * </a:t>
            </a:r>
            <a:r>
              <a:rPr kumimoji="1" lang="en-US" altLang="zh-CN" smtClean="0"/>
              <a:t>from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时，是可以打印出学校名称的，而现在只能打印出</a:t>
            </a:r>
            <a:r>
              <a:rPr kumimoji="1" lang="en-US" altLang="zh-CN" smtClean="0"/>
              <a:t>id</a:t>
            </a:r>
            <a:r>
              <a:rPr kumimoji="1" lang="zh-CN" altLang="en-US" smtClean="0"/>
              <a:t>，那么如何才能使用一条</a:t>
            </a:r>
            <a:r>
              <a:rPr kumimoji="1" lang="en-US" altLang="zh-CN" smtClean="0"/>
              <a:t>sql</a:t>
            </a:r>
            <a:r>
              <a:rPr kumimoji="1" lang="zh-CN" altLang="en-US" smtClean="0"/>
              <a:t>语句将两张表里的数据合并呢？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en-US" smtClean="0"/>
              <a:t>先分别在</a:t>
            </a:r>
            <a:r>
              <a:rPr kumimoji="1" lang="en-US" altLang="zh-CN" smtClean="0"/>
              <a:t>edu</a:t>
            </a:r>
            <a:r>
              <a:rPr kumimoji="1" lang="zh-CN" altLang="en-US" smtClean="0"/>
              <a:t>表和</a:t>
            </a:r>
            <a:r>
              <a:rPr kumimoji="1" lang="en-US" altLang="zh-CN" smtClean="0"/>
              <a:t>school</a:t>
            </a:r>
            <a:r>
              <a:rPr kumimoji="1" lang="zh-CN" altLang="en-US" smtClean="0"/>
              <a:t>表中插入测试数据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4062</Words>
  <Application>WPS 演示</Application>
  <PresentationFormat>全屏显示(4:3)</PresentationFormat>
  <Paragraphs>262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起源</vt:lpstr>
      <vt:lpstr>外键和索引</vt:lpstr>
      <vt:lpstr>数据表之间的关系</vt:lpstr>
      <vt:lpstr>数据表之间的关系</vt:lpstr>
      <vt:lpstr>数据表之间的关系</vt:lpstr>
      <vt:lpstr>数据表之间的关系</vt:lpstr>
      <vt:lpstr>获取数据</vt:lpstr>
      <vt:lpstr>school表</vt:lpstr>
      <vt:lpstr>数据表之间的关系</vt:lpstr>
      <vt:lpstr>关联的问题</vt:lpstr>
      <vt:lpstr>左连接</vt:lpstr>
      <vt:lpstr>左连接</vt:lpstr>
      <vt:lpstr>右连接</vt:lpstr>
      <vt:lpstr>右连接</vt:lpstr>
      <vt:lpstr>内连接</vt:lpstr>
      <vt:lpstr>AS</vt:lpstr>
      <vt:lpstr>外键</vt:lpstr>
      <vt:lpstr>MySQL外键</vt:lpstr>
      <vt:lpstr>添加外键</vt:lpstr>
      <vt:lpstr>约束条件：ON DELETE</vt:lpstr>
      <vt:lpstr>思考：大数据量查询</vt:lpstr>
      <vt:lpstr>如何快速的检索数据</vt:lpstr>
      <vt:lpstr>HASH</vt:lpstr>
      <vt:lpstr>索引</vt:lpstr>
      <vt:lpstr>创建索引</vt:lpstr>
      <vt:lpstr>组合索引及注意事项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Administrator</cp:lastModifiedBy>
  <cp:revision>47</cp:revision>
  <dcterms:created xsi:type="dcterms:W3CDTF">2016-01-24T06:50:00Z</dcterms:created>
  <dcterms:modified xsi:type="dcterms:W3CDTF">2016-05-29T23:03:49Z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