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79" r:id="rId8"/>
    <p:sldId id="262" r:id="rId9"/>
    <p:sldId id="263" r:id="rId10"/>
    <p:sldId id="280" r:id="rId11"/>
    <p:sldId id="281" r:id="rId12"/>
    <p:sldId id="264" r:id="rId13"/>
    <p:sldId id="266" r:id="rId14"/>
    <p:sldId id="265" r:id="rId15"/>
    <p:sldId id="276" r:id="rId16"/>
    <p:sldId id="277" r:id="rId17"/>
    <p:sldId id="275" r:id="rId18"/>
    <p:sldId id="29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66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8945">
              <a:defRPr/>
            </a:lvl6pPr>
            <a:lvl7pPr marL="1718945">
              <a:defRPr/>
            </a:lvl7pPr>
            <a:lvl8pPr marL="1718945">
              <a:defRPr/>
            </a:lvl8pPr>
            <a:lvl9pPr marL="1718945">
              <a:defRPr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 defTabSz="-635">
              <a:defRPr sz="1600"/>
            </a:lvl6pPr>
            <a:lvl7pPr marL="2173605" indent="-227330" defTabSz="-635">
              <a:defRPr sz="1600"/>
            </a:lvl7pPr>
            <a:lvl8pPr marL="2399030" indent="-227330" defTabSz="-635">
              <a:defRPr sz="1600"/>
            </a:lvl8pPr>
            <a:lvl9pPr marL="2625725" indent="-227330" defTabSz="-635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613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9030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8005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字符类型</a:t>
            </a:r>
            <a:r>
              <a:rPr kumimoji="1" lang="en-US" altLang="zh-CN" dirty="0" smtClean="0"/>
              <a:t>-VARCHAR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90" y="3208857"/>
            <a:ext cx="7333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VARCHAR(M) </a:t>
            </a:r>
            <a:r>
              <a:rPr kumimoji="1" lang="zh-CN" altLang="en-US" dirty="0" smtClean="0"/>
              <a:t>是用来保存</a:t>
            </a:r>
            <a:r>
              <a:rPr kumimoji="1" lang="zh-CN" altLang="en-US" dirty="0" smtClean="0">
                <a:solidFill>
                  <a:srgbClr val="FF0000"/>
                </a:solidFill>
              </a:rPr>
              <a:t>可变长度</a:t>
            </a:r>
            <a:r>
              <a:rPr kumimoji="1" lang="zh-CN" altLang="en-US" dirty="0" smtClean="0"/>
              <a:t>的字符串，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是最大</a:t>
            </a:r>
            <a:r>
              <a:rPr kumimoji="1" lang="zh-CN" altLang="en-US" dirty="0"/>
              <a:t>字符数</a:t>
            </a:r>
            <a:r>
              <a:rPr kumimoji="1" lang="zh-CN" altLang="en-US" dirty="0" smtClean="0"/>
              <a:t>，实际</a:t>
            </a:r>
            <a:r>
              <a:rPr kumimoji="1" lang="zh-CN" altLang="en-US" dirty="0"/>
              <a:t>保存的字符长度以实际存储</a:t>
            </a:r>
            <a:r>
              <a:rPr kumimoji="1" lang="zh-CN" altLang="en-US" dirty="0" smtClean="0"/>
              <a:t>的文本长度为准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因此，</a:t>
            </a:r>
            <a:r>
              <a:rPr kumimoji="1" lang="en-US" altLang="zh-CN" dirty="0" smtClean="0"/>
              <a:t>VARCHAR</a:t>
            </a:r>
            <a:r>
              <a:rPr kumimoji="1" lang="zh-CN" altLang="en-US" dirty="0" smtClean="0"/>
              <a:t>多用来保存短字符串，譬如姓名、地址等。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字符类型</a:t>
            </a:r>
            <a:r>
              <a:rPr kumimoji="1" lang="en-US" altLang="zh-CN" dirty="0" smtClean="0"/>
              <a:t>-TEXT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6620" y="2847340"/>
            <a:ext cx="7480300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TEXT</a:t>
            </a:r>
            <a:r>
              <a:rPr kumimoji="1" lang="zh-CN" altLang="en-US" dirty="0"/>
              <a:t>最大可以保存</a:t>
            </a:r>
            <a:r>
              <a:rPr kumimoji="1" lang="en-US" altLang="zh-CN" dirty="0"/>
              <a:t>65535</a:t>
            </a:r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的</a:t>
            </a:r>
            <a:r>
              <a:rPr kumimoji="1" lang="en-US" altLang="zh-CN" dirty="0"/>
              <a:t>16</a:t>
            </a:r>
            <a:r>
              <a:rPr kumimoji="1" lang="zh-CN" altLang="en-US" dirty="0"/>
              <a:t>次方</a:t>
            </a:r>
            <a:r>
              <a:rPr kumimoji="1" lang="en-US" altLang="zh-CN" dirty="0"/>
              <a:t>-1</a:t>
            </a:r>
            <a:r>
              <a:rPr kumimoji="1" lang="zh-CN" altLang="en-US" dirty="0"/>
              <a:t>）个字符，我们可以将大段的文本保存到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中，如果不够的话，还可以使用</a:t>
            </a:r>
            <a:r>
              <a:rPr kumimoji="1" lang="en-US" altLang="zh-CN" dirty="0" smtClean="0"/>
              <a:t>MEDIUMTEXT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1677215</a:t>
            </a:r>
            <a:r>
              <a:rPr kumimoji="1" lang="zh-CN" altLang="en-US" dirty="0" smtClean="0"/>
              <a:t>个字符（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24</a:t>
            </a:r>
            <a:r>
              <a:rPr kumimoji="1" lang="zh-CN" altLang="en-US" dirty="0" smtClean="0"/>
              <a:t>次方</a:t>
            </a:r>
            <a:r>
              <a:rPr kumimoji="1" lang="en-US" altLang="zh-CN" dirty="0" smtClean="0"/>
              <a:t>-1</a:t>
            </a:r>
            <a:r>
              <a:rPr kumimoji="1" lang="zh-CN" altLang="en-US" dirty="0" smtClean="0"/>
              <a:t>），甚至</a:t>
            </a:r>
            <a:r>
              <a:rPr kumimoji="1" lang="en-US" altLang="zh-CN" dirty="0" smtClean="0"/>
              <a:t>LONGTEXT</a:t>
            </a:r>
            <a:r>
              <a:rPr kumimoji="1" lang="zh-CN" altLang="en-US" dirty="0" smtClean="0"/>
              <a:t> </a:t>
            </a:r>
            <a:r>
              <a:rPr kumimoji="1" lang="cs-CZ" altLang="zh-CN" dirty="0"/>
              <a:t>4294967295</a:t>
            </a:r>
            <a:r>
              <a:rPr kumimoji="1" lang="zh-CN" altLang="en-US" dirty="0"/>
              <a:t>个字符（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的</a:t>
            </a:r>
            <a:r>
              <a:rPr kumimoji="1" lang="en-US" altLang="zh-CN" dirty="0"/>
              <a:t>32</a:t>
            </a:r>
            <a:r>
              <a:rPr kumimoji="1" lang="zh-CN" altLang="en-US" dirty="0"/>
              <a:t>次方</a:t>
            </a:r>
            <a:r>
              <a:rPr kumimoji="1" lang="en-US" altLang="zh-CN" dirty="0"/>
              <a:t>-1</a:t>
            </a:r>
            <a:r>
              <a:rPr kumimoji="1" lang="zh-CN" altLang="en-US" dirty="0"/>
              <a:t>）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建议一般文本字段，比如建议，反馈等可以使用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即可， 如果会保存大文本的字段，比如新闻内容表，建议使用</a:t>
            </a:r>
            <a:r>
              <a:rPr kumimoji="1" lang="en-US" altLang="zh-CN" dirty="0" smtClean="0"/>
              <a:t>longtext.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如果无法确定字段到底会保存多大的文件，那就使用</a:t>
            </a:r>
            <a:r>
              <a:rPr kumimoji="1" lang="en-US" altLang="zh-CN" dirty="0" smtClean="0"/>
              <a:t>longtext.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日期时间类型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4885" y="2149167"/>
            <a:ext cx="6957510" cy="502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datetime</a:t>
            </a:r>
            <a:r>
              <a:rPr lang="zh-CN" altLang="en-US" dirty="0"/>
              <a:t>类型可用于需要同时包含日期和时间信息的值。</a:t>
            </a:r>
            <a:r>
              <a:rPr lang="en-US" altLang="zh-CN" dirty="0"/>
              <a:t>MySQL </a:t>
            </a:r>
            <a:r>
              <a:rPr lang="zh-CN" altLang="en-US" dirty="0"/>
              <a:t>以 ‘</a:t>
            </a:r>
            <a:r>
              <a:rPr lang="en-US" altLang="zh-CN" dirty="0"/>
              <a:t>YYYY-MM-DD HH:MM:SS’ </a:t>
            </a:r>
            <a:r>
              <a:rPr lang="zh-CN" altLang="en-US" dirty="0"/>
              <a:t>格式检索与显示 </a:t>
            </a:r>
            <a:r>
              <a:rPr lang="en-US" altLang="zh-CN" dirty="0" err="1"/>
              <a:t>datetime</a:t>
            </a:r>
            <a:r>
              <a:rPr lang="zh-CN" altLang="en-US" dirty="0"/>
              <a:t>类型。支持的范围是 ‘</a:t>
            </a:r>
            <a:r>
              <a:rPr lang="en-US" altLang="zh-CN" dirty="0"/>
              <a:t>1000-01-01 00:00:00’ </a:t>
            </a:r>
            <a:r>
              <a:rPr lang="zh-CN" altLang="en-US" dirty="0"/>
              <a:t>到 ‘</a:t>
            </a:r>
            <a:r>
              <a:rPr lang="en-US" altLang="zh-CN" dirty="0"/>
              <a:t>9999-12-31 23:59:59’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en-US" altLang="zh-CN" dirty="0"/>
              <a:t>date</a:t>
            </a:r>
            <a:r>
              <a:rPr lang="zh-CN" altLang="en-US" dirty="0"/>
              <a:t>类型可用于需要一个日期值而不需要时间部分时。</a:t>
            </a:r>
            <a:r>
              <a:rPr lang="en-US" altLang="zh-CN" dirty="0"/>
              <a:t>MySQL </a:t>
            </a:r>
            <a:r>
              <a:rPr lang="zh-CN" altLang="en-US" dirty="0"/>
              <a:t>以 </a:t>
            </a:r>
            <a:r>
              <a:rPr lang="en-US" altLang="zh-CN" dirty="0"/>
              <a:t>'YYYY-MM-DD' </a:t>
            </a:r>
            <a:r>
              <a:rPr lang="zh-CN" altLang="en-US" dirty="0"/>
              <a:t>格式检索与显示 </a:t>
            </a:r>
            <a:r>
              <a:rPr lang="en-US" altLang="zh-CN" dirty="0"/>
              <a:t>date</a:t>
            </a:r>
            <a:r>
              <a:rPr lang="zh-CN" altLang="en-US" dirty="0"/>
              <a:t>值。支持的范围是 </a:t>
            </a:r>
            <a:r>
              <a:rPr lang="en-US" altLang="zh-CN" dirty="0"/>
              <a:t>'1000-01-01' </a:t>
            </a:r>
            <a:r>
              <a:rPr lang="zh-CN" altLang="en-US" dirty="0"/>
              <a:t>到 </a:t>
            </a:r>
            <a:r>
              <a:rPr lang="en-US" altLang="zh-CN" dirty="0"/>
              <a:t>'9999-12-31'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en-US" altLang="zh-CN" dirty="0"/>
              <a:t>timestamp</a:t>
            </a:r>
            <a:r>
              <a:rPr lang="zh-CN" altLang="en-US" dirty="0"/>
              <a:t>与</a:t>
            </a:r>
            <a:r>
              <a:rPr lang="en-US" altLang="zh-CN" dirty="0" err="1"/>
              <a:t>datetime</a:t>
            </a:r>
            <a:r>
              <a:rPr lang="zh-CN" altLang="en-US" dirty="0"/>
              <a:t>类似，</a:t>
            </a:r>
            <a:r>
              <a:rPr lang="en-US" altLang="zh-CN" dirty="0"/>
              <a:t>timestamp</a:t>
            </a:r>
            <a:r>
              <a:rPr lang="zh-CN" altLang="en-US" dirty="0"/>
              <a:t>值不能早于</a:t>
            </a:r>
            <a:r>
              <a:rPr lang="en-US" altLang="zh-CN" dirty="0"/>
              <a:t>1970</a:t>
            </a:r>
            <a:r>
              <a:rPr lang="zh-CN" altLang="en-US" dirty="0"/>
              <a:t>或晚于</a:t>
            </a:r>
            <a:r>
              <a:rPr lang="en-US" altLang="zh-CN" dirty="0"/>
              <a:t>2037</a:t>
            </a:r>
          </a:p>
          <a:p>
            <a:endParaRPr lang="zh-CN" altLang="en-US" dirty="0"/>
          </a:p>
          <a:p>
            <a:r>
              <a:rPr lang="zh-CN" altLang="en-US" dirty="0"/>
              <a:t>因为</a:t>
            </a:r>
            <a:r>
              <a:rPr lang="en-US" altLang="zh-CN" dirty="0"/>
              <a:t>32</a:t>
            </a:r>
            <a:r>
              <a:rPr lang="zh-CN" altLang="en-US" dirty="0"/>
              <a:t>位计算机的位数问题。</a:t>
            </a:r>
          </a:p>
          <a:p>
            <a:endParaRPr lang="zh-CN" altLang="en-US" dirty="0"/>
          </a:p>
          <a:p>
            <a:r>
              <a:rPr lang="zh-CN" altLang="en-US" dirty="0"/>
              <a:t>从</a:t>
            </a:r>
            <a:r>
              <a:rPr lang="en-US" altLang="zh-CN" dirty="0"/>
              <a:t>1970</a:t>
            </a:r>
            <a:r>
              <a:rPr lang="zh-CN" altLang="en-US" dirty="0"/>
              <a:t>年开始，秒数是</a:t>
            </a:r>
            <a:r>
              <a:rPr lang="en-US" altLang="zh-CN" dirty="0"/>
              <a:t>1</a:t>
            </a:r>
            <a:r>
              <a:rPr lang="zh-CN" altLang="en-US" dirty="0"/>
              <a:t>， 到</a:t>
            </a:r>
            <a:r>
              <a:rPr lang="en-US" altLang="zh-CN" dirty="0"/>
              <a:t>2037</a:t>
            </a:r>
            <a:r>
              <a:rPr lang="zh-CN" altLang="en-US" dirty="0"/>
              <a:t>年， 秒数是 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32</a:t>
            </a:r>
            <a:r>
              <a:rPr lang="zh-CN" altLang="en-US" dirty="0"/>
              <a:t>次方，超过</a:t>
            </a:r>
            <a:r>
              <a:rPr lang="en-US" altLang="zh-CN" dirty="0"/>
              <a:t>2037</a:t>
            </a:r>
            <a:r>
              <a:rPr lang="zh-CN" altLang="en-US" dirty="0"/>
              <a:t>年怎么办？ 和千年虫一样，会出</a:t>
            </a:r>
            <a:r>
              <a:rPr lang="en-US" altLang="zh-CN" dirty="0"/>
              <a:t>bug.</a:t>
            </a:r>
          </a:p>
          <a:p>
            <a:r>
              <a:rPr lang="zh-CN" altLang="en-US" dirty="0"/>
              <a:t>怎么解决这个</a:t>
            </a:r>
            <a:r>
              <a:rPr lang="en-US" altLang="zh-CN" dirty="0"/>
              <a:t>bug? </a:t>
            </a:r>
            <a:r>
              <a:rPr lang="zh-CN" altLang="en-US" dirty="0"/>
              <a:t>很多种办法，最简单，计算机系统升级为</a:t>
            </a:r>
            <a:r>
              <a:rPr lang="en-US" altLang="zh-CN" dirty="0"/>
              <a:t>64</a:t>
            </a:r>
            <a:r>
              <a:rPr lang="zh-CN" altLang="en-US" dirty="0"/>
              <a:t>位。</a:t>
            </a:r>
          </a:p>
          <a:p>
            <a:r>
              <a:rPr lang="zh-CN" altLang="en-US" dirty="0"/>
              <a:t>（如果到</a:t>
            </a:r>
            <a:r>
              <a:rPr lang="en-US" altLang="zh-CN" dirty="0"/>
              <a:t>2037</a:t>
            </a:r>
            <a:r>
              <a:rPr lang="zh-CN" altLang="en-US" dirty="0"/>
              <a:t>年左右， 还有</a:t>
            </a:r>
            <a:r>
              <a:rPr lang="en-US" altLang="zh-CN" dirty="0"/>
              <a:t>32</a:t>
            </a:r>
            <a:r>
              <a:rPr lang="zh-CN" altLang="en-US" dirty="0"/>
              <a:t>位系统的话）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时区实验</a:t>
            </a:r>
          </a:p>
        </p:txBody>
      </p:sp>
      <p:sp>
        <p:nvSpPr>
          <p:cNvPr id="4" name="矩形 3"/>
          <p:cNvSpPr/>
          <p:nvPr/>
        </p:nvSpPr>
        <p:spPr>
          <a:xfrm>
            <a:off x="864099" y="2760692"/>
            <a:ext cx="72531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创建测试数据表</a:t>
            </a:r>
            <a:endParaRPr lang="sk-SK" altLang="zh-CN" dirty="0"/>
          </a:p>
          <a:p>
            <a:endParaRPr lang="sk-SK" altLang="zh-CN" b="1" dirty="0">
              <a:solidFill>
                <a:srgbClr val="000080"/>
              </a:solidFill>
              <a:latin typeface="Menlo"/>
            </a:endParaRPr>
          </a:p>
          <a:p>
            <a:r>
              <a:rPr lang="sk-SK" altLang="zh-CN" b="1" dirty="0">
                <a:solidFill>
                  <a:srgbClr val="000080"/>
                </a:solidFill>
                <a:effectLst/>
                <a:latin typeface="Menlo"/>
              </a:rPr>
              <a:t>CREATE TABLE </a:t>
            </a:r>
            <a:r>
              <a:rPr lang="sk-SK" altLang="zh-CN" dirty="0">
                <a:effectLst/>
                <a:latin typeface="-webkit-standard"/>
              </a:rPr>
              <a:t>date_test (</a:t>
            </a:r>
            <a:r>
              <a:rPr lang="sk-SK" altLang="zh-CN" b="1" dirty="0">
                <a:solidFill>
                  <a:srgbClr val="660E7A"/>
                </a:solidFill>
                <a:effectLst/>
                <a:latin typeface="-webkit-standard"/>
              </a:rPr>
              <a:t>date1 </a:t>
            </a:r>
            <a:r>
              <a:rPr lang="sk-SK" altLang="zh-CN" b="1" dirty="0">
                <a:solidFill>
                  <a:srgbClr val="000080"/>
                </a:solidFill>
                <a:latin typeface="-webkit-standard"/>
              </a:rPr>
              <a:t>DATETIME</a:t>
            </a:r>
            <a:r>
              <a:rPr lang="sk-SK" altLang="zh-CN" dirty="0">
                <a:effectLst/>
                <a:latin typeface="-webkit-standard"/>
              </a:rPr>
              <a:t>, </a:t>
            </a:r>
            <a:r>
              <a:rPr lang="sk-SK" altLang="zh-CN" b="1" dirty="0">
                <a:solidFill>
                  <a:srgbClr val="660E7A"/>
                </a:solidFill>
                <a:effectLst/>
                <a:latin typeface="-webkit-standard"/>
              </a:rPr>
              <a:t>date2 </a:t>
            </a:r>
            <a:r>
              <a:rPr lang="sk-SK" altLang="zh-CN" b="1" dirty="0">
                <a:solidFill>
                  <a:srgbClr val="000080"/>
                </a:solidFill>
                <a:effectLst/>
                <a:latin typeface="-webkit-standard"/>
              </a:rPr>
              <a:t>TIMESTAMP</a:t>
            </a:r>
            <a:r>
              <a:rPr lang="sk-SK" altLang="zh-CN" dirty="0">
                <a:effectLst/>
                <a:latin typeface="Menlo"/>
              </a:rPr>
              <a:t>);</a:t>
            </a:r>
          </a:p>
          <a:p>
            <a:endParaRPr lang="sk-SK" altLang="zh-CN" dirty="0">
              <a:latin typeface="Menlo"/>
            </a:endParaRPr>
          </a:p>
          <a:p>
            <a:r>
              <a:rPr lang="zh-CN" altLang="en-US" dirty="0"/>
              <a:t>插入当前时间（</a:t>
            </a:r>
            <a:r>
              <a:rPr lang="en-US" altLang="zh-CN" dirty="0"/>
              <a:t>NOW()</a:t>
            </a:r>
            <a:r>
              <a:rPr lang="zh-CN" altLang="en-US" dirty="0"/>
              <a:t>函数可以自动获取当前服务器的时间）</a:t>
            </a:r>
            <a:endParaRPr lang="sk-SK" altLang="zh-CN" dirty="0"/>
          </a:p>
          <a:p>
            <a:endParaRPr lang="sk-SK" altLang="zh-CN" dirty="0">
              <a:latin typeface="Menlo"/>
            </a:endParaRPr>
          </a:p>
          <a:p>
            <a:r>
              <a:rPr lang="sk-SK" altLang="zh-CN" b="1" dirty="0">
                <a:solidFill>
                  <a:srgbClr val="000080"/>
                </a:solidFill>
                <a:effectLst/>
                <a:latin typeface="Menlo"/>
              </a:rPr>
              <a:t>INSERT INTO </a:t>
            </a:r>
            <a:r>
              <a:rPr lang="sk-SK" altLang="zh-CN" dirty="0">
                <a:effectLst/>
                <a:latin typeface="-webkit-standard"/>
              </a:rPr>
              <a:t>date_test </a:t>
            </a:r>
            <a:r>
              <a:rPr lang="sk-SK" altLang="zh-CN" b="1" dirty="0">
                <a:solidFill>
                  <a:srgbClr val="000080"/>
                </a:solidFill>
                <a:effectLst/>
                <a:latin typeface="-webkit-standard"/>
              </a:rPr>
              <a:t>VALUES </a:t>
            </a:r>
            <a:r>
              <a:rPr lang="sk-SK" altLang="zh-CN" dirty="0">
                <a:effectLst/>
                <a:latin typeface="Menlo"/>
              </a:rPr>
              <a:t>(NOW(), NOW());</a:t>
            </a:r>
          </a:p>
          <a:p>
            <a:endParaRPr lang="sk-SK" altLang="zh-CN" dirty="0">
              <a:latin typeface="Menlo"/>
            </a:endParaRPr>
          </a:p>
          <a:p>
            <a:r>
              <a:rPr lang="zh-CN" altLang="en-US" dirty="0">
                <a:latin typeface="Menlo"/>
              </a:rPr>
              <a:t>查看数据并记录数据</a:t>
            </a:r>
            <a:endParaRPr lang="en-US" altLang="zh-CN" dirty="0">
              <a:latin typeface="Menlo"/>
            </a:endParaRPr>
          </a:p>
          <a:p>
            <a:endParaRPr lang="en-US" altLang="zh-CN" dirty="0">
              <a:latin typeface="Menlo"/>
            </a:endParaRPr>
          </a:p>
          <a:p>
            <a:r>
              <a:rPr lang="en-US" altLang="zh-CN" b="1" dirty="0">
                <a:solidFill>
                  <a:srgbClr val="000080"/>
                </a:solidFill>
                <a:effectLst/>
                <a:latin typeface="Menlo"/>
              </a:rPr>
              <a:t>SELECT </a:t>
            </a:r>
            <a:r>
              <a:rPr lang="en-US" altLang="zh-CN" dirty="0">
                <a:effectLst/>
                <a:latin typeface="-webkit-standard"/>
              </a:rPr>
              <a:t>*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FROM </a:t>
            </a:r>
            <a:r>
              <a:rPr lang="en-US" altLang="zh-CN" dirty="0" err="1">
                <a:effectLst/>
                <a:latin typeface="Menlo"/>
              </a:rPr>
              <a:t>date_test</a:t>
            </a:r>
            <a:r>
              <a:rPr lang="en-US" altLang="zh-CN" dirty="0">
                <a:effectLst/>
                <a:latin typeface="Menlo"/>
              </a:rPr>
              <a:t>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生日代替年龄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491" y="3500683"/>
            <a:ext cx="702474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为什么不能使用年龄作为字段，而是必须保存出生日期？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ENUM</a:t>
            </a:r>
            <a:r>
              <a:rPr kumimoji="1" lang="zh-CN" altLang="en-US" dirty="0"/>
              <a:t>类型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41662" y="2967936"/>
            <a:ext cx="73637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ENUM</a:t>
            </a:r>
            <a:r>
              <a:rPr kumimoji="1" lang="zh-CN" altLang="en-US" dirty="0"/>
              <a:t>是枚举型，指定值的范围（最多可以有</a:t>
            </a:r>
            <a:r>
              <a:rPr kumimoji="1" lang="en-US" altLang="zh-CN" dirty="0"/>
              <a:t>65536</a:t>
            </a:r>
            <a:r>
              <a:rPr kumimoji="1" lang="zh-CN" altLang="en-US" dirty="0"/>
              <a:t>个可选值），假如创建数据表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b="1" dirty="0">
                <a:solidFill>
                  <a:srgbClr val="000080"/>
                </a:solidFill>
                <a:effectLst/>
                <a:latin typeface="Menlo"/>
              </a:rPr>
              <a:t>CREATE TABLE </a:t>
            </a:r>
            <a:r>
              <a:rPr lang="en-US" altLang="zh-CN" dirty="0" err="1">
                <a:effectLst/>
                <a:latin typeface="-webkit-standard"/>
              </a:rPr>
              <a:t>enumtest</a:t>
            </a:r>
            <a:r>
              <a:rPr lang="en-US" altLang="zh-CN" dirty="0">
                <a:effectLst/>
                <a:latin typeface="-webkit-standard"/>
              </a:rPr>
              <a:t> (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effectLst/>
                <a:latin typeface="-webkit-standard"/>
              </a:rPr>
              <a:t> 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660E7A"/>
                </a:solidFill>
                <a:latin typeface="-webkit-standard"/>
              </a:rPr>
              <a:t>test_</a:t>
            </a:r>
            <a:r>
              <a:rPr lang="en-US" altLang="zh-CN" b="1" dirty="0" err="1">
                <a:solidFill>
                  <a:srgbClr val="660E7A"/>
                </a:solidFill>
                <a:effectLst/>
                <a:latin typeface="-webkit-standard"/>
              </a:rPr>
              <a:t>field</a:t>
            </a:r>
            <a:r>
              <a:rPr lang="en-US" altLang="zh-CN" b="1" dirty="0">
                <a:solidFill>
                  <a:srgbClr val="660E7A"/>
                </a:solidFill>
                <a:effectLst/>
                <a:latin typeface="-webkit-standard"/>
              </a:rPr>
              <a:t> </a:t>
            </a:r>
            <a:r>
              <a:rPr lang="en-US" altLang="zh-CN" dirty="0">
                <a:effectLst/>
                <a:latin typeface="-webkit-standard"/>
              </a:rPr>
              <a:t>ENUM(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'one'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'two'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'three'</a:t>
            </a:r>
            <a:r>
              <a:rPr lang="en-US" altLang="zh-CN" dirty="0">
                <a:effectLst/>
                <a:latin typeface="-webkit-standard"/>
              </a:rPr>
              <a:t>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effectLst/>
                <a:latin typeface="Menlo"/>
              </a:rPr>
              <a:t>);</a:t>
            </a:r>
          </a:p>
          <a:p>
            <a:endParaRPr kumimoji="1" lang="en-US" altLang="zh-CN" dirty="0">
              <a:latin typeface="Menlo"/>
            </a:endParaRPr>
          </a:p>
          <a:p>
            <a:r>
              <a:rPr kumimoji="1" lang="zh-CN" altLang="en-US" dirty="0">
                <a:latin typeface="Menlo"/>
              </a:rPr>
              <a:t>如果插入数据</a:t>
            </a:r>
            <a:endParaRPr kumimoji="1" lang="en-US" altLang="zh-CN" dirty="0">
              <a:latin typeface="Menlo"/>
            </a:endParaRPr>
          </a:p>
          <a:p>
            <a:endParaRPr kumimoji="1" lang="en-US" altLang="zh-CN" dirty="0">
              <a:latin typeface="Menlo"/>
            </a:endParaRPr>
          </a:p>
          <a:p>
            <a:r>
              <a:rPr lang="en-US" altLang="zh-CN" b="1" dirty="0">
                <a:solidFill>
                  <a:srgbClr val="000080"/>
                </a:solidFill>
                <a:effectLst/>
                <a:latin typeface="Menlo"/>
              </a:rPr>
              <a:t>INSERT INTO </a:t>
            </a:r>
            <a:r>
              <a:rPr lang="en-US" altLang="zh-CN" dirty="0" err="1">
                <a:effectLst/>
                <a:latin typeface="-webkit-standard"/>
              </a:rPr>
              <a:t>enumtest</a:t>
            </a:r>
            <a:r>
              <a:rPr lang="en-US" altLang="zh-CN" dirty="0">
                <a:effectLst/>
                <a:latin typeface="-webkit-standard"/>
              </a:rPr>
              <a:t>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VALUES </a:t>
            </a:r>
            <a:r>
              <a:rPr lang="en-US" altLang="zh-CN" dirty="0">
                <a:effectLst/>
                <a:latin typeface="-webkit-standard"/>
              </a:rPr>
              <a:t>(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'four'</a:t>
            </a:r>
            <a:r>
              <a:rPr lang="en-US" altLang="zh-CN" dirty="0">
                <a:effectLst/>
                <a:latin typeface="Menlo"/>
              </a:rPr>
              <a:t>);</a:t>
            </a:r>
          </a:p>
          <a:p>
            <a:endParaRPr kumimoji="1" lang="en-US" altLang="zh-CN" dirty="0">
              <a:latin typeface="Menlo"/>
            </a:endParaRPr>
          </a:p>
          <a:p>
            <a:r>
              <a:rPr kumimoji="1" lang="zh-CN" altLang="en-US" dirty="0">
                <a:latin typeface="Menlo"/>
              </a:rPr>
              <a:t>系统会插入空字符串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SET</a:t>
            </a:r>
            <a:r>
              <a:rPr kumimoji="1" lang="zh-CN" altLang="en-US" dirty="0"/>
              <a:t>类型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70413" y="2853784"/>
            <a:ext cx="75635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SET</a:t>
            </a:r>
            <a:r>
              <a:rPr kumimoji="1" lang="zh-CN" altLang="en-US" dirty="0"/>
              <a:t>类型与</a:t>
            </a:r>
            <a:r>
              <a:rPr kumimoji="1" lang="en-US" altLang="zh-CN" dirty="0"/>
              <a:t>ENUM</a:t>
            </a:r>
            <a:r>
              <a:rPr kumimoji="1" lang="zh-CN" altLang="en-US" dirty="0"/>
              <a:t>非常相似，最大的区别是，</a:t>
            </a:r>
            <a:r>
              <a:rPr kumimoji="1" lang="en-US" altLang="zh-CN" dirty="0"/>
              <a:t>ENUM</a:t>
            </a:r>
            <a:r>
              <a:rPr kumimoji="1" lang="zh-CN" altLang="en-US" dirty="0"/>
              <a:t>是单选，而</a:t>
            </a:r>
            <a:r>
              <a:rPr kumimoji="1" lang="en-US" altLang="zh-CN" dirty="0"/>
              <a:t>SET</a:t>
            </a:r>
            <a:r>
              <a:rPr kumimoji="1" lang="zh-CN" altLang="en-US" dirty="0"/>
              <a:t>是多选，</a:t>
            </a:r>
            <a:r>
              <a:rPr kumimoji="1" lang="en-US" altLang="zh-CN" dirty="0"/>
              <a:t>SET</a:t>
            </a:r>
            <a:r>
              <a:rPr kumimoji="1" lang="zh-CN" altLang="en-US" dirty="0"/>
              <a:t>的最多可以设置</a:t>
            </a:r>
            <a:r>
              <a:rPr kumimoji="1" lang="en-US" altLang="zh-CN" dirty="0"/>
              <a:t>64</a:t>
            </a:r>
            <a:r>
              <a:rPr kumimoji="1" lang="zh-CN" altLang="en-US" dirty="0"/>
              <a:t>个可选值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b="1" dirty="0">
                <a:solidFill>
                  <a:srgbClr val="000080"/>
                </a:solidFill>
                <a:effectLst/>
                <a:latin typeface="Menlo"/>
              </a:rPr>
              <a:t>CREATE TABLE </a:t>
            </a:r>
            <a:r>
              <a:rPr lang="en-US" altLang="zh-CN" dirty="0" err="1">
                <a:effectLst/>
                <a:latin typeface="-webkit-standard"/>
              </a:rPr>
              <a:t>settest</a:t>
            </a:r>
            <a:r>
              <a:rPr lang="en-US" altLang="zh-CN" dirty="0">
                <a:effectLst/>
                <a:latin typeface="-webkit-standard"/>
              </a:rPr>
              <a:t> (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effectLst/>
                <a:latin typeface="-webkit-standard"/>
              </a:rPr>
              <a:t>  </a:t>
            </a:r>
            <a:r>
              <a:rPr lang="en-US" altLang="zh-CN" dirty="0" err="1">
                <a:effectLst/>
                <a:latin typeface="-webkit-standard"/>
              </a:rPr>
              <a:t>test_field</a:t>
            </a:r>
            <a:r>
              <a:rPr lang="en-US" altLang="zh-CN" dirty="0">
                <a:effectLst/>
                <a:latin typeface="-webkit-standard"/>
              </a:rPr>
              <a:t>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SET</a:t>
            </a:r>
            <a:r>
              <a:rPr lang="en-US" altLang="zh-CN" dirty="0">
                <a:effectLst/>
                <a:latin typeface="-webkit-standard"/>
              </a:rPr>
              <a:t>(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'one'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'two'</a:t>
            </a:r>
            <a:r>
              <a:rPr lang="en-US" altLang="zh-CN" dirty="0">
                <a:effectLst/>
                <a:latin typeface="-webkit-standard"/>
              </a:rPr>
              <a:t>, 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'three'</a:t>
            </a:r>
            <a:r>
              <a:rPr lang="en-US" altLang="zh-CN" dirty="0">
                <a:effectLst/>
                <a:latin typeface="-webkit-standard"/>
              </a:rPr>
              <a:t>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effectLst/>
                <a:latin typeface="Menlo"/>
              </a:rPr>
              <a:t>);</a:t>
            </a:r>
          </a:p>
          <a:p>
            <a:endParaRPr kumimoji="1" lang="en-US" altLang="zh-CN" dirty="0">
              <a:latin typeface="Menlo"/>
            </a:endParaRPr>
          </a:p>
          <a:p>
            <a:r>
              <a:rPr kumimoji="1" lang="zh-CN" altLang="en-US" dirty="0"/>
              <a:t>插入数据时需要注意，逗号（</a:t>
            </a:r>
            <a:r>
              <a:rPr kumimoji="1" lang="en-US" altLang="zh-CN" dirty="0"/>
              <a:t>,</a:t>
            </a:r>
            <a:r>
              <a:rPr kumimoji="1" lang="zh-CN" altLang="en-US" dirty="0"/>
              <a:t>）后面不可以有空格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b="1" dirty="0">
                <a:solidFill>
                  <a:srgbClr val="000080"/>
                </a:solidFill>
                <a:effectLst/>
                <a:latin typeface="Menlo"/>
              </a:rPr>
              <a:t>INSERT INTO </a:t>
            </a:r>
            <a:r>
              <a:rPr lang="en-US" altLang="zh-CN" dirty="0" err="1">
                <a:effectLst/>
                <a:latin typeface="-webkit-standard"/>
              </a:rPr>
              <a:t>settest</a:t>
            </a:r>
            <a:r>
              <a:rPr lang="en-US" altLang="zh-CN" dirty="0">
                <a:effectLst/>
                <a:latin typeface="-webkit-standard"/>
              </a:rPr>
              <a:t>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VALUES </a:t>
            </a:r>
            <a:r>
              <a:rPr lang="en-US" altLang="zh-CN" dirty="0">
                <a:effectLst/>
                <a:latin typeface="-webkit-standard"/>
              </a:rPr>
              <a:t>(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'</a:t>
            </a:r>
            <a:r>
              <a:rPr lang="en-US" altLang="zh-CN" b="1" dirty="0" err="1">
                <a:solidFill>
                  <a:srgbClr val="008000"/>
                </a:solidFill>
                <a:effectLst/>
                <a:latin typeface="-webkit-standard"/>
              </a:rPr>
              <a:t>one,two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-webkit-standard"/>
              </a:rPr>
              <a:t>'</a:t>
            </a:r>
            <a:r>
              <a:rPr lang="en-US" altLang="zh-CN" dirty="0">
                <a:effectLst/>
                <a:latin typeface="Menlo"/>
              </a:rPr>
              <a:t>);</a:t>
            </a:r>
          </a:p>
          <a:p>
            <a:endParaRPr lang="en-US" altLang="zh-CN" dirty="0">
              <a:latin typeface="Menlo"/>
            </a:endParaRPr>
          </a:p>
          <a:p>
            <a:r>
              <a:rPr lang="zh-CN" altLang="en-US" dirty="0">
                <a:effectLst/>
                <a:latin typeface="Menlo"/>
              </a:rPr>
              <a:t>如果插入不存在的值，系统会自动截取掉多余的值</a:t>
            </a:r>
            <a:endParaRPr lang="en-US" altLang="zh-CN" dirty="0">
              <a:effectLst/>
              <a:latin typeface="Menl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BLOB</a:t>
            </a:r>
            <a:r>
              <a:rPr kumimoji="1" lang="zh-CN" altLang="en-US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/>
              <a:t>我们不仅可以使用</a:t>
            </a:r>
            <a:r>
              <a:rPr kumimoji="1" lang="en-US" altLang="zh-CN" dirty="0" err="1"/>
              <a:t>mysql</a:t>
            </a:r>
            <a:r>
              <a:rPr kumimoji="1" lang="zh-CN" altLang="en-US" dirty="0"/>
              <a:t>保存文字、数字，还可以将文件保存到数据库中</a:t>
            </a:r>
            <a:endParaRPr kumimoji="1" lang="en-US" altLang="zh-CN" dirty="0"/>
          </a:p>
          <a:p>
            <a:r>
              <a:rPr kumimoji="1" lang="en-US" altLang="zh-CN" dirty="0"/>
              <a:t>BLOB</a:t>
            </a:r>
            <a:r>
              <a:rPr kumimoji="1" lang="zh-CN" altLang="en-US" dirty="0"/>
              <a:t>类型可以用来保存二进制文件，譬如图片、音乐、文档等</a:t>
            </a:r>
            <a:endParaRPr kumimoji="1" lang="en-US" altLang="zh-CN" dirty="0"/>
          </a:p>
          <a:p>
            <a:r>
              <a:rPr kumimoji="1" lang="en-US" altLang="zh-CN" dirty="0"/>
              <a:t>BLOB</a:t>
            </a:r>
            <a:r>
              <a:rPr kumimoji="1" lang="zh-CN" altLang="en-US" dirty="0"/>
              <a:t>的存储大小与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是一样的，最大可以保存</a:t>
            </a:r>
            <a:r>
              <a:rPr kumimoji="1" lang="en-US" altLang="zh-CN" dirty="0"/>
              <a:t>65K</a:t>
            </a:r>
            <a:r>
              <a:rPr kumimoji="1" lang="zh-CN" altLang="en-US" dirty="0"/>
              <a:t>的数据</a:t>
            </a:r>
            <a:endParaRPr kumimoji="1" lang="en-US" altLang="zh-CN" dirty="0"/>
          </a:p>
          <a:p>
            <a:r>
              <a:rPr kumimoji="1" lang="en-US" altLang="zh-CN" dirty="0" err="1"/>
              <a:t>MediumBlob</a:t>
            </a:r>
            <a:r>
              <a:rPr kumimoji="1" lang="zh-CN" altLang="en-US" dirty="0"/>
              <a:t> </a:t>
            </a:r>
            <a:r>
              <a:rPr kumimoji="1" lang="en-US" altLang="zh-CN" dirty="0"/>
              <a:t>16M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LongBlob</a:t>
            </a:r>
            <a:r>
              <a:rPr kumimoji="1" lang="zh-CN" altLang="en-US" dirty="0"/>
              <a:t> </a:t>
            </a:r>
            <a:r>
              <a:rPr kumimoji="1" lang="en-US" altLang="zh-CN" dirty="0"/>
              <a:t>4G</a:t>
            </a:r>
          </a:p>
          <a:p>
            <a:r>
              <a:rPr kumimoji="1" lang="zh-CN" altLang="en-US" dirty="0"/>
              <a:t>通常我们都不会使用</a:t>
            </a:r>
            <a:r>
              <a:rPr kumimoji="1" lang="en-US" altLang="zh-CN" dirty="0"/>
              <a:t>BLOB</a:t>
            </a:r>
            <a:r>
              <a:rPr kumimoji="1" lang="zh-CN" altLang="en-US" dirty="0"/>
              <a:t>来保存文件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使用合适的字段类型，创建或修改之前的表，或是常见新表。</a:t>
            </a:r>
          </a:p>
          <a:p>
            <a:pPr marL="0" indent="0">
              <a:buNone/>
            </a:pPr>
            <a:r>
              <a:rPr kumimoji="1" lang="zh-CN" altLang="en-US" dirty="0"/>
              <a:t>简历表</a:t>
            </a:r>
          </a:p>
          <a:p>
            <a:pPr marL="0" indent="0">
              <a:buNone/>
            </a:pPr>
            <a:r>
              <a:rPr kumimoji="1" lang="zh-CN" altLang="en-US" dirty="0"/>
              <a:t>学校表</a:t>
            </a:r>
          </a:p>
          <a:p>
            <a:pPr marL="0" indent="0">
              <a:buNone/>
            </a:pPr>
            <a:r>
              <a:rPr kumimoji="1" lang="zh-CN" altLang="en-US" dirty="0"/>
              <a:t>公司表等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常用数据类型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90" y="2798112"/>
            <a:ext cx="70247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我们都使用过</a:t>
            </a:r>
            <a:r>
              <a:rPr kumimoji="1" lang="en-US" altLang="zh-CN" dirty="0" smtClean="0"/>
              <a:t>Excel</a:t>
            </a:r>
            <a:r>
              <a:rPr kumimoji="1" lang="zh-CN" altLang="en-US" dirty="0" smtClean="0"/>
              <a:t>，其中每一列的数据是可以设置类型的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我们使用数据库，首先就需要建表，而建表最重要的是定义每个字段的类型。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zh-CN" dirty="0"/>
              <a:t> </a:t>
            </a: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中常用的字段类型，大致可分为下面几类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整型类：</a:t>
            </a:r>
            <a:r>
              <a:rPr kumimoji="1" lang="en-US" altLang="zh-CN" dirty="0" smtClean="0"/>
              <a:t>BIGINT</a:t>
            </a:r>
            <a:r>
              <a:rPr kumimoji="1" lang="zh-CN" altLang="en-US" dirty="0" smtClean="0"/>
              <a:t>、</a:t>
            </a:r>
            <a:r>
              <a:rPr kumimoji="1" lang="en-US" altLang="zh-CN" dirty="0" err="1"/>
              <a:t>INT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MEDIUMINT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SMALLINT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TINYINT</a:t>
            </a:r>
            <a:endParaRPr kumimoji="1" lang="en-US" altLang="zh-CN" dirty="0" err="1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/>
              <a:t>浮点型：</a:t>
            </a:r>
            <a:r>
              <a:rPr kumimoji="1" lang="en-US" altLang="zh-CN" dirty="0"/>
              <a:t>FLOAT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DOUBLE</a:t>
            </a:r>
          </a:p>
          <a:p>
            <a:pPr marL="285750" indent="-285750">
              <a:buFont typeface="Arial"/>
              <a:buChar char="•"/>
            </a:pPr>
            <a:r>
              <a:rPr kumimoji="1" lang="zh-CN" altLang="en-US" dirty="0" err="1"/>
              <a:t>定点型：</a:t>
            </a:r>
            <a:r>
              <a:rPr kumimoji="1" lang="en-US" altLang="zh-CN" dirty="0" err="1"/>
              <a:t>DECIMAL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/>
              <a:t>字符</a:t>
            </a:r>
            <a:r>
              <a:rPr kumimoji="1" lang="zh-CN" altLang="en-US" dirty="0" smtClean="0"/>
              <a:t>类：</a:t>
            </a:r>
            <a:r>
              <a:rPr kumimoji="1" lang="en-US" altLang="zh-CN" dirty="0" smtClean="0"/>
              <a:t>CHAR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VARCHAR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TEXT</a:t>
            </a: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日期时间类</a:t>
            </a:r>
            <a:r>
              <a:rPr kumimoji="1" lang="zh-CN" altLang="zh-CN" dirty="0" smtClean="0"/>
              <a:t>：</a:t>
            </a:r>
            <a:r>
              <a:rPr kumimoji="1" lang="en-US" altLang="zh-CN" dirty="0"/>
              <a:t>DATE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DATETIME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TIMESTAMP</a:t>
            </a:r>
          </a:p>
          <a:p>
            <a:pPr marL="285750" indent="-285750">
              <a:buFont typeface="Arial"/>
              <a:buChar char="•"/>
            </a:pPr>
            <a:r>
              <a:rPr kumimoji="1" lang="zh-CN" altLang="en-US" dirty="0"/>
              <a:t>其他类型：</a:t>
            </a:r>
            <a:r>
              <a:rPr kumimoji="1" lang="en-US" altLang="zh-CN" dirty="0"/>
              <a:t>ENUM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SET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BIT</a:t>
            </a:r>
            <a:r>
              <a:rPr kumimoji="1" lang="zh-CN" altLang="zh-CN" dirty="0"/>
              <a:t>、</a:t>
            </a:r>
            <a:r>
              <a:rPr kumimoji="1" lang="en-US" altLang="zh-CN" dirty="0"/>
              <a:t>BLOB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整型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3290" y="2300294"/>
            <a:ext cx="7024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latin typeface="+mn-ea"/>
              </a:rPr>
              <a:t>整型有</a:t>
            </a:r>
            <a:r>
              <a:rPr kumimoji="1" lang="en-US" altLang="zh-CN" dirty="0" smtClean="0">
                <a:latin typeface="+mn-ea"/>
              </a:rPr>
              <a:t>5</a:t>
            </a:r>
            <a:r>
              <a:rPr kumimoji="1" lang="zh-CN" altLang="en-US" dirty="0" smtClean="0">
                <a:latin typeface="+mn-ea"/>
              </a:rPr>
              <a:t>种表示方式，</a:t>
            </a:r>
            <a:r>
              <a:rPr kumimoji="1" lang="zh-CN" altLang="en-US" dirty="0"/>
              <a:t>不同类型的整型所占的字节数不同，因此表示的数值范围也不同</a:t>
            </a:r>
            <a:endParaRPr kumimoji="1"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713290" y="3716507"/>
            <a:ext cx="18555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  <a:cs typeface="宋体"/>
              </a:rPr>
              <a:t>因此，通常我们</a:t>
            </a:r>
            <a:r>
              <a:rPr lang="zh-CN" altLang="en-US" dirty="0">
                <a:latin typeface="+mn-ea"/>
                <a:cs typeface="宋体"/>
              </a:rPr>
              <a:t>使用</a:t>
            </a:r>
            <a:r>
              <a:rPr lang="en-US" altLang="zh-CN" dirty="0">
                <a:latin typeface="+mn-ea"/>
                <a:cs typeface="宋体"/>
              </a:rPr>
              <a:t>INT</a:t>
            </a:r>
            <a:r>
              <a:rPr lang="zh-CN" altLang="en-US" dirty="0">
                <a:latin typeface="+mn-ea"/>
                <a:cs typeface="宋体"/>
              </a:rPr>
              <a:t>来保存各种</a:t>
            </a:r>
            <a:r>
              <a:rPr lang="en-US" altLang="zh-CN" dirty="0">
                <a:latin typeface="+mn-ea"/>
                <a:cs typeface="宋体"/>
              </a:rPr>
              <a:t>id</a:t>
            </a:r>
            <a:r>
              <a:rPr lang="zh-CN" altLang="en-US" dirty="0" smtClean="0">
                <a:latin typeface="+mn-ea"/>
                <a:cs typeface="宋体"/>
              </a:rPr>
              <a:t>编号，</a:t>
            </a:r>
            <a:r>
              <a:rPr lang="en-US" altLang="zh-CN" dirty="0" err="1">
                <a:latin typeface="+mn-ea"/>
                <a:cs typeface="宋体"/>
              </a:rPr>
              <a:t>SMALLINT</a:t>
            </a:r>
            <a:r>
              <a:rPr lang="zh-CN" altLang="en-US" dirty="0">
                <a:latin typeface="+mn-ea"/>
                <a:cs typeface="宋体"/>
              </a:rPr>
              <a:t>来保存数量，</a:t>
            </a:r>
            <a:r>
              <a:rPr lang="en-US" altLang="zh-CN" dirty="0">
                <a:latin typeface="+mn-ea"/>
                <a:cs typeface="宋体"/>
              </a:rPr>
              <a:t>TINYINT</a:t>
            </a:r>
            <a:r>
              <a:rPr lang="zh-CN" altLang="en-US" dirty="0">
                <a:latin typeface="+mn-ea"/>
                <a:cs typeface="宋体"/>
              </a:rPr>
              <a:t>来保存</a:t>
            </a:r>
            <a:r>
              <a:rPr lang="en-US" altLang="zh-CN" dirty="0" err="1">
                <a:latin typeface="+mn-ea"/>
                <a:cs typeface="宋体"/>
              </a:rPr>
              <a:t>boolean</a:t>
            </a:r>
            <a:r>
              <a:rPr lang="zh-CN" altLang="en-US" dirty="0">
                <a:latin typeface="+mn-ea"/>
                <a:cs typeface="宋体"/>
              </a:rPr>
              <a:t>值</a:t>
            </a:r>
            <a:endParaRPr lang="en-US" altLang="zh-CN" dirty="0">
              <a:latin typeface="+mn-ea"/>
              <a:cs typeface="宋体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13292" y="1814051"/>
          <a:ext cx="7974779" cy="420321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763318"/>
                <a:gridCol w="1186337"/>
                <a:gridCol w="2229053"/>
                <a:gridCol w="2796071"/>
              </a:tblGrid>
              <a:tr h="3431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b="1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类型</a:t>
                      </a:r>
                      <a:endParaRPr lang="en-US" sz="1300" b="1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b="1" i="0" u="none" strike="noStrike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存储</a:t>
                      </a:r>
                      <a:endParaRPr lang="en-US" sz="1300" b="1" i="0" u="none" strike="noStrike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b="1" i="0" u="none" strike="noStrike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最小值</a:t>
                      </a:r>
                      <a:endParaRPr lang="en-US" sz="1300" b="1" i="0" u="none" strike="noStrike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b="1" i="0" u="none" strike="noStrike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最大值</a:t>
                      </a:r>
                      <a:endParaRPr lang="en-US" sz="1300" b="1" i="0" u="none" strike="noStrike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44122">
                <a:tc>
                  <a:txBody>
                    <a:bodyPr/>
                    <a:lstStyle/>
                    <a:p>
                      <a:pPr algn="l" fontAlgn="b"/>
                      <a:endParaRPr lang="zh-CN" altLang="en-US" sz="1300" b="1" i="0" u="none" strike="noStrike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(</a:t>
                      </a:r>
                      <a:r>
                        <a:rPr lang="zh-CN" altLang="en-US" sz="1300" u="none" strike="noStrike">
                          <a:effectLst/>
                        </a:rPr>
                        <a:t>字节数</a:t>
                      </a:r>
                      <a:r>
                        <a:rPr lang="en-US" sz="1300" u="none" strike="noStrike">
                          <a:effectLst/>
                        </a:rPr>
                        <a:t>)</a:t>
                      </a:r>
                      <a:endParaRPr lang="en-US" sz="1300" b="1" i="0" u="none" strike="noStrike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(</a:t>
                      </a:r>
                      <a:r>
                        <a:rPr lang="zh-CN" altLang="en-US" sz="1300" u="none" strike="noStrike">
                          <a:effectLst/>
                        </a:rPr>
                        <a:t>有符号</a:t>
                      </a:r>
                      <a:r>
                        <a:rPr lang="en-US" sz="1300" u="none" strike="noStrike">
                          <a:effectLst/>
                        </a:rPr>
                        <a:t>/</a:t>
                      </a:r>
                      <a:r>
                        <a:rPr lang="zh-CN" altLang="en-US" sz="1300" u="none" strike="noStrike">
                          <a:effectLst/>
                        </a:rPr>
                        <a:t>无符号</a:t>
                      </a:r>
                      <a:r>
                        <a:rPr lang="en-US" sz="1300" u="none" strike="noStrike">
                          <a:effectLst/>
                        </a:rPr>
                        <a:t>)</a:t>
                      </a:r>
                      <a:endParaRPr lang="en-US" sz="1300" b="1" i="0" u="none" strike="noStrike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(</a:t>
                      </a:r>
                      <a:r>
                        <a:rPr lang="zh-CN" altLang="en-US" sz="1300" u="none" strike="noStrike">
                          <a:effectLst/>
                        </a:rPr>
                        <a:t>有符号</a:t>
                      </a:r>
                      <a:r>
                        <a:rPr lang="en-US" sz="1300" u="none" strike="noStrike">
                          <a:effectLst/>
                        </a:rPr>
                        <a:t>/</a:t>
                      </a:r>
                      <a:r>
                        <a:rPr lang="zh-CN" altLang="en-US" sz="1300" u="none" strike="noStrike">
                          <a:effectLst/>
                        </a:rPr>
                        <a:t>无符号</a:t>
                      </a:r>
                      <a:r>
                        <a:rPr lang="en-US" sz="1300" u="none" strike="noStrike">
                          <a:effectLst/>
                        </a:rPr>
                        <a:t>)</a:t>
                      </a:r>
                      <a:endParaRPr lang="en-US" sz="1300" b="1" i="0" u="none" strike="noStrike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51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TINYINT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none" strike="noStrike">
                          <a:effectLst/>
                        </a:rPr>
                        <a:t>1</a:t>
                      </a:r>
                      <a:endParaRPr lang="en-US" altLang="zh-CN" sz="1300" b="0" i="0" u="none" strike="noStrike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300" u="none" strike="noStrike">
                          <a:effectLst/>
                        </a:rPr>
                        <a:t>-128</a:t>
                      </a:r>
                      <a:endParaRPr lang="is-IS" sz="13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300" u="none" strike="noStrike">
                          <a:effectLst/>
                        </a:rPr>
                        <a:t>127</a:t>
                      </a:r>
                      <a:endParaRPr lang="is-IS" sz="13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</a:tr>
              <a:tr h="351005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none" strike="noStrike">
                          <a:effectLst/>
                        </a:rPr>
                        <a:t>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300" u="none" strike="noStrike">
                          <a:effectLst/>
                        </a:rPr>
                        <a:t>255</a:t>
                      </a:r>
                      <a:endParaRPr lang="is-IS" sz="13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</a:tr>
              <a:tr h="35297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SMALLINT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300" u="none" strike="noStrike">
                          <a:effectLst/>
                        </a:rPr>
                        <a:t>2</a:t>
                      </a:r>
                      <a:endParaRPr lang="is-IS" sz="1300" b="0" i="0" u="none" strike="noStrike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300" u="none" strike="noStrike" dirty="0">
                          <a:effectLst/>
                        </a:rPr>
                        <a:t>-32768</a:t>
                      </a:r>
                      <a:endParaRPr lang="is-IS" sz="13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300" u="none" strike="noStrike">
                          <a:effectLst/>
                        </a:rPr>
                        <a:t>32767</a:t>
                      </a:r>
                      <a:endParaRPr lang="is-IS" sz="13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</a:tr>
              <a:tr h="351005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none" strike="noStrike">
                          <a:effectLst/>
                        </a:rPr>
                        <a:t>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none" strike="noStrike">
                          <a:effectLst/>
                        </a:rPr>
                        <a:t>65535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</a:tr>
              <a:tr h="351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MEDIUMINT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none" strike="noStrike">
                          <a:effectLst/>
                        </a:rPr>
                        <a:t>3</a:t>
                      </a:r>
                      <a:endParaRPr lang="en-US" altLang="zh-CN" sz="1300" b="0" i="0" u="none" strike="noStrike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u="none" strike="noStrike">
                          <a:effectLst/>
                        </a:rPr>
                        <a:t>-8388608</a:t>
                      </a:r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u="none" strike="noStrike">
                          <a:effectLst/>
                        </a:rPr>
                        <a:t>8388607</a:t>
                      </a:r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</a:tr>
              <a:tr h="351005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none" strike="noStrike">
                          <a:effectLst/>
                        </a:rPr>
                        <a:t>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300" u="none" strike="noStrike">
                          <a:effectLst/>
                        </a:rPr>
                        <a:t>16777215</a:t>
                      </a:r>
                      <a:endParaRPr lang="is-IS" sz="13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</a:tr>
              <a:tr h="351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INT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none" strike="noStrike">
                          <a:effectLst/>
                        </a:rPr>
                        <a:t>4</a:t>
                      </a:r>
                      <a:endParaRPr lang="en-US" altLang="zh-CN" sz="1300" b="0" i="0" u="none" strike="noStrike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u="none" strike="noStrike">
                          <a:effectLst/>
                        </a:rPr>
                        <a:t>-2147483648</a:t>
                      </a:r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u="none" strike="noStrike">
                          <a:effectLst/>
                        </a:rPr>
                        <a:t>2147483647</a:t>
                      </a:r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</a:tr>
              <a:tr h="351988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none" strike="noStrike">
                          <a:effectLst/>
                        </a:rPr>
                        <a:t>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u="none" strike="noStrike">
                          <a:effectLst/>
                        </a:rPr>
                        <a:t>4294967295</a:t>
                      </a:r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</a:tr>
              <a:tr h="351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BIGINT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none" strike="noStrike">
                          <a:effectLst/>
                        </a:rPr>
                        <a:t>8</a:t>
                      </a:r>
                      <a:endParaRPr lang="en-US" altLang="zh-CN" sz="1300" b="0" i="0" u="none" strike="noStrike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300" u="none" strike="noStrike">
                          <a:effectLst/>
                        </a:rPr>
                        <a:t>-9.22337E+18</a:t>
                      </a:r>
                      <a:endParaRPr lang="is-IS" sz="13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300" u="none" strike="noStrike">
                          <a:effectLst/>
                        </a:rPr>
                        <a:t>9.22337E+18</a:t>
                      </a:r>
                      <a:endParaRPr lang="is-IS" sz="13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</a:tr>
              <a:tr h="351005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none" strike="noStrike">
                          <a:effectLst/>
                        </a:rPr>
                        <a:t>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300" u="none" strike="noStrike" dirty="0">
                          <a:effectLst/>
                        </a:rPr>
                        <a:t>1.84467E+19</a:t>
                      </a:r>
                      <a:endParaRPr lang="hr-HR" sz="13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显示长度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43490" y="2390527"/>
            <a:ext cx="27826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我们在使用整型类型时通常还会在类型名后加上一个数字，譬如</a:t>
            </a:r>
            <a:r>
              <a:rPr kumimoji="1" lang="en-US" altLang="zh-CN" dirty="0"/>
              <a:t>INT(11)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</a:t>
            </a:r>
            <a:r>
              <a:rPr kumimoji="1" lang="zh-CN" altLang="en-US" dirty="0" smtClean="0"/>
              <a:t>的长度为显示长度</a:t>
            </a:r>
            <a:r>
              <a:rPr kumimoji="1" lang="zh-CN" altLang="zh-CN" dirty="0"/>
              <a:t>，</a:t>
            </a:r>
            <a:r>
              <a:rPr kumimoji="1" lang="zh-CN" altLang="en-US" dirty="0" smtClean="0"/>
              <a:t>如果是</a:t>
            </a:r>
            <a:r>
              <a:rPr kumimoji="1" lang="en-US" altLang="zh-CN" dirty="0" err="1"/>
              <a:t>INT</a:t>
            </a:r>
            <a:r>
              <a:rPr kumimoji="1" lang="en-US" altLang="zh-CN" dirty="0" smtClean="0"/>
              <a:t>(11)</a:t>
            </a:r>
            <a:r>
              <a:rPr kumimoji="1" lang="zh-CN" altLang="en-US" dirty="0" smtClean="0"/>
              <a:t>，插入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，实际上是以</a:t>
            </a:r>
            <a:r>
              <a:rPr kumimoji="1" lang="en-US" altLang="zh-CN" dirty="0" smtClean="0"/>
              <a:t>11</a:t>
            </a:r>
            <a:r>
              <a:rPr kumimoji="1" lang="zh-CN" altLang="en-US" dirty="0" smtClean="0"/>
              <a:t>个字符的长度</a:t>
            </a:r>
            <a:r>
              <a:rPr kumimoji="1" lang="en-US" altLang="zh-CN" dirty="0" smtClean="0"/>
              <a:t>[</a:t>
            </a:r>
            <a:r>
              <a:rPr kumimoji="1" lang="zh-CN" altLang="en-US" dirty="0" smtClean="0"/>
              <a:t>          </a:t>
            </a:r>
            <a:r>
              <a:rPr kumimoji="1" lang="en-US" altLang="zh-CN" dirty="0" smtClean="0"/>
              <a:t>1]</a:t>
            </a:r>
            <a:r>
              <a:rPr kumimoji="1" lang="zh-CN" altLang="en-US" dirty="0" smtClean="0"/>
              <a:t>来表示，因此，显示长度可以超出最大值的位数，但是插入</a:t>
            </a:r>
            <a:r>
              <a:rPr kumimoji="1" lang="en-US" altLang="zh-CN" dirty="0" smtClean="0"/>
              <a:t>11111111111</a:t>
            </a:r>
            <a:r>
              <a:rPr kumimoji="1" lang="zh-CN" altLang="en-US" dirty="0" smtClean="0"/>
              <a:t>到</a:t>
            </a:r>
            <a:r>
              <a:rPr kumimoji="1" lang="en-US" altLang="zh-CN" dirty="0" err="1"/>
              <a:t>INT</a:t>
            </a:r>
            <a:r>
              <a:rPr kumimoji="1" lang="en-US" altLang="zh-CN" dirty="0" smtClean="0"/>
              <a:t>(11)</a:t>
            </a:r>
            <a:r>
              <a:rPr kumimoji="1" lang="zh-CN" altLang="en-US" dirty="0" smtClean="0"/>
              <a:t>就会报错</a:t>
            </a:r>
            <a:endParaRPr kumimoji="1"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108171" y="3091332"/>
          <a:ext cx="4409433" cy="2225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048000"/>
                <a:gridCol w="13614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r>
                        <a:rPr lang="zh-CN" altLang="en-US" dirty="0" smtClean="0"/>
                        <a:t>的默认值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BIGINT(M)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MEDIUMINT(M)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SMALLINT(M)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TINYINT(M)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浮点型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90" y="2895564"/>
            <a:ext cx="772873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FLOAT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DOUBLE</a:t>
            </a:r>
            <a:r>
              <a:rPr kumimoji="1" lang="zh-CN" altLang="en-US" dirty="0" smtClean="0"/>
              <a:t>主要用来保存小数，单精度和双精度的区别</a:t>
            </a:r>
            <a:r>
              <a:rPr kumimoji="1" lang="zh-CN" altLang="zh-CN" dirty="0" smtClean="0"/>
              <a:t>（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字节存储和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字节存储的区别</a:t>
            </a:r>
            <a:r>
              <a:rPr kumimoji="1" lang="zh-CN" altLang="zh-CN" dirty="0" smtClean="0"/>
              <a:t>）</a:t>
            </a:r>
            <a:r>
              <a:rPr kumimoji="1" lang="zh-CN" altLang="en-US" dirty="0" smtClean="0"/>
              <a:t>，我们可以定义</a:t>
            </a:r>
            <a:r>
              <a:rPr kumimoji="1" lang="en-US" altLang="zh-CN" dirty="0"/>
              <a:t>FLOAT</a:t>
            </a:r>
            <a:r>
              <a:rPr kumimoji="1" lang="en-US" altLang="zh-CN" dirty="0" smtClean="0"/>
              <a:t> (M,D)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DOUBLE(</a:t>
            </a:r>
            <a:r>
              <a:rPr kumimoji="1" lang="en-US" altLang="zh-CN" dirty="0"/>
              <a:t>M,D</a:t>
            </a:r>
            <a:r>
              <a:rPr kumimoji="1" lang="en-US" altLang="zh-CN" dirty="0" smtClean="0"/>
              <a:t>) </a:t>
            </a:r>
            <a:r>
              <a:rPr kumimoji="1" lang="zh-CN" altLang="zh-CN" dirty="0"/>
              <a:t>，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为数字的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全长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为小数点后长度（因此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必须大于等于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），</a:t>
            </a:r>
            <a:r>
              <a:rPr kumimoji="1" lang="zh-CN" altLang="en-US" dirty="0"/>
              <a:t>通常</a:t>
            </a:r>
            <a:r>
              <a:rPr kumimoji="1" lang="en-US" altLang="zh-CN" dirty="0"/>
              <a:t>M</a:t>
            </a:r>
            <a:r>
              <a:rPr kumimoji="1" lang="zh-CN" altLang="en-US" dirty="0"/>
              <a:t>称为精度，</a:t>
            </a:r>
            <a:r>
              <a:rPr kumimoji="1" lang="en-US" altLang="zh-CN" dirty="0"/>
              <a:t>D</a:t>
            </a:r>
            <a:r>
              <a:rPr kumimoji="1" lang="zh-CN" altLang="en-US" dirty="0"/>
              <a:t>称为标度，</a:t>
            </a:r>
            <a:r>
              <a:rPr kumimoji="1" lang="zh-CN" altLang="en-US" dirty="0" smtClean="0"/>
              <a:t>因此：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假设</a:t>
            </a:r>
            <a:r>
              <a:rPr kumimoji="1" lang="en-US" altLang="zh-CN" dirty="0" smtClean="0"/>
              <a:t>FLOAT(2,2)</a:t>
            </a:r>
            <a:r>
              <a:rPr kumimoji="1" lang="zh-CN" altLang="en-US" dirty="0" smtClean="0"/>
              <a:t>，那么我们只能输入小数；</a:t>
            </a:r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/>
              <a:t>FLOAT(3,2)</a:t>
            </a:r>
            <a:r>
              <a:rPr kumimoji="1" lang="zh-CN" altLang="en-US" dirty="0" smtClean="0"/>
              <a:t>时，输入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，保存为</a:t>
            </a:r>
            <a:r>
              <a:rPr kumimoji="1" lang="en-US" altLang="zh-CN" dirty="0" smtClean="0"/>
              <a:t>1.00……</a:t>
            </a:r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/>
              <a:t>FLOAT(4,2)</a:t>
            </a:r>
            <a:r>
              <a:rPr kumimoji="1" lang="zh-CN" altLang="en-US" dirty="0" smtClean="0"/>
              <a:t>时，输入</a:t>
            </a:r>
            <a:r>
              <a:rPr kumimoji="1" lang="en-US" altLang="zh-CN" dirty="0" smtClean="0"/>
              <a:t>12.4875</a:t>
            </a:r>
            <a:r>
              <a:rPr kumimoji="1" lang="zh-CN" altLang="en-US" dirty="0" smtClean="0"/>
              <a:t>，按保留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位进行四舍五入，得到</a:t>
            </a:r>
            <a:r>
              <a:rPr kumimoji="1" lang="en-US" altLang="zh-CN" dirty="0" smtClean="0"/>
              <a:t>12</a:t>
            </a:r>
            <a:r>
              <a:rPr kumimoji="1" lang="zh-CN" altLang="en-US" dirty="0"/>
              <a:t>.</a:t>
            </a:r>
            <a:r>
              <a:rPr kumimoji="1" lang="en-US" altLang="zh-CN" dirty="0" smtClean="0"/>
              <a:t>49</a:t>
            </a:r>
          </a:p>
          <a:p>
            <a:endParaRPr kumimoji="1"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/>
              <a:t>被省略，根据硬件实际允许的精度限制来保存值。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浮点数</a:t>
            </a:r>
          </a:p>
        </p:txBody>
      </p:sp>
      <p:sp>
        <p:nvSpPr>
          <p:cNvPr id="4" name="矩形 3"/>
          <p:cNvSpPr/>
          <p:nvPr/>
        </p:nvSpPr>
        <p:spPr>
          <a:xfrm>
            <a:off x="1044441" y="2750353"/>
            <a:ext cx="7104171" cy="3931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/>
              <a:t>创建数据表</a:t>
            </a:r>
            <a:endParaRPr kumimoji="1" lang="pl-PL" altLang="zh-CN"/>
          </a:p>
          <a:p>
            <a:endParaRPr lang="pl-PL" altLang="zh-CN" b="1">
              <a:solidFill>
                <a:srgbClr val="000080"/>
              </a:solidFill>
              <a:latin typeface="Menlo"/>
            </a:endParaRPr>
          </a:p>
          <a:p>
            <a:r>
              <a:rPr lang="pl-PL" altLang="zh-CN" b="1">
                <a:solidFill>
                  <a:srgbClr val="000080"/>
                </a:solidFill>
                <a:effectLst/>
                <a:latin typeface="Menlo"/>
              </a:rPr>
              <a:t>CREATE TABLE </a:t>
            </a:r>
            <a:r>
              <a:rPr lang="pl-PL" altLang="zh-CN">
                <a:effectLst/>
                <a:latin typeface="-webkit-standard"/>
              </a:rPr>
              <a:t>floattest (</a:t>
            </a:r>
            <a:r>
              <a:rPr lang="pl-PL" altLang="zh-CN"/>
              <a:t/>
            </a:r>
            <a:br>
              <a:rPr lang="pl-PL" altLang="zh-CN"/>
            </a:br>
            <a:r>
              <a:rPr lang="pl-PL" altLang="zh-CN">
                <a:effectLst/>
                <a:latin typeface="-webkit-standard"/>
              </a:rPr>
              <a:t> </a:t>
            </a:r>
            <a:r>
              <a:rPr lang="pl-PL" altLang="zh-CN"/>
              <a:t> </a:t>
            </a:r>
            <a:r>
              <a:rPr lang="pl-PL" altLang="zh-CN" b="1">
                <a:solidFill>
                  <a:srgbClr val="660E7A"/>
                </a:solidFill>
                <a:effectLst/>
                <a:latin typeface="-webkit-standard"/>
              </a:rPr>
              <a:t>a </a:t>
            </a:r>
            <a:r>
              <a:rPr lang="pl-PL" altLang="zh-CN" b="1">
                <a:solidFill>
                  <a:srgbClr val="000080"/>
                </a:solidFill>
                <a:effectLst/>
                <a:latin typeface="-webkit-standard"/>
              </a:rPr>
              <a:t>FLOAT</a:t>
            </a:r>
            <a:r>
              <a:rPr lang="zh-CN" altLang="pl-PL">
                <a:effectLst/>
                <a:latin typeface="-webkit-standard"/>
              </a:rPr>
              <a:t>，</a:t>
            </a:r>
            <a:r>
              <a:rPr lang="pl-PL" altLang="zh-CN"/>
              <a:t/>
            </a:r>
            <a:br>
              <a:rPr lang="pl-PL" altLang="zh-CN"/>
            </a:br>
            <a:r>
              <a:rPr lang="pl-PL" altLang="zh-CN">
                <a:effectLst/>
                <a:latin typeface="-webkit-standard"/>
              </a:rPr>
              <a:t>  b </a:t>
            </a:r>
            <a:r>
              <a:rPr lang="pl-PL" altLang="zh-CN" b="1">
                <a:solidFill>
                  <a:srgbClr val="000080"/>
                </a:solidFill>
                <a:effectLst/>
                <a:latin typeface="-webkit-standard"/>
              </a:rPr>
              <a:t>FLOAT</a:t>
            </a:r>
            <a:r>
              <a:rPr lang="pl-PL" altLang="zh-CN"/>
              <a:t/>
            </a:r>
            <a:br>
              <a:rPr lang="pl-PL" altLang="zh-CN"/>
            </a:br>
            <a:r>
              <a:rPr lang="pl-PL" altLang="zh-CN">
                <a:effectLst/>
                <a:latin typeface="-webkit-standard"/>
              </a:rPr>
              <a:t>);</a:t>
            </a:r>
            <a:r>
              <a:rPr lang="pl-PL" altLang="zh-CN"/>
              <a:t/>
            </a:r>
            <a:br>
              <a:rPr lang="pl-PL" altLang="zh-CN"/>
            </a:br>
            <a:endParaRPr lang="pl-PL" altLang="zh-CN" b="1">
              <a:solidFill>
                <a:srgbClr val="000080"/>
              </a:solidFill>
              <a:effectLst/>
              <a:latin typeface="-webkit-standard"/>
            </a:endParaRPr>
          </a:p>
          <a:p>
            <a:r>
              <a:rPr kumimoji="1" lang="zh-CN" altLang="en-US"/>
              <a:t>插入数据</a:t>
            </a:r>
            <a:endParaRPr kumimoji="1" lang="en-US" altLang="zh-CN"/>
          </a:p>
          <a:p>
            <a:endParaRPr lang="pl-PL" altLang="zh-CN" b="1">
              <a:solidFill>
                <a:srgbClr val="000080"/>
              </a:solidFill>
              <a:effectLst/>
              <a:latin typeface="-webkit-standard"/>
            </a:endParaRPr>
          </a:p>
          <a:p>
            <a:r>
              <a:rPr lang="pl-PL" altLang="zh-CN" b="1">
                <a:solidFill>
                  <a:srgbClr val="000080"/>
                </a:solidFill>
                <a:effectLst/>
                <a:latin typeface="-webkit-standard"/>
              </a:rPr>
              <a:t>INSERT INTO </a:t>
            </a:r>
            <a:r>
              <a:rPr lang="pl-PL" altLang="zh-CN">
                <a:effectLst/>
                <a:latin typeface="-webkit-standard"/>
              </a:rPr>
              <a:t>floattest </a:t>
            </a:r>
            <a:r>
              <a:rPr lang="pl-PL" altLang="zh-CN" b="1">
                <a:solidFill>
                  <a:srgbClr val="000080"/>
                </a:solidFill>
                <a:effectLst/>
                <a:latin typeface="-webkit-standard"/>
              </a:rPr>
              <a:t>VALUES </a:t>
            </a:r>
            <a:r>
              <a:rPr lang="pl-PL" altLang="zh-CN">
                <a:effectLst/>
                <a:latin typeface="-webkit-standard"/>
              </a:rPr>
              <a:t>(</a:t>
            </a:r>
            <a:r>
              <a:rPr lang="pl-PL" altLang="zh-CN">
                <a:solidFill>
                  <a:srgbClr val="0000FF"/>
                </a:solidFill>
                <a:effectLst/>
                <a:latin typeface="-webkit-standard"/>
              </a:rPr>
              <a:t>5</a:t>
            </a:r>
            <a:r>
              <a:rPr lang="pl-PL" altLang="zh-CN">
                <a:effectLst/>
                <a:latin typeface="-webkit-standard"/>
              </a:rPr>
              <a:t>, </a:t>
            </a:r>
            <a:r>
              <a:rPr lang="pl-PL" altLang="zh-CN">
                <a:solidFill>
                  <a:srgbClr val="0000FF"/>
                </a:solidFill>
                <a:effectLst/>
                <a:latin typeface="-webkit-standard"/>
              </a:rPr>
              <a:t>3.2</a:t>
            </a:r>
            <a:r>
              <a:rPr lang="pl-PL" altLang="zh-CN">
                <a:effectLst/>
                <a:latin typeface="-webkit-standard"/>
              </a:rPr>
              <a:t>);</a:t>
            </a:r>
            <a:r>
              <a:rPr lang="pl-PL" altLang="zh-CN"/>
              <a:t/>
            </a:r>
            <a:br>
              <a:rPr lang="pl-PL" altLang="zh-CN"/>
            </a:br>
            <a:endParaRPr kumimoji="1" lang="pl-PL" altLang="zh-CN"/>
          </a:p>
          <a:p>
            <a:r>
              <a:rPr kumimoji="1" lang="zh-CN" altLang="en-US"/>
              <a:t>执行减法运算</a:t>
            </a:r>
            <a:endParaRPr kumimoji="1" lang="en-US" altLang="zh-CN"/>
          </a:p>
          <a:p>
            <a:endParaRPr lang="pl-PL" altLang="zh-CN" b="1">
              <a:solidFill>
                <a:srgbClr val="000080"/>
              </a:solidFill>
              <a:effectLst/>
              <a:latin typeface="-webkit-standard"/>
            </a:endParaRPr>
          </a:p>
          <a:p>
            <a:r>
              <a:rPr lang="pl-PL" altLang="zh-CN" b="1">
                <a:solidFill>
                  <a:srgbClr val="000080"/>
                </a:solidFill>
                <a:effectLst/>
                <a:latin typeface="-webkit-standard"/>
              </a:rPr>
              <a:t>SELECT </a:t>
            </a:r>
            <a:r>
              <a:rPr lang="pl-PL" altLang="zh-CN" b="1">
                <a:solidFill>
                  <a:srgbClr val="660E7A"/>
                </a:solidFill>
                <a:effectLst/>
                <a:latin typeface="-webkit-standard"/>
              </a:rPr>
              <a:t>a </a:t>
            </a:r>
            <a:r>
              <a:rPr lang="pl-PL" altLang="zh-CN">
                <a:effectLst/>
                <a:latin typeface="-webkit-standard"/>
              </a:rPr>
              <a:t>- b </a:t>
            </a:r>
            <a:r>
              <a:rPr lang="pl-PL" altLang="zh-CN" b="1">
                <a:solidFill>
                  <a:srgbClr val="000080"/>
                </a:solidFill>
                <a:effectLst/>
                <a:latin typeface="-webkit-standard"/>
              </a:rPr>
              <a:t>FROM </a:t>
            </a:r>
            <a:r>
              <a:rPr lang="pl-PL" altLang="zh-CN">
                <a:effectLst/>
                <a:latin typeface="Menlo"/>
              </a:rPr>
              <a:t>floattest;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FORMAT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1707" y="2940167"/>
            <a:ext cx="71289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enlo"/>
              </a:rPr>
              <a:t>与</a:t>
            </a:r>
            <a:r>
              <a:rPr lang="en-US" altLang="zh-CN" dirty="0">
                <a:latin typeface="Menlo"/>
              </a:rPr>
              <a:t>PHP</a:t>
            </a:r>
            <a:r>
              <a:rPr lang="zh-CN" altLang="en-US" dirty="0">
                <a:latin typeface="Menlo"/>
              </a:rPr>
              <a:t>中的</a:t>
            </a:r>
            <a:r>
              <a:rPr lang="en-US" altLang="zh-CN" dirty="0" err="1">
                <a:latin typeface="Menlo"/>
              </a:rPr>
              <a:t>number_format</a:t>
            </a:r>
            <a:r>
              <a:rPr lang="zh-CN" altLang="en-US" dirty="0">
                <a:latin typeface="Menlo"/>
              </a:rPr>
              <a:t>一样，我们在</a:t>
            </a:r>
            <a:r>
              <a:rPr lang="en-US" altLang="zh-CN" dirty="0" err="1">
                <a:latin typeface="Menlo"/>
              </a:rPr>
              <a:t>MySQL</a:t>
            </a:r>
            <a:r>
              <a:rPr lang="zh-CN" altLang="en-US" dirty="0">
                <a:latin typeface="Menlo"/>
              </a:rPr>
              <a:t>中可以对返回的结果指定位数</a:t>
            </a:r>
            <a:endParaRPr lang="de-DE" altLang="zh-CN" dirty="0">
              <a:latin typeface="Menlo"/>
            </a:endParaRPr>
          </a:p>
          <a:p>
            <a:endParaRPr lang="de-DE" altLang="zh-CN" b="1" dirty="0">
              <a:solidFill>
                <a:srgbClr val="000080"/>
              </a:solidFill>
              <a:latin typeface="Menlo"/>
            </a:endParaRPr>
          </a:p>
          <a:p>
            <a:r>
              <a:rPr lang="de-DE" altLang="zh-CN" b="1" dirty="0">
                <a:solidFill>
                  <a:srgbClr val="000080"/>
                </a:solidFill>
                <a:effectLst/>
                <a:latin typeface="Menlo"/>
              </a:rPr>
              <a:t>SELECT </a:t>
            </a:r>
            <a:r>
              <a:rPr lang="de-DE" altLang="zh-CN" dirty="0">
                <a:effectLst/>
                <a:latin typeface="-webkit-standard"/>
              </a:rPr>
              <a:t>FORMAT(col_name, n) </a:t>
            </a:r>
            <a:r>
              <a:rPr lang="de-DE" altLang="zh-CN" b="1" dirty="0">
                <a:solidFill>
                  <a:srgbClr val="000080"/>
                </a:solidFill>
                <a:effectLst/>
                <a:latin typeface="-webkit-standard"/>
              </a:rPr>
              <a:t>FROM </a:t>
            </a:r>
            <a:r>
              <a:rPr lang="de-DE" altLang="zh-CN" dirty="0">
                <a:effectLst/>
                <a:latin typeface="Menlo"/>
              </a:rPr>
              <a:t>tbl_name;</a:t>
            </a:r>
          </a:p>
          <a:p>
            <a:endParaRPr lang="de-DE" altLang="zh-CN" dirty="0">
              <a:latin typeface="Menlo"/>
            </a:endParaRPr>
          </a:p>
          <a:p>
            <a:r>
              <a:rPr lang="zh-CN" altLang="de-DE" dirty="0">
                <a:latin typeface="Menlo"/>
              </a:rPr>
              <a:t>因此</a:t>
            </a:r>
            <a:r>
              <a:rPr lang="zh-CN" altLang="en-US" dirty="0">
                <a:latin typeface="Menlo"/>
              </a:rPr>
              <a:t>前面的查询可以改为</a:t>
            </a:r>
            <a:endParaRPr lang="en-US" altLang="zh-CN" dirty="0">
              <a:latin typeface="Menlo"/>
            </a:endParaRPr>
          </a:p>
          <a:p>
            <a:endParaRPr lang="en-US" altLang="zh-CN" dirty="0">
              <a:latin typeface="Menlo"/>
            </a:endParaRPr>
          </a:p>
          <a:p>
            <a:r>
              <a:rPr lang="en-US" altLang="zh-CN" b="1" dirty="0">
                <a:solidFill>
                  <a:srgbClr val="000080"/>
                </a:solidFill>
                <a:effectLst/>
                <a:latin typeface="Menlo"/>
              </a:rPr>
              <a:t>SELECT </a:t>
            </a:r>
            <a:r>
              <a:rPr lang="en-US" altLang="zh-CN" dirty="0">
                <a:effectLst/>
                <a:latin typeface="-webkit-standard"/>
              </a:rPr>
              <a:t>FORMAT(a - b, </a:t>
            </a:r>
            <a:r>
              <a:rPr lang="en-US" altLang="zh-CN" dirty="0">
                <a:solidFill>
                  <a:srgbClr val="0000FF"/>
                </a:solidFill>
                <a:effectLst/>
                <a:latin typeface="-webkit-standard"/>
              </a:rPr>
              <a:t>1</a:t>
            </a:r>
            <a:r>
              <a:rPr lang="en-US" altLang="zh-CN" dirty="0">
                <a:effectLst/>
                <a:latin typeface="-webkit-standard"/>
              </a:rPr>
              <a:t>) </a:t>
            </a:r>
            <a:r>
              <a:rPr lang="en-US" altLang="zh-CN" b="1" dirty="0">
                <a:solidFill>
                  <a:srgbClr val="000080"/>
                </a:solidFill>
                <a:effectLst/>
                <a:latin typeface="-webkit-standard"/>
              </a:rPr>
              <a:t>FROM </a:t>
            </a:r>
            <a:r>
              <a:rPr lang="en-US" altLang="zh-CN" dirty="0" err="1">
                <a:effectLst/>
                <a:latin typeface="Menlo"/>
              </a:rPr>
              <a:t>floattest</a:t>
            </a:r>
            <a:r>
              <a:rPr lang="en-US" altLang="zh-CN" dirty="0">
                <a:effectLst/>
                <a:latin typeface="Menlo"/>
              </a:rPr>
              <a:t>;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定点数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FLOAT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DOUBLE</a:t>
            </a:r>
            <a:r>
              <a:rPr kumimoji="1" lang="zh-CN" altLang="en-US" dirty="0"/>
              <a:t>容易产生误差，通常，如果系统对精度的要求非常的高，我们可以使用</a:t>
            </a:r>
            <a:r>
              <a:rPr kumimoji="1" lang="en-US" altLang="zh-CN" dirty="0"/>
              <a:t>DECIMAL(M,D)</a:t>
            </a:r>
          </a:p>
          <a:p>
            <a:r>
              <a:rPr lang="zh-CN" altLang="en-US" dirty="0"/>
              <a:t>如果不指定精度，直接使用</a:t>
            </a:r>
            <a:r>
              <a:rPr lang="en-US" altLang="zh-CN" dirty="0"/>
              <a:t>DECIMAL</a:t>
            </a:r>
            <a:r>
              <a:rPr lang="zh-CN" altLang="en-US" dirty="0"/>
              <a:t>类型，则系统默认是</a:t>
            </a:r>
            <a:r>
              <a:rPr lang="en-US" altLang="zh-CN" dirty="0"/>
              <a:t>DECIMAL(10,0)</a:t>
            </a:r>
          </a:p>
          <a:p>
            <a:r>
              <a:rPr lang="en-US" altLang="zh-CN" dirty="0"/>
              <a:t>DECIMAL</a:t>
            </a:r>
            <a:r>
              <a:rPr lang="zh-CN" altLang="en-US" dirty="0"/>
              <a:t>之所以精度比</a:t>
            </a:r>
            <a:r>
              <a:rPr lang="en-US" altLang="zh-CN" dirty="0"/>
              <a:t>FLOAT</a:t>
            </a:r>
            <a:r>
              <a:rPr lang="zh-CN" altLang="en-US" dirty="0"/>
              <a:t>和</a:t>
            </a:r>
            <a:r>
              <a:rPr lang="en-US" altLang="zh-CN" dirty="0"/>
              <a:t>DOUBLE</a:t>
            </a:r>
            <a:r>
              <a:rPr lang="zh-CN" altLang="en-US" dirty="0"/>
              <a:t>高，是因为它在计算机中并不是转换为二进制存储的，而是</a:t>
            </a:r>
            <a:r>
              <a:rPr lang="zh-CN" altLang="en-US" dirty="0">
                <a:solidFill>
                  <a:srgbClr val="FF0000"/>
                </a:solidFill>
              </a:rPr>
              <a:t>以字符串的形式保存</a:t>
            </a: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字符类型</a:t>
            </a:r>
            <a:r>
              <a:rPr kumimoji="1" lang="en-US" altLang="zh-CN" dirty="0" smtClean="0"/>
              <a:t>-CHAR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90" y="3098410"/>
            <a:ext cx="73337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CHAR</a:t>
            </a:r>
            <a:r>
              <a:rPr kumimoji="1" lang="zh-CN" altLang="en-US" dirty="0" smtClean="0"/>
              <a:t>(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) 是用来保存固定字符长度的字符串，譬如身份证号、手机号之类。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注意：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既可以表示一个英文字母，也可以表示一个汉字，所以我们特指的是</a:t>
            </a:r>
            <a:r>
              <a:rPr kumimoji="1" lang="zh-CN" altLang="en-US" dirty="0" smtClean="0">
                <a:solidFill>
                  <a:srgbClr val="FF0000"/>
                </a:solidFill>
              </a:rPr>
              <a:t>字符数</a:t>
            </a:r>
            <a:r>
              <a:rPr kumimoji="1" lang="zh-CN" altLang="en-US" dirty="0" smtClean="0"/>
              <a:t>，不是字节数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起源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>
            <a:fillRect/>
          </a:stretch>
        </a:blipFill>
        <a:blipFill rotWithShape="1">
          <a:blip xmlns:r="http://schemas.openxmlformats.org/officeDocument/2006/relationships" r:embed="rId2"/>
          <a:stretch>
            <a:fillRect/>
          </a:stretch>
        </a:blipFill>
        <a:blipFill rotWithShape="1">
          <a:blip xmlns:r="http://schemas.openxmlformats.org/officeDocument/2006/relationships" r:embed="rId3"/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起源.thmx</Template>
  <TotalTime>160</TotalTime>
  <Words>1073</Words>
  <Application>WPS 演示</Application>
  <PresentationFormat>全屏显示(4:3)</PresentationFormat>
  <Paragraphs>170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起源</vt:lpstr>
      <vt:lpstr>数据类型</vt:lpstr>
      <vt:lpstr>常用数据类型</vt:lpstr>
      <vt:lpstr>整型</vt:lpstr>
      <vt:lpstr>显示长度</vt:lpstr>
      <vt:lpstr>浮点型</vt:lpstr>
      <vt:lpstr>浮点数</vt:lpstr>
      <vt:lpstr>FORMAT</vt:lpstr>
      <vt:lpstr>定点数</vt:lpstr>
      <vt:lpstr>字符类型-CHAR</vt:lpstr>
      <vt:lpstr>字符类型-VARCHAR</vt:lpstr>
      <vt:lpstr>字符类型-TEXT</vt:lpstr>
      <vt:lpstr>日期时间类型</vt:lpstr>
      <vt:lpstr>时区实验</vt:lpstr>
      <vt:lpstr>生日代替年龄</vt:lpstr>
      <vt:lpstr>ENUM类型</vt:lpstr>
      <vt:lpstr>SET类型</vt:lpstr>
      <vt:lpstr>BLOB类型</vt:lpstr>
      <vt:lpstr>练习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Andy Lui</dc:creator>
  <cp:lastModifiedBy>微软用户</cp:lastModifiedBy>
  <cp:revision>161</cp:revision>
  <dcterms:created xsi:type="dcterms:W3CDTF">2016-01-01T03:46:00Z</dcterms:created>
  <dcterms:modified xsi:type="dcterms:W3CDTF">2016-05-30T05:33:23Z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2052-10.1.0.5602</vt:lpwstr>
  </property>
</Properties>
</file>