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72" r:id="rId5"/>
    <p:sldId id="258" r:id="rId6"/>
    <p:sldId id="257" r:id="rId7"/>
    <p:sldId id="261" r:id="rId8"/>
    <p:sldId id="269" r:id="rId9"/>
    <p:sldId id="270" r:id="rId10"/>
    <p:sldId id="265" r:id="rId11"/>
    <p:sldId id="266" r:id="rId12"/>
    <p:sldId id="271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28" y="-104"/>
      </p:cViewPr>
      <p:guideLst>
        <p:guide orient="horz" pos="2160"/>
        <p:guide pos="2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文件包含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设置绝对路径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2967335"/>
            <a:ext cx="4783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80"/>
                </a:solidFill>
                <a:latin typeface="-webkit-standard"/>
              </a:rPr>
              <a:t>include 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'C:\wamp\www\foo.php</a:t>
            </a:r>
            <a:r>
              <a:rPr lang="en-US" altLang="zh-CN" b="1">
                <a:solidFill>
                  <a:srgbClr val="008000"/>
                </a:solidFill>
                <a:latin typeface="-webkit-standard"/>
              </a:rPr>
              <a:t>'</a:t>
            </a:r>
            <a:r>
              <a:rPr lang="en-US" altLang="zh-CN">
                <a:effectLst/>
                <a:latin typeface="-webkit-standard"/>
              </a:rPr>
              <a:t>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5556" y="3506168"/>
            <a:ext cx="759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上面设置了绝对路径，成功避开了</a:t>
            </a:r>
            <a:r>
              <a:rPr kumimoji="1" lang="en-US" altLang="zh-CN"/>
              <a:t>include_path</a:t>
            </a:r>
            <a:r>
              <a:rPr kumimoji="1" lang="zh-CN" altLang="en-US"/>
              <a:t>的检索，但是如果代码</a:t>
            </a:r>
            <a:r>
              <a:rPr kumimoji="1" lang="en-US" altLang="zh-CN"/>
              <a:t>COPY</a:t>
            </a:r>
            <a:r>
              <a:rPr kumimoji="1" lang="zh-CN" altLang="en-US"/>
              <a:t>给别人使用，而别人使用的是</a:t>
            </a:r>
            <a:r>
              <a:rPr kumimoji="1" lang="en-US" altLang="zh-CN"/>
              <a:t>D:</a:t>
            </a:r>
            <a:r>
              <a:rPr kumimoji="1" lang="zh-CN" altLang="en-US"/>
              <a:t>\</a:t>
            </a:r>
            <a:r>
              <a:rPr kumimoji="1" lang="en-US" altLang="zh-CN"/>
              <a:t>wamp</a:t>
            </a:r>
            <a:r>
              <a:rPr kumimoji="1" lang="zh-CN" altLang="en-US"/>
              <a:t>或者</a:t>
            </a:r>
            <a:r>
              <a:rPr kumimoji="1" lang="en-US" altLang="zh-CN"/>
              <a:t>E:\www</a:t>
            </a:r>
            <a:r>
              <a:rPr kumimoji="1" lang="zh-CN" altLang="en-US"/>
              <a:t>怎么办？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如果当前脚本是</a:t>
            </a:r>
            <a:r>
              <a:rPr kumimoji="1" lang="en-US" altLang="zh-CN"/>
              <a:t>C:\wamp\www\index.php</a:t>
            </a:r>
            <a:r>
              <a:rPr kumimoji="1" lang="zh-CN" altLang="en-US"/>
              <a:t>，那么在</a:t>
            </a:r>
            <a:r>
              <a:rPr kumimoji="1" lang="en-US" altLang="zh-CN"/>
              <a:t>index.php</a:t>
            </a:r>
            <a:r>
              <a:rPr kumimoji="1" lang="zh-CN" altLang="en-US"/>
              <a:t>可以改为</a:t>
            </a:r>
            <a:endParaRPr kumimoji="1"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286000" y="49287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80"/>
                </a:solidFill>
                <a:latin typeface="-webkit-standard"/>
              </a:rPr>
              <a:t>include </a:t>
            </a:r>
            <a:r>
              <a:rPr lang="en-US" altLang="zh-CN" b="1" i="1">
                <a:solidFill>
                  <a:srgbClr val="660E7A"/>
                </a:solidFill>
                <a:effectLst/>
                <a:latin typeface="-webkit-standard"/>
              </a:rPr>
              <a:t>__DIR__ </a:t>
            </a:r>
            <a:r>
              <a:rPr lang="en-US" altLang="zh-CN">
                <a:effectLst/>
                <a:latin typeface="-webkit-standard"/>
              </a:rPr>
              <a:t>. 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'\foo.php</a:t>
            </a:r>
            <a:r>
              <a:rPr lang="en-US" altLang="zh-CN" b="1">
                <a:solidFill>
                  <a:srgbClr val="008000"/>
                </a:solidFill>
                <a:latin typeface="-webkit-standard"/>
              </a:rPr>
              <a:t>'</a:t>
            </a:r>
            <a:r>
              <a:rPr lang="en-US" altLang="zh-CN">
                <a:effectLst/>
                <a:latin typeface="-webkit-standard"/>
              </a:rPr>
              <a:t>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5556" y="5473890"/>
            <a:ext cx="759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还是前面的练习，把相对路径改为绝对路径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require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1333" y="2949222"/>
            <a:ext cx="743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除了</a:t>
            </a:r>
            <a:r>
              <a:rPr kumimoji="1" lang="en-US" altLang="zh-CN"/>
              <a:t>include</a:t>
            </a:r>
            <a:r>
              <a:rPr kumimoji="1" lang="zh-CN" altLang="en-US"/>
              <a:t>，</a:t>
            </a:r>
            <a:r>
              <a:rPr kumimoji="1" lang="en-US" altLang="zh-CN"/>
              <a:t>PHP</a:t>
            </a:r>
            <a:r>
              <a:rPr kumimoji="1" lang="zh-CN" altLang="en-US"/>
              <a:t>还提供了</a:t>
            </a:r>
            <a:r>
              <a:rPr kumimoji="1" lang="en-US" altLang="zh-CN"/>
              <a:t>require</a:t>
            </a:r>
            <a:r>
              <a:rPr kumimoji="1" lang="zh-CN" altLang="en-US"/>
              <a:t>，两者几乎没有任何区别，使用方法也一样，只有一个差异：对错误的处理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86000" y="36533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altLang="zh-CN" b="1">
                <a:solidFill>
                  <a:srgbClr val="000080"/>
                </a:solidFill>
                <a:effectLst/>
                <a:latin typeface="Menlo"/>
              </a:rPr>
              <a:t>include </a:t>
            </a:r>
            <a:r>
              <a:rPr lang="sk-SK" altLang="zh-CN" b="1">
                <a:solidFill>
                  <a:srgbClr val="008000"/>
                </a:solidFill>
                <a:effectLst/>
                <a:latin typeface="-webkit-standard"/>
              </a:rPr>
              <a:t>"foo.php"</a:t>
            </a:r>
            <a:r>
              <a:rPr lang="sk-SK" altLang="zh-CN">
                <a:effectLst/>
                <a:latin typeface="-webkit-standard"/>
              </a:rPr>
              <a:t>;</a:t>
            </a:r>
            <a:br>
              <a:rPr lang="sk-SK" altLang="zh-CN">
                <a:effectLst/>
                <a:latin typeface="-webkit-standard"/>
              </a:rPr>
            </a:br>
            <a:r>
              <a:rPr lang="sk-SK" altLang="zh-CN" b="1">
                <a:solidFill>
                  <a:srgbClr val="000080"/>
                </a:solidFill>
                <a:effectLst/>
                <a:latin typeface="-webkit-standard"/>
              </a:rPr>
              <a:t>echo </a:t>
            </a:r>
            <a:r>
              <a:rPr lang="sk-SK" altLang="zh-CN" b="1">
                <a:solidFill>
                  <a:srgbClr val="008000"/>
                </a:solidFill>
                <a:effectLst/>
                <a:latin typeface="-webkit-standard"/>
              </a:rPr>
              <a:t>"still alive"</a:t>
            </a:r>
            <a:r>
              <a:rPr lang="sk-SK" altLang="zh-CN">
                <a:effectLst/>
                <a:latin typeface="Menlo"/>
              </a:rPr>
              <a:t>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31333" y="4642556"/>
            <a:ext cx="7436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如果</a:t>
            </a:r>
            <a:r>
              <a:rPr kumimoji="1" lang="en-US" altLang="zh-CN"/>
              <a:t>foo.php</a:t>
            </a:r>
            <a:r>
              <a:rPr kumimoji="1" lang="zh-CN" altLang="en-US"/>
              <a:t>文件不存在，页面显然会出现警告，但是</a:t>
            </a:r>
            <a:r>
              <a:rPr kumimoji="1" lang="en-US" altLang="zh-CN"/>
              <a:t>still</a:t>
            </a:r>
            <a:r>
              <a:rPr kumimoji="1" lang="zh-CN" altLang="en-US"/>
              <a:t> </a:t>
            </a:r>
            <a:r>
              <a:rPr kumimoji="1" lang="en-US" altLang="zh-CN"/>
              <a:t>alive</a:t>
            </a:r>
            <a:r>
              <a:rPr kumimoji="1" lang="zh-CN" altLang="en-US"/>
              <a:t>仍然会显示出来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把</a:t>
            </a:r>
            <a:r>
              <a:rPr kumimoji="1" lang="en-US" altLang="zh-CN"/>
              <a:t>include</a:t>
            </a:r>
            <a:r>
              <a:rPr kumimoji="1" lang="zh-CN" altLang="en-US"/>
              <a:t>换成</a:t>
            </a:r>
            <a:r>
              <a:rPr kumimoji="1" lang="en-US" altLang="zh-CN"/>
              <a:t>require</a:t>
            </a:r>
            <a:r>
              <a:rPr kumimoji="1" lang="zh-CN" altLang="en-US"/>
              <a:t>的结果呢？请试试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once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0778" y="2794000"/>
            <a:ext cx="7648222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/>
              <a:t>i</a:t>
            </a:r>
            <a:r>
              <a:rPr kumimoji="1" lang="en-US" altLang="zh-CN"/>
              <a:t>nclude</a:t>
            </a:r>
            <a:r>
              <a:rPr kumimoji="1" lang="zh-CN" altLang="en-US"/>
              <a:t>和</a:t>
            </a:r>
            <a:r>
              <a:rPr kumimoji="1" lang="en-US" altLang="zh-CN"/>
              <a:t>require</a:t>
            </a:r>
            <a:r>
              <a:rPr kumimoji="1" lang="zh-CN" altLang="en-US"/>
              <a:t>分别对应了一个</a:t>
            </a:r>
            <a:r>
              <a:rPr kumimoji="1" lang="en-US" altLang="zh-CN"/>
              <a:t>once</a:t>
            </a:r>
            <a:r>
              <a:rPr kumimoji="1" lang="zh-CN" altLang="en-US"/>
              <a:t>函数：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i</a:t>
            </a:r>
            <a:r>
              <a:rPr kumimoji="1" lang="en-US" altLang="zh-CN"/>
              <a:t>nclude_once</a:t>
            </a:r>
            <a:r>
              <a:rPr kumimoji="1" lang="zh-CN" altLang="en-US"/>
              <a:t>和</a:t>
            </a:r>
            <a:r>
              <a:rPr kumimoji="1" lang="en-US" altLang="zh-CN"/>
              <a:t>require_once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函数的功能没有什么差异，主要的作用是避免重复包含，下面的例子中</a:t>
            </a:r>
            <a:r>
              <a:rPr kumimoji="1" lang="en-US" altLang="zh-CN"/>
              <a:t>a.php</a:t>
            </a:r>
            <a:r>
              <a:rPr kumimoji="1" lang="zh-CN" altLang="en-US"/>
              <a:t>中包含了两次</a:t>
            </a:r>
            <a:r>
              <a:rPr kumimoji="1" lang="en-US" altLang="zh-CN"/>
              <a:t>b.php</a:t>
            </a:r>
            <a:r>
              <a:rPr kumimoji="1" lang="zh-CN" altLang="en-US"/>
              <a:t>，则页面会显示两个</a:t>
            </a:r>
            <a:r>
              <a:rPr kumimoji="1" lang="en-US" altLang="zh-CN"/>
              <a:t>hello</a:t>
            </a:r>
            <a:endParaRPr kumimoji="1"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92112" y="5039057"/>
            <a:ext cx="2638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altLang="zh-CN" b="1">
                <a:solidFill>
                  <a:srgbClr val="000080"/>
                </a:solidFill>
                <a:effectLst/>
                <a:latin typeface="Menlo"/>
              </a:rPr>
              <a:t>&lt;?php</a:t>
            </a:r>
            <a:endParaRPr lang="ro-RO" altLang="zh-CN">
              <a:effectLst/>
              <a:latin typeface="-webkit-standard"/>
            </a:endParaRPr>
          </a:p>
          <a:p>
            <a:br>
              <a:rPr lang="ro-RO" altLang="zh-CN" b="1">
                <a:solidFill>
                  <a:srgbClr val="000080"/>
                </a:solidFill>
                <a:effectLst/>
                <a:latin typeface="Menlo"/>
              </a:rPr>
            </a:br>
            <a:r>
              <a:rPr lang="ro-RO" altLang="zh-CN" b="1">
                <a:solidFill>
                  <a:srgbClr val="000080"/>
                </a:solidFill>
                <a:effectLst/>
                <a:latin typeface="Menlo"/>
              </a:rPr>
              <a:t>include </a:t>
            </a:r>
            <a:r>
              <a:rPr lang="ro-RO" altLang="zh-CN" b="1">
                <a:solidFill>
                  <a:srgbClr val="008000"/>
                </a:solidFill>
                <a:effectLst/>
                <a:latin typeface="Menlo"/>
              </a:rPr>
              <a:t>"b.php"</a:t>
            </a:r>
            <a:r>
              <a:rPr lang="ro-RO" altLang="zh-CN">
                <a:solidFill>
                  <a:srgbClr val="000000"/>
                </a:solidFill>
                <a:effectLst/>
                <a:latin typeface="Menlo"/>
              </a:rPr>
              <a:t>;</a:t>
            </a:r>
            <a:br>
              <a:rPr lang="ro-RO" altLang="zh-CN">
                <a:solidFill>
                  <a:srgbClr val="000000"/>
                </a:solidFill>
                <a:effectLst/>
                <a:latin typeface="Menlo"/>
              </a:rPr>
            </a:br>
            <a:r>
              <a:rPr lang="ro-RO" altLang="zh-CN" b="1">
                <a:solidFill>
                  <a:srgbClr val="000080"/>
                </a:solidFill>
                <a:effectLst/>
                <a:latin typeface="Menlo"/>
              </a:rPr>
              <a:t>include </a:t>
            </a:r>
            <a:r>
              <a:rPr lang="ro-RO" altLang="zh-CN" b="1">
                <a:solidFill>
                  <a:srgbClr val="008000"/>
                </a:solidFill>
                <a:effectLst/>
                <a:latin typeface="Menlo"/>
              </a:rPr>
              <a:t>"b.php"</a:t>
            </a:r>
            <a:r>
              <a:rPr lang="ro-RO" altLang="zh-CN">
                <a:solidFill>
                  <a:srgbClr val="000000"/>
                </a:solidFill>
                <a:effectLst/>
                <a:latin typeface="Menlo"/>
              </a:rPr>
              <a:t>;</a:t>
            </a:r>
            <a:endParaRPr lang="ro-RO" altLang="zh-CN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6000" y="5303335"/>
            <a:ext cx="2173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b="1">
                <a:solidFill>
                  <a:srgbClr val="000080"/>
                </a:solidFill>
                <a:effectLst/>
                <a:latin typeface="Menlo"/>
              </a:rPr>
              <a:t>&lt;?php</a:t>
            </a:r>
            <a:br>
              <a:rPr lang="pl-PL" altLang="zh-CN" b="1">
                <a:solidFill>
                  <a:srgbClr val="000080"/>
                </a:solidFill>
                <a:effectLst/>
                <a:latin typeface="Menlo"/>
              </a:rPr>
            </a:br>
            <a:br>
              <a:rPr lang="pl-PL" altLang="zh-CN" b="1">
                <a:solidFill>
                  <a:srgbClr val="000080"/>
                </a:solidFill>
                <a:effectLst/>
                <a:latin typeface="-webkit-standard"/>
              </a:rPr>
            </a:br>
            <a:r>
              <a:rPr lang="pl-PL" altLang="zh-CN" b="1">
                <a:solidFill>
                  <a:srgbClr val="000080"/>
                </a:solidFill>
                <a:effectLst/>
                <a:latin typeface="-webkit-standard"/>
              </a:rPr>
              <a:t>echo </a:t>
            </a:r>
            <a:r>
              <a:rPr lang="pl-PL" altLang="zh-CN" b="1">
                <a:solidFill>
                  <a:srgbClr val="008000"/>
                </a:solidFill>
                <a:effectLst/>
                <a:latin typeface="-webkit-standard"/>
              </a:rPr>
              <a:t>"hello"</a:t>
            </a:r>
            <a:r>
              <a:rPr lang="pl-PL" altLang="zh-CN">
                <a:effectLst/>
                <a:latin typeface="Menlo"/>
              </a:rPr>
              <a:t>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模板的分离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8444" y="2710723"/>
            <a:ext cx="747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既然使用</a:t>
            </a:r>
            <a:r>
              <a:rPr kumimoji="1" lang="en-US" altLang="zh-CN"/>
              <a:t>include</a:t>
            </a:r>
            <a:r>
              <a:rPr kumimoji="1" lang="zh-CN" altLang="en-US"/>
              <a:t>或者</a:t>
            </a:r>
            <a:r>
              <a:rPr kumimoji="1" lang="en-US" altLang="zh-CN"/>
              <a:t>require</a:t>
            </a:r>
            <a:r>
              <a:rPr kumimoji="1" lang="zh-CN" altLang="en-US"/>
              <a:t>包含其他的代码，那么我们也可以把代码分离到不同的文件中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3666" y="3572893"/>
            <a:ext cx="40640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&lt;?php</a:t>
            </a:r>
            <a:br>
              <a:rPr lang="en-US" altLang="zh-CN" b="1">
                <a:solidFill>
                  <a:srgbClr val="000080"/>
                </a:solidFill>
                <a:effectLst/>
                <a:latin typeface="Menlo"/>
              </a:rPr>
            </a:br>
            <a:b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</a:br>
            <a:r>
              <a:rPr lang="en-US" altLang="zh-CN">
                <a:solidFill>
                  <a:srgbClr val="660000"/>
                </a:solidFill>
                <a:effectLst/>
                <a:latin typeface="-webkit-standard"/>
              </a:rPr>
              <a:t>$name </a:t>
            </a:r>
            <a:r>
              <a:rPr lang="en-US" altLang="zh-CN">
                <a:effectLst/>
                <a:latin typeface="-webkit-standard"/>
              </a:rPr>
              <a:t>= 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'andy'</a:t>
            </a:r>
            <a:r>
              <a:rPr lang="en-US" altLang="zh-CN">
                <a:effectLst/>
                <a:latin typeface="-webkit-standard"/>
              </a:rPr>
              <a:t>;</a:t>
            </a:r>
            <a:br>
              <a:rPr lang="en-US" altLang="zh-CN">
                <a:effectLst/>
                <a:latin typeface="-webkit-standard"/>
              </a:rPr>
            </a:br>
            <a:r>
              <a:rPr lang="en-US" altLang="zh-CN">
                <a:solidFill>
                  <a:srgbClr val="660000"/>
                </a:solidFill>
                <a:effectLst/>
                <a:latin typeface="-webkit-standard"/>
              </a:rPr>
              <a:t>$age </a:t>
            </a:r>
            <a:r>
              <a:rPr lang="en-US" altLang="zh-CN">
                <a:effectLst/>
                <a:latin typeface="-webkit-standard"/>
              </a:rPr>
              <a:t>= </a:t>
            </a:r>
            <a:r>
              <a:rPr lang="en-US" altLang="zh-CN">
                <a:solidFill>
                  <a:srgbClr val="0000FF"/>
                </a:solidFill>
                <a:effectLst/>
                <a:latin typeface="-webkit-standard"/>
              </a:rPr>
              <a:t>18</a:t>
            </a:r>
            <a:r>
              <a:rPr lang="en-US" altLang="zh-CN">
                <a:effectLst/>
                <a:latin typeface="-webkit-standard"/>
              </a:rPr>
              <a:t>;</a:t>
            </a:r>
            <a:br>
              <a:rPr lang="en-US" altLang="zh-CN">
                <a:effectLst/>
                <a:latin typeface="-webkit-standard"/>
              </a:rPr>
            </a:br>
            <a:br>
              <a:rPr lang="en-US" altLang="zh-CN">
                <a:effectLst/>
                <a:latin typeface="-webkit-standard"/>
              </a:rPr>
            </a:b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?&gt;</a:t>
            </a:r>
            <a:b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</a:br>
            <a:b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</a:br>
            <a:r>
              <a:rPr lang="en-US" altLang="zh-CN">
                <a:effectLst/>
                <a:latin typeface="-webkit-standard"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h1</a:t>
            </a:r>
            <a:r>
              <a:rPr lang="en-US" altLang="zh-CN">
                <a:effectLst/>
                <a:latin typeface="-webkit-standard"/>
              </a:rPr>
              <a:t>&gt;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&lt;?=</a:t>
            </a:r>
            <a:r>
              <a:rPr lang="en-US" altLang="zh-CN">
                <a:solidFill>
                  <a:srgbClr val="660000"/>
                </a:solidFill>
                <a:effectLst/>
                <a:latin typeface="-webkit-standard"/>
              </a:rPr>
              <a:t>$name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?&gt; </a:t>
            </a:r>
            <a:r>
              <a:rPr lang="en-US" altLang="zh-CN">
                <a:effectLst/>
                <a:latin typeface="-webkit-standard"/>
              </a:rPr>
              <a:t>is &lt;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span</a:t>
            </a:r>
            <a:r>
              <a:rPr lang="en-US" altLang="zh-CN">
                <a:effectLst/>
                <a:latin typeface="-webkit-standard"/>
              </a:rPr>
              <a:t>&gt;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&lt;?=</a:t>
            </a:r>
            <a:r>
              <a:rPr lang="en-US" altLang="zh-CN">
                <a:solidFill>
                  <a:srgbClr val="660000"/>
                </a:solidFill>
                <a:effectLst/>
                <a:latin typeface="-webkit-standard"/>
              </a:rPr>
              <a:t>$age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?&gt;</a:t>
            </a:r>
            <a:r>
              <a:rPr lang="en-US" altLang="zh-CN">
                <a:effectLst/>
                <a:latin typeface="-webkit-standard"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span</a:t>
            </a:r>
            <a:r>
              <a:rPr lang="en-US" altLang="zh-CN">
                <a:effectLst/>
                <a:latin typeface="-webkit-standard"/>
              </a:rPr>
              <a:t>&gt; years old&lt;/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h1</a:t>
            </a:r>
            <a:r>
              <a:rPr lang="en-US" altLang="zh-CN">
                <a:effectLst/>
                <a:latin typeface="Menlo"/>
              </a:rPr>
              <a:t>&gt;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48111" y="3572893"/>
            <a:ext cx="333868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&lt;?php</a:t>
            </a:r>
            <a:br>
              <a:rPr lang="en-US" altLang="zh-CN" b="1">
                <a:solidFill>
                  <a:srgbClr val="000080"/>
                </a:solidFill>
                <a:effectLst/>
                <a:latin typeface="Menlo"/>
              </a:rPr>
            </a:br>
            <a:b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</a:br>
            <a:r>
              <a:rPr lang="en-US" altLang="zh-CN">
                <a:solidFill>
                  <a:srgbClr val="660000"/>
                </a:solidFill>
                <a:effectLst/>
                <a:latin typeface="-webkit-standard"/>
              </a:rPr>
              <a:t>$name </a:t>
            </a:r>
            <a:r>
              <a:rPr lang="en-US" altLang="zh-CN">
                <a:effectLst/>
                <a:latin typeface="-webkit-standard"/>
              </a:rPr>
              <a:t>= 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'andy'</a:t>
            </a:r>
            <a:r>
              <a:rPr lang="en-US" altLang="zh-CN">
                <a:effectLst/>
                <a:latin typeface="-webkit-standard"/>
              </a:rPr>
              <a:t>;</a:t>
            </a:r>
            <a:br>
              <a:rPr lang="en-US" altLang="zh-CN">
                <a:effectLst/>
                <a:latin typeface="-webkit-standard"/>
              </a:rPr>
            </a:br>
            <a:r>
              <a:rPr lang="en-US" altLang="zh-CN">
                <a:solidFill>
                  <a:srgbClr val="660000"/>
                </a:solidFill>
                <a:effectLst/>
                <a:latin typeface="-webkit-standard"/>
              </a:rPr>
              <a:t>$age </a:t>
            </a:r>
            <a:r>
              <a:rPr lang="en-US" altLang="zh-CN">
                <a:effectLst/>
                <a:latin typeface="-webkit-standard"/>
              </a:rPr>
              <a:t>= </a:t>
            </a:r>
            <a:r>
              <a:rPr lang="en-US" altLang="zh-CN">
                <a:solidFill>
                  <a:srgbClr val="0000FF"/>
                </a:solidFill>
                <a:effectLst/>
                <a:latin typeface="-webkit-standard"/>
              </a:rPr>
              <a:t>18</a:t>
            </a:r>
            <a:r>
              <a:rPr lang="en-US" altLang="zh-CN">
                <a:effectLst/>
                <a:latin typeface="-webkit-standard"/>
              </a:rPr>
              <a:t>;</a:t>
            </a:r>
            <a:br>
              <a:rPr lang="en-US" altLang="zh-CN">
                <a:effectLst/>
                <a:latin typeface="-webkit-standard"/>
              </a:rPr>
            </a:br>
            <a:br>
              <a:rPr lang="en-US" altLang="zh-CN">
                <a:effectLst/>
                <a:latin typeface="-webkit-standard"/>
              </a:rPr>
            </a:b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require 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"template.html"</a:t>
            </a:r>
            <a:r>
              <a:rPr lang="en-US" altLang="zh-CN">
                <a:effectLst/>
                <a:latin typeface="Menlo"/>
              </a:rPr>
              <a:t>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include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6556" y="3048000"/>
            <a:ext cx="7097888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include</a:t>
            </a:r>
            <a:r>
              <a:rPr kumimoji="1" lang="zh-CN" altLang="en-US"/>
              <a:t>可以将一个外部的文件包含进当前的</a:t>
            </a:r>
            <a:r>
              <a:rPr kumimoji="1" lang="en-US" altLang="zh-CN"/>
              <a:t>PHP</a:t>
            </a:r>
            <a:r>
              <a:rPr kumimoji="1" lang="zh-CN" altLang="en-US"/>
              <a:t>文件中</a:t>
            </a:r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  <a:p>
            <a:endParaRPr kumimoji="1" lang="en-US" altLang="zh-CN"/>
          </a:p>
          <a:p>
            <a:r>
              <a:rPr kumimoji="1" lang="zh-CN" altLang="en-US"/>
              <a:t>注意</a:t>
            </a:r>
            <a:r>
              <a:rPr kumimoji="1" lang="zh-CN" altLang="zh-CN"/>
              <a:t>：</a:t>
            </a:r>
            <a:r>
              <a:rPr kumimoji="1" lang="en-US" altLang="zh-CN"/>
              <a:t>include</a:t>
            </a:r>
            <a:r>
              <a:rPr kumimoji="1" lang="zh-CN" altLang="en-US"/>
              <a:t>不是函数，同</a:t>
            </a:r>
            <a:r>
              <a:rPr kumimoji="1" lang="en-US" altLang="zh-CN"/>
              <a:t>echo</a:t>
            </a:r>
            <a:r>
              <a:rPr kumimoji="1" lang="zh-CN" altLang="en-US"/>
              <a:t>一样是</a:t>
            </a:r>
            <a:r>
              <a:rPr kumimoji="1" lang="zh-CN" altLang="en-US">
                <a:solidFill>
                  <a:srgbClr val="FF0000"/>
                </a:solidFill>
              </a:rPr>
              <a:t>语言结构</a:t>
            </a:r>
            <a:r>
              <a:rPr kumimoji="1" lang="zh-CN" altLang="en-US"/>
              <a:t>，下面写法是正确的， 并推荐使用下面的写法。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57796" y="5083394"/>
            <a:ext cx="250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altLang="zh-CN" b="1">
                <a:solidFill>
                  <a:srgbClr val="000080"/>
                </a:solidFill>
                <a:effectLst/>
                <a:latin typeface="Menlo"/>
              </a:rPr>
              <a:t>include </a:t>
            </a:r>
            <a:r>
              <a:rPr lang="ro-RO" altLang="zh-CN" b="1">
                <a:solidFill>
                  <a:srgbClr val="008000"/>
                </a:solidFill>
                <a:effectLst/>
                <a:latin typeface="-webkit-standard"/>
              </a:rPr>
              <a:t>"foo.php"</a:t>
            </a:r>
            <a:r>
              <a:rPr lang="ro-RO" altLang="zh-CN">
                <a:effectLst/>
                <a:latin typeface="Menlo"/>
              </a:rPr>
              <a:t>;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80961" y="3594925"/>
            <a:ext cx="2577185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include</a:t>
            </a:r>
            <a:r>
              <a:rPr lang="en-US" altLang="zh-CN">
                <a:effectLst/>
                <a:latin typeface="-webkit-standard"/>
              </a:rPr>
              <a:t>(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"foo.php"</a:t>
            </a:r>
            <a:r>
              <a:rPr lang="en-US" altLang="zh-CN">
                <a:effectLst/>
                <a:latin typeface="Menlo"/>
              </a:rPr>
              <a:t>);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94722" y="3716887"/>
            <a:ext cx="3117166" cy="256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/>
              <a:t>wamp</a:t>
            </a:r>
            <a:endParaRPr kumimoji="1" lang="en-US" altLang="zh-CN"/>
          </a:p>
          <a:p>
            <a:r>
              <a:rPr kumimoji="1" lang="zh-CN" altLang="zh-CN"/>
              <a:t>----</a:t>
            </a:r>
            <a:r>
              <a:rPr kumimoji="1" lang="en-US" altLang="zh-CN"/>
              <a:t>a.ph</a:t>
            </a:r>
            <a:endParaRPr kumimoji="1" lang="en-US" altLang="zh-CN"/>
          </a:p>
          <a:p>
            <a:r>
              <a:rPr kumimoji="1" lang="zh-CN" altLang="zh-CN"/>
              <a:t>----</a:t>
            </a:r>
            <a:r>
              <a:rPr kumimoji="1" lang="en-US" altLang="zh-CN"/>
              <a:t>www</a:t>
            </a:r>
            <a:endParaRPr kumimoji="1" lang="en-US" altLang="zh-CN"/>
          </a:p>
          <a:p>
            <a:r>
              <a:rPr kumimoji="1" lang="zh-CN" altLang="zh-CN"/>
              <a:t>--------</a:t>
            </a:r>
            <a:r>
              <a:rPr kumimoji="1" lang="en-US" altLang="zh-CN"/>
              <a:t>index.php</a:t>
            </a:r>
            <a:endParaRPr kumimoji="1" lang="en-US" altLang="zh-CN"/>
          </a:p>
          <a:p>
            <a:r>
              <a:rPr kumimoji="1" lang="zh-CN" altLang="zh-CN"/>
              <a:t>--------</a:t>
            </a:r>
            <a:r>
              <a:rPr kumimoji="1" lang="en-US" altLang="zh-CN"/>
              <a:t>b.php</a:t>
            </a:r>
            <a:endParaRPr kumimoji="1" lang="en-US" altLang="zh-CN"/>
          </a:p>
          <a:p>
            <a:r>
              <a:rPr kumimoji="1" lang="zh-CN" altLang="zh-CN"/>
              <a:t>--------</a:t>
            </a:r>
            <a:r>
              <a:rPr kumimoji="1" lang="en-US" altLang="zh-CN"/>
              <a:t>foo</a:t>
            </a:r>
            <a:endParaRPr kumimoji="1" lang="en-US" altLang="zh-CN"/>
          </a:p>
          <a:p>
            <a:r>
              <a:rPr kumimoji="1" lang="zh-CN" altLang="zh-CN"/>
              <a:t>------------</a:t>
            </a:r>
            <a:r>
              <a:rPr kumimoji="1" lang="en-US" altLang="zh-CN"/>
              <a:t>c.php</a:t>
            </a:r>
            <a:endParaRPr kumimoji="1" lang="en-US" altLang="zh-CN"/>
          </a:p>
          <a:p>
            <a:r>
              <a:rPr kumimoji="1" lang="zh-CN" altLang="zh-CN"/>
              <a:t>------------</a:t>
            </a:r>
            <a:r>
              <a:rPr kumimoji="1" lang="en-US" altLang="zh-CN"/>
              <a:t>bar</a:t>
            </a:r>
            <a:endParaRPr kumimoji="1" lang="en-US" altLang="zh-CN"/>
          </a:p>
          <a:p>
            <a:r>
              <a:rPr kumimoji="1" lang="zh-CN" altLang="zh-CN"/>
              <a:t>----------------</a:t>
            </a:r>
            <a:r>
              <a:rPr kumimoji="1" lang="en-US" altLang="zh-CN"/>
              <a:t>d.php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17356" y="3211877"/>
            <a:ext cx="2469444" cy="3233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zh-CN"/>
              <a:t>i</a:t>
            </a:r>
            <a:r>
              <a:rPr kumimoji="1" lang="en-US" altLang="zh-CN"/>
              <a:t>ndex.php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27799" y="3665876"/>
            <a:ext cx="1933223" cy="4797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.</a:t>
            </a:r>
            <a:r>
              <a:rPr kumimoji="1" lang="en-US" altLang="zh-CN"/>
              <a:t>./a.php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27799" y="4425053"/>
            <a:ext cx="1933223" cy="4797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b</a:t>
            </a:r>
            <a:r>
              <a:rPr kumimoji="1" lang="en-US" altLang="zh-CN"/>
              <a:t>.php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27799" y="5079808"/>
            <a:ext cx="1933223" cy="4797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foo</a:t>
            </a:r>
            <a:r>
              <a:rPr kumimoji="1" lang="zh-CN" altLang="en-US"/>
              <a:t>/</a:t>
            </a:r>
            <a:r>
              <a:rPr kumimoji="1" lang="en-US" altLang="zh-CN"/>
              <a:t>c.php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7799" y="5810764"/>
            <a:ext cx="1933223" cy="4797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foo/bar</a:t>
            </a:r>
            <a:r>
              <a:rPr kumimoji="1" lang="zh-CN" altLang="en-US"/>
              <a:t>/</a:t>
            </a:r>
            <a:r>
              <a:rPr kumimoji="1" lang="en-US" altLang="zh-CN"/>
              <a:t>d.php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17223" y="3027211"/>
            <a:ext cx="498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include</a:t>
            </a:r>
            <a:r>
              <a:rPr kumimoji="1" lang="zh-CN" altLang="en-US"/>
              <a:t>相当于把外部文件</a:t>
            </a:r>
            <a:r>
              <a:rPr kumimoji="1" lang="zh-CN" altLang="en-US">
                <a:solidFill>
                  <a:srgbClr val="FF0000"/>
                </a:solidFill>
              </a:rPr>
              <a:t>组合</a:t>
            </a:r>
            <a:r>
              <a:rPr kumimoji="1" lang="zh-CN" altLang="en-US"/>
              <a:t>进当前文件，使用相对路径实现右侧的包含代码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include</a:t>
            </a:r>
            <a:r>
              <a:rPr kumimoji="1" lang="zh-CN" altLang="en-US"/>
              <a:t>不存在的文件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30695" y="2875002"/>
            <a:ext cx="250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altLang="zh-CN" b="1">
                <a:solidFill>
                  <a:srgbClr val="000080"/>
                </a:solidFill>
                <a:effectLst/>
                <a:latin typeface="Menlo"/>
              </a:rPr>
              <a:t>include </a:t>
            </a:r>
            <a:r>
              <a:rPr lang="ro-RO" altLang="zh-CN" b="1">
                <a:solidFill>
                  <a:srgbClr val="008000"/>
                </a:solidFill>
                <a:effectLst/>
                <a:latin typeface="-webkit-standard"/>
              </a:rPr>
              <a:t>"foo.php"</a:t>
            </a:r>
            <a:r>
              <a:rPr lang="ro-RO" altLang="zh-CN">
                <a:effectLst/>
                <a:latin typeface="Menlo"/>
              </a:rPr>
              <a:t>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2444" y="3626556"/>
            <a:ext cx="698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上面的代码包含了一个叫</a:t>
            </a:r>
            <a:r>
              <a:rPr kumimoji="1" lang="en-US" altLang="zh-CN"/>
              <a:t>foo.php</a:t>
            </a:r>
            <a:r>
              <a:rPr kumimoji="1" lang="zh-CN" altLang="en-US"/>
              <a:t>的文件，如果文件不存在，执行后代码会出现下面的警告信息</a:t>
            </a:r>
            <a:endParaRPr kumimoji="1"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72444" y="4595168"/>
            <a:ext cx="6985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000000"/>
                </a:solidFill>
                <a:effectLst/>
                <a:latin typeface="STHeiti"/>
              </a:rPr>
              <a:t>Warning</a:t>
            </a:r>
            <a:r>
              <a:rPr lang="en-US" altLang="zh-CN" b="0" i="0">
                <a:solidFill>
                  <a:srgbClr val="000000"/>
                </a:solidFill>
                <a:effectLst/>
                <a:latin typeface="STHeiti"/>
              </a:rPr>
              <a:t>: include(foo.php): failed to open stream: No such file or directory in </a:t>
            </a:r>
            <a:r>
              <a:rPr lang="en-US" altLang="zh-CN" b="1" i="0">
                <a:solidFill>
                  <a:srgbClr val="000000"/>
                </a:solidFill>
                <a:effectLst/>
                <a:latin typeface="STHeiti"/>
              </a:rPr>
              <a:t>/var/www/web/test.php</a:t>
            </a:r>
            <a:r>
              <a:rPr lang="en-US" altLang="zh-CN" b="0" i="0">
                <a:solidFill>
                  <a:srgbClr val="000000"/>
                </a:solidFill>
                <a:effectLst/>
                <a:latin typeface="STHeiti"/>
              </a:rPr>
              <a:t> on line </a:t>
            </a:r>
            <a:r>
              <a:rPr lang="en-US" altLang="zh-CN" b="1" i="0">
                <a:solidFill>
                  <a:srgbClr val="000000"/>
                </a:solidFill>
                <a:effectLst/>
                <a:latin typeface="STHeiti"/>
              </a:rPr>
              <a:t>3</a:t>
            </a:r>
            <a:br>
              <a:rPr lang="en-US" altLang="zh-CN">
                <a:effectLst/>
                <a:latin typeface="-webkit-standard"/>
              </a:rPr>
            </a:br>
            <a:endParaRPr lang="en-US" altLang="zh-CN">
              <a:effectLst/>
              <a:latin typeface="-webkit-standard"/>
            </a:endParaRPr>
          </a:p>
          <a:p>
            <a:r>
              <a:rPr lang="en-US" altLang="zh-CN" b="1" i="0">
                <a:solidFill>
                  <a:srgbClr val="000000"/>
                </a:solidFill>
                <a:effectLst/>
                <a:latin typeface="STHeiti"/>
              </a:rPr>
              <a:t>Warning</a:t>
            </a:r>
            <a:r>
              <a:rPr lang="en-US" altLang="zh-CN" b="0" i="0">
                <a:solidFill>
                  <a:srgbClr val="000000"/>
                </a:solidFill>
                <a:effectLst/>
                <a:latin typeface="STHeiti"/>
              </a:rPr>
              <a:t>: include(): Failed opening 'foo.php' for inclusion (include_path='.:/usr/local/php/lib/php') in </a:t>
            </a:r>
            <a:r>
              <a:rPr lang="en-US" altLang="zh-CN" b="1" i="0">
                <a:solidFill>
                  <a:srgbClr val="000000"/>
                </a:solidFill>
                <a:effectLst/>
                <a:latin typeface="STHeiti"/>
              </a:rPr>
              <a:t>/var/www/web/test.php</a:t>
            </a:r>
            <a:r>
              <a:rPr lang="en-US" altLang="zh-CN" b="0" i="0">
                <a:solidFill>
                  <a:srgbClr val="000000"/>
                </a:solidFill>
                <a:effectLst/>
                <a:latin typeface="STHeiti"/>
              </a:rPr>
              <a:t> on line </a:t>
            </a:r>
            <a:r>
              <a:rPr lang="en-US" altLang="zh-CN" b="1" i="0">
                <a:solidFill>
                  <a:srgbClr val="000000"/>
                </a:solidFill>
                <a:effectLst/>
                <a:latin typeface="STHeiti"/>
              </a:rPr>
              <a:t>3</a:t>
            </a:r>
            <a:endParaRPr lang="en-US" altLang="zh-CN">
              <a:effectLst/>
              <a:latin typeface="STHeit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include_path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8510" y="3105785"/>
            <a:ext cx="7309556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/>
          </a:p>
          <a:p>
            <a:r>
              <a:rPr kumimoji="1" lang="zh-CN" altLang="en-US"/>
              <a:t>与</a:t>
            </a:r>
            <a:r>
              <a:rPr kumimoji="1" lang="en-US" altLang="zh-CN"/>
              <a:t>Windows</a:t>
            </a:r>
            <a:r>
              <a:rPr kumimoji="1" lang="zh-CN" altLang="en-US"/>
              <a:t>里的环境变量</a:t>
            </a:r>
            <a:r>
              <a:rPr kumimoji="1" lang="en-US" altLang="zh-CN"/>
              <a:t>PATH</a:t>
            </a:r>
            <a:r>
              <a:rPr kumimoji="1" lang="zh-CN" altLang="en-US"/>
              <a:t>的作用类似，这里面保存的是一系列的路径，在</a:t>
            </a:r>
            <a:r>
              <a:rPr kumimoji="1" lang="en-US" altLang="zh-CN"/>
              <a:t>Linux</a:t>
            </a:r>
            <a:r>
              <a:rPr kumimoji="1" lang="zh-CN" altLang="en-US"/>
              <a:t>中多个路径之间使用冒号（</a:t>
            </a:r>
            <a:r>
              <a:rPr kumimoji="1" lang="en-US" altLang="zh-CN"/>
              <a:t>:</a:t>
            </a:r>
            <a:r>
              <a:rPr kumimoji="1" lang="zh-CN" altLang="en-US"/>
              <a:t>）分隔</a:t>
            </a:r>
            <a:r>
              <a:rPr kumimoji="1" lang="zh-CN" altLang="zh-CN"/>
              <a:t>，</a:t>
            </a:r>
            <a:r>
              <a:rPr kumimoji="1" lang="zh-CN" altLang="en-US"/>
              <a:t>在</a:t>
            </a:r>
            <a:r>
              <a:rPr kumimoji="1" lang="en-US" altLang="zh-CN"/>
              <a:t>Windows</a:t>
            </a:r>
            <a:r>
              <a:rPr kumimoji="1" lang="zh-CN" altLang="en-US"/>
              <a:t>中使用分号（</a:t>
            </a:r>
            <a:r>
              <a:rPr kumimoji="1" lang="en-US" altLang="zh-CN"/>
              <a:t>;</a:t>
            </a:r>
            <a:r>
              <a:rPr kumimoji="1" lang="zh-CN" altLang="en-US"/>
              <a:t>）</a:t>
            </a:r>
            <a:endParaRPr kumimoji="1"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include_path</a:t>
            </a:r>
            <a:r>
              <a:rPr kumimoji="1" lang="zh-CN" altLang="en-US"/>
              <a:t>的作用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76333" y="3229613"/>
            <a:ext cx="300566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当</a:t>
            </a:r>
            <a:r>
              <a:rPr kumimoji="1" lang="en-US" altLang="zh-CN"/>
              <a:t>include</a:t>
            </a:r>
            <a:r>
              <a:rPr kumimoji="1" lang="zh-CN" altLang="en-US"/>
              <a:t>的文件没有指定路径（或者相对路径）时，</a:t>
            </a:r>
            <a:r>
              <a:rPr kumimoji="1" lang="en-US" altLang="zh-CN"/>
              <a:t>PHP</a:t>
            </a:r>
            <a:r>
              <a:rPr kumimoji="1" lang="zh-CN" altLang="en-US"/>
              <a:t>会</a:t>
            </a:r>
            <a:r>
              <a:rPr kumimoji="1" lang="zh-CN" altLang="en-US">
                <a:solidFill>
                  <a:srgbClr val="FF0000"/>
                </a:solidFill>
              </a:rPr>
              <a:t>首先</a:t>
            </a:r>
            <a:r>
              <a:rPr kumimoji="1" lang="zh-CN" altLang="en-US"/>
              <a:t>去</a:t>
            </a:r>
            <a:r>
              <a:rPr kumimoji="1" lang="en-US" altLang="zh-CN"/>
              <a:t>include_path</a:t>
            </a:r>
            <a:r>
              <a:rPr kumimoji="1" lang="zh-CN" altLang="en-US"/>
              <a:t>下查找文件是否存在，如果不存在，继续在当前脚本所在的目录下寻找，都不存在则发出警告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反之，如果给定绝对路径，系统会忽略</a:t>
            </a:r>
            <a:r>
              <a:rPr kumimoji="1" lang="en-US" altLang="zh-CN"/>
              <a:t>include_path</a:t>
            </a:r>
            <a:endParaRPr kumimoji="1" lang="en-US" altLang="zh-CN"/>
          </a:p>
        </p:txBody>
      </p:sp>
      <p:sp>
        <p:nvSpPr>
          <p:cNvPr id="9" name="决策 8"/>
          <p:cNvSpPr/>
          <p:nvPr/>
        </p:nvSpPr>
        <p:spPr>
          <a:xfrm>
            <a:off x="725755" y="3551663"/>
            <a:ext cx="2908825" cy="691443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include_path</a:t>
            </a:r>
            <a:endParaRPr kumimoji="1" lang="zh-CN" altLang="en-US"/>
          </a:p>
        </p:txBody>
      </p:sp>
      <p:cxnSp>
        <p:nvCxnSpPr>
          <p:cNvPr id="11" name="直线箭头连接符 10"/>
          <p:cNvCxnSpPr>
            <a:stCxn id="37" idx="2"/>
            <a:endCxn id="9" idx="0"/>
          </p:cNvCxnSpPr>
          <p:nvPr/>
        </p:nvCxnSpPr>
        <p:spPr>
          <a:xfrm>
            <a:off x="2180168" y="3150231"/>
            <a:ext cx="0" cy="401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6200000" flipH="1">
            <a:off x="3037901" y="4487008"/>
            <a:ext cx="1975556" cy="782198"/>
          </a:xfrm>
          <a:prstGeom prst="bentConnector3">
            <a:avLst>
              <a:gd name="adj1" fmla="val 7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9" idx="2"/>
            <a:endCxn id="19" idx="0"/>
          </p:cNvCxnSpPr>
          <p:nvPr/>
        </p:nvCxnSpPr>
        <p:spPr>
          <a:xfrm>
            <a:off x="2180168" y="4243106"/>
            <a:ext cx="0" cy="395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决策 18"/>
          <p:cNvSpPr/>
          <p:nvPr/>
        </p:nvSpPr>
        <p:spPr>
          <a:xfrm>
            <a:off x="725755" y="4638218"/>
            <a:ext cx="2908825" cy="691443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当前路径</a:t>
            </a:r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13179" y="4243105"/>
            <a:ext cx="8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499557" y="3366997"/>
            <a:ext cx="7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zh-CN" altLang="en-US"/>
          </a:p>
        </p:txBody>
      </p:sp>
      <p:cxnSp>
        <p:nvCxnSpPr>
          <p:cNvPr id="29" name="直线连接符 28"/>
          <p:cNvCxnSpPr>
            <a:stCxn id="19" idx="3"/>
          </p:cNvCxnSpPr>
          <p:nvPr/>
        </p:nvCxnSpPr>
        <p:spPr>
          <a:xfrm>
            <a:off x="3634580" y="4983940"/>
            <a:ext cx="782198" cy="2116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499557" y="4453552"/>
            <a:ext cx="7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zh-CN" altLang="en-US"/>
          </a:p>
        </p:txBody>
      </p:sp>
      <p:cxnSp>
        <p:nvCxnSpPr>
          <p:cNvPr id="31" name="直线箭头连接符 30"/>
          <p:cNvCxnSpPr>
            <a:stCxn id="19" idx="2"/>
          </p:cNvCxnSpPr>
          <p:nvPr/>
        </p:nvCxnSpPr>
        <p:spPr>
          <a:xfrm>
            <a:off x="2180168" y="5329661"/>
            <a:ext cx="0" cy="53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终止符 33"/>
          <p:cNvSpPr/>
          <p:nvPr/>
        </p:nvSpPr>
        <p:spPr>
          <a:xfrm>
            <a:off x="3866444" y="5865885"/>
            <a:ext cx="1100667" cy="5080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包含</a:t>
            </a:r>
            <a:endParaRPr kumimoji="1" lang="zh-CN" altLang="en-US"/>
          </a:p>
        </p:txBody>
      </p:sp>
      <p:sp>
        <p:nvSpPr>
          <p:cNvPr id="35" name="终止符 34"/>
          <p:cNvSpPr/>
          <p:nvPr/>
        </p:nvSpPr>
        <p:spPr>
          <a:xfrm>
            <a:off x="1629834" y="5865885"/>
            <a:ext cx="1100667" cy="50800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警告</a:t>
            </a:r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13179" y="5366729"/>
            <a:ext cx="8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zh-CN" altLang="en-US"/>
          </a:p>
        </p:txBody>
      </p:sp>
      <p:sp>
        <p:nvSpPr>
          <p:cNvPr id="37" name="准备 36"/>
          <p:cNvSpPr/>
          <p:nvPr/>
        </p:nvSpPr>
        <p:spPr>
          <a:xfrm>
            <a:off x="1262946" y="2587007"/>
            <a:ext cx="1834444" cy="563224"/>
          </a:xfrm>
          <a:prstGeom prst="flowChartPreparat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查找文件</a:t>
            </a:r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include_path</a:t>
            </a:r>
            <a:r>
              <a:rPr kumimoji="1" lang="zh-CN" altLang="en-US"/>
              <a:t>的设置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4545" y="5043170"/>
            <a:ext cx="7563485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>
                <a:effectLst/>
                <a:latin typeface="Menlo"/>
              </a:rPr>
              <a:t>set_include_path</a:t>
            </a:r>
            <a:r>
              <a:rPr lang="en-US" altLang="zh-CN" sz="1600">
                <a:effectLst/>
                <a:latin typeface="-webkit-standard"/>
              </a:rPr>
              <a:t>(</a:t>
            </a:r>
            <a:r>
              <a:rPr lang="en-US" altLang="zh-CN" sz="1600" i="1">
                <a:effectLst/>
                <a:latin typeface="-webkit-standard"/>
              </a:rPr>
              <a:t>get_include_path</a:t>
            </a:r>
            <a:r>
              <a:rPr lang="en-US" altLang="zh-CN" sz="1600">
                <a:effectLst/>
                <a:latin typeface="-webkit-standard"/>
              </a:rPr>
              <a:t>() . </a:t>
            </a:r>
            <a:r>
              <a:rPr lang="en-US" altLang="zh-CN" sz="1600" b="1">
                <a:solidFill>
                  <a:srgbClr val="008000"/>
                </a:solidFill>
                <a:latin typeface="-webkit-standard"/>
              </a:rPr>
              <a:t>":</a:t>
            </a:r>
            <a:r>
              <a:rPr lang="en-US" altLang="zh-CN" sz="1600" b="1">
                <a:solidFill>
                  <a:srgbClr val="008000"/>
                </a:solidFill>
                <a:effectLst/>
                <a:latin typeface="-webkit-standard"/>
              </a:rPr>
              <a:t>other/path"</a:t>
            </a:r>
            <a:r>
              <a:rPr lang="en-US" altLang="zh-CN" sz="1600">
                <a:effectLst/>
                <a:latin typeface="Menlo"/>
              </a:rPr>
              <a:t>);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804333" y="3261056"/>
            <a:ext cx="756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频繁修改</a:t>
            </a:r>
            <a:r>
              <a:rPr kumimoji="1" lang="en-US" altLang="zh-CN"/>
              <a:t>php.ini</a:t>
            </a:r>
            <a:r>
              <a:rPr kumimoji="1" lang="zh-CN" altLang="en-US"/>
              <a:t>很麻烦，设置有的情况下我们没有权限去修改</a:t>
            </a:r>
            <a:r>
              <a:rPr kumimoji="1" lang="en-US" altLang="zh-CN"/>
              <a:t>php.ini</a:t>
            </a:r>
            <a:r>
              <a:rPr kumimoji="1" lang="zh-CN" altLang="en-US"/>
              <a:t>，如果想在</a:t>
            </a:r>
            <a:r>
              <a:rPr kumimoji="1" lang="en-US" altLang="zh-CN"/>
              <a:t>include_path</a:t>
            </a:r>
            <a:r>
              <a:rPr kumimoji="1" lang="zh-CN" altLang="en-US"/>
              <a:t>下增加路径，我们需要使用两个函数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0550" y="3907155"/>
            <a:ext cx="6874510" cy="579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i="0">
              <a:solidFill>
                <a:srgbClr val="669933"/>
              </a:solidFill>
              <a:effectLst/>
              <a:latin typeface="Fira Mono"/>
            </a:endParaRPr>
          </a:p>
          <a:p>
            <a:r>
              <a:rPr lang="en-US" altLang="zh-CN" sz="1600" b="0" i="0">
                <a:solidFill>
                  <a:srgbClr val="669933"/>
                </a:solidFill>
                <a:effectLst/>
                <a:latin typeface="Fira Mono"/>
              </a:rPr>
              <a:t> string</a:t>
            </a:r>
            <a:r>
              <a:rPr lang="en-US" altLang="zh-CN" sz="1600" b="0" i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en-US" altLang="zh-CN" sz="1600" b="0" i="0">
                <a:solidFill>
                  <a:srgbClr val="336699"/>
                </a:solidFill>
                <a:effectLst/>
                <a:latin typeface="Fira Mono"/>
              </a:rPr>
              <a:t>set_include_path</a:t>
            </a:r>
            <a:r>
              <a:rPr lang="en-US" altLang="zh-CN" sz="1600" b="0" i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en-US" altLang="zh-CN" sz="1600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en-US" altLang="zh-CN" sz="1600" b="0" i="0">
                <a:solidFill>
                  <a:srgbClr val="737373"/>
                </a:solidFill>
                <a:effectLst/>
                <a:latin typeface="Fira Mono"/>
              </a:rPr>
              <a:t> $new_include_path )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681355" y="4486275"/>
            <a:ext cx="637286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600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de-DE" altLang="zh-CN" sz="1600" b="0" i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de-DE" altLang="zh-CN" sz="1600" b="0" i="0">
                <a:solidFill>
                  <a:srgbClr val="336699"/>
                </a:solidFill>
                <a:effectLst/>
                <a:latin typeface="Fira Mono"/>
              </a:rPr>
              <a:t>get_include_path</a:t>
            </a:r>
            <a:r>
              <a:rPr lang="de-DE" altLang="zh-CN" sz="1600" b="0" i="0">
                <a:solidFill>
                  <a:srgbClr val="737373"/>
                </a:solidFill>
                <a:effectLst/>
                <a:latin typeface="Fira Mono"/>
              </a:rPr>
              <a:t> ( void )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917222" y="5700889"/>
            <a:ext cx="745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上面的代码只会影响当前脚本的执行，不会修改系统的</a:t>
            </a:r>
            <a:r>
              <a:rPr kumimoji="1" lang="en-US" altLang="zh-CN">
                <a:solidFill>
                  <a:srgbClr val="FF0000"/>
                </a:solidFill>
              </a:rPr>
              <a:t>include_path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SEPARATOR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770093"/>
            <a:ext cx="7662864" cy="236635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/>
              <a:t>PATH_SEPARATOR</a:t>
            </a:r>
            <a:endParaRPr kumimoji="1" lang="en-US" altLang="zh-CN"/>
          </a:p>
          <a:p>
            <a:r>
              <a:rPr kumimoji="1" lang="zh-CN" altLang="en-US"/>
              <a:t>因为在</a:t>
            </a:r>
            <a:r>
              <a:rPr kumimoji="1" lang="en-US" altLang="zh-CN"/>
              <a:t>Windows</a:t>
            </a:r>
            <a:r>
              <a:rPr kumimoji="1" lang="zh-CN" altLang="en-US"/>
              <a:t>下和</a:t>
            </a:r>
            <a:r>
              <a:rPr kumimoji="1" lang="en-US" altLang="zh-CN"/>
              <a:t>Linux</a:t>
            </a:r>
            <a:r>
              <a:rPr kumimoji="1" lang="zh-CN" altLang="en-US"/>
              <a:t>下，路径的分隔符不同，一个是</a:t>
            </a:r>
            <a:r>
              <a:rPr kumimoji="1" lang="en-US" altLang="zh-CN"/>
              <a:t>;</a:t>
            </a:r>
            <a:r>
              <a:rPr kumimoji="1" lang="zh-CN" altLang="en-US"/>
              <a:t>一个是</a:t>
            </a:r>
            <a:r>
              <a:rPr kumimoji="1" lang="en-US" altLang="zh-CN"/>
              <a:t>:</a:t>
            </a:r>
            <a:r>
              <a:rPr kumimoji="1" lang="zh-CN" altLang="en-US"/>
              <a:t>，为了便于代码兼容性，我们使用系统常量</a:t>
            </a:r>
            <a:r>
              <a:rPr kumimoji="1" lang="en-US" altLang="zh-CN"/>
              <a:t>PATH_SEPARATOR</a:t>
            </a:r>
            <a:endParaRPr kumimoji="1" lang="en-US" altLang="zh-CN"/>
          </a:p>
          <a:p>
            <a:r>
              <a:rPr kumimoji="1" lang="en-US" altLang="zh-CN"/>
              <a:t>DIRECTORY_SEPARATOR</a:t>
            </a:r>
            <a:endParaRPr kumimoji="1" lang="en-US" altLang="zh-CN"/>
          </a:p>
          <a:p>
            <a:r>
              <a:rPr kumimoji="1" lang="zh-CN" altLang="en-US"/>
              <a:t>同理，两个操作系统中目录的分隔符也不同，</a:t>
            </a:r>
            <a:r>
              <a:rPr kumimoji="1" lang="en-US" altLang="zh-CN"/>
              <a:t>Linux</a:t>
            </a:r>
            <a:r>
              <a:rPr kumimoji="1" lang="zh-CN" altLang="en-US"/>
              <a:t>下是</a:t>
            </a:r>
            <a:r>
              <a:rPr kumimoji="1" lang="en-US" altLang="zh-CN"/>
              <a:t>/</a:t>
            </a:r>
            <a:r>
              <a:rPr kumimoji="1" lang="zh-CN" altLang="en-US"/>
              <a:t>，</a:t>
            </a:r>
            <a:r>
              <a:rPr kumimoji="1" lang="en-US" altLang="zh-CN"/>
              <a:t>Windows</a:t>
            </a:r>
            <a:r>
              <a:rPr kumimoji="1" lang="zh-CN" altLang="en-US"/>
              <a:t>下是</a:t>
            </a:r>
            <a:r>
              <a:rPr kumimoji="1" lang="en-US" altLang="zh-CN"/>
              <a:t>\</a:t>
            </a:r>
            <a:r>
              <a:rPr kumimoji="1" lang="zh-CN" altLang="en-US"/>
              <a:t>，</a:t>
            </a:r>
            <a:r>
              <a:rPr kumimoji="1" lang="en-US" altLang="zh-CN"/>
              <a:t>DIRECTORY_SEPARATOR</a:t>
            </a:r>
            <a:r>
              <a:rPr kumimoji="1" lang="zh-CN" altLang="en-US"/>
              <a:t>会自适应不同的系统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8065" y="5304790"/>
            <a:ext cx="7663815" cy="51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>
                <a:effectLst/>
                <a:latin typeface="Menlo"/>
              </a:rPr>
              <a:t>set_include_path</a:t>
            </a:r>
            <a:r>
              <a:rPr lang="en-US" altLang="zh-CN" sz="1400">
                <a:effectLst/>
                <a:latin typeface="-webkit-standard"/>
              </a:rPr>
              <a:t>(</a:t>
            </a:r>
            <a:r>
              <a:rPr lang="en-US" altLang="zh-CN" sz="1400" i="1">
                <a:effectLst/>
                <a:latin typeface="-webkit-standard"/>
              </a:rPr>
              <a:t>get_include_path</a:t>
            </a:r>
            <a:r>
              <a:rPr lang="en-US" altLang="zh-CN" sz="1400">
                <a:effectLst/>
                <a:latin typeface="-webkit-standard"/>
              </a:rPr>
              <a:t>() . </a:t>
            </a:r>
            <a:r>
              <a:rPr lang="en-US" altLang="zh-CN" sz="1400" b="1" i="1">
                <a:solidFill>
                  <a:srgbClr val="660E7A"/>
                </a:solidFill>
                <a:effectLst/>
                <a:latin typeface="-webkit-standard"/>
              </a:rPr>
              <a:t>PATH_SEPARATOR </a:t>
            </a:r>
            <a:r>
              <a:rPr lang="en-US" altLang="zh-CN" sz="1400">
                <a:effectLst/>
                <a:latin typeface="-webkit-standard"/>
              </a:rPr>
              <a:t>. </a:t>
            </a:r>
            <a:r>
              <a:rPr lang="en-US" altLang="zh-CN" sz="1400" b="1">
                <a:solidFill>
                  <a:srgbClr val="008000"/>
                </a:solidFill>
                <a:effectLst/>
                <a:latin typeface="-webkit-standard"/>
              </a:rPr>
              <a:t>"other" </a:t>
            </a:r>
            <a:r>
              <a:rPr lang="en-US" altLang="zh-CN" sz="1400">
                <a:effectLst/>
                <a:latin typeface="-webkit-standard"/>
              </a:rPr>
              <a:t>. </a:t>
            </a:r>
            <a:r>
              <a:rPr lang="en-US" altLang="zh-CN" sz="1400" b="1" i="1">
                <a:solidFill>
                  <a:srgbClr val="660E7A"/>
                </a:solidFill>
                <a:effectLst/>
                <a:latin typeface="-webkit-standard"/>
              </a:rPr>
              <a:t>DIRECTORY_SEPARATOR </a:t>
            </a:r>
            <a:r>
              <a:rPr lang="en-US" altLang="zh-CN" sz="1400">
                <a:effectLst/>
                <a:latin typeface="-webkit-standard"/>
              </a:rPr>
              <a:t>. </a:t>
            </a:r>
            <a:r>
              <a:rPr lang="en-US" altLang="zh-CN" sz="1400" b="1">
                <a:solidFill>
                  <a:srgbClr val="008000"/>
                </a:solidFill>
                <a:effectLst/>
                <a:latin typeface="-webkit-standard"/>
              </a:rPr>
              <a:t>"path"</a:t>
            </a:r>
            <a:r>
              <a:rPr lang="en-US" altLang="zh-CN" sz="1400">
                <a:effectLst/>
                <a:latin typeface="Menlo"/>
              </a:rPr>
              <a:t>);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028065" y="5996305"/>
            <a:ext cx="501586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i="1">
                <a:effectLst/>
                <a:latin typeface="Menlo"/>
              </a:rPr>
              <a:t>define</a:t>
            </a:r>
            <a:r>
              <a:rPr lang="tr-TR" altLang="zh-CN">
                <a:effectLst/>
                <a:latin typeface="-webkit-standard"/>
              </a:rPr>
              <a:t>(</a:t>
            </a:r>
            <a:r>
              <a:rPr lang="tr-TR" altLang="zh-CN" b="1">
                <a:solidFill>
                  <a:srgbClr val="008000"/>
                </a:solidFill>
                <a:effectLst/>
                <a:latin typeface="-webkit-standard"/>
              </a:rPr>
              <a:t>'DS'</a:t>
            </a:r>
            <a:r>
              <a:rPr lang="tr-TR" altLang="zh-CN">
                <a:effectLst/>
                <a:latin typeface="-webkit-standard"/>
              </a:rPr>
              <a:t>, </a:t>
            </a:r>
            <a:r>
              <a:rPr lang="tr-TR" altLang="zh-CN" b="1" i="1">
                <a:solidFill>
                  <a:srgbClr val="660E7A"/>
                </a:solidFill>
                <a:effectLst/>
                <a:latin typeface="-webkit-standard"/>
              </a:rPr>
              <a:t>DIRECTORY_SEPARATOR</a:t>
            </a:r>
            <a:r>
              <a:rPr lang="tr-TR" altLang="zh-CN">
                <a:effectLst/>
                <a:latin typeface="Menlo"/>
              </a:rPr>
              <a:t>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相对路径的性能问题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60778" y="3014725"/>
            <a:ext cx="3951112" cy="254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/>
              <a:t>include_path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87778" y="3409836"/>
            <a:ext cx="1495779" cy="338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path_1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7778" y="3900902"/>
            <a:ext cx="1495779" cy="338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path_2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7778" y="4369392"/>
            <a:ext cx="1495779" cy="3311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path_3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7778" y="5072125"/>
            <a:ext cx="1495779" cy="338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path_n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21557" y="470805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>
                <a:solidFill>
                  <a:schemeClr val="bg1"/>
                </a:solidFill>
              </a:rPr>
              <a:t>……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5187244" y="3438059"/>
            <a:ext cx="0" cy="2116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52888" y="3409836"/>
            <a:ext cx="1975555" cy="3386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相对路径文件</a:t>
            </a: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902149" y="4023229"/>
            <a:ext cx="2048934" cy="3386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绝对路径文件</a:t>
            </a:r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52889" y="3900902"/>
            <a:ext cx="1975555" cy="3386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相对路径文件</a:t>
            </a:r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38778" y="4361895"/>
            <a:ext cx="1975555" cy="3386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相对路径文件</a:t>
            </a:r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638778" y="5072125"/>
            <a:ext cx="1975555" cy="3386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相对路径文件</a:t>
            </a: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01889" y="5718413"/>
            <a:ext cx="1495779" cy="338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当前路径</a:t>
            </a:r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652889" y="5718413"/>
            <a:ext cx="1975555" cy="3386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相对路径文件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8444" y="60850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/>
              <a:t>绝对路径才是最快捷的方案，但是绝对路径怎么设置？</a:t>
            </a:r>
            <a:endParaRPr kumimoji="1"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0</TotalTime>
  <Words>2339</Words>
  <Application>WPS 演示</Application>
  <PresentationFormat>全屏显示(4:3)</PresentationFormat>
  <Paragraphs>171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起源</vt:lpstr>
      <vt:lpstr>文件包含</vt:lpstr>
      <vt:lpstr>include</vt:lpstr>
      <vt:lpstr>练习</vt:lpstr>
      <vt:lpstr>include不存在的文件</vt:lpstr>
      <vt:lpstr>include_path</vt:lpstr>
      <vt:lpstr>include_path的作用</vt:lpstr>
      <vt:lpstr>include_path的设置</vt:lpstr>
      <vt:lpstr>SEPARATOR</vt:lpstr>
      <vt:lpstr>相对路径的性能问题</vt:lpstr>
      <vt:lpstr>设置绝对路径</vt:lpstr>
      <vt:lpstr>require</vt:lpstr>
      <vt:lpstr>once</vt:lpstr>
      <vt:lpstr>模板的分离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文件包含</dc:title>
  <dc:creator>Andy Lui</dc:creator>
  <cp:lastModifiedBy>Administrator</cp:lastModifiedBy>
  <cp:revision>234</cp:revision>
  <dcterms:created xsi:type="dcterms:W3CDTF">2016-02-12T00:11:00Z</dcterms:created>
  <dcterms:modified xsi:type="dcterms:W3CDTF">2016-06-06T18:02:45Z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