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1" r:id="rId4"/>
    <p:sldId id="263" r:id="rId5"/>
    <p:sldId id="257" r:id="rId6"/>
    <p:sldId id="264" r:id="rId7"/>
    <p:sldId id="265" r:id="rId8"/>
    <p:sldId id="258" r:id="rId9"/>
    <p:sldId id="266" r:id="rId10"/>
    <p:sldId id="267" r:id="rId11"/>
    <p:sldId id="274" r:id="rId12"/>
    <p:sldId id="272" r:id="rId13"/>
    <p:sldId id="279" r:id="rId14"/>
    <p:sldId id="281" r:id="rId15"/>
    <p:sldId id="282" r:id="rId16"/>
    <p:sldId id="283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  <a:endParaRPr sz="4400">
              <a:solidFill>
                <a:schemeClr val="accent1"/>
              </a:solidFill>
              <a:latin typeface="Wingdings" pitchFamily="2" charset="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8945">
              <a:defRPr/>
            </a:lvl6pPr>
            <a:lvl7pPr marL="1718945">
              <a:defRPr/>
            </a:lvl7pPr>
            <a:lvl8pPr marL="1718945">
              <a:defRPr/>
            </a:lvl8pPr>
            <a:lvl9pPr marL="1718945">
              <a:defRPr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  <a:endParaRPr sz="4400">
              <a:solidFill>
                <a:schemeClr val="accent1"/>
              </a:solidFill>
              <a:latin typeface="Wingdings" pitchFamily="2" charset="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 defTabSz="-635">
              <a:defRPr sz="1600"/>
            </a:lvl6pPr>
            <a:lvl7pPr marL="2173605" indent="-227330" defTabSz="-635">
              <a:defRPr sz="1600"/>
            </a:lvl7pPr>
            <a:lvl8pPr marL="2399030" indent="-227330" defTabSz="-635">
              <a:defRPr sz="1600"/>
            </a:lvl8pPr>
            <a:lvl9pPr marL="2625725" indent="-227330" defTabSz="-635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613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9030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8005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Session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三个函数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s-IS" altLang="zh-CN">
                <a:solidFill>
                  <a:srgbClr val="669933"/>
                </a:solidFill>
                <a:latin typeface="Fira Mono"/>
              </a:rPr>
              <a:t>string</a:t>
            </a:r>
            <a:r>
              <a:rPr lang="is-IS" altLang="zh-CN">
                <a:solidFill>
                  <a:srgbClr val="737373"/>
                </a:solidFill>
                <a:latin typeface="Fira Mono"/>
              </a:rPr>
              <a:t> </a:t>
            </a:r>
            <a:r>
              <a:rPr lang="is-IS" altLang="zh-CN">
                <a:solidFill>
                  <a:srgbClr val="336699"/>
                </a:solidFill>
                <a:latin typeface="Fira Mono"/>
              </a:rPr>
              <a:t>session_name</a:t>
            </a:r>
            <a:r>
              <a:rPr lang="is-IS" altLang="zh-CN">
                <a:solidFill>
                  <a:srgbClr val="737373"/>
                </a:solidFill>
                <a:latin typeface="Fira Mono"/>
              </a:rPr>
              <a:t> ([ </a:t>
            </a:r>
            <a:r>
              <a:rPr lang="is-IS" altLang="zh-CN">
                <a:solidFill>
                  <a:srgbClr val="669933"/>
                </a:solidFill>
                <a:latin typeface="Fira Mono"/>
              </a:rPr>
              <a:t>string</a:t>
            </a:r>
            <a:r>
              <a:rPr lang="is-IS" altLang="zh-CN">
                <a:solidFill>
                  <a:srgbClr val="737373"/>
                </a:solidFill>
                <a:latin typeface="Fira Mono"/>
              </a:rPr>
              <a:t> $name ] )</a:t>
            </a:r>
            <a:endParaRPr lang="is-IS" altLang="zh-CN">
              <a:solidFill>
                <a:srgbClr val="737373"/>
              </a:solidFill>
              <a:latin typeface="Fira Mono"/>
            </a:endParaRPr>
          </a:p>
          <a:p>
            <a:pPr marL="0"/>
            <a:r>
              <a:rPr kumimoji="1" lang="en-US" altLang="zh-CN" sz="1800">
                <a:solidFill>
                  <a:schemeClr val="tx1"/>
                </a:solidFill>
              </a:rPr>
              <a:t>GET</a:t>
            </a:r>
            <a:r>
              <a:rPr kumimoji="1" lang="zh-CN" altLang="en-US" sz="1800">
                <a:solidFill>
                  <a:schemeClr val="tx1"/>
                </a:solidFill>
              </a:rPr>
              <a:t>参数里的参数名，</a:t>
            </a:r>
            <a:r>
              <a:rPr kumimoji="1" lang="en-US" altLang="zh-CN" sz="1800">
                <a:solidFill>
                  <a:schemeClr val="tx1"/>
                </a:solidFill>
              </a:rPr>
              <a:t>PHP</a:t>
            </a:r>
            <a:r>
              <a:rPr kumimoji="1" lang="zh-CN" altLang="en-US" sz="1800">
                <a:solidFill>
                  <a:schemeClr val="tx1"/>
                </a:solidFill>
              </a:rPr>
              <a:t>默认一般都叫</a:t>
            </a:r>
            <a:r>
              <a:rPr kumimoji="1" lang="en-US" altLang="zh-CN" sz="1800">
                <a:solidFill>
                  <a:schemeClr val="tx1"/>
                </a:solidFill>
              </a:rPr>
              <a:t>PHPSESSID</a:t>
            </a:r>
            <a:endParaRPr kumimoji="1" lang="is-IS" altLang="zh-CN" sz="1800">
              <a:solidFill>
                <a:schemeClr val="tx1"/>
              </a:solidFill>
            </a:endParaRPr>
          </a:p>
          <a:p>
            <a:r>
              <a:rPr lang="de-DE" altLang="zh-CN" b="1">
                <a:solidFill>
                  <a:srgbClr val="669933"/>
                </a:solidFill>
                <a:latin typeface="Fira Mono"/>
              </a:rPr>
              <a:t>bool</a:t>
            </a:r>
            <a:r>
              <a:rPr lang="de-DE" altLang="zh-CN" b="1">
                <a:solidFill>
                  <a:srgbClr val="737373"/>
                </a:solidFill>
                <a:latin typeface="Fira Mono"/>
              </a:rPr>
              <a:t> </a:t>
            </a:r>
            <a:r>
              <a:rPr lang="de-DE" altLang="zh-CN" b="1">
                <a:solidFill>
                  <a:srgbClr val="336699"/>
                </a:solidFill>
                <a:latin typeface="Fira Mono"/>
              </a:rPr>
              <a:t>session_start</a:t>
            </a:r>
            <a:r>
              <a:rPr lang="de-DE" altLang="zh-CN" b="1">
                <a:solidFill>
                  <a:srgbClr val="737373"/>
                </a:solidFill>
                <a:latin typeface="Fira Mono"/>
              </a:rPr>
              <a:t> ([ </a:t>
            </a:r>
            <a:r>
              <a:rPr lang="de-DE" altLang="zh-CN" b="1">
                <a:solidFill>
                  <a:srgbClr val="669933"/>
                </a:solidFill>
                <a:latin typeface="Fira Mono"/>
              </a:rPr>
              <a:t>array</a:t>
            </a:r>
            <a:r>
              <a:rPr lang="de-DE" altLang="zh-CN" b="1">
                <a:solidFill>
                  <a:srgbClr val="737373"/>
                </a:solidFill>
                <a:latin typeface="Fira Mono"/>
              </a:rPr>
              <a:t> $options</a:t>
            </a:r>
            <a:r>
              <a:rPr lang="de-DE" altLang="zh-CN" b="1">
                <a:solidFill>
                  <a:srgbClr val="993366"/>
                </a:solidFill>
                <a:latin typeface="Fira Mono"/>
              </a:rPr>
              <a:t> = []</a:t>
            </a:r>
            <a:r>
              <a:rPr lang="de-DE" altLang="zh-CN" b="1">
                <a:solidFill>
                  <a:srgbClr val="737373"/>
                </a:solidFill>
                <a:latin typeface="Fira Mono"/>
              </a:rPr>
              <a:t> ] )</a:t>
            </a:r>
            <a:endParaRPr lang="de-DE" altLang="zh-CN" b="1">
              <a:solidFill>
                <a:srgbClr val="737373"/>
              </a:solidFill>
              <a:latin typeface="Fira Mono"/>
            </a:endParaRPr>
          </a:p>
          <a:p>
            <a:pPr marL="0"/>
            <a:r>
              <a:rPr kumimoji="1" lang="zh-CN" altLang="en-US" sz="1800">
                <a:solidFill>
                  <a:schemeClr val="tx1"/>
                </a:solidFill>
              </a:rPr>
              <a:t>启用</a:t>
            </a:r>
            <a:r>
              <a:rPr kumimoji="1" lang="en-US" altLang="zh-CN" sz="1800">
                <a:solidFill>
                  <a:schemeClr val="tx1"/>
                </a:solidFill>
              </a:rPr>
              <a:t>SESSION</a:t>
            </a:r>
            <a:r>
              <a:rPr kumimoji="1" lang="zh-CN" altLang="en-US" sz="1800">
                <a:solidFill>
                  <a:schemeClr val="tx1"/>
                </a:solidFill>
              </a:rPr>
              <a:t>（</a:t>
            </a:r>
            <a:r>
              <a:rPr kumimoji="1" lang="en-US" altLang="zh-CN" sz="1800">
                <a:solidFill>
                  <a:schemeClr val="tx1"/>
                </a:solidFill>
              </a:rPr>
              <a:t>PHP</a:t>
            </a:r>
            <a:r>
              <a:rPr kumimoji="1" lang="zh-CN" altLang="en-US" sz="1800">
                <a:solidFill>
                  <a:schemeClr val="tx1"/>
                </a:solidFill>
              </a:rPr>
              <a:t>中</a:t>
            </a:r>
            <a:r>
              <a:rPr kumimoji="1" lang="en-US" altLang="zh-CN" sz="1800">
                <a:solidFill>
                  <a:schemeClr val="tx1"/>
                </a:solidFill>
              </a:rPr>
              <a:t>SESSION</a:t>
            </a:r>
            <a:r>
              <a:rPr kumimoji="1" lang="zh-CN" altLang="en-US" sz="1800">
                <a:solidFill>
                  <a:schemeClr val="tx1"/>
                </a:solidFill>
              </a:rPr>
              <a:t>默认不自动启动，每次要设置或者读取</a:t>
            </a:r>
            <a:r>
              <a:rPr kumimoji="1" lang="en-US" altLang="zh-CN" sz="1800">
                <a:solidFill>
                  <a:schemeClr val="tx1"/>
                </a:solidFill>
              </a:rPr>
              <a:t>SESSION</a:t>
            </a:r>
            <a:r>
              <a:rPr kumimoji="1" lang="zh-CN" altLang="en-US" sz="1800">
                <a:solidFill>
                  <a:schemeClr val="tx1"/>
                </a:solidFill>
              </a:rPr>
              <a:t>时需要执行</a:t>
            </a:r>
            <a:r>
              <a:rPr kumimoji="1" lang="en-US" altLang="zh-CN" sz="1800">
                <a:solidFill>
                  <a:schemeClr val="tx1"/>
                </a:solidFill>
              </a:rPr>
              <a:t>session_start</a:t>
            </a:r>
            <a:r>
              <a:rPr kumimoji="1" lang="zh-CN" altLang="en-US" sz="1800">
                <a:solidFill>
                  <a:schemeClr val="tx1"/>
                </a:solidFill>
              </a:rPr>
              <a:t>，一个</a:t>
            </a:r>
            <a:r>
              <a:rPr kumimoji="1" lang="en-US" altLang="zh-CN" sz="1800">
                <a:solidFill>
                  <a:schemeClr val="tx1"/>
                </a:solidFill>
              </a:rPr>
              <a:t>PHP</a:t>
            </a:r>
            <a:r>
              <a:rPr kumimoji="1" lang="zh-CN" altLang="en-US" sz="1800">
                <a:solidFill>
                  <a:schemeClr val="tx1"/>
                </a:solidFill>
              </a:rPr>
              <a:t>文件里启动一次就可以了，请不要重复执行该函数）</a:t>
            </a:r>
            <a:endParaRPr kumimoji="1" lang="is-IS" altLang="zh-CN" sz="1800">
              <a:solidFill>
                <a:schemeClr val="tx1"/>
              </a:solidFill>
            </a:endParaRPr>
          </a:p>
          <a:p>
            <a:r>
              <a:rPr lang="is-IS" altLang="zh-CN">
                <a:solidFill>
                  <a:srgbClr val="669933"/>
                </a:solidFill>
                <a:latin typeface="Fira Mono"/>
              </a:rPr>
              <a:t>string</a:t>
            </a:r>
            <a:r>
              <a:rPr lang="is-IS" altLang="zh-CN">
                <a:solidFill>
                  <a:srgbClr val="737373"/>
                </a:solidFill>
                <a:latin typeface="Fira Mono"/>
              </a:rPr>
              <a:t> </a:t>
            </a:r>
            <a:r>
              <a:rPr lang="is-IS" altLang="zh-CN">
                <a:solidFill>
                  <a:srgbClr val="336699"/>
                </a:solidFill>
                <a:latin typeface="Fira Mono"/>
              </a:rPr>
              <a:t>session_id</a:t>
            </a:r>
            <a:r>
              <a:rPr lang="is-IS" altLang="zh-CN">
                <a:solidFill>
                  <a:srgbClr val="737373"/>
                </a:solidFill>
                <a:latin typeface="Fira Mono"/>
              </a:rPr>
              <a:t> ([ </a:t>
            </a:r>
            <a:r>
              <a:rPr lang="is-IS" altLang="zh-CN">
                <a:solidFill>
                  <a:srgbClr val="669933"/>
                </a:solidFill>
                <a:latin typeface="Fira Mono"/>
              </a:rPr>
              <a:t>string</a:t>
            </a:r>
            <a:r>
              <a:rPr lang="is-IS" altLang="zh-CN">
                <a:solidFill>
                  <a:srgbClr val="737373"/>
                </a:solidFill>
                <a:latin typeface="Fira Mono"/>
              </a:rPr>
              <a:t> $id ] )</a:t>
            </a:r>
            <a:endParaRPr lang="is-IS" altLang="zh-CN">
              <a:solidFill>
                <a:srgbClr val="737373"/>
              </a:solidFill>
              <a:latin typeface="Fira Mono"/>
            </a:endParaRPr>
          </a:p>
          <a:p>
            <a:pPr marL="0"/>
            <a:r>
              <a:rPr kumimoji="1" lang="zh-CN" altLang="en-US" sz="1800">
                <a:solidFill>
                  <a:schemeClr val="tx1"/>
                </a:solidFill>
              </a:rPr>
              <a:t>生成唯一的</a:t>
            </a:r>
            <a:r>
              <a:rPr kumimoji="1" lang="en-US" altLang="zh-CN" sz="1800">
                <a:solidFill>
                  <a:schemeClr val="tx1"/>
                </a:solidFill>
              </a:rPr>
              <a:t>SESSION</a:t>
            </a:r>
            <a:r>
              <a:rPr kumimoji="1" lang="zh-CN" altLang="en-US" sz="1800">
                <a:solidFill>
                  <a:schemeClr val="tx1"/>
                </a:solidFill>
              </a:rPr>
              <a:t>编号，每次执行都会重新生成，所以正确的操作是执行一次，将结果保存到变量中</a:t>
            </a:r>
            <a:endParaRPr kumimoji="1" lang="is-I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设置和读取Session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/>
              <a:t>与</a:t>
            </a:r>
            <a:r>
              <a:rPr kumimoji="1" lang="en-US" altLang="zh-CN"/>
              <a:t>Cookie</a:t>
            </a:r>
            <a:r>
              <a:rPr kumimoji="1" lang="zh-CN" altLang="en-US"/>
              <a:t>类似，在服务器端可以操作关联数组</a:t>
            </a:r>
            <a:r>
              <a:rPr kumimoji="1" lang="en-US" altLang="zh-CN"/>
              <a:t>$_SESSION</a:t>
            </a:r>
            <a:r>
              <a:rPr kumimoji="1" lang="zh-CN" altLang="en-US"/>
              <a:t>来读取</a:t>
            </a:r>
            <a:r>
              <a:rPr kumimoji="1" lang="en-US" altLang="zh-CN"/>
              <a:t>Session</a:t>
            </a:r>
            <a:r>
              <a:rPr kumimoji="1" lang="zh-CN" altLang="en-US"/>
              <a:t>中的数据</a:t>
            </a:r>
            <a:endParaRPr kumimoji="1" lang="en-US" altLang="zh-CN"/>
          </a:p>
          <a:p>
            <a:r>
              <a:rPr kumimoji="1" lang="zh-CN" altLang="en-US"/>
              <a:t>比</a:t>
            </a:r>
            <a:r>
              <a:rPr kumimoji="1" lang="en-US" altLang="zh-CN"/>
              <a:t>Cookie</a:t>
            </a:r>
            <a:r>
              <a:rPr kumimoji="1" lang="zh-CN" altLang="en-US"/>
              <a:t>更简单的是，我们可以直接操作</a:t>
            </a:r>
            <a:r>
              <a:rPr kumimoji="1" lang="en-US" altLang="zh-CN"/>
              <a:t>$_SESSION</a:t>
            </a:r>
            <a:r>
              <a:rPr kumimoji="1" lang="zh-CN" altLang="en-US"/>
              <a:t>数组来添加和删除数组元素以实现</a:t>
            </a:r>
            <a:r>
              <a:rPr kumimoji="1" lang="en-US" altLang="zh-CN"/>
              <a:t>Session</a:t>
            </a:r>
            <a:r>
              <a:rPr kumimoji="1" lang="zh-CN" altLang="en-US"/>
              <a:t>的全部操作</a:t>
            </a:r>
            <a:endParaRPr kumimoji="1" lang="zh-CN" altLang="en-US"/>
          </a:p>
          <a:p>
            <a:r>
              <a:rPr kumimoji="1" lang="zh-CN" altLang="en-US"/>
              <a:t>&lt;?php</a:t>
            </a:r>
            <a:endParaRPr kumimoji="1" lang="zh-CN" altLang="en-US"/>
          </a:p>
          <a:p>
            <a:r>
              <a:rPr kumimoji="1" lang="zh-CN" altLang="en-US"/>
              <a:t>session_start();</a:t>
            </a:r>
            <a:endParaRPr kumimoji="1" lang="zh-CN" altLang="en-US"/>
          </a:p>
          <a:p>
            <a:r>
              <a:rPr kumimoji="1" lang="zh-CN" altLang="en-US"/>
              <a:t>$_SESSION['a'] = 1;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ym typeface="+mn-ea"/>
              </a:rPr>
              <a:t>自动启动</a:t>
            </a:r>
            <a:r>
              <a:rPr kumimoji="1" lang="en-US" altLang="zh-CN">
                <a:sym typeface="+mn-ea"/>
              </a:rPr>
              <a:t>SESSION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如果</a:t>
            </a:r>
            <a:r>
              <a:rPr kumimoji="1" lang="en-US" altLang="zh-CN"/>
              <a:t>session_start()</a:t>
            </a:r>
            <a:r>
              <a:rPr kumimoji="1" lang="zh-CN" altLang="en-US"/>
              <a:t>想省略，那么可以在</a:t>
            </a:r>
            <a:r>
              <a:rPr kumimoji="1" lang="en-US" altLang="zh-CN"/>
              <a:t>PHP.ini</a:t>
            </a:r>
            <a:r>
              <a:rPr kumimoji="1" lang="zh-CN" altLang="en-US"/>
              <a:t>中配置，开启自动启动</a:t>
            </a:r>
            <a:r>
              <a:rPr kumimoji="1" lang="en-US" altLang="zh-CN"/>
              <a:t>SESSION</a:t>
            </a:r>
            <a:r>
              <a:rPr kumimoji="1" lang="zh-CN" altLang="en-US"/>
              <a:t>功能</a:t>
            </a:r>
            <a:endParaRPr kumimoji="1" lang="en-US" altLang="zh-CN"/>
          </a:p>
          <a:p>
            <a:r>
              <a:rPr lang="en-US" altLang="zh-CN" b="1" i="1">
                <a:solidFill>
                  <a:srgbClr val="660E7A"/>
                </a:solidFill>
                <a:effectLst/>
                <a:latin typeface="Menlo"/>
              </a:rPr>
              <a:t>session</a:t>
            </a:r>
            <a:r>
              <a:rPr lang="en-US" altLang="zh-CN">
                <a:effectLst/>
                <a:latin typeface="-webkit-standard"/>
              </a:rPr>
              <a:t>.</a:t>
            </a:r>
            <a:r>
              <a:rPr lang="en-US" altLang="zh-CN" b="1" i="1">
                <a:solidFill>
                  <a:srgbClr val="660E7A"/>
                </a:solidFill>
                <a:effectLst/>
                <a:latin typeface="-webkit-standard"/>
              </a:rPr>
              <a:t>auto_start</a:t>
            </a:r>
            <a:r>
              <a:rPr lang="en-US" altLang="zh-CN">
                <a:effectLst/>
                <a:latin typeface="-webkit-standard"/>
              </a:rPr>
              <a:t>=</a:t>
            </a:r>
            <a:r>
              <a:rPr lang="en-US" altLang="zh-CN" b="1" i="1">
                <a:solidFill>
                  <a:srgbClr val="660E7A"/>
                </a:solidFill>
                <a:effectLst/>
                <a:latin typeface="Menlo"/>
              </a:rPr>
              <a:t>On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68003" y="4625898"/>
            <a:ext cx="3213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altLang="zh-CN" b="1">
                <a:solidFill>
                  <a:srgbClr val="000080"/>
                </a:solidFill>
                <a:effectLst/>
                <a:latin typeface="Menlo"/>
              </a:rPr>
              <a:t>&lt;?php</a:t>
            </a:r>
            <a:br>
              <a:rPr lang="sk-SK" altLang="zh-CN" b="1">
                <a:solidFill>
                  <a:srgbClr val="000080"/>
                </a:solidFill>
                <a:effectLst/>
                <a:latin typeface="Menlo"/>
              </a:rPr>
            </a:br>
            <a:r>
              <a:rPr lang="sk-SK" altLang="zh-CN">
                <a:solidFill>
                  <a:srgbClr val="660000"/>
                </a:solidFill>
                <a:effectLst/>
                <a:latin typeface="-webkit-standard"/>
              </a:rPr>
              <a:t>$_SESSION</a:t>
            </a:r>
            <a:r>
              <a:rPr lang="sk-SK" altLang="zh-CN">
                <a:effectLst/>
                <a:latin typeface="-webkit-standard"/>
              </a:rPr>
              <a:t>[</a:t>
            </a:r>
            <a:r>
              <a:rPr lang="sk-SK" altLang="zh-CN" b="1">
                <a:solidFill>
                  <a:srgbClr val="008000"/>
                </a:solidFill>
                <a:effectLst/>
                <a:latin typeface="-webkit-standard"/>
              </a:rPr>
              <a:t>'foo'</a:t>
            </a:r>
            <a:r>
              <a:rPr lang="sk-SK" altLang="zh-CN">
                <a:effectLst/>
                <a:latin typeface="-webkit-standard"/>
              </a:rPr>
              <a:t>] = </a:t>
            </a:r>
            <a:r>
              <a:rPr lang="sk-SK" altLang="zh-CN">
                <a:solidFill>
                  <a:srgbClr val="0000FF"/>
                </a:solidFill>
                <a:effectLst/>
                <a:latin typeface="-webkit-standard"/>
              </a:rPr>
              <a:t>1</a:t>
            </a:r>
            <a:r>
              <a:rPr lang="sk-SK" altLang="zh-CN">
                <a:effectLst/>
                <a:latin typeface="-webkit-standard"/>
              </a:rPr>
              <a:t>;</a:t>
            </a:r>
            <a:br>
              <a:rPr lang="sk-SK" altLang="zh-CN">
                <a:effectLst/>
                <a:latin typeface="-webkit-standard"/>
              </a:rPr>
            </a:br>
            <a:r>
              <a:rPr lang="sk-SK" altLang="zh-CN" b="1">
                <a:solidFill>
                  <a:srgbClr val="000080"/>
                </a:solidFill>
                <a:effectLst/>
                <a:latin typeface="-webkit-standard"/>
              </a:rPr>
              <a:t>?&gt;</a:t>
            </a:r>
            <a:br>
              <a:rPr lang="sk-SK" altLang="zh-CN" b="1">
                <a:solidFill>
                  <a:srgbClr val="000080"/>
                </a:solidFill>
                <a:effectLst/>
                <a:latin typeface="-webkit-standard"/>
              </a:rPr>
            </a:br>
            <a:r>
              <a:rPr lang="sk-SK" altLang="zh-CN">
                <a:effectLst/>
                <a:latin typeface="-webkit-standard"/>
              </a:rPr>
              <a:t>&lt;</a:t>
            </a:r>
            <a:r>
              <a:rPr lang="sk-SK" altLang="zh-CN" b="1">
                <a:solidFill>
                  <a:srgbClr val="000080"/>
                </a:solidFill>
                <a:effectLst/>
                <a:latin typeface="-webkit-standard"/>
              </a:rPr>
              <a:t>a </a:t>
            </a:r>
            <a:r>
              <a:rPr lang="sk-SK" altLang="zh-CN" b="1">
                <a:solidFill>
                  <a:srgbClr val="0000FF"/>
                </a:solidFill>
                <a:effectLst/>
                <a:latin typeface="-webkit-standard"/>
              </a:rPr>
              <a:t>href=</a:t>
            </a:r>
            <a:r>
              <a:rPr lang="sk-SK" altLang="zh-CN" b="1">
                <a:solidFill>
                  <a:srgbClr val="008000"/>
                </a:solidFill>
                <a:effectLst/>
                <a:latin typeface="-webkit-standard"/>
              </a:rPr>
              <a:t>"b.php"</a:t>
            </a:r>
            <a:r>
              <a:rPr lang="sk-SK" altLang="zh-CN">
                <a:effectLst/>
                <a:latin typeface="-webkit-standard"/>
              </a:rPr>
              <a:t>&gt;b.php&lt;/</a:t>
            </a:r>
            <a:r>
              <a:rPr lang="sk-SK" altLang="zh-CN" b="1">
                <a:solidFill>
                  <a:srgbClr val="000080"/>
                </a:solidFill>
                <a:effectLst/>
                <a:latin typeface="-webkit-standard"/>
              </a:rPr>
              <a:t>a</a:t>
            </a:r>
            <a:r>
              <a:rPr lang="sk-SK" altLang="zh-CN">
                <a:effectLst/>
                <a:latin typeface="Menlo"/>
              </a:rPr>
              <a:t>&gt;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28339" y="4997151"/>
            <a:ext cx="31204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b="1">
                <a:solidFill>
                  <a:srgbClr val="000080"/>
                </a:solidFill>
                <a:latin typeface="Menlo"/>
              </a:rPr>
              <a:t>&lt;?php</a:t>
            </a:r>
            <a:endParaRPr lang="de-DE" altLang="zh-CN" b="1">
              <a:solidFill>
                <a:srgbClr val="000080"/>
              </a:solidFill>
              <a:latin typeface="Menlo"/>
            </a:endParaRPr>
          </a:p>
          <a:p>
            <a:r>
              <a:rPr lang="de-DE" altLang="zh-CN" i="1">
                <a:solidFill>
                  <a:srgbClr val="000000"/>
                </a:solidFill>
                <a:latin typeface="Menlo"/>
              </a:rPr>
              <a:t>print_r</a:t>
            </a:r>
            <a:r>
              <a:rPr lang="de-DE" altLang="zh-CN">
                <a:solidFill>
                  <a:srgbClr val="000000"/>
                </a:solidFill>
                <a:latin typeface="Menlo"/>
              </a:rPr>
              <a:t>(</a:t>
            </a:r>
            <a:r>
              <a:rPr lang="de-DE" altLang="zh-CN">
                <a:solidFill>
                  <a:srgbClr val="660000"/>
                </a:solidFill>
                <a:latin typeface="Menlo"/>
              </a:rPr>
              <a:t>$_SESSION</a:t>
            </a:r>
            <a:r>
              <a:rPr lang="de-DE" altLang="zh-CN">
                <a:solidFill>
                  <a:srgbClr val="000000"/>
                </a:solidFill>
                <a:latin typeface="Menlo"/>
              </a:rPr>
              <a:t>);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Cookie</a:t>
            </a:r>
            <a:r>
              <a:rPr kumimoji="1" lang="zh-CN" altLang="en-US"/>
              <a:t>保存</a:t>
            </a:r>
            <a:r>
              <a:rPr kumimoji="1" lang="en-US" altLang="zh-CN"/>
              <a:t>Session</a:t>
            </a:r>
            <a:r>
              <a:rPr kumimoji="1" lang="zh-CN" altLang="en-US"/>
              <a:t>编号的问题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98954" y="3165400"/>
            <a:ext cx="72923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我们知道，如果将</a:t>
            </a:r>
            <a:r>
              <a:rPr kumimoji="1" lang="en-US" altLang="zh-CN" dirty="0"/>
              <a:t>COOKIE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lifetime</a:t>
            </a:r>
            <a:r>
              <a:rPr kumimoji="1" lang="zh-CN" altLang="en-US" dirty="0"/>
              <a:t>设置成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，则浏览器关闭后，</a:t>
            </a:r>
            <a:r>
              <a:rPr kumimoji="1" lang="en-US" altLang="zh-CN" dirty="0"/>
              <a:t>COOKIE</a:t>
            </a:r>
            <a:r>
              <a:rPr kumimoji="1" lang="zh-CN" altLang="en-US" dirty="0"/>
              <a:t>会被清除，所以</a:t>
            </a:r>
            <a:r>
              <a:rPr kumimoji="1" lang="en-US" altLang="zh-CN" dirty="0"/>
              <a:t>PHPSESSID</a:t>
            </a:r>
            <a:r>
              <a:rPr kumimoji="1" lang="zh-CN" altLang="en-US" dirty="0"/>
              <a:t>也会丢失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这就是我们为什么关闭浏览器后登录失效（</a:t>
            </a:r>
            <a:r>
              <a:rPr kumimoji="1" lang="en-US" altLang="zh-CN" dirty="0"/>
              <a:t>SESSION</a:t>
            </a:r>
            <a:r>
              <a:rPr kumimoji="1" lang="zh-CN" altLang="en-US" dirty="0"/>
              <a:t>失效）的原因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COOKIE</a:t>
            </a:r>
            <a:r>
              <a:rPr kumimoji="1" lang="zh-CN" altLang="en-US" dirty="0"/>
              <a:t>和</a:t>
            </a:r>
            <a:r>
              <a:rPr kumimoji="1" lang="en-US" altLang="zh-CN" dirty="0" smtClean="0"/>
              <a:t>SESSION</a:t>
            </a:r>
            <a:r>
              <a:rPr kumimoji="1" lang="zh-CN" altLang="en-US" dirty="0" smtClean="0"/>
              <a:t>的区别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490" y="2518803"/>
            <a:ext cx="70247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最大的不同，存储的位置不同。</a:t>
            </a:r>
            <a:r>
              <a:rPr lang="en-US" altLang="zh-CN"/>
              <a:t>COOKIE</a:t>
            </a:r>
            <a:r>
              <a:rPr lang="zh-CN" altLang="en-US"/>
              <a:t>保存在客户端（浏览器），而</a:t>
            </a:r>
            <a:r>
              <a:rPr lang="en-US" altLang="zh-CN"/>
              <a:t>SESSION</a:t>
            </a:r>
            <a:r>
              <a:rPr lang="zh-CN" altLang="en-US"/>
              <a:t>是保存在服务器端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COOKIE</a:t>
            </a:r>
            <a:r>
              <a:rPr lang="zh-CN" altLang="en-US"/>
              <a:t>非常不安全，</a:t>
            </a:r>
            <a:r>
              <a:rPr lang="en-US" altLang="zh-CN"/>
              <a:t>SESSION</a:t>
            </a:r>
            <a:r>
              <a:rPr lang="zh-CN" altLang="en-US"/>
              <a:t>相对安全很多。所以</a:t>
            </a:r>
            <a:r>
              <a:rPr lang="en-US" altLang="zh-CN"/>
              <a:t>COOKIE</a:t>
            </a:r>
            <a:r>
              <a:rPr lang="zh-CN" altLang="en-US"/>
              <a:t>中一般会保存一些无关紧要的信息，而</a:t>
            </a:r>
            <a:r>
              <a:rPr lang="en-US" altLang="zh-CN"/>
              <a:t>SESSION</a:t>
            </a:r>
            <a:r>
              <a:rPr lang="zh-CN" altLang="en-US"/>
              <a:t>中会保存重要的信息。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虽然</a:t>
            </a:r>
            <a:r>
              <a:rPr lang="en-US" altLang="zh-CN"/>
              <a:t>SESSION</a:t>
            </a:r>
            <a:r>
              <a:rPr lang="zh-CN" altLang="en-US"/>
              <a:t>更安全，但是不能将大量的数据全靠</a:t>
            </a:r>
            <a:r>
              <a:rPr lang="en-US" altLang="zh-CN"/>
              <a:t>SESSION</a:t>
            </a:r>
            <a:r>
              <a:rPr lang="zh-CN" altLang="en-US"/>
              <a:t>来保存，否则服务器会存储大量的垃圾数据，我们一般只建议将登录相关的信息保存在</a:t>
            </a:r>
            <a:r>
              <a:rPr lang="en-US" altLang="zh-CN"/>
              <a:t>SESSION</a:t>
            </a:r>
            <a:r>
              <a:rPr lang="zh-CN" altLang="en-US"/>
              <a:t>中。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SESSION</a:t>
            </a:r>
            <a:r>
              <a:rPr kumimoji="1" lang="zh-CN" altLang="en-US" dirty="0" smtClean="0"/>
              <a:t>需要知道的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490" y="2488564"/>
            <a:ext cx="70247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SESSION</a:t>
            </a:r>
            <a:r>
              <a:rPr lang="zh-CN" altLang="en-US"/>
              <a:t>的生命周期是伴随着用户的浏览器访问的，浏览器关闭后，一般</a:t>
            </a:r>
            <a:r>
              <a:rPr lang="en-US" altLang="zh-CN"/>
              <a:t>SESSION</a:t>
            </a:r>
            <a:r>
              <a:rPr lang="zh-CN" altLang="en-US"/>
              <a:t>也就失效了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 如果用户没有关闭浏览器，但是也没有继续访问该网站，则服务器上的</a:t>
            </a:r>
            <a:r>
              <a:rPr lang="en-US" altLang="zh-CN"/>
              <a:t>SESSION</a:t>
            </a:r>
            <a:r>
              <a:rPr lang="zh-CN" altLang="en-US"/>
              <a:t>文件过期后会被自动删除，</a:t>
            </a:r>
            <a:r>
              <a:rPr lang="en-US" altLang="zh-CN"/>
              <a:t>SESSION</a:t>
            </a:r>
            <a:r>
              <a:rPr lang="zh-CN" altLang="en-US"/>
              <a:t>同样会失效（所以我们页面有时候不刷新也会退出登录）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SESSION</a:t>
            </a:r>
            <a:r>
              <a:rPr lang="zh-CN" altLang="en-US"/>
              <a:t>的过期时间由</a:t>
            </a:r>
            <a:r>
              <a:rPr lang="en-US" altLang="zh-CN"/>
              <a:t>php.ini</a:t>
            </a:r>
            <a:r>
              <a:rPr lang="zh-CN" altLang="en-US"/>
              <a:t>中的</a:t>
            </a:r>
            <a:r>
              <a:rPr lang="en-US" altLang="zh-CN"/>
              <a:t>session.cache_expire</a:t>
            </a:r>
            <a:r>
              <a:rPr lang="zh-CN" altLang="en-US"/>
              <a:t>来控制，默认是</a:t>
            </a:r>
            <a:r>
              <a:rPr lang="en-US" altLang="zh-CN"/>
              <a:t>180</a:t>
            </a:r>
            <a:r>
              <a:rPr lang="zh-CN" altLang="en-US"/>
              <a:t>分钟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每个浏览器，每次访问网站都会有一个新的</a:t>
            </a:r>
            <a:r>
              <a:rPr lang="en-US" altLang="zh-CN"/>
              <a:t>SESSION ID</a:t>
            </a:r>
            <a:r>
              <a:rPr lang="zh-CN" altLang="en-US"/>
              <a:t>，我们通过</a:t>
            </a:r>
            <a:r>
              <a:rPr lang="en-US" altLang="zh-CN"/>
              <a:t>SESSID</a:t>
            </a:r>
            <a:r>
              <a:rPr lang="zh-CN" altLang="en-US"/>
              <a:t>来区分每个</a:t>
            </a:r>
            <a:r>
              <a:rPr lang="en-US" altLang="zh-CN"/>
              <a:t>SESSION</a:t>
            </a:r>
            <a:r>
              <a:rPr lang="zh-CN" altLang="en-US"/>
              <a:t>。</a:t>
            </a:r>
            <a:r>
              <a:rPr lang="en-US" altLang="zh-CN"/>
              <a:t>SESSID</a:t>
            </a:r>
            <a:r>
              <a:rPr lang="zh-CN" altLang="en-US"/>
              <a:t>非常重要，每个脚本都需要知道它的值才能获取到正确的</a:t>
            </a:r>
            <a:r>
              <a:rPr lang="en-US" altLang="zh-CN"/>
              <a:t>SESSION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Session</a:t>
            </a:r>
            <a:r>
              <a:rPr kumimoji="1" lang="zh-CN" altLang="en-US"/>
              <a:t>的存储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PHP</a:t>
            </a:r>
            <a:r>
              <a:rPr kumimoji="1" lang="zh-CN" altLang="en-US"/>
              <a:t>中</a:t>
            </a:r>
            <a:r>
              <a:rPr kumimoji="1" lang="en-US" altLang="zh-CN"/>
              <a:t>Session</a:t>
            </a:r>
            <a:r>
              <a:rPr kumimoji="1" lang="zh-CN" altLang="en-US"/>
              <a:t>的存储默认是由</a:t>
            </a:r>
            <a:r>
              <a:rPr kumimoji="1" lang="en-US" altLang="zh-CN"/>
              <a:t>PHP</a:t>
            </a:r>
            <a:r>
              <a:rPr kumimoji="1" lang="zh-CN" altLang="en-US"/>
              <a:t>来处理的，</a:t>
            </a:r>
            <a:r>
              <a:rPr kumimoji="1" lang="en-US" altLang="zh-CN"/>
              <a:t>PHP</a:t>
            </a:r>
            <a:r>
              <a:rPr kumimoji="1" lang="zh-CN" altLang="en-US"/>
              <a:t>会自动将</a:t>
            </a:r>
            <a:r>
              <a:rPr kumimoji="1" lang="en-US" altLang="zh-CN"/>
              <a:t>Session</a:t>
            </a:r>
            <a:r>
              <a:rPr kumimoji="1" lang="zh-CN" altLang="en-US"/>
              <a:t>保存到文件中</a:t>
            </a:r>
            <a:endParaRPr kumimoji="1" lang="en-US" altLang="zh-CN"/>
          </a:p>
          <a:p>
            <a:r>
              <a:rPr kumimoji="1" lang="zh-CN" altLang="en-US"/>
              <a:t>在</a:t>
            </a:r>
            <a:r>
              <a:rPr kumimoji="1" lang="en-US" altLang="zh-CN"/>
              <a:t>wamp</a:t>
            </a:r>
            <a:r>
              <a:rPr kumimoji="1" lang="zh-CN" altLang="en-US"/>
              <a:t>中，一般是保存到</a:t>
            </a:r>
            <a:r>
              <a:rPr kumimoji="1" lang="en-US" altLang="zh-CN"/>
              <a:t>D:\wamp\tmp</a:t>
            </a:r>
            <a:r>
              <a:rPr kumimoji="1" lang="zh-CN" altLang="en-US"/>
              <a:t>目录下</a:t>
            </a:r>
            <a:endParaRPr kumimoji="1" lang="en-US" altLang="zh-CN"/>
          </a:p>
          <a:p>
            <a:r>
              <a:rPr kumimoji="1" lang="zh-CN" altLang="en-US"/>
              <a:t>在</a:t>
            </a:r>
            <a:r>
              <a:rPr kumimoji="1" lang="en-US" altLang="zh-CN"/>
              <a:t>linux</a:t>
            </a:r>
            <a:r>
              <a:rPr kumimoji="1" lang="zh-CN" altLang="en-US"/>
              <a:t>中，一般是保存到</a:t>
            </a:r>
            <a:r>
              <a:rPr kumimoji="1" lang="en-US" altLang="zh-CN"/>
              <a:t>/tmp</a:t>
            </a:r>
            <a:r>
              <a:rPr kumimoji="1" lang="zh-CN" altLang="en-US"/>
              <a:t>目录下</a:t>
            </a:r>
            <a:endParaRPr kumimoji="1" lang="en-US" altLang="zh-CN"/>
          </a:p>
          <a:p>
            <a:r>
              <a:rPr kumimoji="1" lang="zh-CN" altLang="en-US"/>
              <a:t>如果需要修改到其他路径，需要修改</a:t>
            </a:r>
            <a:r>
              <a:rPr kumimoji="1" lang="en-US" altLang="zh-CN"/>
              <a:t>PHP.ini</a:t>
            </a:r>
            <a:r>
              <a:rPr kumimoji="1" lang="zh-CN" altLang="en-US"/>
              <a:t>的配置</a:t>
            </a:r>
            <a:endParaRPr kumimoji="1" lang="en-US" altLang="zh-CN"/>
          </a:p>
          <a:p>
            <a:r>
              <a:rPr lang="en-US" altLang="zh-CN" b="1" i="1">
                <a:solidFill>
                  <a:srgbClr val="660E7A"/>
                </a:solidFill>
                <a:effectLst/>
                <a:latin typeface="Menlo"/>
              </a:rPr>
              <a:t>session</a:t>
            </a:r>
            <a:r>
              <a:rPr lang="en-US" altLang="zh-CN">
                <a:effectLst/>
                <a:latin typeface="-webkit-standard"/>
              </a:rPr>
              <a:t>.</a:t>
            </a:r>
            <a:r>
              <a:rPr lang="en-US" altLang="zh-CN" b="1" i="1">
                <a:solidFill>
                  <a:srgbClr val="660E7A"/>
                </a:solidFill>
                <a:effectLst/>
                <a:latin typeface="-webkit-standard"/>
              </a:rPr>
              <a:t>save_path</a:t>
            </a:r>
            <a:r>
              <a:rPr lang="en-US" altLang="zh-CN">
                <a:effectLst/>
                <a:latin typeface="-webkit-standard"/>
              </a:rPr>
              <a:t>=</a:t>
            </a:r>
            <a:r>
              <a:rPr lang="en-US" altLang="zh-CN" b="1">
                <a:solidFill>
                  <a:srgbClr val="008000"/>
                </a:solidFill>
                <a:effectLst/>
                <a:latin typeface="Menlo"/>
              </a:rPr>
              <a:t>"d:/wamp/tmp"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Cookie</a:t>
            </a:r>
            <a:r>
              <a:rPr kumimoji="1" lang="zh-CN" altLang="en-US"/>
              <a:t>的问题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3610037"/>
            <a:ext cx="7662864" cy="2198923"/>
          </a:xfrm>
        </p:spPr>
        <p:txBody>
          <a:bodyPr/>
          <a:lstStyle/>
          <a:p>
            <a:r>
              <a:rPr kumimoji="1" lang="en-US" altLang="zh-CN"/>
              <a:t>Cookie</a:t>
            </a:r>
            <a:r>
              <a:rPr kumimoji="1" lang="zh-CN" altLang="en-US"/>
              <a:t>泄露隐私</a:t>
            </a:r>
            <a:endParaRPr kumimoji="1" lang="en-US" altLang="zh-CN"/>
          </a:p>
          <a:p>
            <a:r>
              <a:rPr kumimoji="1" lang="en-US" altLang="zh-CN"/>
              <a:t>Cookie</a:t>
            </a:r>
            <a:r>
              <a:rPr kumimoji="1" lang="zh-CN" altLang="en-US"/>
              <a:t>有数量限制</a:t>
            </a:r>
            <a:endParaRPr kumimoji="1" lang="en-US" altLang="zh-CN"/>
          </a:p>
          <a:p>
            <a:r>
              <a:rPr kumimoji="1" lang="en-US" altLang="zh-CN"/>
              <a:t>Cookie</a:t>
            </a:r>
            <a:r>
              <a:rPr kumimoji="1" lang="zh-CN" altLang="en-US"/>
              <a:t>有尺寸限制</a:t>
            </a:r>
            <a:endParaRPr kumimoji="1" lang="en-US" altLang="zh-CN"/>
          </a:p>
          <a:p>
            <a:r>
              <a:rPr kumimoji="1" lang="en-US" altLang="zh-CN"/>
              <a:t>Cookie</a:t>
            </a:r>
            <a:r>
              <a:rPr kumimoji="1" lang="zh-CN" altLang="en-US"/>
              <a:t>不安全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9775" y="2782440"/>
            <a:ext cx="7662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为了解决</a:t>
            </a:r>
            <a:r>
              <a:rPr kumimoji="1" lang="en-US" altLang="zh-CN"/>
              <a:t>HTTP</a:t>
            </a:r>
            <a:r>
              <a:rPr kumimoji="1" lang="zh-CN" altLang="en-US"/>
              <a:t>协议无状态的问题，我们使用</a:t>
            </a:r>
            <a:r>
              <a:rPr kumimoji="1" lang="en-US" altLang="zh-CN"/>
              <a:t>Cookie</a:t>
            </a:r>
            <a:r>
              <a:rPr kumimoji="1" lang="zh-CN" altLang="en-US"/>
              <a:t>在客户端来保存一些“状态”，但是客户端</a:t>
            </a:r>
            <a:r>
              <a:rPr kumimoji="1" lang="en-US" altLang="zh-CN"/>
              <a:t>Cookie</a:t>
            </a:r>
            <a:r>
              <a:rPr kumimoji="1" lang="zh-CN" altLang="en-US"/>
              <a:t>存储是有很多问题的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9775" y="5921602"/>
            <a:ext cx="7662864" cy="370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如果使用服务器端来保存“状态”就可以解决前面的问题了</a:t>
            </a:r>
            <a:endParaRPr kumimoji="1"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数据库 </a:t>
            </a:r>
            <a:r>
              <a:rPr kumimoji="1" lang="en-US" altLang="zh-CN"/>
              <a:t>VS.</a:t>
            </a:r>
            <a:r>
              <a:rPr kumimoji="1" lang="zh-CN" altLang="en-US"/>
              <a:t> 文件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1113" y="3890245"/>
            <a:ext cx="3285687" cy="25581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80" y="2756296"/>
            <a:ext cx="3670300" cy="2413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80815" y="2756296"/>
            <a:ext cx="4005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如果临时记一个手机号或者一个地址，你是用笔记本还是便签？</a:t>
            </a:r>
            <a:endParaRPr kumimoji="1"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数据库 </a:t>
            </a:r>
            <a:r>
              <a:rPr kumimoji="1" lang="en-US" altLang="zh-CN"/>
              <a:t>VS.</a:t>
            </a:r>
            <a:r>
              <a:rPr kumimoji="1" lang="zh-CN" altLang="en-US"/>
              <a:t> 文件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59026" y="2851484"/>
            <a:ext cx="7703543" cy="2011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/>
              <a:t>数据库是可以用来保存用户“状态”的</a:t>
            </a:r>
            <a:r>
              <a:rPr kumimoji="1" lang="zh-CN" altLang="zh-CN"/>
              <a:t>，</a:t>
            </a:r>
            <a:r>
              <a:rPr kumimoji="1" lang="zh-CN" altLang="en-US"/>
              <a:t>但是用户的状态总是随时变化的，如何保持在数据库中的同步更新？另外这些状态都是</a:t>
            </a:r>
            <a:r>
              <a:rPr kumimoji="1" lang="zh-CN" altLang="en-US">
                <a:solidFill>
                  <a:srgbClr val="FF0000"/>
                </a:solidFill>
              </a:rPr>
              <a:t>临时</a:t>
            </a:r>
            <a:r>
              <a:rPr kumimoji="1" lang="zh-CN" altLang="en-US"/>
              <a:t>的，过期了怎么清理？最终数据库会变成垃圾箱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数据库是用来持久存储数据的，用来保存用户状态未免大材小用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而文件存储是一个不错的主意</a:t>
            </a:r>
            <a:endParaRPr kumimoji="1"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文件存储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5102" y="4095775"/>
            <a:ext cx="1912284" cy="2068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/>
              <a:t>客户端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70622" y="4509574"/>
            <a:ext cx="1526973" cy="3709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Cookie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134992" y="4509574"/>
            <a:ext cx="1127391" cy="3709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网站</a:t>
            </a: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70622" y="5075773"/>
            <a:ext cx="1526973" cy="37099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Cookie</a:t>
            </a:r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134992" y="5075773"/>
            <a:ext cx="1127391" cy="3709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网站</a:t>
            </a:r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70622" y="5641971"/>
            <a:ext cx="1526973" cy="37099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Cookie</a:t>
            </a:r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134992" y="5641971"/>
            <a:ext cx="1127391" cy="37099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网站</a:t>
            </a:r>
            <a:endParaRPr kumimoji="1" lang="zh-CN" altLang="en-US"/>
          </a:p>
        </p:txBody>
      </p:sp>
      <p:cxnSp>
        <p:nvCxnSpPr>
          <p:cNvPr id="15" name="直线箭头连接符 14"/>
          <p:cNvCxnSpPr>
            <a:stCxn id="6" idx="3"/>
            <a:endCxn id="7" idx="1"/>
          </p:cNvCxnSpPr>
          <p:nvPr/>
        </p:nvCxnSpPr>
        <p:spPr>
          <a:xfrm>
            <a:off x="2297595" y="4695070"/>
            <a:ext cx="83739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8" idx="3"/>
            <a:endCxn id="9" idx="1"/>
          </p:cNvCxnSpPr>
          <p:nvPr/>
        </p:nvCxnSpPr>
        <p:spPr>
          <a:xfrm>
            <a:off x="2297595" y="5261269"/>
            <a:ext cx="83739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10" idx="3"/>
            <a:endCxn id="11" idx="1"/>
          </p:cNvCxnSpPr>
          <p:nvPr/>
        </p:nvCxnSpPr>
        <p:spPr>
          <a:xfrm>
            <a:off x="2297595" y="5827467"/>
            <a:ext cx="83739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904569" y="4095775"/>
            <a:ext cx="1912284" cy="2068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/>
              <a:t>服务器</a:t>
            </a:r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090089" y="4509574"/>
            <a:ext cx="1526973" cy="3709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Session</a:t>
            </a:r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454459" y="4509574"/>
            <a:ext cx="1127391" cy="3709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客户端</a:t>
            </a:r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090089" y="5075773"/>
            <a:ext cx="1526973" cy="37099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Session</a:t>
            </a:r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454459" y="5075773"/>
            <a:ext cx="1127391" cy="3709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客户端</a:t>
            </a:r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090089" y="5641971"/>
            <a:ext cx="1526973" cy="37099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Session</a:t>
            </a:r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454459" y="5641971"/>
            <a:ext cx="1127391" cy="37099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客户端</a:t>
            </a:r>
            <a:endParaRPr kumimoji="1" lang="zh-CN" altLang="en-US"/>
          </a:p>
        </p:txBody>
      </p:sp>
      <p:cxnSp>
        <p:nvCxnSpPr>
          <p:cNvPr id="30" name="直线箭头连接符 29"/>
          <p:cNvCxnSpPr>
            <a:stCxn id="24" idx="3"/>
            <a:endCxn id="25" idx="1"/>
          </p:cNvCxnSpPr>
          <p:nvPr/>
        </p:nvCxnSpPr>
        <p:spPr>
          <a:xfrm>
            <a:off x="6617062" y="4695070"/>
            <a:ext cx="83739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26" idx="3"/>
            <a:endCxn id="27" idx="1"/>
          </p:cNvCxnSpPr>
          <p:nvPr/>
        </p:nvCxnSpPr>
        <p:spPr>
          <a:xfrm>
            <a:off x="6617062" y="5261269"/>
            <a:ext cx="83739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8" idx="3"/>
            <a:endCxn id="29" idx="1"/>
          </p:cNvCxnSpPr>
          <p:nvPr/>
        </p:nvCxnSpPr>
        <p:spPr>
          <a:xfrm>
            <a:off x="6617062" y="5827467"/>
            <a:ext cx="83739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57200" y="251133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Cookie</a:t>
            </a:r>
            <a:r>
              <a:rPr kumimoji="1" lang="zh-CN" altLang="en-US"/>
              <a:t>是在客户端使用文件来存储每个网站的数据；同理，我们可以在服务器端实现类似的功能：我们在服务器上使用文件来存储每个客户端的数据。当然，数据文件保存到服务器上就不能再叫</a:t>
            </a:r>
            <a:r>
              <a:rPr kumimoji="1" lang="en-US" altLang="zh-CN"/>
              <a:t>Cookie</a:t>
            </a:r>
            <a:r>
              <a:rPr kumimoji="1" lang="zh-CN" altLang="en-US"/>
              <a:t>了，我们起了一个新的名字叫做</a:t>
            </a:r>
            <a:r>
              <a:rPr kumimoji="1" lang="en-US" altLang="zh-CN"/>
              <a:t>Session</a:t>
            </a:r>
            <a:endParaRPr kumimoji="1"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与用户关联的问题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0413" y="3210507"/>
            <a:ext cx="72210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使用</a:t>
            </a:r>
            <a:r>
              <a:rPr kumimoji="1" lang="en-US" altLang="zh-CN"/>
              <a:t>Cookie</a:t>
            </a:r>
            <a:r>
              <a:rPr kumimoji="1" lang="zh-CN" altLang="en-US"/>
              <a:t>保存“状态”时，只要客户端访问的网站域名能够匹配上，那么就可以读写对应域名下的</a:t>
            </a:r>
            <a:r>
              <a:rPr kumimoji="1" lang="en-US" altLang="zh-CN"/>
              <a:t>Cookie</a:t>
            </a:r>
            <a:r>
              <a:rPr kumimoji="1" lang="zh-CN" altLang="en-US"/>
              <a:t>了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但是“状态”挪到服务器上保存后，客户端访问网站时，服务器怎么知道从哪个</a:t>
            </a:r>
            <a:r>
              <a:rPr kumimoji="1" lang="en-US" altLang="zh-CN"/>
              <a:t>Session</a:t>
            </a:r>
            <a:r>
              <a:rPr kumimoji="1" lang="zh-CN" altLang="en-US"/>
              <a:t>里读取当前用户的“状态”？</a:t>
            </a:r>
            <a:endParaRPr kumimoji="1"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Session</a:t>
            </a:r>
            <a:r>
              <a:rPr kumimoji="1" lang="zh-CN" altLang="en-US"/>
              <a:t>编号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30067" y="2782669"/>
            <a:ext cx="70042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/>
              <a:t>如果用户每次请求时都在</a:t>
            </a:r>
            <a:r>
              <a:rPr kumimoji="1" lang="en-US" altLang="zh-CN"/>
              <a:t>URL</a:t>
            </a:r>
            <a:r>
              <a:rPr kumimoji="1" lang="zh-CN" altLang="en-US"/>
              <a:t>后面通过</a:t>
            </a:r>
            <a:r>
              <a:rPr kumimoji="1" lang="en-US" altLang="zh-CN"/>
              <a:t>GET</a:t>
            </a:r>
            <a:r>
              <a:rPr kumimoji="1" lang="zh-CN" altLang="en-US"/>
              <a:t>参数追加一个编号用来标识当前客户端呢？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zh-CN"/>
              <a:t>h</a:t>
            </a:r>
            <a:r>
              <a:rPr kumimoji="1" lang="en-US" altLang="zh-CN"/>
              <a:t>ttp://365jia.cn?session_id=1,2,3</a:t>
            </a:r>
            <a:r>
              <a:rPr kumimoji="1" lang="is-IS" altLang="zh-CN"/>
              <a:t>…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用户</a:t>
            </a:r>
            <a:r>
              <a:rPr kumimoji="1" lang="en-US" altLang="zh-CN"/>
              <a:t>A</a:t>
            </a:r>
            <a:r>
              <a:rPr kumimoji="1" lang="zh-CN" altLang="en-US"/>
              <a:t>编号是</a:t>
            </a:r>
            <a:r>
              <a:rPr kumimoji="1" lang="en-US" altLang="zh-CN"/>
              <a:t>1</a:t>
            </a:r>
            <a:r>
              <a:rPr kumimoji="1" lang="zh-CN" altLang="en-US"/>
              <a:t>，用户</a:t>
            </a:r>
            <a:r>
              <a:rPr kumimoji="1" lang="en-US" altLang="zh-CN"/>
              <a:t>B</a:t>
            </a:r>
            <a:r>
              <a:rPr kumimoji="1" lang="zh-CN" altLang="en-US"/>
              <a:t>编号是</a:t>
            </a:r>
            <a:r>
              <a:rPr kumimoji="1" lang="en-US" altLang="zh-CN"/>
              <a:t>2</a:t>
            </a:r>
            <a:r>
              <a:rPr kumimoji="1" lang="zh-CN" altLang="en-US"/>
              <a:t>，以此类推，每个客户端一个编号，这样的话，在服务器上按照编号来保存</a:t>
            </a:r>
            <a:r>
              <a:rPr kumimoji="1" lang="en-US" altLang="zh-CN"/>
              <a:t>Session</a:t>
            </a:r>
            <a:r>
              <a:rPr kumimoji="1" lang="zh-CN" altLang="en-US"/>
              <a:t>文件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session_1</a:t>
            </a:r>
            <a:r>
              <a:rPr kumimoji="1" lang="zh-CN" altLang="en-US"/>
              <a:t>，</a:t>
            </a:r>
            <a:r>
              <a:rPr kumimoji="1" lang="en-US" altLang="zh-CN"/>
              <a:t>session_2</a:t>
            </a:r>
            <a:r>
              <a:rPr kumimoji="1" lang="zh-CN" altLang="en-US"/>
              <a:t>，</a:t>
            </a:r>
            <a:r>
              <a:rPr kumimoji="1" lang="en-US" altLang="zh-CN"/>
              <a:t>session_3</a:t>
            </a:r>
            <a:r>
              <a:rPr kumimoji="1" lang="zh-CN" altLang="en-US"/>
              <a:t>，</a:t>
            </a:r>
            <a:r>
              <a:rPr kumimoji="1" lang="en-US" altLang="zh-CN"/>
              <a:t>session_...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这样不同的客户端访问服务器时就可以关联到对应的</a:t>
            </a:r>
            <a:r>
              <a:rPr kumimoji="1" lang="en-US" altLang="zh-CN"/>
              <a:t>Session</a:t>
            </a:r>
            <a:r>
              <a:rPr kumimoji="1" lang="zh-CN" altLang="en-US"/>
              <a:t>中保存的“状态”了</a:t>
            </a:r>
            <a:endParaRPr kumimoji="1"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谁来编号？</a:t>
            </a:r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4230" y="3402330"/>
            <a:ext cx="749554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和饭店排队拿好就餐一样，这个号一定得是饭店的工作人员派发的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同样的</a:t>
            </a:r>
            <a:r>
              <a:rPr kumimoji="1" lang="en-US" altLang="zh-CN"/>
              <a:t>Session</a:t>
            </a:r>
            <a:r>
              <a:rPr kumimoji="1" lang="zh-CN" altLang="en-US"/>
              <a:t>的编号，也必须由服务器来指定</a:t>
            </a:r>
            <a:endParaRPr kumimoji="1"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编成什么号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9775" y="2753902"/>
            <a:ext cx="766286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1</a:t>
            </a:r>
            <a:r>
              <a:rPr kumimoji="1" lang="zh-CN" altLang="en-US"/>
              <a:t>，</a:t>
            </a:r>
            <a:r>
              <a:rPr kumimoji="1" lang="en-US" altLang="zh-CN"/>
              <a:t>2</a:t>
            </a:r>
            <a:r>
              <a:rPr kumimoji="1" lang="zh-CN" altLang="en-US"/>
              <a:t>，</a:t>
            </a:r>
            <a:r>
              <a:rPr kumimoji="1" lang="en-US" altLang="zh-CN"/>
              <a:t>3</a:t>
            </a:r>
            <a:r>
              <a:rPr kumimoji="1" lang="zh-CN" altLang="en-US"/>
              <a:t>这样的数字来编号实在太简单，而且暴露在</a:t>
            </a:r>
            <a:r>
              <a:rPr kumimoji="1" lang="en-US" altLang="zh-CN"/>
              <a:t>GET</a:t>
            </a:r>
            <a:r>
              <a:rPr kumimoji="1" lang="zh-CN" altLang="en-US"/>
              <a:t>参数中，非常容易被篡改，如果你的编号的是</a:t>
            </a:r>
            <a:r>
              <a:rPr kumimoji="1" lang="en-US" altLang="zh-CN"/>
              <a:t>8</a:t>
            </a:r>
            <a:r>
              <a:rPr kumimoji="1" lang="zh-CN" altLang="en-US"/>
              <a:t>，而你知道，如果改成</a:t>
            </a:r>
            <a:r>
              <a:rPr kumimoji="1" lang="en-US" altLang="zh-CN"/>
              <a:t>18</a:t>
            </a:r>
            <a:r>
              <a:rPr kumimoji="1" lang="zh-CN" altLang="en-US"/>
              <a:t>就是另外一个人的“状态”了，这是非常危险的行为</a:t>
            </a:r>
            <a:endParaRPr kumimoji="1" lang="zh-CN" altLang="en-US"/>
          </a:p>
          <a:p>
            <a:endParaRPr kumimoji="1" lang="en-US" altLang="zh-CN"/>
          </a:p>
          <a:p>
            <a:r>
              <a:rPr kumimoji="1" lang="zh-CN" altLang="en-US"/>
              <a:t>既然服务器来派发编号，那么我们可以把编号弄得复杂点，譬如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e4bd2df27c1f2544b09442921fe03151</a:t>
            </a:r>
            <a:r>
              <a:rPr kumimoji="1" lang="zh-CN" altLang="en-US"/>
              <a:t> 或者 </a:t>
            </a:r>
            <a:r>
              <a:rPr kumimoji="1" lang="en-US" altLang="zh-CN"/>
              <a:t>02l2prksl4vp5m8d0fid0of3k5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我们可以使用当前的时间戳以及随机数配合加密算法生成</a:t>
            </a:r>
            <a:r>
              <a:rPr kumimoji="1" lang="en-US" altLang="zh-CN"/>
              <a:t>Session</a:t>
            </a:r>
            <a:r>
              <a:rPr kumimoji="1" lang="zh-CN" altLang="en-US"/>
              <a:t>编号，这样的话，即使篡改里面的数字，能碰巧改成其他人</a:t>
            </a:r>
            <a:r>
              <a:rPr kumimoji="1" lang="en-US" altLang="zh-CN"/>
              <a:t>Session</a:t>
            </a:r>
            <a:r>
              <a:rPr kumimoji="1" lang="zh-CN" altLang="en-US"/>
              <a:t>的几率几乎是零</a:t>
            </a:r>
            <a:endParaRPr kumimoji="1"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>
            <a:fillRect/>
          </a:stretch>
        </a:blipFill>
        <a:blipFill rotWithShape="1">
          <a:blip xmlns:r="http://schemas.openxmlformats.org/officeDocument/2006/relationships" r:embed="rId2"/>
          <a:stretch>
            <a:fillRect/>
          </a:stretch>
        </a:blipFill>
        <a:blipFill rotWithShape="1">
          <a:blip xmlns:r="http://schemas.openxmlformats.org/officeDocument/2006/relationships" r:embed="rId3"/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0</TotalTime>
  <Words>2521</Words>
  <Application>WPS 演示</Application>
  <PresentationFormat>全屏显示(4:3)</PresentationFormat>
  <Paragraphs>150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起源</vt:lpstr>
      <vt:lpstr>Session</vt:lpstr>
      <vt:lpstr>Cookie的问题</vt:lpstr>
      <vt:lpstr>数据库 VS. 文件</vt:lpstr>
      <vt:lpstr>数据库 VS. 文件</vt:lpstr>
      <vt:lpstr>文件存储</vt:lpstr>
      <vt:lpstr>与用户关联的问题</vt:lpstr>
      <vt:lpstr>Session编号</vt:lpstr>
      <vt:lpstr>谁来编号？</vt:lpstr>
      <vt:lpstr>编成什么号</vt:lpstr>
      <vt:lpstr>三个函数</vt:lpstr>
      <vt:lpstr>设置和读取Session</vt:lpstr>
      <vt:lpstr>自动启动SESSION</vt:lpstr>
      <vt:lpstr>Cookie保存Session编号的问题</vt:lpstr>
      <vt:lpstr>COOKIE和SESSION的区别</vt:lpstr>
      <vt:lpstr>SESSION需要知道的</vt:lpstr>
      <vt:lpstr>Session的存储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Andy Lui</dc:creator>
  <cp:lastModifiedBy>Administrator</cp:lastModifiedBy>
  <cp:revision>288</cp:revision>
  <dcterms:created xsi:type="dcterms:W3CDTF">2016-02-04T12:06:00Z</dcterms:created>
  <dcterms:modified xsi:type="dcterms:W3CDTF">2016-06-12T23:17:15Z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