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70" r:id="rId6"/>
    <p:sldId id="267" r:id="rId7"/>
    <p:sldId id="268" r:id="rId8"/>
    <p:sldId id="257" r:id="rId9"/>
    <p:sldId id="258" r:id="rId10"/>
    <p:sldId id="271" r:id="rId11"/>
    <p:sldId id="25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字段定义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是否允许为空</a:t>
            </a:r>
          </a:p>
        </p:txBody>
      </p:sp>
      <p:sp>
        <p:nvSpPr>
          <p:cNvPr id="4" name="矩形 3"/>
          <p:cNvSpPr/>
          <p:nvPr/>
        </p:nvSpPr>
        <p:spPr>
          <a:xfrm>
            <a:off x="1249263" y="2788744"/>
            <a:ext cx="71855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enlo"/>
              </a:rPr>
              <a:t>请再尝试执行下面的语句，看看结果如何</a:t>
            </a:r>
            <a:endParaRPr kumimoji="1" lang="en-US" altLang="zh-CN" dirty="0">
              <a:latin typeface="Menlo"/>
            </a:endParaRPr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latin typeface="Menlo"/>
              </a:rPr>
              <a:t>INSERT INTO </a:t>
            </a:r>
            <a:r>
              <a:rPr lang="en-US" altLang="zh-CN" dirty="0" err="1">
                <a:latin typeface="-webkit-standard"/>
              </a:rPr>
              <a:t>cv</a:t>
            </a:r>
            <a:r>
              <a:rPr lang="en-US" altLang="zh-CN" dirty="0"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latin typeface="-webkit-standard"/>
              </a:rPr>
              <a:t>VALUES </a:t>
            </a:r>
            <a:r>
              <a:rPr lang="en-US" altLang="zh-CN" dirty="0">
                <a:latin typeface="Menlo"/>
              </a:rPr>
              <a:t>();</a:t>
            </a:r>
          </a:p>
          <a:p>
            <a:endParaRPr kumimoji="1" lang="en-US" altLang="zh-CN" dirty="0">
              <a:latin typeface="Menlo"/>
            </a:endParaRPr>
          </a:p>
          <a:p>
            <a:r>
              <a:rPr lang="en-US" altLang="zh-CN" dirty="0"/>
              <a:t>Query OK, 1 row affected, 1 warning (0.00 sec)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Menlo"/>
              </a:rPr>
              <a:t>查看警告具体内容</a:t>
            </a:r>
            <a:endParaRPr lang="en-US" altLang="zh-CN" dirty="0">
              <a:latin typeface="Menlo"/>
            </a:endParaRPr>
          </a:p>
          <a:p>
            <a:endParaRPr lang="pl-PL" altLang="zh-CN" dirty="0">
              <a:latin typeface="Menlo"/>
            </a:endParaRPr>
          </a:p>
          <a:p>
            <a:r>
              <a:rPr lang="pl-PL" altLang="zh-CN" dirty="0">
                <a:latin typeface="Menlo"/>
              </a:rPr>
              <a:t>SHOW WARNINGS;</a:t>
            </a:r>
          </a:p>
          <a:p>
            <a:endParaRPr lang="en-US" altLang="zh-CN" dirty="0"/>
          </a:p>
          <a:p>
            <a:r>
              <a:rPr lang="en-US" altLang="zh-CN" dirty="0">
                <a:effectLst/>
                <a:latin typeface="Menlo"/>
              </a:rPr>
              <a:t>Field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'name' </a:t>
            </a:r>
            <a:r>
              <a:rPr lang="en-US" altLang="zh-CN" dirty="0">
                <a:effectLst/>
                <a:latin typeface="-webkit-standard"/>
              </a:rPr>
              <a:t>doesn</a:t>
            </a:r>
            <a:r>
              <a:rPr lang="en-US" altLang="zh-CN" dirty="0">
                <a:effectLst/>
                <a:latin typeface="Menlo"/>
              </a:rPr>
              <a:t>'t have a default value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default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669939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注意：在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中，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是空值，它不代表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，也不代表</a:t>
            </a:r>
            <a:r>
              <a:rPr kumimoji="1" lang="en-US" altLang="zh-CN" dirty="0" smtClean="0"/>
              <a:t>’’</a:t>
            </a:r>
            <a:r>
              <a:rPr kumimoji="1" lang="zh-CN" altLang="en-US" dirty="0" smtClean="0"/>
              <a:t>，当你忘记给一个字段设置数据时，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默认会设置一个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，这时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才会起作用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当用户没有给字段赋值时，默认赋</a:t>
            </a:r>
            <a:r>
              <a:rPr kumimoji="1" lang="en-US" altLang="zh-CN" dirty="0"/>
              <a:t>null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如果字段设置了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时，系统会查找是否有设置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，如果设置了，则用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来代替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当设置了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，又没有设置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时，系统会报错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修改表结构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86220"/>
            <a:ext cx="7253236" cy="283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通过下面的语句，可以把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字段设置为不允许为空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sz="1600" b="1" dirty="0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 sz="1600" dirty="0" err="1">
                <a:effectLst/>
                <a:latin typeface="-webkit-standard"/>
              </a:rPr>
              <a:t>cv</a:t>
            </a:r>
            <a:r>
              <a:rPr lang="en-US" altLang="zh-CN" sz="1600" dirty="0">
                <a:effectLst/>
                <a:latin typeface="-webkit-standard"/>
              </a:rPr>
              <a:t> MODIFY </a:t>
            </a:r>
            <a:r>
              <a:rPr lang="en-US" altLang="zh-CN" sz="1600" b="1" dirty="0">
                <a:solidFill>
                  <a:srgbClr val="000080"/>
                </a:solidFill>
                <a:effectLst/>
                <a:latin typeface="-webkit-standard"/>
              </a:rPr>
              <a:t>name VARCHAR</a:t>
            </a:r>
            <a:r>
              <a:rPr lang="en-US" altLang="zh-CN" sz="1600" dirty="0">
                <a:effectLst/>
                <a:latin typeface="-webkit-standard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-webkit-standard"/>
              </a:rPr>
              <a:t>10</a:t>
            </a:r>
            <a:r>
              <a:rPr lang="en-US" altLang="zh-CN" sz="1600" dirty="0">
                <a:effectLst/>
                <a:latin typeface="-webkit-standard"/>
              </a:rPr>
              <a:t>) </a:t>
            </a:r>
            <a:r>
              <a:rPr lang="en-US" altLang="zh-CN" sz="1600" b="1" dirty="0">
                <a:solidFill>
                  <a:srgbClr val="000080"/>
                </a:solidFill>
                <a:effectLst/>
                <a:latin typeface="-webkit-standard"/>
              </a:rPr>
              <a:t>NOT NULL DEFAULT 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-webkit-standard"/>
              </a:rPr>
              <a:t>''</a:t>
            </a:r>
            <a:r>
              <a:rPr lang="en-US" altLang="zh-CN" sz="1600" dirty="0">
                <a:effectLst/>
                <a:latin typeface="Menlo"/>
              </a:rPr>
              <a:t>;</a:t>
            </a:r>
            <a:endParaRPr kumimoji="1" lang="en-US" altLang="zh-CN" sz="1600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如果是重新定义建表语句，则改为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(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name VARCHAR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10</a:t>
            </a:r>
            <a:r>
              <a:rPr lang="en-US" altLang="zh-CN" dirty="0">
                <a:effectLst/>
                <a:latin typeface="-webkit-standard"/>
              </a:rPr>
              <a:t>)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NOT NULL DEFAULT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''</a:t>
            </a:r>
            <a:r>
              <a:rPr lang="en-US" altLang="zh-CN" dirty="0">
                <a:effectLst/>
                <a:latin typeface="-webkit-standard"/>
              </a:rPr>
              <a:t>,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-webkit-standard"/>
              </a:rPr>
              <a:t>  ...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Menlo"/>
              </a:rPr>
              <a:t>);</a:t>
            </a:r>
            <a:endParaRPr kumimoji="1"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再次插入数据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902162"/>
            <a:ext cx="7024744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通过字段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，我们可以唯一标识一条记录，但是如果两次插入的都是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呢？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(id,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name</a:t>
            </a:r>
            <a:r>
              <a:rPr lang="en-US" altLang="zh-CN" dirty="0">
                <a:effectLst/>
                <a:latin typeface="-webkit-standard"/>
              </a:rPr>
              <a:t>)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VALUES 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andy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-webkit-standard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INSERT INTO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(id,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name</a:t>
            </a:r>
            <a:r>
              <a:rPr lang="en-US" altLang="zh-CN" dirty="0">
                <a:effectLst/>
                <a:latin typeface="-webkit-standard"/>
              </a:rPr>
              <a:t>)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VALUES 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'tom'</a:t>
            </a:r>
            <a:r>
              <a:rPr lang="en-US" altLang="zh-CN" dirty="0">
                <a:effectLst/>
                <a:latin typeface="Menlo"/>
              </a:rPr>
              <a:t>);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表结构并没有能力去排除重复的值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唯一值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588539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通过单独设置一行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，可以将指定字段中的值设置为唯一，一旦有重复的数据插入，系统会提示错误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ADD UNIQUE KEY </a:t>
            </a:r>
            <a:r>
              <a:rPr lang="en-US" altLang="zh-CN" dirty="0">
                <a:effectLst/>
                <a:latin typeface="Menlo"/>
              </a:rPr>
              <a:t>(id);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如果是建表语句，则应该放在最下方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(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-webkit-standard"/>
              </a:rPr>
              <a:t>  ...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UNIQUE </a:t>
            </a:r>
            <a:r>
              <a:rPr lang="en-US" altLang="zh-CN" dirty="0">
                <a:effectLst/>
                <a:latin typeface="-webkit-standard"/>
              </a:rPr>
              <a:t>(id)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Menlo"/>
              </a:rPr>
              <a:t>);</a:t>
            </a:r>
            <a:endParaRPr kumimoji="1" lang="en-US" altLang="zh-CN" b="1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这时再重复插入同样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的数据，会提示错误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604819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当我们添加过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后查看表结果可以发现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字段的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变成了</a:t>
            </a:r>
            <a:r>
              <a:rPr kumimoji="1" lang="en-US" altLang="zh-CN" dirty="0" smtClean="0"/>
              <a:t>PRI</a:t>
            </a:r>
            <a:r>
              <a:rPr kumimoji="1" lang="zh-CN" altLang="en-US" dirty="0" smtClean="0"/>
              <a:t>，实际上</a:t>
            </a:r>
            <a:r>
              <a:rPr kumimoji="1" lang="en-US" altLang="zh-CN" dirty="0" smtClean="0"/>
              <a:t>PRI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的缩写，一个唯一的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相当于就是一个主键，那么我们也可以直接通过</a:t>
            </a:r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属性来设置主键，而不用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，因为</a:t>
            </a:r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中就包含了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的规则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MODIFY id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INT</a:t>
            </a:r>
            <a:r>
              <a:rPr lang="zh-CN" altLang="en-US" b="1" dirty="0">
                <a:solidFill>
                  <a:srgbClr val="000080"/>
                </a:solidFill>
                <a:effectLst/>
                <a:latin typeface="-webkit-standard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UNSIGNED PRIMARY KEY</a:t>
            </a:r>
            <a:r>
              <a:rPr lang="en-US" altLang="zh-CN" dirty="0">
                <a:effectLst/>
                <a:latin typeface="Menlo"/>
              </a:rPr>
              <a:t>;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注意：一个表里只可以有一个主键，因此，当系统判断表里只有一个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时，可以把它当做主键，当出现多个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时，仍然只会把第一个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默认当做主键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删除主键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0" y="347516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altLang="zh-CN" b="1" dirty="0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sk-SK" altLang="zh-CN" dirty="0">
                <a:effectLst/>
                <a:latin typeface="-webkit-standard"/>
              </a:rPr>
              <a:t>cv </a:t>
            </a:r>
            <a:r>
              <a:rPr lang="sk-SK" altLang="zh-CN" b="1" dirty="0">
                <a:solidFill>
                  <a:srgbClr val="000080"/>
                </a:solidFill>
                <a:effectLst/>
                <a:latin typeface="-webkit-standard"/>
              </a:rPr>
              <a:t>DROP PRIMARY KEY</a:t>
            </a:r>
            <a:r>
              <a:rPr lang="sk-SK" altLang="zh-CN" dirty="0">
                <a:effectLst/>
                <a:latin typeface="Menlo"/>
              </a:rPr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自增长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539699"/>
            <a:ext cx="7024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目前的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是通过我们人为指定的，但是人工操作难免会出现错误，如果意外插入了同样的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，系统报错，会导致程序出错，那么有没有可能让</a:t>
            </a:r>
            <a:r>
              <a:rPr kumimoji="1" lang="en-US" altLang="zh-CN" dirty="0" err="1" smtClean="0"/>
              <a:t>MySQ</a:t>
            </a:r>
            <a:r>
              <a:rPr kumimoji="1" lang="zh-CN" altLang="en-US" dirty="0" smtClean="0"/>
              <a:t>自己来计算每次应该插入的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是多少？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sz="1400" b="1" dirty="0">
                <a:solidFill>
                  <a:srgbClr val="000080"/>
                </a:solidFill>
                <a:latin typeface="Menlo"/>
              </a:rPr>
              <a:t>ALTER TABLE </a:t>
            </a:r>
            <a:r>
              <a:rPr lang="en-US" altLang="zh-CN" sz="1400" dirty="0" err="1">
                <a:latin typeface="-webkit-standard"/>
              </a:rPr>
              <a:t>cv</a:t>
            </a:r>
            <a:r>
              <a:rPr lang="en-US" altLang="zh-CN" sz="1400" dirty="0">
                <a:latin typeface="-webkit-standard"/>
              </a:rPr>
              <a:t> </a:t>
            </a:r>
            <a:r>
              <a:rPr lang="en-US" altLang="zh-CN" sz="1400" b="1" dirty="0">
                <a:solidFill>
                  <a:srgbClr val="000080"/>
                </a:solidFill>
                <a:latin typeface="-webkit-standard"/>
              </a:rPr>
              <a:t>DROP PRIMARY KEY</a:t>
            </a:r>
            <a:r>
              <a:rPr lang="en-US" altLang="zh-CN" sz="1400" dirty="0">
                <a:latin typeface="Menlo"/>
              </a:rPr>
              <a:t>;</a:t>
            </a:r>
            <a:endParaRPr kumimoji="1" lang="en-US" altLang="zh-CN" sz="1400" dirty="0" smtClean="0"/>
          </a:p>
          <a:p>
            <a:endParaRPr kumimoji="1" lang="en-US" altLang="zh-CN" sz="1400" b="1" dirty="0"/>
          </a:p>
          <a:p>
            <a:r>
              <a:rPr lang="en-US" altLang="zh-CN" sz="1400" b="1" dirty="0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 sz="1400" dirty="0" err="1">
                <a:effectLst/>
                <a:latin typeface="-webkit-standard"/>
              </a:rPr>
              <a:t>cv</a:t>
            </a:r>
            <a:r>
              <a:rPr lang="en-US" altLang="zh-CN" sz="1400" dirty="0">
                <a:effectLst/>
                <a:latin typeface="-webkit-standard"/>
              </a:rPr>
              <a:t> MODIFY id </a:t>
            </a:r>
            <a:r>
              <a:rPr lang="en-US" altLang="zh-CN" sz="1400" b="1" dirty="0">
                <a:solidFill>
                  <a:srgbClr val="000080"/>
                </a:solidFill>
                <a:effectLst/>
                <a:latin typeface="-webkit-standard"/>
              </a:rPr>
              <a:t>INT </a:t>
            </a:r>
            <a:r>
              <a:rPr lang="en-US" altLang="zh-CN" sz="1400" b="1" dirty="0">
                <a:solidFill>
                  <a:srgbClr val="000080"/>
                </a:solidFill>
                <a:latin typeface="-webkit-standard"/>
              </a:rPr>
              <a:t>UNSIGNED</a:t>
            </a:r>
            <a:r>
              <a:rPr lang="zh-CN" altLang="en-US" sz="1400" b="1" dirty="0">
                <a:solidFill>
                  <a:srgbClr val="000080"/>
                </a:solidFill>
                <a:latin typeface="-webkit-standard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effectLst/>
                <a:latin typeface="-webkit-standard"/>
              </a:rPr>
              <a:t>PRIMARY KEY </a:t>
            </a:r>
            <a:r>
              <a:rPr lang="en-US" altLang="zh-CN" sz="1400" dirty="0">
                <a:effectLst/>
                <a:latin typeface="Menlo"/>
              </a:rPr>
              <a:t>AUTO_INCREMENT;</a:t>
            </a:r>
          </a:p>
          <a:p>
            <a:endParaRPr kumimoji="1" lang="en-US" altLang="zh-CN" b="1" dirty="0"/>
          </a:p>
          <a:p>
            <a:r>
              <a:rPr kumimoji="1" lang="zh-CN" altLang="en-US" dirty="0" smtClean="0"/>
              <a:t>上面的语句添加一个</a:t>
            </a:r>
            <a:r>
              <a:rPr kumimoji="1" lang="en-US" altLang="zh-CN" dirty="0" err="1" smtClean="0"/>
              <a:t>auto_increment</a:t>
            </a:r>
            <a:r>
              <a:rPr kumimoji="1" lang="zh-CN" altLang="en-US" dirty="0" smtClean="0"/>
              <a:t>属性，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注意：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只有整形数字段可以设置自增长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自增长必须</a:t>
            </a:r>
            <a:r>
              <a:rPr kumimoji="1" lang="zh-CN" altLang="en-US" dirty="0" smtClean="0"/>
              <a:t>添加在主键上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一个表里只可以有一个字段是自增长的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添加记录（自增长）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868955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之前插入记录时我们指定了字段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latin typeface="Menlo"/>
              </a:rPr>
              <a:t>INSERT INTO </a:t>
            </a:r>
            <a:r>
              <a:rPr lang="en-US" altLang="zh-CN" dirty="0" err="1">
                <a:latin typeface="-webkit-standard"/>
              </a:rPr>
              <a:t>cv</a:t>
            </a:r>
            <a:r>
              <a:rPr lang="en-US" altLang="zh-CN" dirty="0">
                <a:latin typeface="-webkit-standard"/>
              </a:rPr>
              <a:t> (id, </a:t>
            </a:r>
            <a:r>
              <a:rPr lang="en-US" altLang="zh-CN" b="1" dirty="0">
                <a:solidFill>
                  <a:srgbClr val="000080"/>
                </a:solidFill>
                <a:latin typeface="-webkit-standard"/>
              </a:rPr>
              <a:t>name</a:t>
            </a:r>
            <a:r>
              <a:rPr lang="en-US" altLang="zh-CN" dirty="0">
                <a:latin typeface="-webkit-standard"/>
              </a:rPr>
              <a:t>) </a:t>
            </a:r>
            <a:r>
              <a:rPr lang="en-US" altLang="zh-CN" b="1" dirty="0">
                <a:solidFill>
                  <a:srgbClr val="000080"/>
                </a:solidFill>
                <a:latin typeface="-webkit-standard"/>
              </a:rPr>
              <a:t>VALUES </a:t>
            </a:r>
            <a:r>
              <a:rPr lang="en-US" altLang="zh-CN" dirty="0">
                <a:latin typeface="-webkit-standard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-webkit-standard"/>
              </a:rPr>
              <a:t>1</a:t>
            </a:r>
            <a:r>
              <a:rPr lang="en-US" altLang="zh-CN" dirty="0"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latin typeface="-webkit-standard"/>
              </a:rPr>
              <a:t>andy</a:t>
            </a:r>
            <a:r>
              <a:rPr lang="en-US" altLang="zh-CN" b="1" dirty="0">
                <a:solidFill>
                  <a:srgbClr val="008000"/>
                </a:solidFill>
                <a:latin typeface="-webkit-standard"/>
              </a:rPr>
              <a:t>'</a:t>
            </a:r>
            <a:r>
              <a:rPr lang="en-US" altLang="zh-CN" dirty="0">
                <a:latin typeface="-webkit-standard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 smtClean="0"/>
          </a:p>
          <a:p>
            <a:r>
              <a:rPr kumimoji="1" lang="zh-CN" altLang="en-US" dirty="0" smtClean="0"/>
              <a:t>因为有了自增长，我们可以无需指定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为几，这是可以将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统一设置为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或者</a:t>
            </a:r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ull</a:t>
            </a:r>
            <a:r>
              <a:rPr kumimoji="1" lang="zh-CN" altLang="en-US" dirty="0" smtClean="0"/>
              <a:t>，这时，无论如何重复执行，系统都会自动生成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更为简单的办法是忽略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字段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latin typeface="Menlo"/>
              </a:rPr>
              <a:t>INSERT INTO </a:t>
            </a:r>
            <a:r>
              <a:rPr lang="en-US" altLang="zh-CN" dirty="0" err="1">
                <a:latin typeface="-webkit-standard"/>
              </a:rPr>
              <a:t>cv</a:t>
            </a:r>
            <a:r>
              <a:rPr lang="en-US" altLang="zh-CN" dirty="0">
                <a:latin typeface="-webkit-standard"/>
              </a:rPr>
              <a:t> (</a:t>
            </a:r>
            <a:r>
              <a:rPr lang="en-US" altLang="zh-CN" b="1" dirty="0">
                <a:solidFill>
                  <a:srgbClr val="000080"/>
                </a:solidFill>
                <a:latin typeface="-webkit-standard"/>
              </a:rPr>
              <a:t>name</a:t>
            </a:r>
            <a:r>
              <a:rPr lang="en-US" altLang="zh-CN" dirty="0">
                <a:latin typeface="-webkit-standard"/>
              </a:rPr>
              <a:t>) </a:t>
            </a:r>
            <a:r>
              <a:rPr lang="en-US" altLang="zh-CN" b="1" dirty="0">
                <a:solidFill>
                  <a:srgbClr val="000080"/>
                </a:solidFill>
                <a:latin typeface="-webkit-standard"/>
              </a:rPr>
              <a:t>VALUES </a:t>
            </a:r>
            <a:r>
              <a:rPr lang="en-US" altLang="zh-CN" dirty="0">
                <a:latin typeface="-webkit-standard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latin typeface="-webkit-standard"/>
              </a:rPr>
              <a:t>andy</a:t>
            </a:r>
            <a:r>
              <a:rPr lang="en-US" altLang="zh-CN" b="1" dirty="0">
                <a:solidFill>
                  <a:srgbClr val="008000"/>
                </a:solidFill>
                <a:latin typeface="-webkit-standard"/>
              </a:rPr>
              <a:t>'</a:t>
            </a:r>
            <a:r>
              <a:rPr lang="en-US" altLang="zh-CN" dirty="0">
                <a:latin typeface="-webkit-standard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b="1" dirty="0"/>
          </a:p>
          <a:p>
            <a:r>
              <a:rPr kumimoji="1" lang="zh-CN" altLang="en-US" dirty="0" smtClean="0"/>
              <a:t>同样可以执行自增长的插入</a:t>
            </a:r>
            <a:r>
              <a:rPr kumimoji="1" lang="zh-CN" altLang="zh-CN" dirty="0"/>
              <a:t>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默认值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3291403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可以为字段设置默认值，任何一个字段，如果不添加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声明，则默认设置为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，执行下面的语句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VALUES </a:t>
            </a:r>
            <a:r>
              <a:rPr lang="en-US" altLang="zh-CN" dirty="0">
                <a:effectLst/>
                <a:latin typeface="Menlo"/>
              </a:rPr>
              <a:t>();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执行结果明显不是我们想要的，因此，需要给字段添加默认值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MODIFY city </a:t>
            </a:r>
            <a:r>
              <a:rPr lang="en-US" altLang="zh-CN" b="1" dirty="0" err="1">
                <a:solidFill>
                  <a:srgbClr val="000080"/>
                </a:solidFill>
                <a:effectLst/>
                <a:latin typeface="-webkit-standard"/>
              </a:rPr>
              <a:t>varchar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10</a:t>
            </a:r>
            <a:r>
              <a:rPr lang="en-US" altLang="zh-CN" dirty="0">
                <a:effectLst/>
                <a:latin typeface="-webkit-standard"/>
              </a:rPr>
              <a:t>)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default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zh-CN" altLang="en-US" b="1" dirty="0">
                <a:solidFill>
                  <a:srgbClr val="008000"/>
                </a:solidFill>
                <a:effectLst/>
                <a:latin typeface="-webkit-standard"/>
              </a:rPr>
              <a:t>合肥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Menlo"/>
              </a:rPr>
              <a:t>;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是否允许为空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1" y="2713831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前面的字段定义中，我们并没有强制要求某个字段是否为空，因此直接插入空数据也是可以的（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MySQL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中字段默认都是允许为空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但是有时候现实开发中，某些字段是不允许为空的，譬如一个没有姓名的简历对我们来说毫无价值，我们可以通过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来设置字段不许为空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MODIFY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name VARCHAR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10</a:t>
            </a:r>
            <a:r>
              <a:rPr lang="en-US" altLang="zh-CN" dirty="0">
                <a:effectLst/>
                <a:latin typeface="-webkit-standard"/>
              </a:rPr>
              <a:t>)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NOT NULL</a:t>
            </a:r>
            <a:r>
              <a:rPr lang="en-US" altLang="zh-CN" dirty="0">
                <a:effectLst/>
                <a:latin typeface="Menlo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86</TotalTime>
  <Words>448</Words>
  <Application>WPS 演示</Application>
  <PresentationFormat>全屏显示(4:3)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起源</vt:lpstr>
      <vt:lpstr>字段定义</vt:lpstr>
      <vt:lpstr>再次插入数据</vt:lpstr>
      <vt:lpstr>唯一值</vt:lpstr>
      <vt:lpstr>主键</vt:lpstr>
      <vt:lpstr>删除主键</vt:lpstr>
      <vt:lpstr>自增长</vt:lpstr>
      <vt:lpstr>添加记录（自增长）</vt:lpstr>
      <vt:lpstr>默认值</vt:lpstr>
      <vt:lpstr>是否允许为空</vt:lpstr>
      <vt:lpstr>是否允许为空</vt:lpstr>
      <vt:lpstr>null和default</vt:lpstr>
      <vt:lpstr>修改表结构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微软用户</cp:lastModifiedBy>
  <cp:revision>87</cp:revision>
  <dcterms:created xsi:type="dcterms:W3CDTF">2016-01-01T03:57:00Z</dcterms:created>
  <dcterms:modified xsi:type="dcterms:W3CDTF">2016-05-30T07:06:41Z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