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66" r:id="rId5"/>
    <p:sldId id="267" r:id="rId6"/>
    <p:sldId id="265" r:id="rId7"/>
    <p:sldId id="258" r:id="rId8"/>
    <p:sldId id="259" r:id="rId9"/>
    <p:sldId id="260" r:id="rId10"/>
    <p:sldId id="261" r:id="rId11"/>
    <p:sldId id="262" r:id="rId12"/>
    <p:sldId id="268" r:id="rId13"/>
    <p:sldId id="270" r:id="rId14"/>
    <p:sldId id="263" r:id="rId15"/>
    <p:sldId id="269"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zh-CN" altLang="en-US" smtClean="0"/>
              <a:t>单击此处编辑母版标题样式</a:t>
            </a:r>
            <a:endParaRPr lang="zh-CN" altLang="en-US" smtClean="0"/>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endParaRPr sz="4400">
              <a:solidFill>
                <a:schemeClr val="accent1"/>
              </a:solidFill>
              <a:latin typeface="Wingdings" pitchFamily="2" charset="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zh-CN" altLang="en-US" smtClean="0"/>
              <a:t>单击此处编辑母版标题样式</a:t>
            </a:r>
            <a:endParaRPr lang="zh-CN" altLang="en-US" smtClean="0"/>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9" name="Picture Placeholder 8"/>
          <p:cNvSpPr>
            <a:spLocks noGrp="1"/>
          </p:cNvSpPr>
          <p:nvPr>
            <p:ph type="pic" sz="quarter" idx="13" hasCustomPrompt="1"/>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lang="zh-CN" alt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张图片(带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9" name="Picture Placeholder 8"/>
          <p:cNvSpPr>
            <a:spLocks noGrp="1"/>
          </p:cNvSpPr>
          <p:nvPr>
            <p:ph type="pic" sz="quarter" idx="13" hasCustomPrompt="1"/>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lang="zh-CN" altLang="en-US" smtClean="0"/>
          </a:p>
        </p:txBody>
      </p:sp>
      <p:sp>
        <p:nvSpPr>
          <p:cNvPr id="8" name="Picture Placeholder 8"/>
          <p:cNvSpPr>
            <a:spLocks noGrp="1"/>
          </p:cNvSpPr>
          <p:nvPr>
            <p:ph type="pic" sz="quarter" idx="14" hasCustomPrompt="1"/>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zh-CN" altLang="en-US" smtClean="0"/>
              <a:t>将图片拖动到占位符，或单击添加图标</a:t>
            </a:r>
            <a:endParaRPr lang="zh-CN" altLang="en-US" smtClean="0"/>
          </a:p>
        </p:txBody>
      </p:sp>
      <p:sp>
        <p:nvSpPr>
          <p:cNvPr id="10" name="Picture Placeholder 8"/>
          <p:cNvSpPr>
            <a:spLocks noGrp="1"/>
          </p:cNvSpPr>
          <p:nvPr>
            <p:ph type="pic" sz="quarter" idx="15" hasCustomPrompt="1"/>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zh-CN" altLang="en-US" smtClean="0"/>
              <a:t>将图片拖动到占位符，或单击添加图标</a:t>
            </a:r>
            <a:endParaRPr lang="zh-CN" altLang="en-US"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8945">
              <a:defRPr/>
            </a:lvl6pPr>
            <a:lvl7pPr marL="1718945">
              <a:defRPr/>
            </a:lvl7pPr>
            <a:lvl8pPr marL="1718945">
              <a:defRPr/>
            </a:lvl8pPr>
            <a:lvl9pPr marL="1718945">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正在关闭">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endParaRPr sz="4400">
              <a:solidFill>
                <a:schemeClr val="accent1"/>
              </a:solidFill>
              <a:latin typeface="Wingdings" pitchFamily="2"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330" defTabSz="-635">
              <a:defRPr sz="1600"/>
            </a:lvl6pPr>
            <a:lvl7pPr marL="2173605" indent="-227330" defTabSz="-635">
              <a:defRPr sz="1600"/>
            </a:lvl7pPr>
            <a:lvl8pPr marL="2399030" indent="-227330" defTabSz="-635">
              <a:defRPr sz="1600"/>
            </a:lvl8pPr>
            <a:lvl9pPr marL="2625725" indent="-227330" defTabSz="-635">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Date Placeholder 2"/>
          <p:cNvSpPr>
            <a:spLocks noGrp="1"/>
          </p:cNvSpPr>
          <p:nvPr>
            <p:ph type="dt" sz="half" idx="10"/>
          </p:nvPr>
        </p:nvSpPr>
        <p:spPr/>
        <p:txBody>
          <a:bodyPr/>
          <a:lstStyle/>
          <a:p>
            <a:fld id="{679BC7E7-EA8E-4DA7-915E-CC098D9BAD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php.net/manual/zh/language.pseudo-types.php%23language.types.mix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上传</a:t>
            </a:r>
            <a:endParaRPr kumimoji="1" lang="zh-CN" altLang="en-US"/>
          </a:p>
        </p:txBody>
      </p:sp>
      <p:sp>
        <p:nvSpPr>
          <p:cNvPr id="3" name="副标题 2"/>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tmp_name</a:t>
            </a:r>
            <a:r>
              <a:rPr kumimoji="1" lang="zh-CN" altLang="en-US"/>
              <a:t>和后缀</a:t>
            </a:r>
            <a:endParaRPr kumimoji="1" lang="zh-CN" altLang="en-US"/>
          </a:p>
        </p:txBody>
      </p:sp>
      <p:sp>
        <p:nvSpPr>
          <p:cNvPr id="4" name="文本框 3"/>
          <p:cNvSpPr txBox="1"/>
          <p:nvPr/>
        </p:nvSpPr>
        <p:spPr>
          <a:xfrm>
            <a:off x="1043490" y="2751340"/>
            <a:ext cx="7024744" cy="3693319"/>
          </a:xfrm>
          <a:prstGeom prst="rect">
            <a:avLst/>
          </a:prstGeom>
          <a:noFill/>
        </p:spPr>
        <p:txBody>
          <a:bodyPr wrap="square" rtlCol="0">
            <a:spAutoFit/>
          </a:bodyPr>
          <a:lstStyle/>
          <a:p>
            <a:r>
              <a:rPr kumimoji="1" lang="en-US" altLang="zh-CN"/>
              <a:t>tmp_name</a:t>
            </a:r>
            <a:r>
              <a:rPr kumimoji="1" lang="zh-CN" altLang="en-US"/>
              <a:t>并没有后缀，所以我们即使将文件保存到了指定的目录中，也无法直接从</a:t>
            </a:r>
            <a:r>
              <a:rPr kumimoji="1" lang="en-US" altLang="zh-CN"/>
              <a:t>URL</a:t>
            </a:r>
            <a:r>
              <a:rPr kumimoji="1" lang="zh-CN" altLang="en-US"/>
              <a:t>里打开这些文件</a:t>
            </a:r>
            <a:endParaRPr kumimoji="1" lang="en-US" altLang="zh-CN"/>
          </a:p>
          <a:p>
            <a:endParaRPr kumimoji="1" lang="en-US" altLang="zh-CN"/>
          </a:p>
          <a:p>
            <a:r>
              <a:rPr kumimoji="1" lang="zh-CN" altLang="en-US"/>
              <a:t>通过</a:t>
            </a:r>
            <a:r>
              <a:rPr kumimoji="1" lang="en-US" altLang="zh-CN"/>
              <a:t>pathino</a:t>
            </a:r>
            <a:r>
              <a:rPr kumimoji="1" lang="zh-CN" altLang="en-US"/>
              <a:t>函数我们可以从文件名里获取到文件的基本信息（包括文件名和后缀）</a:t>
            </a:r>
            <a:endParaRPr kumimoji="1" lang="en-US" altLang="zh-CN"/>
          </a:p>
          <a:p>
            <a:endParaRPr kumimoji="1" lang="en-US" altLang="zh-CN"/>
          </a:p>
          <a:p>
            <a:r>
              <a:rPr lang="en-US" altLang="zh-CN" b="0" i="0" u="none" strike="noStrike">
                <a:solidFill>
                  <a:srgbClr val="336699"/>
                </a:solidFill>
                <a:effectLst/>
                <a:latin typeface="Fira Mono"/>
                <a:hlinkClick r:id="rId1"/>
              </a:rPr>
              <a:t>mixed</a:t>
            </a:r>
            <a:r>
              <a:rPr lang="en-US" altLang="zh-CN" b="0" i="0">
                <a:solidFill>
                  <a:srgbClr val="737373"/>
                </a:solidFill>
                <a:effectLst/>
                <a:latin typeface="Fira Mono"/>
              </a:rPr>
              <a:t> </a:t>
            </a:r>
            <a:r>
              <a:rPr lang="en-US" altLang="zh-CN" b="0" i="0">
                <a:solidFill>
                  <a:srgbClr val="336699"/>
                </a:solidFill>
                <a:effectLst/>
                <a:latin typeface="Fira Mono"/>
              </a:rPr>
              <a:t>pathinfo</a:t>
            </a:r>
            <a:r>
              <a:rPr lang="en-US" altLang="zh-CN" b="0" i="0">
                <a:solidFill>
                  <a:srgbClr val="737373"/>
                </a:solidFill>
                <a:effectLst/>
                <a:latin typeface="Fira Mono"/>
              </a:rPr>
              <a:t> ( </a:t>
            </a:r>
            <a:r>
              <a:rPr lang="en-US" altLang="zh-CN" b="0" i="0">
                <a:solidFill>
                  <a:srgbClr val="669933"/>
                </a:solidFill>
                <a:effectLst/>
                <a:latin typeface="Fira Mono"/>
              </a:rPr>
              <a:t>string</a:t>
            </a:r>
            <a:r>
              <a:rPr lang="en-US" altLang="zh-CN" b="0" i="0">
                <a:solidFill>
                  <a:srgbClr val="737373"/>
                </a:solidFill>
                <a:effectLst/>
                <a:latin typeface="Fira Mono"/>
              </a:rPr>
              <a:t> $path [, </a:t>
            </a:r>
            <a:r>
              <a:rPr lang="en-US" altLang="zh-CN" b="0" i="0">
                <a:solidFill>
                  <a:srgbClr val="669933"/>
                </a:solidFill>
                <a:effectLst/>
                <a:latin typeface="Fira Mono"/>
              </a:rPr>
              <a:t>int</a:t>
            </a:r>
            <a:r>
              <a:rPr lang="en-US" altLang="zh-CN" b="0" i="0">
                <a:solidFill>
                  <a:srgbClr val="737373"/>
                </a:solidFill>
                <a:effectLst/>
                <a:latin typeface="Fira Mono"/>
              </a:rPr>
              <a:t> $options</a:t>
            </a:r>
            <a:r>
              <a:rPr lang="en-US" altLang="zh-CN" b="0" i="0">
                <a:solidFill>
                  <a:srgbClr val="993366"/>
                </a:solidFill>
                <a:effectLst/>
                <a:latin typeface="Fira Mono"/>
              </a:rPr>
              <a:t> = PATHINFO_DIRNAME | PATHINFO_BASENAME | PATHINFO_EXTENSION | PATHINFO_FILENAME</a:t>
            </a:r>
            <a:r>
              <a:rPr lang="en-US" altLang="zh-CN" b="0" i="0">
                <a:solidFill>
                  <a:srgbClr val="737373"/>
                </a:solidFill>
                <a:effectLst/>
                <a:latin typeface="Fira Mono"/>
              </a:rPr>
              <a:t> ] )</a:t>
            </a:r>
            <a:endParaRPr lang="en-US" altLang="zh-CN" b="0" i="0">
              <a:solidFill>
                <a:srgbClr val="737373"/>
              </a:solidFill>
              <a:effectLst/>
              <a:latin typeface="Fira Mono"/>
            </a:endParaRPr>
          </a:p>
          <a:p>
            <a:endParaRPr kumimoji="1" lang="en-US" altLang="zh-CN"/>
          </a:p>
          <a:p>
            <a:r>
              <a:rPr kumimoji="1" lang="zh-CN" altLang="en-US"/>
              <a:t>如果不指定第二个参数，</a:t>
            </a:r>
            <a:r>
              <a:rPr kumimoji="1" lang="en-US" altLang="zh-CN"/>
              <a:t>pathinfo</a:t>
            </a:r>
            <a:r>
              <a:rPr kumimoji="1" lang="zh-CN" altLang="en-US"/>
              <a:t>返回的是一个数组，包含了路径、文件全名、文件后缀、文件名，如果指定第二个参数，则可以直接返回需要的值</a:t>
            </a:r>
            <a:endParaRPr kumimoji="1"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获取文件后缀</a:t>
            </a:r>
            <a:endParaRPr kumimoji="1" lang="zh-CN" altLang="en-US"/>
          </a:p>
        </p:txBody>
      </p:sp>
      <p:sp>
        <p:nvSpPr>
          <p:cNvPr id="4" name="矩形 3"/>
          <p:cNvSpPr/>
          <p:nvPr/>
        </p:nvSpPr>
        <p:spPr>
          <a:xfrm>
            <a:off x="1021559" y="2979815"/>
            <a:ext cx="7288971" cy="646331"/>
          </a:xfrm>
          <a:prstGeom prst="rect">
            <a:avLst/>
          </a:prstGeom>
        </p:spPr>
        <p:txBody>
          <a:bodyPr wrap="square">
            <a:spAutoFit/>
          </a:bodyPr>
          <a:lstStyle/>
          <a:p>
            <a:r>
              <a:rPr kumimoji="1" lang="zh-CN" altLang="en-US"/>
              <a:t>我们可以将</a:t>
            </a:r>
            <a:r>
              <a:rPr kumimoji="1" lang="zh-CN" altLang="zh-CN"/>
              <a:t>$</a:t>
            </a:r>
            <a:r>
              <a:rPr kumimoji="1" lang="en-US" altLang="zh-CN"/>
              <a:t>_FILES</a:t>
            </a:r>
            <a:r>
              <a:rPr kumimoji="1" lang="zh-CN" altLang="en-US"/>
              <a:t>的</a:t>
            </a:r>
            <a:r>
              <a:rPr kumimoji="1" lang="en-US" altLang="zh-CN"/>
              <a:t>name</a:t>
            </a:r>
            <a:r>
              <a:rPr kumimoji="1" lang="zh-CN" altLang="en-US"/>
              <a:t>（文件原始名称）传递给函数，然后获取到数组，从</a:t>
            </a:r>
            <a:r>
              <a:rPr kumimoji="1" lang="en-US" altLang="zh-CN"/>
              <a:t>extension</a:t>
            </a:r>
            <a:r>
              <a:rPr kumimoji="1" lang="zh-CN" altLang="en-US"/>
              <a:t>里获得后缀</a:t>
            </a:r>
            <a:endParaRPr kumimoji="1" lang="en-US" altLang="zh-CN"/>
          </a:p>
        </p:txBody>
      </p:sp>
      <p:sp>
        <p:nvSpPr>
          <p:cNvPr id="5" name="矩形 4"/>
          <p:cNvSpPr/>
          <p:nvPr/>
        </p:nvSpPr>
        <p:spPr>
          <a:xfrm>
            <a:off x="698441" y="4472603"/>
            <a:ext cx="7777748" cy="369332"/>
          </a:xfrm>
          <a:prstGeom prst="rect">
            <a:avLst/>
          </a:prstGeom>
        </p:spPr>
        <p:txBody>
          <a:bodyPr wrap="square">
            <a:spAutoFit/>
          </a:bodyPr>
          <a:lstStyle/>
          <a:p>
            <a:r>
              <a:rPr lang="en-US" altLang="zh-CN">
                <a:solidFill>
                  <a:srgbClr val="660000"/>
                </a:solidFill>
                <a:latin typeface="Menlo"/>
              </a:rPr>
              <a:t>$ext </a:t>
            </a:r>
            <a:r>
              <a:rPr lang="en-US" altLang="zh-CN">
                <a:latin typeface="-webkit-standard"/>
              </a:rPr>
              <a:t>= </a:t>
            </a:r>
            <a:r>
              <a:rPr lang="en-US" altLang="zh-CN" i="1">
                <a:latin typeface="-webkit-standard"/>
              </a:rPr>
              <a:t>pathinfo</a:t>
            </a:r>
            <a:r>
              <a:rPr lang="en-US" altLang="zh-CN">
                <a:latin typeface="-webkit-standard"/>
              </a:rPr>
              <a:t>(</a:t>
            </a:r>
            <a:r>
              <a:rPr lang="en-US" altLang="zh-CN">
                <a:solidFill>
                  <a:srgbClr val="660000"/>
                </a:solidFill>
                <a:latin typeface="-webkit-standard"/>
              </a:rPr>
              <a:t>$_FILES</a:t>
            </a:r>
            <a:r>
              <a:rPr lang="en-US" altLang="zh-CN">
                <a:latin typeface="-webkit-standard"/>
              </a:rPr>
              <a:t>[</a:t>
            </a:r>
            <a:r>
              <a:rPr lang="en-US" altLang="zh-CN" b="1">
                <a:solidFill>
                  <a:srgbClr val="008000"/>
                </a:solidFill>
                <a:latin typeface="-webkit-standard"/>
              </a:rPr>
              <a:t>'myfile'</a:t>
            </a:r>
            <a:r>
              <a:rPr lang="en-US" altLang="zh-CN">
                <a:latin typeface="-webkit-standard"/>
              </a:rPr>
              <a:t>][</a:t>
            </a:r>
            <a:r>
              <a:rPr lang="en-US" altLang="zh-CN" b="1">
                <a:solidFill>
                  <a:srgbClr val="008000"/>
                </a:solidFill>
                <a:latin typeface="-webkit-standard"/>
              </a:rPr>
              <a:t>'name'</a:t>
            </a:r>
            <a:r>
              <a:rPr lang="en-US" altLang="zh-CN">
                <a:latin typeface="-webkit-standard"/>
              </a:rPr>
              <a:t>], </a:t>
            </a:r>
            <a:r>
              <a:rPr lang="en-US" altLang="zh-CN" b="1" i="1">
                <a:solidFill>
                  <a:srgbClr val="660E7A"/>
                </a:solidFill>
                <a:latin typeface="-webkit-standard"/>
              </a:rPr>
              <a:t>PATHINFO_EXTENSION</a:t>
            </a:r>
            <a:r>
              <a:rPr lang="en-US" altLang="zh-CN">
                <a:latin typeface="Menlo"/>
              </a:rPr>
              <a:t>);</a:t>
            </a: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临时目录的作用</a:t>
            </a:r>
            <a:endParaRPr kumimoji="1" lang="zh-CN" altLang="en-US"/>
          </a:p>
        </p:txBody>
      </p:sp>
      <p:sp>
        <p:nvSpPr>
          <p:cNvPr id="3" name="内容占位符 2"/>
          <p:cNvSpPr>
            <a:spLocks noGrp="1"/>
          </p:cNvSpPr>
          <p:nvPr>
            <p:ph idx="1"/>
          </p:nvPr>
        </p:nvSpPr>
        <p:spPr/>
        <p:txBody>
          <a:bodyPr/>
          <a:lstStyle/>
          <a:p>
            <a:r>
              <a:rPr kumimoji="1" lang="zh-CN" altLang="en-US"/>
              <a:t>用户上传的文件我们无法保证</a:t>
            </a:r>
            <a:r>
              <a:rPr kumimoji="1" lang="en-US" altLang="zh-CN"/>
              <a:t>100%</a:t>
            </a:r>
            <a:r>
              <a:rPr kumimoji="1" lang="zh-CN" altLang="en-US"/>
              <a:t>符合要求，因此</a:t>
            </a:r>
            <a:r>
              <a:rPr kumimoji="1" lang="en-US" altLang="zh-CN" dirty="0"/>
              <a:t>PHP</a:t>
            </a:r>
            <a:r>
              <a:rPr kumimoji="1" lang="zh-CN" altLang="en-US" dirty="0"/>
              <a:t>文件总是先上传到一个临时目录中</a:t>
            </a:r>
            <a:endParaRPr kumimoji="1" lang="en-US" altLang="zh-CN"/>
          </a:p>
          <a:p>
            <a:r>
              <a:rPr kumimoji="1" lang="zh-CN" altLang="en-US"/>
              <a:t>只有通过了各种判断</a:t>
            </a:r>
            <a:r>
              <a:rPr kumimoji="1" lang="zh-CN" altLang="zh-CN"/>
              <a:t>、</a:t>
            </a:r>
            <a:r>
              <a:rPr kumimoji="1" lang="zh-CN" altLang="en-US"/>
              <a:t>检测和验证后（</a:t>
            </a:r>
            <a:r>
              <a:rPr kumimoji="1" lang="zh-CN" altLang="en-US" dirty="0"/>
              <a:t>文件的尺寸、大小、格式、后缀</a:t>
            </a:r>
            <a:r>
              <a:rPr kumimoji="1" lang="zh-CN" altLang="en-US"/>
              <a:t>），才可以把临时目录中的临时文件移动到真正用来持久保存文件的目录</a:t>
            </a:r>
            <a:endParaRPr kumimoji="1" lang="en-US" altLang="zh-CN"/>
          </a:p>
          <a:p>
            <a:r>
              <a:rPr kumimoji="1" lang="zh-CN" altLang="en-US"/>
              <a:t>临时目录中的文件系统会定时自动清理</a:t>
            </a:r>
            <a:endParaRPr kumimoji="1"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move_uploaded_file</a:t>
            </a:r>
            <a:endParaRPr kumimoji="1" lang="zh-CN" altLang="en-US" dirty="0"/>
          </a:p>
        </p:txBody>
      </p:sp>
      <p:sp>
        <p:nvSpPr>
          <p:cNvPr id="3" name="文本框 2"/>
          <p:cNvSpPr txBox="1"/>
          <p:nvPr/>
        </p:nvSpPr>
        <p:spPr>
          <a:xfrm>
            <a:off x="1043490" y="2424013"/>
            <a:ext cx="4948238" cy="369332"/>
          </a:xfrm>
          <a:prstGeom prst="rect">
            <a:avLst/>
          </a:prstGeom>
          <a:noFill/>
        </p:spPr>
        <p:txBody>
          <a:bodyPr wrap="square" rtlCol="0">
            <a:spAutoFit/>
          </a:bodyPr>
          <a:lstStyle/>
          <a:p>
            <a:r>
              <a:rPr kumimoji="1" lang="zh-CN" altLang="en-US" dirty="0" smtClean="0"/>
              <a:t>函数的</a:t>
            </a:r>
            <a:r>
              <a:rPr kumimoji="1" lang="zh-CN" altLang="en-US" dirty="0"/>
              <a:t>主要作用</a:t>
            </a:r>
            <a:r>
              <a:rPr kumimoji="1" lang="zh-CN" altLang="en-US" dirty="0" smtClean="0"/>
              <a:t>是将上传</a:t>
            </a:r>
            <a:r>
              <a:rPr kumimoji="1" lang="zh-CN" altLang="en-US" dirty="0"/>
              <a:t>的文件移动到新位置</a:t>
            </a:r>
            <a:endParaRPr kumimoji="1" lang="zh-CN" altLang="en-US" dirty="0"/>
          </a:p>
        </p:txBody>
      </p:sp>
      <p:sp>
        <p:nvSpPr>
          <p:cNvPr id="4" name="文本框 3"/>
          <p:cNvSpPr txBox="1"/>
          <p:nvPr/>
        </p:nvSpPr>
        <p:spPr>
          <a:xfrm>
            <a:off x="1043490" y="3900839"/>
            <a:ext cx="7024744" cy="923330"/>
          </a:xfrm>
          <a:prstGeom prst="rect">
            <a:avLst/>
          </a:prstGeom>
          <a:noFill/>
        </p:spPr>
        <p:txBody>
          <a:bodyPr wrap="square" rtlCol="0">
            <a:spAutoFit/>
          </a:bodyPr>
          <a:lstStyle/>
          <a:p>
            <a:r>
              <a:rPr kumimoji="1" lang="en-US" altLang="zh-CN" dirty="0"/>
              <a:t>$filename</a:t>
            </a:r>
            <a:r>
              <a:rPr kumimoji="1" lang="zh-CN" altLang="en-US" dirty="0"/>
              <a:t>给出的是临时文件存储的绝对路径</a:t>
            </a:r>
            <a:endParaRPr kumimoji="1" lang="zh-CN" altLang="en-US" dirty="0"/>
          </a:p>
          <a:p>
            <a:r>
              <a:rPr kumimoji="1" lang="en-US" altLang="zh-CN" dirty="0"/>
              <a:t>$destination</a:t>
            </a:r>
            <a:r>
              <a:rPr kumimoji="1" lang="zh-CN" altLang="en-US" dirty="0"/>
              <a:t>需要指定保存文件的路径，可以是绝对路径，也可以是相对路径</a:t>
            </a:r>
            <a:endParaRPr kumimoji="1" lang="en-US" altLang="en-US" dirty="0"/>
          </a:p>
        </p:txBody>
      </p:sp>
      <p:sp>
        <p:nvSpPr>
          <p:cNvPr id="6" name="矩形 5"/>
          <p:cNvSpPr/>
          <p:nvPr/>
        </p:nvSpPr>
        <p:spPr>
          <a:xfrm>
            <a:off x="1043490" y="3105835"/>
            <a:ext cx="7024744" cy="369332"/>
          </a:xfrm>
          <a:prstGeom prst="rect">
            <a:avLst/>
          </a:prstGeom>
        </p:spPr>
        <p:txBody>
          <a:bodyPr wrap="square">
            <a:spAutoFit/>
          </a:bodyPr>
          <a:lstStyle/>
          <a:p>
            <a:r>
              <a:rPr lang="da-DK" altLang="zh-CN" b="0" i="0">
                <a:solidFill>
                  <a:srgbClr val="669933"/>
                </a:solidFill>
                <a:effectLst/>
                <a:latin typeface="Fira Mono"/>
              </a:rPr>
              <a:t>bool</a:t>
            </a:r>
            <a:r>
              <a:rPr lang="da-DK" altLang="zh-CN" b="0" i="0">
                <a:solidFill>
                  <a:srgbClr val="737373"/>
                </a:solidFill>
                <a:effectLst/>
                <a:latin typeface="Fira Mono"/>
              </a:rPr>
              <a:t> </a:t>
            </a:r>
            <a:r>
              <a:rPr lang="da-DK" altLang="zh-CN" b="0" i="0">
                <a:solidFill>
                  <a:srgbClr val="336699"/>
                </a:solidFill>
                <a:effectLst/>
                <a:latin typeface="Fira Mono"/>
              </a:rPr>
              <a:t>move_uploaded_file</a:t>
            </a:r>
            <a:r>
              <a:rPr lang="da-DK" altLang="zh-CN" b="0" i="0">
                <a:solidFill>
                  <a:srgbClr val="737373"/>
                </a:solidFill>
                <a:effectLst/>
                <a:latin typeface="Fira Mono"/>
              </a:rPr>
              <a:t> ( </a:t>
            </a:r>
            <a:r>
              <a:rPr lang="da-DK" altLang="zh-CN" b="0" i="0">
                <a:solidFill>
                  <a:srgbClr val="669933"/>
                </a:solidFill>
                <a:effectLst/>
                <a:latin typeface="Fira Mono"/>
              </a:rPr>
              <a:t>string</a:t>
            </a:r>
            <a:r>
              <a:rPr lang="da-DK" altLang="zh-CN" b="0" i="0">
                <a:solidFill>
                  <a:srgbClr val="737373"/>
                </a:solidFill>
                <a:effectLst/>
                <a:latin typeface="Fira Mono"/>
              </a:rPr>
              <a:t> $filename , </a:t>
            </a:r>
            <a:r>
              <a:rPr lang="da-DK" altLang="zh-CN" b="0" i="0">
                <a:solidFill>
                  <a:srgbClr val="669933"/>
                </a:solidFill>
                <a:effectLst/>
                <a:latin typeface="Fira Mono"/>
              </a:rPr>
              <a:t>string</a:t>
            </a:r>
            <a:r>
              <a:rPr lang="da-DK" altLang="zh-CN" b="0" i="0">
                <a:solidFill>
                  <a:srgbClr val="737373"/>
                </a:solidFill>
                <a:effectLst/>
                <a:latin typeface="Fira Mono"/>
              </a:rPr>
              <a:t> $destination )</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保存文件</a:t>
            </a:r>
            <a:endParaRPr kumimoji="1" lang="zh-CN" altLang="en-US"/>
          </a:p>
        </p:txBody>
      </p:sp>
      <p:sp>
        <p:nvSpPr>
          <p:cNvPr id="4" name="矩形 3"/>
          <p:cNvSpPr/>
          <p:nvPr/>
        </p:nvSpPr>
        <p:spPr>
          <a:xfrm>
            <a:off x="897316" y="3269294"/>
            <a:ext cx="7789484" cy="2031325"/>
          </a:xfrm>
          <a:prstGeom prst="rect">
            <a:avLst/>
          </a:prstGeom>
        </p:spPr>
        <p:txBody>
          <a:bodyPr wrap="square">
            <a:spAutoFit/>
          </a:bodyPr>
          <a:lstStyle/>
          <a:p>
            <a:r>
              <a:rPr lang="en-US" altLang="zh-CN">
                <a:solidFill>
                  <a:srgbClr val="660000"/>
                </a:solidFill>
                <a:effectLst/>
                <a:latin typeface="Menlo"/>
              </a:rPr>
              <a:t>$ext </a:t>
            </a:r>
            <a:r>
              <a:rPr lang="en-US" altLang="zh-CN">
                <a:effectLst/>
                <a:latin typeface="-webkit-standard"/>
              </a:rPr>
              <a:t>= </a:t>
            </a:r>
            <a:r>
              <a:rPr lang="en-US" altLang="zh-CN" i="1">
                <a:effectLst/>
                <a:latin typeface="-webkit-standard"/>
              </a:rPr>
              <a:t>pathinfo</a:t>
            </a:r>
            <a:r>
              <a:rPr lang="en-US" altLang="zh-CN">
                <a:effectLst/>
                <a:latin typeface="-webkit-standard"/>
              </a:rPr>
              <a:t>(</a:t>
            </a:r>
            <a:r>
              <a:rPr lang="en-US" altLang="zh-CN">
                <a:solidFill>
                  <a:srgbClr val="660000"/>
                </a:solidFill>
                <a:effectLst/>
                <a:latin typeface="-webkit-standard"/>
              </a:rPr>
              <a:t>$_FILES</a:t>
            </a:r>
            <a:r>
              <a:rPr lang="en-US" altLang="zh-CN">
                <a:effectLst/>
                <a:latin typeface="-webkit-standard"/>
              </a:rPr>
              <a:t>[</a:t>
            </a:r>
            <a:r>
              <a:rPr lang="en-US" altLang="zh-CN" b="1">
                <a:solidFill>
                  <a:srgbClr val="008000"/>
                </a:solidFill>
                <a:effectLst/>
                <a:latin typeface="-webkit-standard"/>
              </a:rPr>
              <a:t>'myfile'</a:t>
            </a:r>
            <a:r>
              <a:rPr lang="en-US" altLang="zh-CN">
                <a:effectLst/>
                <a:latin typeface="-webkit-standard"/>
              </a:rPr>
              <a:t>][</a:t>
            </a:r>
            <a:r>
              <a:rPr lang="en-US" altLang="zh-CN" b="1">
                <a:solidFill>
                  <a:srgbClr val="008000"/>
                </a:solidFill>
                <a:effectLst/>
                <a:latin typeface="-webkit-standard"/>
              </a:rPr>
              <a:t>'name'</a:t>
            </a:r>
            <a:r>
              <a:rPr lang="en-US" altLang="zh-CN">
                <a:effectLst/>
                <a:latin typeface="-webkit-standard"/>
              </a:rPr>
              <a:t>], </a:t>
            </a:r>
            <a:r>
              <a:rPr lang="en-US" altLang="zh-CN" b="1" i="1">
                <a:solidFill>
                  <a:srgbClr val="660E7A"/>
                </a:solidFill>
                <a:effectLst/>
                <a:latin typeface="-webkit-standard"/>
              </a:rPr>
              <a:t>PATHINFO_EXTENSION</a:t>
            </a:r>
            <a:r>
              <a:rPr lang="en-US" altLang="zh-CN">
                <a:effectLst/>
                <a:latin typeface="-webkit-standard"/>
              </a:rPr>
              <a:t>);</a:t>
            </a:r>
            <a:br>
              <a:rPr lang="en-US" altLang="zh-CN">
                <a:effectLst/>
                <a:latin typeface="-webkit-standard"/>
              </a:rPr>
            </a:br>
            <a:endParaRPr lang="en-US" altLang="zh-CN">
              <a:effectLst/>
              <a:latin typeface="-webkit-standard"/>
            </a:endParaRPr>
          </a:p>
          <a:p>
            <a:r>
              <a:rPr lang="en-US" altLang="zh-CN">
                <a:solidFill>
                  <a:srgbClr val="660000"/>
                </a:solidFill>
                <a:effectLst/>
                <a:latin typeface="-webkit-standard"/>
              </a:rPr>
              <a:t>$tmp_file </a:t>
            </a:r>
            <a:r>
              <a:rPr lang="en-US" altLang="zh-CN">
                <a:effectLst/>
                <a:latin typeface="-webkit-standard"/>
              </a:rPr>
              <a:t>= </a:t>
            </a:r>
            <a:r>
              <a:rPr lang="en-US" altLang="zh-CN">
                <a:solidFill>
                  <a:srgbClr val="660000"/>
                </a:solidFill>
                <a:effectLst/>
                <a:latin typeface="-webkit-standard"/>
              </a:rPr>
              <a:t>$_FILES</a:t>
            </a:r>
            <a:r>
              <a:rPr lang="en-US" altLang="zh-CN">
                <a:effectLst/>
                <a:latin typeface="-webkit-standard"/>
              </a:rPr>
              <a:t>[</a:t>
            </a:r>
            <a:r>
              <a:rPr lang="en-US" altLang="zh-CN" b="1">
                <a:solidFill>
                  <a:srgbClr val="008000"/>
                </a:solidFill>
                <a:effectLst/>
                <a:latin typeface="-webkit-standard"/>
              </a:rPr>
              <a:t>'myfile'</a:t>
            </a:r>
            <a:r>
              <a:rPr lang="en-US" altLang="zh-CN">
                <a:effectLst/>
                <a:latin typeface="-webkit-standard"/>
              </a:rPr>
              <a:t>][</a:t>
            </a:r>
            <a:r>
              <a:rPr lang="en-US" altLang="zh-CN" b="1">
                <a:solidFill>
                  <a:srgbClr val="008000"/>
                </a:solidFill>
                <a:effectLst/>
                <a:latin typeface="-webkit-standard"/>
              </a:rPr>
              <a:t>'tmp_name'</a:t>
            </a:r>
            <a:r>
              <a:rPr lang="en-US" altLang="zh-CN">
                <a:effectLst/>
                <a:latin typeface="-webkit-standard"/>
              </a:rPr>
              <a:t>];</a:t>
            </a:r>
            <a:br>
              <a:rPr lang="en-US" altLang="zh-CN">
                <a:effectLst/>
                <a:latin typeface="-webkit-standard"/>
              </a:rPr>
            </a:br>
            <a:endParaRPr lang="en-US" altLang="zh-CN">
              <a:effectLst/>
              <a:latin typeface="-webkit-standard"/>
            </a:endParaRPr>
          </a:p>
          <a:p>
            <a:r>
              <a:rPr lang="en-US" altLang="zh-CN">
                <a:solidFill>
                  <a:srgbClr val="660000"/>
                </a:solidFill>
                <a:effectLst/>
                <a:latin typeface="-webkit-standard"/>
              </a:rPr>
              <a:t>$dest_file </a:t>
            </a:r>
            <a:r>
              <a:rPr lang="en-US" altLang="zh-CN">
                <a:effectLst/>
                <a:latin typeface="-webkit-standard"/>
              </a:rPr>
              <a:t>= </a:t>
            </a:r>
            <a:r>
              <a:rPr lang="en-US" altLang="zh-CN" i="1">
                <a:effectLst/>
                <a:latin typeface="-webkit-standard"/>
              </a:rPr>
              <a:t>pathinfo</a:t>
            </a:r>
            <a:r>
              <a:rPr lang="en-US" altLang="zh-CN">
                <a:effectLst/>
                <a:latin typeface="-webkit-standard"/>
              </a:rPr>
              <a:t>(</a:t>
            </a:r>
            <a:r>
              <a:rPr lang="en-US" altLang="zh-CN">
                <a:solidFill>
                  <a:srgbClr val="660000"/>
                </a:solidFill>
                <a:effectLst/>
                <a:latin typeface="-webkit-standard"/>
              </a:rPr>
              <a:t>$tmp_file</a:t>
            </a:r>
            <a:r>
              <a:rPr lang="en-US" altLang="zh-CN">
                <a:effectLst/>
                <a:latin typeface="-webkit-standard"/>
              </a:rPr>
              <a:t>, </a:t>
            </a:r>
            <a:r>
              <a:rPr lang="en-US" altLang="zh-CN" b="1" i="1">
                <a:solidFill>
                  <a:srgbClr val="660E7A"/>
                </a:solidFill>
                <a:effectLst/>
                <a:latin typeface="-webkit-standard"/>
              </a:rPr>
              <a:t>PATHINFO_FILENAME</a:t>
            </a:r>
            <a:r>
              <a:rPr lang="en-US" altLang="zh-CN">
                <a:effectLst/>
                <a:latin typeface="-webkit-standard"/>
              </a:rPr>
              <a:t>) . </a:t>
            </a:r>
            <a:r>
              <a:rPr lang="en-US" altLang="zh-CN" b="1">
                <a:solidFill>
                  <a:srgbClr val="008000"/>
                </a:solidFill>
                <a:effectLst/>
                <a:latin typeface="-webkit-standard"/>
              </a:rPr>
              <a:t>"." </a:t>
            </a:r>
            <a:r>
              <a:rPr lang="en-US" altLang="zh-CN">
                <a:effectLst/>
                <a:latin typeface="-webkit-standard"/>
              </a:rPr>
              <a:t>. </a:t>
            </a:r>
            <a:r>
              <a:rPr lang="en-US" altLang="zh-CN">
                <a:solidFill>
                  <a:srgbClr val="660000"/>
                </a:solidFill>
                <a:effectLst/>
                <a:latin typeface="-webkit-standard"/>
              </a:rPr>
              <a:t>$ext</a:t>
            </a:r>
            <a:r>
              <a:rPr lang="en-US" altLang="zh-CN">
                <a:effectLst/>
                <a:latin typeface="-webkit-standard"/>
              </a:rPr>
              <a:t>;</a:t>
            </a:r>
            <a:br>
              <a:rPr lang="en-US" altLang="zh-CN">
                <a:effectLst/>
                <a:latin typeface="-webkit-standard"/>
              </a:rPr>
            </a:br>
            <a:endParaRPr lang="en-US" altLang="zh-CN">
              <a:effectLst/>
              <a:latin typeface="-webkit-standard"/>
            </a:endParaRPr>
          </a:p>
          <a:p>
            <a:r>
              <a:rPr lang="en-US" altLang="zh-CN" i="1">
                <a:effectLst/>
                <a:latin typeface="-webkit-standard"/>
              </a:rPr>
              <a:t>move_uploaded_file</a:t>
            </a:r>
            <a:r>
              <a:rPr lang="en-US" altLang="zh-CN">
                <a:effectLst/>
                <a:latin typeface="-webkit-standard"/>
              </a:rPr>
              <a:t>(</a:t>
            </a:r>
            <a:r>
              <a:rPr lang="en-US" altLang="zh-CN">
                <a:solidFill>
                  <a:srgbClr val="660000"/>
                </a:solidFill>
                <a:effectLst/>
                <a:latin typeface="-webkit-standard"/>
              </a:rPr>
              <a:t>$tmp_file</a:t>
            </a:r>
            <a:r>
              <a:rPr lang="en-US" altLang="zh-CN">
                <a:effectLst/>
                <a:latin typeface="-webkit-standard"/>
              </a:rPr>
              <a:t>, </a:t>
            </a:r>
            <a:r>
              <a:rPr lang="en-US" altLang="zh-CN" b="1">
                <a:solidFill>
                  <a:srgbClr val="008000"/>
                </a:solidFill>
                <a:effectLst/>
                <a:latin typeface="-webkit-standard"/>
              </a:rPr>
              <a:t>”C</a:t>
            </a:r>
            <a:r>
              <a:rPr lang="zh-CN" altLang="en-US" b="1">
                <a:solidFill>
                  <a:srgbClr val="008000"/>
                </a:solidFill>
                <a:latin typeface="-webkit-standard"/>
              </a:rPr>
              <a:t>:</a:t>
            </a:r>
            <a:r>
              <a:rPr lang="en-US" altLang="zh-CN" b="1">
                <a:solidFill>
                  <a:srgbClr val="008000"/>
                </a:solidFill>
                <a:latin typeface="-webkit-standard"/>
              </a:rPr>
              <a:t>\wamp\uploads\</a:t>
            </a:r>
            <a:r>
              <a:rPr lang="en-US" altLang="zh-CN" b="1">
                <a:solidFill>
                  <a:srgbClr val="008000"/>
                </a:solidFill>
                <a:effectLst/>
                <a:latin typeface="-webkit-standard"/>
              </a:rPr>
              <a:t>" </a:t>
            </a:r>
            <a:r>
              <a:rPr lang="en-US" altLang="zh-CN">
                <a:effectLst/>
                <a:latin typeface="-webkit-standard"/>
              </a:rPr>
              <a:t>. </a:t>
            </a:r>
            <a:r>
              <a:rPr lang="en-US" altLang="zh-CN">
                <a:solidFill>
                  <a:srgbClr val="660000"/>
                </a:solidFill>
                <a:effectLst/>
                <a:latin typeface="-webkit-standard"/>
              </a:rPr>
              <a:t>$dest_file</a:t>
            </a:r>
            <a:r>
              <a:rPr lang="en-US" altLang="zh-CN">
                <a:effectLst/>
                <a:latin typeface="Menlo"/>
              </a:rPr>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添加照片上传功能</a:t>
            </a:r>
            <a:endParaRPr kumimoji="1" lang="zh-CN" altLang="en-US"/>
          </a:p>
        </p:txBody>
      </p:sp>
      <p:sp>
        <p:nvSpPr>
          <p:cNvPr id="5" name="文本框 4"/>
          <p:cNvSpPr txBox="1"/>
          <p:nvPr/>
        </p:nvSpPr>
        <p:spPr>
          <a:xfrm>
            <a:off x="1043490" y="2523418"/>
            <a:ext cx="7024744" cy="2834640"/>
          </a:xfrm>
          <a:prstGeom prst="rect">
            <a:avLst/>
          </a:prstGeom>
          <a:noFill/>
        </p:spPr>
        <p:txBody>
          <a:bodyPr wrap="square" rtlCol="0">
            <a:spAutoFit/>
          </a:bodyPr>
          <a:lstStyle/>
          <a:p>
            <a:r>
              <a:rPr kumimoji="1" lang="zh-CN" altLang="en-US"/>
              <a:t>给商品或简历增加上传图片功能</a:t>
            </a:r>
            <a:endParaRPr kumimoji="1" lang="zh-CN" altLang="en-US"/>
          </a:p>
          <a:p>
            <a:endParaRPr kumimoji="1" lang="zh-CN" altLang="en-US"/>
          </a:p>
          <a:p>
            <a:r>
              <a:rPr kumimoji="1" lang="zh-CN" altLang="en-US"/>
              <a:t>修改数据库，数据表增加字段，用来保存照片上传后在服务器的地址（请仔细思考，地址应该保存什么信息？是否需要存域名？是否需要存绝对地址？）</a:t>
            </a:r>
            <a:endParaRPr kumimoji="1" lang="en-US" altLang="zh-CN"/>
          </a:p>
          <a:p>
            <a:pPr marL="285750" indent="-285750">
              <a:buFont typeface="Arial"/>
              <a:buChar char="•"/>
            </a:pPr>
            <a:r>
              <a:rPr kumimoji="1" lang="zh-CN" altLang="en-US"/>
              <a:t>表单增加</a:t>
            </a:r>
            <a:r>
              <a:rPr kumimoji="1" lang="en-US" altLang="zh-CN"/>
              <a:t>type=file</a:t>
            </a:r>
            <a:r>
              <a:rPr kumimoji="1" lang="zh-CN" altLang="en-US"/>
              <a:t>表单项</a:t>
            </a:r>
            <a:endParaRPr kumimoji="1" lang="en-US" altLang="zh-CN"/>
          </a:p>
          <a:p>
            <a:pPr marL="285750" indent="-285750">
              <a:buFont typeface="Arial"/>
              <a:buChar char="•"/>
            </a:pPr>
            <a:r>
              <a:rPr kumimoji="1" lang="zh-CN" altLang="en-US"/>
              <a:t>显示页，判断照片字段是否有数据，有则显示（思考如何显示？</a:t>
            </a:r>
            <a:r>
              <a:rPr kumimoji="1" lang="zh-CN" altLang="zh-CN"/>
              <a:t>&lt;</a:t>
            </a:r>
            <a:r>
              <a:rPr kumimoji="1" lang="en-US" altLang="zh-CN"/>
              <a:t>img&gt;</a:t>
            </a:r>
            <a:r>
              <a:rPr kumimoji="1" lang="zh-CN" altLang="en-US"/>
              <a:t>的</a:t>
            </a:r>
            <a:r>
              <a:rPr kumimoji="1" lang="en-US" altLang="zh-CN"/>
              <a:t>src</a:t>
            </a:r>
            <a:r>
              <a:rPr kumimoji="1" lang="zh-CN" altLang="en-US"/>
              <a:t>如何拼接），没有则显示文字：暂无照片</a:t>
            </a:r>
            <a:endParaRPr kumimoji="1" lang="en-US" altLang="zh-CN"/>
          </a:p>
          <a:p>
            <a:pPr marL="285750" indent="-285750">
              <a:buFont typeface="Arial"/>
              <a:buChar char="•"/>
            </a:pPr>
            <a:r>
              <a:rPr kumimoji="1" lang="zh-CN" altLang="en-US"/>
              <a:t>修改页，显示当前图片，如果没有重新传图，保存时不应该清空现有的照片，如果重新传图，新图需要替换旧图</a:t>
            </a:r>
            <a:endParaRPr kumimoji="1"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文件上传</a:t>
            </a:r>
            <a:endParaRPr kumimoji="1" lang="zh-CN" altLang="en-US" dirty="0"/>
          </a:p>
        </p:txBody>
      </p:sp>
      <p:sp>
        <p:nvSpPr>
          <p:cNvPr id="4" name="文本框 3"/>
          <p:cNvSpPr txBox="1"/>
          <p:nvPr/>
        </p:nvSpPr>
        <p:spPr>
          <a:xfrm>
            <a:off x="1043490" y="2562792"/>
            <a:ext cx="7024744" cy="2308324"/>
          </a:xfrm>
          <a:prstGeom prst="rect">
            <a:avLst/>
          </a:prstGeom>
          <a:noFill/>
        </p:spPr>
        <p:txBody>
          <a:bodyPr wrap="square" rtlCol="0">
            <a:spAutoFit/>
          </a:bodyPr>
          <a:lstStyle/>
          <a:p>
            <a:r>
              <a:rPr kumimoji="1" lang="zh-CN" altLang="en-US" dirty="0" smtClean="0"/>
              <a:t>向服务器提交数据，我们一般使用</a:t>
            </a:r>
            <a:r>
              <a:rPr kumimoji="1" lang="en-US" altLang="zh-CN" dirty="0" smtClean="0"/>
              <a:t>POST</a:t>
            </a:r>
            <a:r>
              <a:rPr kumimoji="1" lang="zh-CN" altLang="en-US" dirty="0" smtClean="0"/>
              <a:t>方式，所以最常用的还是表单提交，与普通的表单提交不同的是：</a:t>
            </a:r>
            <a:endParaRPr kumimoji="1" lang="en-US" altLang="zh-CN" dirty="0" smtClean="0"/>
          </a:p>
          <a:p>
            <a:endParaRPr kumimoji="1" lang="en-US" altLang="zh-CN" dirty="0"/>
          </a:p>
          <a:p>
            <a:pPr marL="285750" indent="-285750">
              <a:buFont typeface="Arial"/>
              <a:buChar char="•"/>
            </a:pPr>
            <a:r>
              <a:rPr kumimoji="1" lang="en-US" altLang="zh-CN" dirty="0" smtClean="0"/>
              <a:t>form</a:t>
            </a:r>
            <a:r>
              <a:rPr kumimoji="1" lang="zh-CN" altLang="en-US" dirty="0" smtClean="0"/>
              <a:t>标签必须添加</a:t>
            </a:r>
            <a:r>
              <a:rPr kumimoji="1" lang="en-US" altLang="zh-CN" dirty="0" err="1" smtClean="0"/>
              <a:t>enctype</a:t>
            </a:r>
            <a:r>
              <a:rPr kumimoji="1" lang="zh-CN" altLang="en-US" dirty="0" smtClean="0"/>
              <a:t>属性，值为</a:t>
            </a:r>
            <a:r>
              <a:rPr kumimoji="1" lang="en-US" altLang="zh-CN" dirty="0"/>
              <a:t>multipart/</a:t>
            </a:r>
            <a:r>
              <a:rPr kumimoji="1" lang="en-US" altLang="zh-CN" dirty="0" smtClean="0"/>
              <a:t>form</a:t>
            </a:r>
            <a:r>
              <a:rPr kumimoji="1" lang="zh-CN" altLang="zh-CN" dirty="0"/>
              <a:t>-</a:t>
            </a:r>
            <a:r>
              <a:rPr kumimoji="1" lang="en-US" altLang="zh-CN" dirty="0" smtClean="0"/>
              <a:t>data</a:t>
            </a:r>
            <a:r>
              <a:rPr kumimoji="1" lang="zh-CN" altLang="en-US" dirty="0" smtClean="0"/>
              <a:t>，用来让表单上传二进制数据</a:t>
            </a:r>
            <a:endParaRPr kumimoji="1" lang="en-US" altLang="zh-CN" dirty="0" smtClean="0"/>
          </a:p>
          <a:p>
            <a:pPr marL="285750" indent="-285750">
              <a:buFont typeface="Arial"/>
              <a:buChar char="•"/>
            </a:pPr>
            <a:r>
              <a:rPr kumimoji="1" lang="zh-CN" altLang="en-US" dirty="0" smtClean="0"/>
              <a:t>必须使用</a:t>
            </a:r>
            <a:r>
              <a:rPr kumimoji="1" lang="en-US" altLang="zh-CN" dirty="0" smtClean="0"/>
              <a:t>input</a:t>
            </a:r>
            <a:r>
              <a:rPr kumimoji="1" lang="zh-CN" altLang="en-US" dirty="0" smtClean="0"/>
              <a:t>表单项，</a:t>
            </a:r>
            <a:r>
              <a:rPr kumimoji="1" lang="en-US" altLang="zh-CN" dirty="0" smtClean="0"/>
              <a:t>type</a:t>
            </a:r>
            <a:r>
              <a:rPr kumimoji="1" lang="zh-CN" altLang="en-US" dirty="0" smtClean="0"/>
              <a:t>为</a:t>
            </a:r>
            <a:r>
              <a:rPr kumimoji="1" lang="en-US" altLang="zh-CN" dirty="0" smtClean="0"/>
              <a:t>file</a:t>
            </a:r>
            <a:r>
              <a:rPr kumimoji="1" lang="zh-CN" altLang="zh-CN" dirty="0" smtClean="0"/>
              <a:t>，</a:t>
            </a:r>
            <a:r>
              <a:rPr kumimoji="1" lang="en-US" altLang="zh-CN" dirty="0" smtClean="0"/>
              <a:t>name</a:t>
            </a:r>
            <a:r>
              <a:rPr kumimoji="1" lang="zh-CN" altLang="en-US" dirty="0" smtClean="0"/>
              <a:t>随意，但是必须记住，在服务器端，我们会使用这个</a:t>
            </a:r>
            <a:r>
              <a:rPr kumimoji="1" lang="en-US" altLang="zh-CN" dirty="0" smtClean="0"/>
              <a:t>name</a:t>
            </a:r>
            <a:r>
              <a:rPr kumimoji="1" lang="zh-CN" altLang="en-US" dirty="0" smtClean="0"/>
              <a:t>来获取文件</a:t>
            </a:r>
            <a:endParaRPr kumimoji="1" lang="en-US" altLang="zh-CN" dirty="0" smtClean="0"/>
          </a:p>
          <a:p>
            <a:pPr marL="285750" indent="-285750">
              <a:buFont typeface="Arial"/>
              <a:buChar char="•"/>
            </a:pPr>
            <a:r>
              <a:rPr kumimoji="1" lang="zh-CN" altLang="en-US" dirty="0" smtClean="0"/>
              <a:t>服务器端使用</a:t>
            </a:r>
            <a:r>
              <a:rPr kumimoji="1" lang="en-US" altLang="zh-CN" dirty="0" smtClean="0"/>
              <a:t>$_FILES</a:t>
            </a:r>
            <a:r>
              <a:rPr kumimoji="1" lang="zh-CN" altLang="en-US" dirty="0" smtClean="0"/>
              <a:t>来获取表单中的文件</a:t>
            </a:r>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表单</a:t>
            </a:r>
            <a:endParaRPr kumimoji="1" lang="zh-CN" altLang="en-US"/>
          </a:p>
        </p:txBody>
      </p:sp>
      <p:sp>
        <p:nvSpPr>
          <p:cNvPr id="4" name="矩形 3"/>
          <p:cNvSpPr/>
          <p:nvPr/>
        </p:nvSpPr>
        <p:spPr>
          <a:xfrm>
            <a:off x="676439" y="2728217"/>
            <a:ext cx="7896385" cy="3693319"/>
          </a:xfrm>
          <a:prstGeom prst="rect">
            <a:avLst/>
          </a:prstGeom>
        </p:spPr>
        <p:txBody>
          <a:bodyPr wrap="square">
            <a:spAutoFit/>
          </a:bodyPr>
          <a:lstStyle/>
          <a:p>
            <a:r>
              <a:rPr lang="pl-PL" altLang="zh-CN">
                <a:effectLst/>
                <a:latin typeface="Menlo"/>
              </a:rPr>
              <a:t>&lt;</a:t>
            </a:r>
            <a:r>
              <a:rPr lang="pl-PL" altLang="zh-CN" b="1">
                <a:solidFill>
                  <a:srgbClr val="000080"/>
                </a:solidFill>
                <a:effectLst/>
                <a:latin typeface="-webkit-standard"/>
              </a:rPr>
              <a:t>html</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head</a:t>
            </a:r>
            <a:r>
              <a:rPr lang="pl-PL" altLang="zh-CN">
                <a:effectLst/>
                <a:latin typeface="-webkit-standard"/>
              </a:rPr>
              <a:t>&gt;</a:t>
            </a:r>
            <a:br>
              <a:rPr lang="pl-PL" altLang="zh-CN"/>
            </a:br>
            <a:r>
              <a:rPr lang="pl-PL" altLang="zh-CN">
                <a:effectLst/>
                <a:latin typeface="-webkit-standard"/>
              </a:rPr>
              <a:t>   </a:t>
            </a:r>
            <a:r>
              <a:rPr lang="pl-PL" altLang="zh-CN"/>
              <a:t> </a:t>
            </a:r>
            <a:r>
              <a:rPr lang="pl-PL" altLang="zh-CN">
                <a:effectLst/>
                <a:latin typeface="-webkit-standard"/>
              </a:rPr>
              <a:t>&lt;</a:t>
            </a:r>
            <a:r>
              <a:rPr lang="pl-PL" altLang="zh-CN" b="1">
                <a:solidFill>
                  <a:srgbClr val="000080"/>
                </a:solidFill>
                <a:effectLst/>
                <a:latin typeface="-webkit-standard"/>
              </a:rPr>
              <a:t>title</a:t>
            </a:r>
            <a:r>
              <a:rPr lang="pl-PL" altLang="zh-CN">
                <a:effectLst/>
                <a:latin typeface="-webkit-standard"/>
              </a:rPr>
              <a:t>&gt;</a:t>
            </a:r>
            <a:r>
              <a:rPr lang="zh-CN" altLang="pl-PL">
                <a:effectLst/>
                <a:latin typeface="-webkit-standard"/>
              </a:rPr>
              <a:t>文件上传</a:t>
            </a:r>
            <a:r>
              <a:rPr lang="pl-PL" altLang="zh-CN">
                <a:effectLst/>
                <a:latin typeface="-webkit-standard"/>
              </a:rPr>
              <a:t>&lt;/</a:t>
            </a:r>
            <a:r>
              <a:rPr lang="pl-PL" altLang="zh-CN" b="1">
                <a:solidFill>
                  <a:srgbClr val="000080"/>
                </a:solidFill>
                <a:effectLst/>
                <a:latin typeface="-webkit-standard"/>
              </a:rPr>
              <a:t>title</a:t>
            </a:r>
            <a:r>
              <a:rPr lang="pl-PL" altLang="zh-CN">
                <a:effectLst/>
                <a:latin typeface="-webkit-standard"/>
              </a:rPr>
              <a:t>&gt;</a:t>
            </a:r>
            <a:br>
              <a:rPr lang="pl-PL" altLang="zh-CN"/>
            </a:br>
            <a:r>
              <a:rPr lang="pl-PL" altLang="zh-CN">
                <a:effectLst/>
                <a:latin typeface="-webkit-standard"/>
              </a:rPr>
              <a:t>   </a:t>
            </a:r>
            <a:r>
              <a:rPr lang="pl-PL" altLang="zh-CN"/>
              <a:t> </a:t>
            </a:r>
            <a:r>
              <a:rPr lang="pl-PL" altLang="zh-CN">
                <a:effectLst/>
                <a:latin typeface="-webkit-standard"/>
              </a:rPr>
              <a:t>&lt;</a:t>
            </a:r>
            <a:r>
              <a:rPr lang="pl-PL" altLang="zh-CN" b="1">
                <a:solidFill>
                  <a:srgbClr val="000080"/>
                </a:solidFill>
                <a:effectLst/>
                <a:latin typeface="-webkit-standard"/>
              </a:rPr>
              <a:t>meta </a:t>
            </a:r>
            <a:r>
              <a:rPr lang="pl-PL" altLang="zh-CN" b="1">
                <a:solidFill>
                  <a:srgbClr val="0000FF"/>
                </a:solidFill>
                <a:effectLst/>
                <a:latin typeface="-webkit-standard"/>
              </a:rPr>
              <a:t>charset=</a:t>
            </a:r>
            <a:r>
              <a:rPr lang="pl-PL" altLang="zh-CN" b="1">
                <a:solidFill>
                  <a:srgbClr val="008000"/>
                </a:solidFill>
                <a:effectLst/>
                <a:latin typeface="-webkit-standard"/>
              </a:rPr>
              <a:t>"UTF-8"</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head</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body</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form </a:t>
            </a:r>
            <a:r>
              <a:rPr lang="pl-PL" altLang="zh-CN" b="1">
                <a:solidFill>
                  <a:srgbClr val="0000FF"/>
                </a:solidFill>
                <a:effectLst/>
                <a:latin typeface="-webkit-standard"/>
              </a:rPr>
              <a:t>method=</a:t>
            </a:r>
            <a:r>
              <a:rPr lang="pl-PL" altLang="zh-CN" b="1">
                <a:solidFill>
                  <a:srgbClr val="008000"/>
                </a:solidFill>
                <a:effectLst/>
                <a:latin typeface="-webkit-standard"/>
              </a:rPr>
              <a:t>"POST" </a:t>
            </a:r>
            <a:r>
              <a:rPr lang="pl-PL" altLang="zh-CN" b="1">
                <a:solidFill>
                  <a:srgbClr val="0000FF"/>
                </a:solidFill>
                <a:effectLst/>
                <a:latin typeface="-webkit-standard"/>
              </a:rPr>
              <a:t>action=</a:t>
            </a:r>
            <a:r>
              <a:rPr lang="pl-PL" altLang="zh-CN" b="1">
                <a:solidFill>
                  <a:srgbClr val="008000"/>
                </a:solidFill>
                <a:effectLst/>
                <a:latin typeface="-webkit-standard"/>
              </a:rPr>
              <a:t>"upload.php" </a:t>
            </a:r>
            <a:r>
              <a:rPr lang="pl-PL" altLang="zh-CN" b="1">
                <a:solidFill>
                  <a:srgbClr val="0000FF"/>
                </a:solidFill>
                <a:effectLst/>
                <a:latin typeface="-webkit-standard"/>
              </a:rPr>
              <a:t>enctype=</a:t>
            </a:r>
            <a:r>
              <a:rPr lang="pl-PL" altLang="zh-CN" b="1">
                <a:solidFill>
                  <a:srgbClr val="008000"/>
                </a:solidFill>
                <a:effectLst/>
                <a:latin typeface="-webkit-standard"/>
              </a:rPr>
              <a:t>"multipart/form-data"</a:t>
            </a:r>
            <a:r>
              <a:rPr lang="pl-PL" altLang="zh-CN">
                <a:effectLst/>
                <a:latin typeface="-webkit-standard"/>
              </a:rPr>
              <a:t>&gt;</a:t>
            </a:r>
            <a:br>
              <a:rPr lang="pl-PL" altLang="zh-CN"/>
            </a:br>
            <a:r>
              <a:rPr lang="pl-PL" altLang="zh-CN">
                <a:effectLst/>
                <a:latin typeface="-webkit-standard"/>
              </a:rPr>
              <a:t>   </a:t>
            </a:r>
            <a:r>
              <a:rPr lang="pl-PL" altLang="zh-CN"/>
              <a:t> </a:t>
            </a:r>
            <a:r>
              <a:rPr lang="pl-PL" altLang="zh-CN">
                <a:effectLst/>
                <a:latin typeface="-webkit-standard"/>
              </a:rPr>
              <a:t>&lt;</a:t>
            </a:r>
            <a:r>
              <a:rPr lang="pl-PL" altLang="zh-CN" b="1">
                <a:solidFill>
                  <a:srgbClr val="000080"/>
                </a:solidFill>
                <a:effectLst/>
                <a:latin typeface="-webkit-standard"/>
              </a:rPr>
              <a:t>input </a:t>
            </a:r>
            <a:r>
              <a:rPr lang="pl-PL" altLang="zh-CN" b="1">
                <a:solidFill>
                  <a:srgbClr val="0000FF"/>
                </a:solidFill>
                <a:effectLst/>
                <a:latin typeface="-webkit-standard"/>
              </a:rPr>
              <a:t>type=</a:t>
            </a:r>
            <a:r>
              <a:rPr lang="pl-PL" altLang="zh-CN" b="1">
                <a:solidFill>
                  <a:srgbClr val="008000"/>
                </a:solidFill>
                <a:effectLst/>
                <a:latin typeface="-webkit-standard"/>
              </a:rPr>
              <a:t>"file" </a:t>
            </a:r>
            <a:r>
              <a:rPr lang="pl-PL" altLang="zh-CN" b="1">
                <a:solidFill>
                  <a:srgbClr val="0000FF"/>
                </a:solidFill>
                <a:effectLst/>
                <a:latin typeface="-webkit-standard"/>
              </a:rPr>
              <a:t>name=</a:t>
            </a:r>
            <a:r>
              <a:rPr lang="pl-PL" altLang="zh-CN" b="1">
                <a:solidFill>
                  <a:srgbClr val="008000"/>
                </a:solidFill>
                <a:effectLst/>
                <a:latin typeface="-webkit-standard"/>
              </a:rPr>
              <a:t>"myfile" </a:t>
            </a:r>
            <a:r>
              <a:rPr lang="pl-PL" altLang="zh-CN">
                <a:effectLst/>
                <a:latin typeface="-webkit-standard"/>
              </a:rPr>
              <a:t>/&gt;</a:t>
            </a:r>
            <a:br>
              <a:rPr lang="pl-PL" altLang="zh-CN"/>
            </a:br>
            <a:r>
              <a:rPr lang="pl-PL" altLang="zh-CN">
                <a:effectLst/>
                <a:latin typeface="-webkit-standard"/>
              </a:rPr>
              <a:t>   </a:t>
            </a:r>
            <a:r>
              <a:rPr lang="pl-PL" altLang="zh-CN"/>
              <a:t> </a:t>
            </a:r>
            <a:r>
              <a:rPr lang="pl-PL" altLang="zh-CN">
                <a:effectLst/>
                <a:latin typeface="-webkit-standard"/>
              </a:rPr>
              <a:t>&lt;</a:t>
            </a:r>
            <a:r>
              <a:rPr lang="pl-PL" altLang="zh-CN" b="1">
                <a:solidFill>
                  <a:srgbClr val="000080"/>
                </a:solidFill>
                <a:effectLst/>
                <a:latin typeface="-webkit-standard"/>
              </a:rPr>
              <a:t>input </a:t>
            </a:r>
            <a:r>
              <a:rPr lang="pl-PL" altLang="zh-CN" b="1">
                <a:solidFill>
                  <a:srgbClr val="0000FF"/>
                </a:solidFill>
                <a:effectLst/>
                <a:latin typeface="-webkit-standard"/>
              </a:rPr>
              <a:t>type=</a:t>
            </a:r>
            <a:r>
              <a:rPr lang="pl-PL" altLang="zh-CN" b="1">
                <a:solidFill>
                  <a:srgbClr val="008000"/>
                </a:solidFill>
                <a:effectLst/>
                <a:latin typeface="-webkit-standard"/>
              </a:rPr>
              <a:t>"submit" </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form</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body</a:t>
            </a:r>
            <a:r>
              <a:rPr lang="pl-PL" altLang="zh-CN">
                <a:effectLst/>
                <a:latin typeface="-webkit-standard"/>
              </a:rPr>
              <a:t>&gt;</a:t>
            </a:r>
            <a:br>
              <a:rPr lang="pl-PL" altLang="zh-CN"/>
            </a:br>
            <a:r>
              <a:rPr lang="pl-PL" altLang="zh-CN">
                <a:effectLst/>
                <a:latin typeface="-webkit-standard"/>
              </a:rPr>
              <a:t>&lt;/</a:t>
            </a:r>
            <a:r>
              <a:rPr lang="pl-PL" altLang="zh-CN" b="1">
                <a:solidFill>
                  <a:srgbClr val="000080"/>
                </a:solidFill>
                <a:effectLst/>
                <a:latin typeface="-webkit-standard"/>
              </a:rPr>
              <a:t>html</a:t>
            </a:r>
            <a:r>
              <a:rPr lang="pl-PL" altLang="zh-CN">
                <a:effectLst/>
                <a:latin typeface="Menlo"/>
              </a:rPr>
              <a:t>&gt;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upload.php</a:t>
            </a:r>
            <a:endParaRPr kumimoji="1" lang="zh-CN" altLang="en-US"/>
          </a:p>
        </p:txBody>
      </p:sp>
      <p:sp>
        <p:nvSpPr>
          <p:cNvPr id="4" name="矩形 3"/>
          <p:cNvSpPr/>
          <p:nvPr/>
        </p:nvSpPr>
        <p:spPr>
          <a:xfrm>
            <a:off x="2286000" y="2828836"/>
            <a:ext cx="4572000" cy="1200329"/>
          </a:xfrm>
          <a:prstGeom prst="rect">
            <a:avLst/>
          </a:prstGeom>
        </p:spPr>
        <p:txBody>
          <a:bodyPr>
            <a:spAutoFit/>
          </a:bodyPr>
          <a:lstStyle/>
          <a:p>
            <a:r>
              <a:rPr lang="en-US" altLang="zh-CN" b="1">
                <a:solidFill>
                  <a:srgbClr val="000080"/>
                </a:solidFill>
                <a:effectLst/>
                <a:latin typeface="Menlo"/>
              </a:rPr>
              <a:t>&lt;?php</a:t>
            </a:r>
            <a:br>
              <a:rPr lang="en-US" altLang="zh-CN" b="1">
                <a:solidFill>
                  <a:srgbClr val="000080"/>
                </a:solidFill>
                <a:effectLst/>
                <a:latin typeface="Menlo"/>
              </a:rPr>
            </a:br>
            <a:br>
              <a:rPr lang="en-US" altLang="zh-CN" b="1">
                <a:solidFill>
                  <a:srgbClr val="000080"/>
                </a:solidFill>
                <a:effectLst/>
                <a:latin typeface="-webkit-standard"/>
              </a:rPr>
            </a:br>
            <a:r>
              <a:rPr lang="en-US" altLang="zh-CN" i="1">
                <a:effectLst/>
                <a:latin typeface="-webkit-standard"/>
              </a:rPr>
              <a:t>print_r</a:t>
            </a:r>
            <a:r>
              <a:rPr lang="en-US" altLang="zh-CN">
                <a:effectLst/>
                <a:latin typeface="-webkit-standard"/>
              </a:rPr>
              <a:t>(</a:t>
            </a:r>
            <a:r>
              <a:rPr lang="en-US" altLang="zh-CN">
                <a:solidFill>
                  <a:srgbClr val="660000"/>
                </a:solidFill>
                <a:effectLst/>
                <a:latin typeface="-webkit-standard"/>
              </a:rPr>
              <a:t>$_POST</a:t>
            </a:r>
            <a:r>
              <a:rPr lang="en-US" altLang="zh-CN">
                <a:effectLst/>
                <a:latin typeface="-webkit-standard"/>
              </a:rPr>
              <a:t>);</a:t>
            </a:r>
            <a:br>
              <a:rPr lang="en-US" altLang="zh-CN">
                <a:effectLst/>
                <a:latin typeface="-webkit-standard"/>
              </a:rPr>
            </a:br>
            <a:r>
              <a:rPr lang="en-US" altLang="zh-CN" i="1">
                <a:effectLst/>
                <a:latin typeface="-webkit-standard"/>
              </a:rPr>
              <a:t>print_r</a:t>
            </a:r>
            <a:r>
              <a:rPr lang="en-US" altLang="zh-CN">
                <a:effectLst/>
                <a:latin typeface="-webkit-standard"/>
              </a:rPr>
              <a:t>(</a:t>
            </a:r>
            <a:r>
              <a:rPr lang="en-US" altLang="zh-CN">
                <a:solidFill>
                  <a:srgbClr val="660000"/>
                </a:solidFill>
                <a:effectLst/>
                <a:latin typeface="-webkit-standard"/>
              </a:rPr>
              <a:t>$_FILES</a:t>
            </a:r>
            <a:r>
              <a:rPr lang="en-US" altLang="zh-CN">
                <a:effectLst/>
                <a:latin typeface="Menlo"/>
              </a:rPr>
              <a:t>);</a:t>
            </a:r>
            <a:endParaRPr lang="zh-CN" altLang="en-US"/>
          </a:p>
        </p:txBody>
      </p:sp>
      <p:sp>
        <p:nvSpPr>
          <p:cNvPr id="5" name="文本框 4"/>
          <p:cNvSpPr txBox="1"/>
          <p:nvPr/>
        </p:nvSpPr>
        <p:spPr>
          <a:xfrm>
            <a:off x="1270048" y="4680145"/>
            <a:ext cx="7054288" cy="369332"/>
          </a:xfrm>
          <a:prstGeom prst="rect">
            <a:avLst/>
          </a:prstGeom>
          <a:noFill/>
        </p:spPr>
        <p:txBody>
          <a:bodyPr wrap="square" rtlCol="0">
            <a:spAutoFit/>
          </a:bodyPr>
          <a:lstStyle/>
          <a:p>
            <a:r>
              <a:rPr kumimoji="1" lang="zh-CN" altLang="en-US"/>
              <a:t>表单提交到</a:t>
            </a:r>
            <a:r>
              <a:rPr kumimoji="1" lang="en-US" altLang="zh-CN"/>
              <a:t>upload.php</a:t>
            </a:r>
            <a:r>
              <a:rPr kumimoji="1" lang="zh-CN" altLang="en-US"/>
              <a:t>后，页面打印出的是什么呢？</a:t>
            </a: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查看结果</a:t>
            </a:r>
            <a:endParaRPr kumimoji="1" lang="zh-CN" altLang="en-US"/>
          </a:p>
        </p:txBody>
      </p:sp>
      <p:sp>
        <p:nvSpPr>
          <p:cNvPr id="4" name="矩形 3"/>
          <p:cNvSpPr/>
          <p:nvPr/>
        </p:nvSpPr>
        <p:spPr>
          <a:xfrm>
            <a:off x="2112145" y="2610683"/>
            <a:ext cx="4527998" cy="3970318"/>
          </a:xfrm>
          <a:prstGeom prst="rect">
            <a:avLst/>
          </a:prstGeom>
        </p:spPr>
        <p:txBody>
          <a:bodyPr wrap="square">
            <a:spAutoFit/>
          </a:bodyPr>
          <a:lstStyle/>
          <a:p>
            <a:r>
              <a:rPr lang="is-IS" altLang="zh-CN">
                <a:effectLst/>
                <a:latin typeface="Menlo"/>
              </a:rPr>
              <a:t>Array</a:t>
            </a:r>
            <a:br>
              <a:rPr lang="is-IS" altLang="zh-CN"/>
            </a:br>
            <a:r>
              <a:rPr lang="is-IS" altLang="zh-CN">
                <a:effectLst/>
                <a:latin typeface="-webkit-standard"/>
              </a:rPr>
              <a:t>(</a:t>
            </a:r>
            <a:br>
              <a:rPr lang="is-IS" altLang="zh-CN"/>
            </a:br>
            <a:r>
              <a:rPr lang="is-IS" altLang="zh-CN">
                <a:effectLst/>
                <a:latin typeface="-webkit-standard"/>
              </a:rPr>
              <a:t>)</a:t>
            </a:r>
            <a:br>
              <a:rPr lang="is-IS" altLang="zh-CN"/>
            </a:br>
            <a:r>
              <a:rPr lang="is-IS" altLang="zh-CN">
                <a:effectLst/>
                <a:latin typeface="-webkit-standard"/>
              </a:rPr>
              <a:t>Array</a:t>
            </a:r>
            <a:br>
              <a:rPr lang="is-IS" altLang="zh-CN"/>
            </a:br>
            <a:r>
              <a:rPr lang="is-IS" altLang="zh-CN">
                <a:effectLst/>
                <a:latin typeface="-webkit-standard"/>
              </a:rPr>
              <a:t>(</a:t>
            </a:r>
            <a:br>
              <a:rPr lang="is-IS" altLang="zh-CN"/>
            </a:br>
            <a:r>
              <a:rPr lang="is-IS" altLang="zh-CN">
                <a:effectLst/>
                <a:latin typeface="-webkit-standard"/>
              </a:rPr>
              <a:t>    [myfile] =&gt; Array</a:t>
            </a:r>
            <a:br>
              <a:rPr lang="is-IS" altLang="zh-CN"/>
            </a:br>
            <a:r>
              <a:rPr lang="is-IS" altLang="zh-CN">
                <a:effectLst/>
                <a:latin typeface="-webkit-standard"/>
              </a:rPr>
              <a:t>    (</a:t>
            </a:r>
            <a:br>
              <a:rPr lang="is-IS" altLang="zh-CN"/>
            </a:br>
            <a:r>
              <a:rPr lang="is-IS" altLang="zh-CN">
                <a:effectLst/>
                <a:latin typeface="-webkit-standard"/>
              </a:rPr>
              <a:t>        [name] =&gt; psb.jpg</a:t>
            </a:r>
            <a:br>
              <a:rPr lang="is-IS" altLang="zh-CN"/>
            </a:br>
            <a:r>
              <a:rPr lang="is-IS" altLang="zh-CN">
                <a:effectLst/>
                <a:latin typeface="-webkit-standard"/>
              </a:rPr>
              <a:t>        [type] =&gt; image/jpeg</a:t>
            </a:r>
            <a:br>
              <a:rPr lang="is-IS" altLang="zh-CN"/>
            </a:br>
            <a:r>
              <a:rPr lang="is-IS" altLang="zh-CN">
                <a:effectLst/>
                <a:latin typeface="-webkit-standard"/>
              </a:rPr>
              <a:t>        [tmp_name] =&gt; /tmp/phpI5x14V</a:t>
            </a:r>
            <a:br>
              <a:rPr lang="is-IS" altLang="zh-CN"/>
            </a:br>
            <a:r>
              <a:rPr lang="is-IS" altLang="zh-CN">
                <a:effectLst/>
                <a:latin typeface="-webkit-standard"/>
              </a:rPr>
              <a:t>        [error] =&gt; 0</a:t>
            </a:r>
            <a:br>
              <a:rPr lang="is-IS" altLang="zh-CN"/>
            </a:br>
            <a:r>
              <a:rPr lang="is-IS" altLang="zh-CN">
                <a:effectLst/>
                <a:latin typeface="-webkit-standard"/>
              </a:rPr>
              <a:t>        [size] =&gt; 0</a:t>
            </a:r>
            <a:br>
              <a:rPr lang="is-IS" altLang="zh-CN"/>
            </a:br>
            <a:r>
              <a:rPr lang="is-IS" altLang="zh-CN">
                <a:effectLst/>
                <a:latin typeface="-webkit-standard"/>
              </a:rPr>
              <a:t>    )</a:t>
            </a:r>
            <a:br>
              <a:rPr lang="is-IS" altLang="zh-CN"/>
            </a:br>
            <a:r>
              <a:rPr lang="is-IS" altLang="zh-CN">
                <a:effectLst/>
                <a:latin typeface="Menlo"/>
              </a:rPr>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a:t>
            </a:r>
            <a:r>
              <a:rPr kumimoji="1" lang="en-US" altLang="zh-CN" dirty="0" smtClean="0"/>
              <a:t>_FILES</a:t>
            </a:r>
            <a:endParaRPr kumimoji="1" lang="zh-CN" altLang="en-US" dirty="0"/>
          </a:p>
        </p:txBody>
      </p:sp>
      <p:sp>
        <p:nvSpPr>
          <p:cNvPr id="4" name="矩形 3"/>
          <p:cNvSpPr/>
          <p:nvPr/>
        </p:nvSpPr>
        <p:spPr>
          <a:xfrm>
            <a:off x="1043489" y="2595051"/>
            <a:ext cx="7024745" cy="3416320"/>
          </a:xfrm>
          <a:prstGeom prst="rect">
            <a:avLst/>
          </a:prstGeom>
        </p:spPr>
        <p:txBody>
          <a:bodyPr wrap="square">
            <a:spAutoFit/>
          </a:bodyPr>
          <a:lstStyle/>
          <a:p>
            <a:r>
              <a:rPr lang="zh-CN" altLang="en-US"/>
              <a:t>需要特别注意：</a:t>
            </a:r>
            <a:r>
              <a:rPr lang="en-US" altLang="zh-CN"/>
              <a:t>$_FILES</a:t>
            </a:r>
            <a:r>
              <a:rPr lang="zh-CN" altLang="en-US"/>
              <a:t>是一个</a:t>
            </a:r>
            <a:r>
              <a:rPr lang="zh-CN" altLang="en-US">
                <a:solidFill>
                  <a:srgbClr val="FF0000"/>
                </a:solidFill>
              </a:rPr>
              <a:t>二维</a:t>
            </a:r>
            <a:r>
              <a:rPr lang="zh-CN" altLang="en-US"/>
              <a:t>数组，页面里有多个</a:t>
            </a:r>
            <a:r>
              <a:rPr lang="en-US" altLang="zh-CN"/>
              <a:t>type=file</a:t>
            </a:r>
            <a:r>
              <a:rPr lang="zh-CN" altLang="en-US"/>
              <a:t>的表单项时，每个数组元素是每个文件信息的关联数组</a:t>
            </a:r>
            <a:endParaRPr lang="en-US" altLang="zh-CN"/>
          </a:p>
          <a:p>
            <a:endParaRPr lang="en-US" altLang="zh-CN"/>
          </a:p>
          <a:p>
            <a:pPr marL="285750" indent="-285750">
              <a:buFont typeface="Arial"/>
              <a:buChar char="•"/>
            </a:pPr>
            <a:r>
              <a:rPr lang="en-US" altLang="zh-CN"/>
              <a:t>name </a:t>
            </a:r>
            <a:r>
              <a:rPr lang="zh-CN" altLang="en-US"/>
              <a:t>文件的原始名称</a:t>
            </a:r>
            <a:endParaRPr lang="zh-CN" altLang="en-US"/>
          </a:p>
          <a:p>
            <a:pPr marL="285750" indent="-285750">
              <a:buFont typeface="Arial"/>
              <a:buChar char="•"/>
            </a:pPr>
            <a:r>
              <a:rPr lang="en-US" altLang="zh-CN"/>
              <a:t>type </a:t>
            </a:r>
            <a:r>
              <a:rPr lang="zh-CN" altLang="en-US"/>
              <a:t>文件的类型</a:t>
            </a:r>
            <a:endParaRPr lang="zh-CN" altLang="en-US"/>
          </a:p>
          <a:p>
            <a:pPr marL="285750" indent="-285750">
              <a:buFont typeface="Arial"/>
              <a:buChar char="•"/>
            </a:pPr>
            <a:r>
              <a:rPr lang="en-US" altLang="zh-CN"/>
              <a:t>tmp_name </a:t>
            </a:r>
            <a:r>
              <a:rPr lang="zh-CN" altLang="en-US"/>
              <a:t>文件在服务器上临时存放的地址</a:t>
            </a:r>
            <a:endParaRPr lang="zh-CN" altLang="en-US"/>
          </a:p>
          <a:p>
            <a:pPr marL="285750" indent="-285750">
              <a:buFont typeface="Arial"/>
              <a:buChar char="•"/>
            </a:pPr>
            <a:r>
              <a:rPr lang="en-US" altLang="zh-CN"/>
              <a:t>error </a:t>
            </a:r>
            <a:r>
              <a:rPr lang="zh-CN" altLang="en-US"/>
              <a:t>错误代码，如果没有错误为</a:t>
            </a:r>
            <a:r>
              <a:rPr lang="en-US" altLang="zh-CN"/>
              <a:t>0</a:t>
            </a:r>
            <a:endParaRPr lang="en-US" altLang="zh-CN"/>
          </a:p>
          <a:p>
            <a:pPr marL="285750" indent="-285750">
              <a:buFont typeface="Arial"/>
              <a:buChar char="•"/>
            </a:pPr>
            <a:r>
              <a:rPr lang="en-US" altLang="zh-CN"/>
              <a:t>size </a:t>
            </a:r>
            <a:r>
              <a:rPr lang="zh-CN" altLang="en-US"/>
              <a:t>文件大小 以字节为单位</a:t>
            </a:r>
            <a:endParaRPr lang="en-US" altLang="zh-CN"/>
          </a:p>
          <a:p>
            <a:endParaRPr lang="zh-CN" altLang="en-US"/>
          </a:p>
          <a:p>
            <a:r>
              <a:rPr lang="zh-CN" altLang="en-US"/>
              <a:t>假设我们的文件表单项</a:t>
            </a:r>
            <a:r>
              <a:rPr lang="en-US" altLang="zh-CN"/>
              <a:t>name</a:t>
            </a:r>
            <a:r>
              <a:rPr lang="zh-CN" altLang="en-US"/>
              <a:t>为</a:t>
            </a:r>
            <a:r>
              <a:rPr lang="en-US" altLang="zh-CN"/>
              <a:t>myfile</a:t>
            </a:r>
            <a:r>
              <a:rPr lang="zh-CN" altLang="en-US"/>
              <a:t>，则</a:t>
            </a:r>
            <a:endParaRPr lang="zh-CN" altLang="en-US"/>
          </a:p>
          <a:p>
            <a:r>
              <a:rPr lang="zh-CN" altLang="en-US"/>
              <a:t> </a:t>
            </a:r>
            <a:r>
              <a:rPr lang="en-US" altLang="zh-CN">
                <a:solidFill>
                  <a:srgbClr val="660000"/>
                </a:solidFill>
                <a:effectLst/>
                <a:latin typeface="Menlo"/>
              </a:rPr>
              <a:t>$fileName </a:t>
            </a:r>
            <a:r>
              <a:rPr lang="en-US" altLang="zh-CN">
                <a:effectLst/>
                <a:latin typeface="-webkit-standard"/>
              </a:rPr>
              <a:t>= </a:t>
            </a:r>
            <a:r>
              <a:rPr lang="en-US" altLang="zh-CN">
                <a:solidFill>
                  <a:srgbClr val="660000"/>
                </a:solidFill>
                <a:effectLst/>
                <a:latin typeface="-webkit-standard"/>
              </a:rPr>
              <a:t>$_FILES</a:t>
            </a:r>
            <a:r>
              <a:rPr lang="en-US" altLang="zh-CN">
                <a:effectLst/>
                <a:latin typeface="-webkit-standard"/>
              </a:rPr>
              <a:t>[</a:t>
            </a:r>
            <a:r>
              <a:rPr lang="en-US" altLang="zh-CN" b="1">
                <a:solidFill>
                  <a:srgbClr val="008000"/>
                </a:solidFill>
                <a:effectLst/>
                <a:latin typeface="-webkit-standard"/>
              </a:rPr>
              <a:t>'myfile'</a:t>
            </a:r>
            <a:r>
              <a:rPr lang="en-US" altLang="zh-CN">
                <a:effectLst/>
                <a:latin typeface="-webkit-standard"/>
              </a:rPr>
              <a:t>][</a:t>
            </a:r>
            <a:r>
              <a:rPr lang="en-US" altLang="zh-CN" b="1">
                <a:solidFill>
                  <a:srgbClr val="008000"/>
                </a:solidFill>
                <a:effectLst/>
                <a:latin typeface="-webkit-standard"/>
              </a:rPr>
              <a:t>'name'</a:t>
            </a:r>
            <a:r>
              <a:rPr lang="en-US" altLang="zh-CN">
                <a:effectLst/>
                <a:latin typeface="Menlo"/>
              </a:rPr>
              <a:t>];</a:t>
            </a:r>
            <a:endParaRPr lang="en-US" altLang="zh-CN">
              <a:effectLst/>
              <a:latin typeface="Menlo"/>
            </a:endParaRPr>
          </a:p>
          <a:p>
            <a:r>
              <a:rPr lang="zh-CN" altLang="en-US"/>
              <a:t>以此类推</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error</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zh-CN"/>
              <a:t>0</a:t>
            </a:r>
            <a:r>
              <a:rPr kumimoji="1" lang="zh-CN" altLang="en-US"/>
              <a:t> 成功</a:t>
            </a:r>
            <a:endParaRPr kumimoji="1" lang="en-US" altLang="zh-CN"/>
          </a:p>
          <a:p>
            <a:r>
              <a:rPr kumimoji="1" lang="zh-CN" altLang="zh-CN"/>
              <a:t>1</a:t>
            </a:r>
            <a:r>
              <a:rPr kumimoji="1" lang="zh-CN" altLang="en-US"/>
              <a:t> 文件大小超出服务器尺寸</a:t>
            </a:r>
            <a:endParaRPr kumimoji="1" lang="en-US" altLang="zh-CN"/>
          </a:p>
          <a:p>
            <a:r>
              <a:rPr kumimoji="1" lang="zh-CN" altLang="zh-CN"/>
              <a:t>2</a:t>
            </a:r>
            <a:r>
              <a:rPr kumimoji="1" lang="zh-CN" altLang="en-US"/>
              <a:t> 文件大小超出浏览器限制</a:t>
            </a:r>
            <a:endParaRPr kumimoji="1" lang="en-US" altLang="zh-CN"/>
          </a:p>
          <a:p>
            <a:r>
              <a:rPr kumimoji="1" lang="zh-CN" altLang="zh-CN"/>
              <a:t>3</a:t>
            </a:r>
            <a:r>
              <a:rPr kumimoji="1" lang="zh-CN" altLang="en-US"/>
              <a:t> 文件只上传了部分</a:t>
            </a:r>
            <a:endParaRPr kumimoji="1" lang="en-US" altLang="zh-CN"/>
          </a:p>
          <a:p>
            <a:r>
              <a:rPr kumimoji="1" lang="zh-CN" altLang="zh-CN"/>
              <a:t>4</a:t>
            </a:r>
            <a:r>
              <a:rPr kumimoji="1" lang="zh-CN" altLang="en-US"/>
              <a:t> 文件没有上传</a:t>
            </a:r>
            <a:endParaRPr kumimoji="1" lang="en-US" altLang="zh-CN"/>
          </a:p>
          <a:p>
            <a:r>
              <a:rPr kumimoji="1" lang="zh-CN" altLang="zh-CN"/>
              <a:t>5</a:t>
            </a:r>
            <a:r>
              <a:rPr kumimoji="1" lang="zh-CN" altLang="en-US"/>
              <a:t> 服务器临时文件丢失</a:t>
            </a:r>
            <a:endParaRPr kumimoji="1" lang="en-US" altLang="zh-CN"/>
          </a:p>
          <a:p>
            <a:r>
              <a:rPr kumimoji="1" lang="zh-CN" altLang="zh-CN"/>
              <a:t>6</a:t>
            </a:r>
            <a:r>
              <a:rPr kumimoji="1" lang="zh-CN" altLang="en-US"/>
              <a:t> 文件写入到临时文件出错</a:t>
            </a: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为什么文件名是乱码？</a:t>
            </a:r>
            <a:endParaRPr kumimoji="1" lang="zh-CN" altLang="en-US" dirty="0"/>
          </a:p>
        </p:txBody>
      </p:sp>
      <p:sp>
        <p:nvSpPr>
          <p:cNvPr id="4" name="文本框 3"/>
          <p:cNvSpPr txBox="1"/>
          <p:nvPr/>
        </p:nvSpPr>
        <p:spPr>
          <a:xfrm>
            <a:off x="1043490" y="2666944"/>
            <a:ext cx="7024744" cy="2286000"/>
          </a:xfrm>
          <a:prstGeom prst="rect">
            <a:avLst/>
          </a:prstGeom>
          <a:noFill/>
        </p:spPr>
        <p:txBody>
          <a:bodyPr wrap="square" rtlCol="0">
            <a:spAutoFit/>
          </a:bodyPr>
          <a:lstStyle/>
          <a:p>
            <a:r>
              <a:rPr kumimoji="1" lang="zh-CN" altLang="en-US" dirty="0" smtClean="0"/>
              <a:t>在</a:t>
            </a:r>
            <a:r>
              <a:rPr kumimoji="1" lang="en-US" altLang="zh-CN" dirty="0" smtClean="0"/>
              <a:t>tmp_name</a:t>
            </a:r>
            <a:r>
              <a:rPr kumimoji="1" lang="zh-CN" altLang="en-US" dirty="0" smtClean="0"/>
              <a:t>里存放的是</a:t>
            </a:r>
            <a:r>
              <a:rPr lang="zh-CN" altLang="en-US"/>
              <a:t>文件在服务器上临时存放的地址</a:t>
            </a:r>
            <a:endParaRPr lang="zh-CN" altLang="en-US"/>
          </a:p>
          <a:p>
            <a:endParaRPr lang="is-IS" altLang="zh-CN">
              <a:latin typeface="-webkit-standard"/>
            </a:endParaRPr>
          </a:p>
          <a:p>
            <a:r>
              <a:rPr lang="zh-CN" altLang="is-IS">
                <a:latin typeface="-webkit-standard"/>
              </a:rPr>
              <a:t>譬如</a:t>
            </a:r>
            <a:r>
              <a:rPr lang="zh-CN" altLang="en-US">
                <a:latin typeface="-webkit-standard"/>
              </a:rPr>
              <a:t>：</a:t>
            </a:r>
            <a:r>
              <a:rPr lang="is-IS" altLang="zh-CN">
                <a:latin typeface="-webkit-standard"/>
              </a:rPr>
              <a:t> /tmp/phpI5x14V</a:t>
            </a:r>
            <a:r>
              <a:rPr lang="zh-CN" altLang="en-US">
                <a:latin typeface="-webkit-standard"/>
              </a:rPr>
              <a:t> </a:t>
            </a:r>
            <a:endParaRPr kumimoji="1" lang="en-US" altLang="zh-CN" dirty="0" smtClean="0"/>
          </a:p>
          <a:p>
            <a:endParaRPr kumimoji="1" lang="en-US" altLang="zh-CN" dirty="0"/>
          </a:p>
          <a:p>
            <a:r>
              <a:rPr kumimoji="1" lang="zh-CN" altLang="en-US" b="1" dirty="0" smtClean="0"/>
              <a:t>不是乱码！是通过加密算法，将文件名转换成唯一的名称</a:t>
            </a:r>
            <a:endParaRPr kumimoji="1" lang="zh-CN" altLang="en-US" b="1" dirty="0" smtClean="0"/>
          </a:p>
          <a:p>
            <a:endParaRPr kumimoji="1" lang="en-US" altLang="zh-CN" dirty="0"/>
          </a:p>
          <a:p>
            <a:pPr marL="285750" indent="-285750">
              <a:buFont typeface="Arial"/>
              <a:buChar char="•"/>
            </a:pPr>
            <a:r>
              <a:rPr kumimoji="1" lang="zh-CN" altLang="en-US" dirty="0" smtClean="0"/>
              <a:t>为了避免文件名重复</a:t>
            </a:r>
            <a:endParaRPr kumimoji="1" lang="en-US" altLang="zh-CN" dirty="0" smtClean="0"/>
          </a:p>
          <a:p>
            <a:pPr marL="285750" indent="-285750">
              <a:buFont typeface="Arial"/>
              <a:buChar char="•"/>
            </a:pPr>
            <a:r>
              <a:rPr kumimoji="1" lang="zh-CN" altLang="en-US" dirty="0" smtClean="0"/>
              <a:t>为了安全，避免被猜测出文件地址</a:t>
            </a:r>
            <a:endParaRPr kumimoji="1"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sp>
        <p:nvSpPr>
          <p:cNvPr id="5" name="矩形 4"/>
          <p:cNvSpPr/>
          <p:nvPr/>
        </p:nvSpPr>
        <p:spPr>
          <a:xfrm>
            <a:off x="1043490" y="2887650"/>
            <a:ext cx="7024744" cy="1737360"/>
          </a:xfrm>
          <a:prstGeom prst="rect">
            <a:avLst/>
          </a:prstGeom>
        </p:spPr>
        <p:txBody>
          <a:bodyPr wrap="square">
            <a:spAutoFit/>
          </a:bodyPr>
          <a:lstStyle/>
          <a:p>
            <a:r>
              <a:rPr lang="zh-CN" altLang="en-US"/>
              <a:t>添加表单处理代码，能够检测</a:t>
            </a:r>
            <a:r>
              <a:rPr lang="en-US" altLang="zh-CN"/>
              <a:t>type(</a:t>
            </a:r>
            <a:r>
              <a:rPr lang="zh-CN" altLang="en-US"/>
              <a:t>文件类型</a:t>
            </a:r>
            <a:r>
              <a:rPr lang="en-US" altLang="zh-CN"/>
              <a:t>)</a:t>
            </a:r>
            <a:r>
              <a:rPr lang="zh-CN" altLang="en-US"/>
              <a:t>是否等于</a:t>
            </a:r>
            <a:r>
              <a:rPr lang="en-US" altLang="zh-CN" b="1"/>
              <a:t>image/jpeg</a:t>
            </a:r>
            <a:r>
              <a:rPr lang="zh-CN" altLang="en-US"/>
              <a:t>或者</a:t>
            </a:r>
            <a:r>
              <a:rPr lang="en-US" altLang="zh-CN" b="1"/>
              <a:t>image/png</a:t>
            </a:r>
            <a:r>
              <a:rPr lang="zh-CN" altLang="en-US"/>
              <a:t>，如果不是，请返回错误信息</a:t>
            </a:r>
            <a:endParaRPr lang="en-US" altLang="zh-CN"/>
          </a:p>
          <a:p>
            <a:endParaRPr lang="zh-CN" altLang="en-US"/>
          </a:p>
          <a:p>
            <a:r>
              <a:rPr lang="zh-CN" altLang="en-US"/>
              <a:t>添加表单处理代码，检测</a:t>
            </a:r>
            <a:r>
              <a:rPr lang="en-US" altLang="zh-CN"/>
              <a:t>size(</a:t>
            </a:r>
            <a:r>
              <a:rPr lang="zh-CN" altLang="en-US"/>
              <a:t>文件尺寸</a:t>
            </a:r>
            <a:r>
              <a:rPr lang="en-US" altLang="zh-CN"/>
              <a:t>)</a:t>
            </a:r>
            <a:r>
              <a:rPr lang="zh-CN" altLang="en-US"/>
              <a:t>，是否超过</a:t>
            </a:r>
            <a:r>
              <a:rPr lang="en-US" altLang="zh-CN"/>
              <a:t>2M</a:t>
            </a:r>
            <a:r>
              <a:rPr lang="zh-CN" altLang="en-US"/>
              <a:t>（</a:t>
            </a:r>
            <a:r>
              <a:rPr lang="en-US" altLang="zh-CN"/>
              <a:t>2097152</a:t>
            </a:r>
            <a:r>
              <a:rPr lang="zh-CN" altLang="en-US"/>
              <a:t>或者</a:t>
            </a:r>
            <a:r>
              <a:rPr lang="en-US" altLang="zh-CN"/>
              <a:t>2*1024*1024</a:t>
            </a:r>
            <a:r>
              <a:rPr lang="zh-CN" altLang="en-US"/>
              <a:t>），如果超出则显示错误，并中断执行</a:t>
            </a:r>
            <a:endParaRPr lang="en-US" altLang="zh-CN"/>
          </a:p>
          <a:p>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起源">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fillRect/>
          </a:stretch>
        </a:blipFill>
        <a:blipFill rotWithShape="1">
          <a:blip xmlns:r="http://schemas.openxmlformats.org/officeDocument/2006/relationships" r:embed="rId2"/>
          <a:stretch>
            <a:fillRect/>
          </a:stretch>
        </a:blipFill>
        <a:blipFill rotWithShape="1">
          <a:blip xmlns:r="http://schemas.openxmlformats.org/officeDocument/2006/relationships" r:embed="rId3"/>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起源.thmx</Template>
  <TotalTime>0</TotalTime>
  <Words>2397</Words>
  <Application>WPS 演示</Application>
  <PresentationFormat>全屏显示(4:3)</PresentationFormat>
  <Paragraphs>113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起源</vt:lpstr>
      <vt:lpstr>上传</vt:lpstr>
      <vt:lpstr>文件上传</vt:lpstr>
      <vt:lpstr>表单</vt:lpstr>
      <vt:lpstr>upload.php</vt:lpstr>
      <vt:lpstr>查看结果</vt:lpstr>
      <vt:lpstr>$_FILES</vt:lpstr>
      <vt:lpstr>error</vt:lpstr>
      <vt:lpstr>为什么文件名是乱码？</vt:lpstr>
      <vt:lpstr>练习</vt:lpstr>
      <vt:lpstr>tmp_name和后缀</vt:lpstr>
      <vt:lpstr>获取文件后缀</vt:lpstr>
      <vt:lpstr>临时目录的作用</vt:lpstr>
      <vt:lpstr>move_uploaded_file</vt:lpstr>
      <vt:lpstr>保存文件</vt:lpstr>
      <vt:lpstr>添加照片上传功能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上传</dc:title>
  <dc:creator>Andy Lui</dc:creator>
  <cp:lastModifiedBy>Administrator</cp:lastModifiedBy>
  <cp:revision>47</cp:revision>
  <dcterms:created xsi:type="dcterms:W3CDTF">2016-02-10T06:48:00Z</dcterms:created>
  <dcterms:modified xsi:type="dcterms:W3CDTF">2016-06-06T18:11:37Z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