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3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异常处理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捕捉不同类型的异常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90858"/>
            <a:ext cx="7024744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因为可以自定义</a:t>
            </a:r>
            <a:r>
              <a:rPr kumimoji="1" lang="en-US" altLang="zh-CN"/>
              <a:t>Exception</a:t>
            </a:r>
            <a:r>
              <a:rPr kumimoji="1" lang="zh-CN" altLang="en-US"/>
              <a:t>类 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try </a:t>
            </a:r>
            <a:r>
              <a:rPr lang="en-US" altLang="zh-CN">
                <a:effectLst/>
                <a:latin typeface="-webkit-standard"/>
              </a:rPr>
              <a:t>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throw new </a:t>
            </a:r>
            <a:r>
              <a:rPr lang="en-US" altLang="zh-CN">
                <a:effectLst/>
                <a:latin typeface="-webkit-standard"/>
              </a:rPr>
              <a:t>MyException(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'MyException</a:t>
            </a:r>
            <a:r>
              <a:rPr lang="zh-CN" altLang="en-US" b="1">
                <a:solidFill>
                  <a:srgbClr val="008000"/>
                </a:solidFill>
                <a:effectLst/>
                <a:latin typeface="-webkit-standard"/>
              </a:rPr>
              <a:t>抛出的错误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>
                <a:effectLst/>
                <a:latin typeface="-webkit-standard"/>
              </a:rPr>
              <a:t>,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1324</a:t>
            </a:r>
            <a:r>
              <a:rPr lang="en-US" altLang="zh-CN">
                <a:effectLst/>
                <a:latin typeface="-webkit-standard"/>
              </a:rPr>
              <a:t>);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//throw new Exception('Exception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抛出的错误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', 100);</a:t>
            </a:r>
            <a:b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}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catch</a:t>
            </a:r>
            <a:r>
              <a:rPr lang="en-US" altLang="zh-CN">
                <a:effectLst/>
                <a:latin typeface="-webkit-standard"/>
              </a:rPr>
              <a:t>(MyException 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>
                <a:effectLst/>
                <a:latin typeface="-webkit-standard"/>
              </a:rPr>
              <a:t>) 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echo 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>
                <a:effectLst/>
                <a:latin typeface="-webkit-standard"/>
              </a:rPr>
              <a:t>-&gt;getMessage();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}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finally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大多数面向对象的语言中都有</a:t>
            </a:r>
            <a:r>
              <a:rPr kumimoji="1" lang="en-US" altLang="zh-CN" dirty="0"/>
              <a:t>finally</a:t>
            </a:r>
            <a:r>
              <a:rPr kumimoji="1" lang="zh-CN" altLang="en-US" dirty="0"/>
              <a:t>关键词，但是</a:t>
            </a:r>
            <a:r>
              <a:rPr kumimoji="1" lang="en-US" altLang="zh-CN" dirty="0"/>
              <a:t>PHP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finally</a:t>
            </a:r>
            <a:r>
              <a:rPr kumimoji="1" lang="zh-CN" altLang="en-US" dirty="0"/>
              <a:t>是</a:t>
            </a:r>
            <a:r>
              <a:rPr kumimoji="1" lang="en-US" altLang="zh-CN" dirty="0"/>
              <a:t>5.5</a:t>
            </a:r>
            <a:r>
              <a:rPr kumimoji="1" lang="zh-CN" altLang="en-US" dirty="0"/>
              <a:t>版本才引入的</a:t>
            </a:r>
            <a:endParaRPr kumimoji="1" lang="en-US" altLang="zh-CN" dirty="0"/>
          </a:p>
          <a:p>
            <a:r>
              <a:rPr kumimoji="1" lang="en-US" altLang="zh-CN" dirty="0"/>
              <a:t>finally</a:t>
            </a:r>
            <a:r>
              <a:rPr kumimoji="1" lang="zh-CN" altLang="en-US" dirty="0"/>
              <a:t>需要放在所有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之后</a:t>
            </a:r>
            <a:endParaRPr kumimoji="1" lang="en-US" altLang="zh-CN" dirty="0"/>
          </a:p>
          <a:p>
            <a:r>
              <a:rPr kumimoji="1" lang="en-US" altLang="zh-CN" dirty="0"/>
              <a:t>finally</a:t>
            </a:r>
            <a:r>
              <a:rPr kumimoji="1" lang="zh-CN" altLang="en-US" dirty="0"/>
              <a:t>的作用主要是在</a:t>
            </a:r>
            <a:r>
              <a:rPr kumimoji="1" lang="en-US" altLang="zh-CN" dirty="0"/>
              <a:t>try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之后进行清理操作，无论是否有异常抛出，最终</a:t>
            </a:r>
            <a:r>
              <a:rPr kumimoji="1" lang="en-US" altLang="zh-CN" dirty="0"/>
              <a:t>finally</a:t>
            </a:r>
            <a:r>
              <a:rPr kumimoji="1" lang="zh-CN" altLang="en-US" dirty="0"/>
              <a:t>里的代码都会被执行一次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理解异常处理流程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4" y="1918997"/>
            <a:ext cx="3203553" cy="49390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399" y="2972286"/>
            <a:ext cx="5223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try </a:t>
            </a:r>
            <a:r>
              <a:rPr lang="en-US" altLang="zh-CN">
                <a:effectLst/>
                <a:latin typeface="-webkit-standard"/>
              </a:rPr>
              <a:t>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//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好好干，出了问题不要怕，外面有人接应</a:t>
            </a:r>
            <a:b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}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catch </a:t>
            </a:r>
            <a:r>
              <a:rPr lang="en-US" altLang="zh-CN">
                <a:effectLst/>
                <a:latin typeface="-webkit-standard"/>
              </a:rPr>
              <a:t>(HttpException 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>
                <a:effectLst/>
                <a:latin typeface="-webkit-standard"/>
              </a:rPr>
              <a:t>) 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//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时刻准备着，处理上面抛出的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HTTP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问题</a:t>
            </a:r>
            <a:b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}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catch </a:t>
            </a:r>
            <a:r>
              <a:rPr lang="en-US" altLang="zh-CN">
                <a:effectLst/>
                <a:latin typeface="-webkit-standard"/>
              </a:rPr>
              <a:t>(Exception 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>
                <a:effectLst/>
                <a:latin typeface="-webkit-standard"/>
              </a:rPr>
              <a:t>) 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//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时刻准备着，处理他们都处理不了的问题</a:t>
            </a:r>
            <a:b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}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finally </a:t>
            </a:r>
            <a:r>
              <a:rPr lang="en-US" altLang="zh-CN">
                <a:effectLst/>
                <a:latin typeface="-webkit-standard"/>
              </a:rPr>
              <a:t>{</a:t>
            </a:r>
            <a:br>
              <a:rPr lang="en-US" altLang="zh-CN">
                <a:effectLst/>
                <a:latin typeface="-webkit-standard"/>
              </a:rPr>
            </a:br>
            <a:r>
              <a:rPr lang="en-US" altLang="zh-CN">
                <a:effectLst/>
                <a:latin typeface="-webkit-standard"/>
              </a:rPr>
              <a:t>   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808080"/>
                </a:solidFill>
                <a:effectLst/>
                <a:latin typeface="-webkit-standard"/>
              </a:rPr>
              <a:t>//</a:t>
            </a:r>
            <a: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  <a:t>打扫战场，都收拾好了再走人</a:t>
            </a:r>
            <a:br>
              <a:rPr lang="zh-CN" altLang="en-US" i="1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en-US" altLang="zh-CN">
                <a:effectLst/>
                <a:latin typeface="Menlo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816461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在之前的练习中，如果代码或者程序出错，我们只能</a:t>
            </a:r>
            <a:r>
              <a:rPr kumimoji="1" lang="en-US" altLang="zh-CN" dirty="0"/>
              <a:t>echo</a:t>
            </a:r>
            <a:r>
              <a:rPr kumimoji="1" lang="zh-CN" altLang="en-US" dirty="0"/>
              <a:t>一个错误信息，然后</a:t>
            </a:r>
            <a:r>
              <a:rPr kumimoji="1" lang="en-US" altLang="zh-CN" dirty="0"/>
              <a:t>exit</a:t>
            </a:r>
            <a:r>
              <a:rPr kumimoji="1" lang="zh-CN" altLang="en-US" dirty="0"/>
              <a:t>中断代码的执行；如果在函数中出错，我们也许可以返回一个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，但是具体是什么错，无从得知。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弊端很明显，我们无法精确的知道每个错误的具体类型，大量的</a:t>
            </a:r>
            <a:r>
              <a:rPr kumimoji="1" lang="en-US" altLang="zh-CN" dirty="0"/>
              <a:t>exit</a:t>
            </a:r>
            <a:r>
              <a:rPr kumimoji="1" lang="zh-CN" altLang="en-US" dirty="0"/>
              <a:t>也会导致代码难以维护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在学习了面向对象的知识后，我们可以使用异常处理来解决程序出错的问题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抛出异常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376897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我们将预计可能会出错的代码段放到</a:t>
            </a:r>
            <a:r>
              <a:rPr kumimoji="1" lang="en-US" altLang="zh-CN" dirty="0"/>
              <a:t>try</a:t>
            </a:r>
            <a:r>
              <a:rPr kumimoji="1" lang="zh-CN" altLang="en-US" dirty="0"/>
              <a:t>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is-IS" altLang="zh-CN" b="1" dirty="0">
                <a:solidFill>
                  <a:srgbClr val="000080"/>
                </a:solidFill>
                <a:effectLst/>
                <a:latin typeface="-webkit-standard"/>
              </a:rPr>
              <a:t>try </a:t>
            </a:r>
            <a:r>
              <a:rPr lang="is-IS" altLang="zh-CN" dirty="0">
                <a:effectLst/>
                <a:latin typeface="-webkit-standard"/>
              </a:rPr>
              <a:t>{</a:t>
            </a:r>
            <a:br>
              <a:rPr lang="is-IS" altLang="zh-CN" dirty="0">
                <a:effectLst/>
                <a:latin typeface="-webkit-standard"/>
              </a:rPr>
            </a:br>
            <a:r>
              <a:rPr lang="is-IS" altLang="zh-CN" dirty="0">
                <a:effectLst/>
                <a:latin typeface="-webkit-standard"/>
              </a:rPr>
              <a:t>    </a:t>
            </a:r>
            <a:r>
              <a:rPr lang="is-IS" altLang="zh-CN" i="1" dirty="0">
                <a:solidFill>
                  <a:srgbClr val="808080"/>
                </a:solidFill>
                <a:effectLst/>
                <a:latin typeface="-webkit-standard"/>
              </a:rPr>
              <a:t>// </a:t>
            </a:r>
            <a:r>
              <a:rPr lang="zh-CN" altLang="is-IS" i="1" dirty="0">
                <a:solidFill>
                  <a:srgbClr val="808080"/>
                </a:solidFill>
                <a:effectLst/>
                <a:latin typeface="-webkit-standard"/>
              </a:rPr>
              <a:t>容易出错的代码段</a:t>
            </a:r>
            <a:r>
              <a:rPr lang="is-IS" altLang="zh-CN" dirty="0">
                <a:effectLst/>
                <a:latin typeface="-webkit-standard"/>
              </a:rPr>
              <a:t> </a:t>
            </a:r>
          </a:p>
          <a:p>
            <a:r>
              <a:rPr lang="is-IS" altLang="zh-CN" dirty="0">
                <a:effectLst/>
                <a:latin typeface="-webkit-standard"/>
              </a:rPr>
              <a:t>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我们使用</a:t>
            </a:r>
            <a:r>
              <a:rPr kumimoji="1" lang="en-US" altLang="zh-CN" dirty="0"/>
              <a:t>throw</a:t>
            </a:r>
            <a:r>
              <a:rPr kumimoji="1" lang="zh-CN" altLang="en-US" dirty="0"/>
              <a:t>在代码段里抛出异常，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是一个异常类，构造函数第一个参数是错误描述，第二个参数是错误编码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pl-PL" altLang="zh-CN" b="1" dirty="0">
                <a:solidFill>
                  <a:srgbClr val="000080"/>
                </a:solidFill>
                <a:effectLst/>
                <a:latin typeface="Menlo"/>
              </a:rPr>
              <a:t>try </a:t>
            </a:r>
            <a:r>
              <a:rPr lang="pl-PL" altLang="zh-CN" dirty="0">
                <a:effectLst/>
                <a:latin typeface="-webkit-standard"/>
              </a:rPr>
              <a:t>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throw new </a:t>
            </a:r>
            <a:r>
              <a:rPr lang="pl-PL" altLang="zh-CN" dirty="0">
                <a:effectLst/>
                <a:latin typeface="-webkit-standard"/>
              </a:rPr>
              <a:t>Exception(</a:t>
            </a:r>
            <a:r>
              <a:rPr lang="pl-PL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zh-CN" altLang="pl-PL" b="1" dirty="0">
                <a:solidFill>
                  <a:srgbClr val="008000"/>
                </a:solidFill>
                <a:effectLst/>
                <a:latin typeface="-webkit-standard"/>
              </a:rPr>
              <a:t>这里是错误的文字描述</a:t>
            </a:r>
            <a:r>
              <a:rPr lang="pl-PL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pl-PL" altLang="zh-CN" dirty="0">
                <a:effectLst/>
                <a:latin typeface="-webkit-standard"/>
              </a:rPr>
              <a:t>, </a:t>
            </a:r>
            <a:r>
              <a:rPr lang="pl-PL" altLang="zh-CN" dirty="0">
                <a:solidFill>
                  <a:srgbClr val="0000FF"/>
                </a:solidFill>
                <a:effectLst/>
                <a:latin typeface="-webkit-standard"/>
              </a:rPr>
              <a:t>1324</a:t>
            </a:r>
            <a:r>
              <a:rPr lang="pl-PL" altLang="zh-CN" dirty="0">
                <a:effectLst/>
                <a:latin typeface="-webkit-standard"/>
              </a:rPr>
              <a:t>);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Menlo"/>
              </a:rPr>
              <a:t>} 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490" y="6102136"/>
            <a:ext cx="7024744" cy="37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一旦抛出异常，代码即刻中断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043490" y="2470436"/>
            <a:ext cx="7024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Exception</a:t>
            </a:r>
            <a:r>
              <a:rPr kumimoji="1" lang="zh-CN" altLang="en-US" dirty="0"/>
              <a:t>类构造函数的第二个参数是错误编码，这个参数可以自己随意定义，但是必须是一个数字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构造函数的第一个参数仅仅只是用来给用户看的信息，文字的描述随时都会修改，我们无法精确的依靠文字内容来判断当前是什么错误，我们需要的是自己定义一套错误的编码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zh-CN" altLang="en-US" dirty="0"/>
              <a:t> 数据库连接错误； </a:t>
            </a:r>
            <a:r>
              <a:rPr kumimoji="1" lang="en-US" altLang="zh-CN" dirty="0"/>
              <a:t>2</a:t>
            </a:r>
            <a:r>
              <a:rPr kumimoji="1" lang="zh-CN" altLang="en-US" dirty="0"/>
              <a:t> 查询错误； </a:t>
            </a:r>
            <a:r>
              <a:rPr kumimoji="1" lang="en-US" altLang="zh-CN" dirty="0"/>
              <a:t>3</a:t>
            </a:r>
            <a:r>
              <a:rPr kumimoji="1" lang="zh-CN" altLang="en-US" dirty="0"/>
              <a:t> 参数类型错误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我们可以给每个错误一个编号，这样就知道当前异常是哪个错误引起的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捕捉异常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442018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当异常被抛出时，其后的代码不会继续执行，</a:t>
            </a:r>
            <a:r>
              <a:rPr kumimoji="1" lang="en-US" altLang="zh-CN" dirty="0"/>
              <a:t>PHP </a:t>
            </a:r>
            <a:r>
              <a:rPr kumimoji="1" lang="zh-CN" altLang="en-US" dirty="0"/>
              <a:t>会尝试查找匹配的 </a:t>
            </a:r>
            <a:r>
              <a:rPr kumimoji="1" lang="en-US" altLang="zh-CN" dirty="0"/>
              <a:t>“catch” </a:t>
            </a:r>
            <a:r>
              <a:rPr kumimoji="1" lang="zh-CN" altLang="en-US" dirty="0"/>
              <a:t>代码块并自动执行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try </a:t>
            </a:r>
            <a:r>
              <a:rPr lang="en-US" altLang="zh-CN" dirty="0">
                <a:effectLst/>
                <a:latin typeface="-webkit-standard"/>
              </a:rPr>
              <a:t>{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throw new </a:t>
            </a:r>
            <a:r>
              <a:rPr lang="en-US" altLang="zh-CN" dirty="0">
                <a:effectLst/>
                <a:latin typeface="-webkit-standard"/>
              </a:rPr>
              <a:t>Exception(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-webkit-standard"/>
              </a:rPr>
              <a:t>这里是错误的文字描述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1324</a:t>
            </a:r>
            <a:r>
              <a:rPr lang="en-US" altLang="zh-CN" dirty="0">
                <a:effectLst/>
                <a:latin typeface="-webkit-standard"/>
              </a:rPr>
              <a:t>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}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catch</a:t>
            </a:r>
            <a:r>
              <a:rPr lang="en-US" altLang="zh-CN" dirty="0">
                <a:effectLst/>
                <a:latin typeface="-webkit-standard"/>
              </a:rPr>
              <a:t>(Exception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 dirty="0">
                <a:effectLst/>
                <a:latin typeface="-webkit-standard"/>
              </a:rPr>
              <a:t>) {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echo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 dirty="0">
                <a:effectLst/>
                <a:latin typeface="-webkit-standard"/>
              </a:rPr>
              <a:t>-&gt;</a:t>
            </a:r>
            <a:r>
              <a:rPr lang="en-US" altLang="zh-CN" dirty="0" err="1">
                <a:effectLst/>
                <a:latin typeface="-webkit-standard"/>
              </a:rPr>
              <a:t>getMessage</a:t>
            </a:r>
            <a:r>
              <a:rPr lang="en-US" altLang="zh-CN" dirty="0">
                <a:effectLst/>
                <a:latin typeface="-webkit-standard"/>
              </a:rPr>
              <a:t>().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\n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dirty="0">
                <a:effectLst/>
                <a:latin typeface="-webkit-standard"/>
              </a:rPr>
              <a:t>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echo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en-US" altLang="zh-CN" dirty="0">
                <a:effectLst/>
                <a:latin typeface="-webkit-standard"/>
              </a:rPr>
              <a:t>-&gt;</a:t>
            </a:r>
            <a:r>
              <a:rPr lang="en-US" altLang="zh-CN" dirty="0" err="1">
                <a:effectLst/>
                <a:latin typeface="-webkit-standard"/>
              </a:rPr>
              <a:t>getCode</a:t>
            </a:r>
            <a:r>
              <a:rPr lang="en-US" altLang="zh-CN" dirty="0">
                <a:effectLst/>
                <a:latin typeface="-webkit-standard"/>
              </a:rPr>
              <a:t>().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\n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"</a:t>
            </a:r>
            <a:r>
              <a:rPr lang="en-US" altLang="zh-CN" dirty="0">
                <a:effectLst/>
                <a:latin typeface="-webkit-standard"/>
              </a:rPr>
              <a:t>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Menlo"/>
              </a:rPr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catch</a:t>
            </a:r>
            <a:r>
              <a:rPr kumimoji="1" lang="zh-CN" altLang="en-US" dirty="0"/>
              <a:t>里</a:t>
            </a:r>
            <a:r>
              <a:rPr kumimoji="1" lang="en-US" altLang="zh-CN" dirty="0"/>
              <a:t> Exception</a:t>
            </a:r>
            <a:r>
              <a:rPr kumimoji="1" lang="zh-CN" altLang="en-US" dirty="0"/>
              <a:t>是用来指明当前</a:t>
            </a:r>
            <a:r>
              <a:rPr kumimoji="1" lang="en-US" altLang="zh-CN" dirty="0"/>
              <a:t>$e</a:t>
            </a:r>
            <a:r>
              <a:rPr kumimoji="1" lang="zh-CN" altLang="en-US" dirty="0"/>
              <a:t>是那个异常类实例化出来的对象，而</a:t>
            </a:r>
            <a:r>
              <a:rPr kumimoji="1" lang="en-US" altLang="zh-CN" dirty="0"/>
              <a:t>$e</a:t>
            </a:r>
            <a:r>
              <a:rPr kumimoji="1" lang="zh-CN" altLang="en-US" dirty="0"/>
              <a:t>正是</a:t>
            </a:r>
            <a:r>
              <a:rPr kumimoji="1" lang="en-US" altLang="zh-CN" dirty="0"/>
              <a:t>throw</a:t>
            </a:r>
            <a:r>
              <a:rPr kumimoji="1" lang="zh-CN" altLang="en-US" dirty="0"/>
              <a:t>时实例化出来的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类的对象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3956" y="1941646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solidFill>
                  <a:srgbClr val="000080"/>
                </a:solidFill>
                <a:effectLst/>
                <a:latin typeface="Menlo"/>
              </a:rPr>
              <a:t>try </a:t>
            </a:r>
            <a:r>
              <a:rPr lang="pl-PL" altLang="zh-CN" dirty="0">
                <a:effectLst/>
                <a:latin typeface="-webkit-standard"/>
              </a:rPr>
              <a:t>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if </a:t>
            </a:r>
            <a:r>
              <a:rPr lang="pl-PL" altLang="zh-CN" dirty="0">
                <a:effectLst/>
                <a:latin typeface="-webkit-standard"/>
              </a:rPr>
              <a:t>(……) 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/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} 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pl-PL" altLang="zh-CN" dirty="0">
                <a:effectLst/>
                <a:latin typeface="-webkit-standard"/>
              </a:rPr>
              <a:t>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throw new </a:t>
            </a:r>
            <a:r>
              <a:rPr lang="pl-PL" altLang="zh-CN" dirty="0">
                <a:effectLst/>
                <a:latin typeface="-webkit-standard"/>
              </a:rPr>
              <a:t>Exception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}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/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if </a:t>
            </a:r>
            <a:r>
              <a:rPr lang="pl-PL" altLang="zh-CN" dirty="0">
                <a:effectLst/>
                <a:latin typeface="-webkit-standard"/>
              </a:rPr>
              <a:t>(……) 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/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} 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pl-PL" altLang="zh-CN" dirty="0">
                <a:effectLst/>
                <a:latin typeface="-webkit-standard"/>
              </a:rPr>
              <a:t>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throw new </a:t>
            </a:r>
            <a:r>
              <a:rPr lang="pl-PL" altLang="zh-CN" dirty="0">
                <a:effectLst/>
                <a:latin typeface="-webkit-standard"/>
              </a:rPr>
              <a:t>Exception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 }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dirty="0">
                <a:effectLst/>
                <a:latin typeface="-webkit-standard"/>
              </a:rPr>
              <a:t>……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} 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catch </a:t>
            </a:r>
            <a:r>
              <a:rPr lang="pl-PL" altLang="zh-CN" dirty="0">
                <a:effectLst/>
                <a:latin typeface="-webkit-standard"/>
              </a:rPr>
              <a:t>(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) </a:t>
            </a:r>
            <a:r>
              <a:rPr lang="pl-PL" altLang="zh-CN" dirty="0">
                <a:effectLst/>
                <a:latin typeface="-webkit-standard"/>
              </a:rPr>
              <a:t>{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i="1" dirty="0">
                <a:effectLst/>
                <a:latin typeface="-webkit-standard"/>
              </a:rPr>
              <a:t>header</a:t>
            </a:r>
            <a:r>
              <a:rPr lang="pl-PL" altLang="zh-CN" dirty="0">
                <a:effectLst/>
                <a:latin typeface="-webkit-standard"/>
              </a:rPr>
              <a:t>();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000080"/>
                </a:solidFill>
                <a:effectLst/>
                <a:latin typeface="-webkit-standard"/>
              </a:rPr>
              <a:t>exit</a:t>
            </a:r>
            <a:r>
              <a:rPr lang="pl-PL" altLang="zh-CN" dirty="0">
                <a:effectLst/>
                <a:latin typeface="-webkit-standard"/>
              </a:rPr>
              <a:t>;</a:t>
            </a:r>
            <a:br>
              <a:rPr lang="pl-PL" altLang="zh-CN" dirty="0">
                <a:effectLst/>
                <a:latin typeface="-webkit-standard"/>
              </a:rPr>
            </a:br>
            <a:r>
              <a:rPr lang="pl-PL" altLang="zh-CN" dirty="0"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7508" y="2347704"/>
            <a:ext cx="265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 dirty="0">
                <a:solidFill>
                  <a:srgbClr val="000080"/>
                </a:solidFill>
                <a:effectLst/>
                <a:latin typeface="Menlo"/>
              </a:rPr>
              <a:t>if </a:t>
            </a:r>
            <a:r>
              <a:rPr lang="de-DE" altLang="zh-CN" dirty="0">
                <a:effectLst/>
                <a:latin typeface="-webkit-standard"/>
              </a:rPr>
              <a:t>(……) {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} 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de-DE" altLang="zh-CN" dirty="0">
                <a:effectLst/>
                <a:latin typeface="-webkit-standard"/>
              </a:rPr>
              <a:t>{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   </a:t>
            </a:r>
            <a:r>
              <a:rPr lang="de-DE" altLang="zh-CN" dirty="0"/>
              <a:t> </a:t>
            </a:r>
            <a:r>
              <a:rPr lang="de-DE" altLang="zh-CN" i="1" dirty="0">
                <a:effectLst/>
                <a:latin typeface="-webkit-standard"/>
              </a:rPr>
              <a:t>header</a:t>
            </a:r>
            <a:r>
              <a:rPr lang="de-DE" altLang="zh-CN" dirty="0" smtClean="0">
                <a:effectLst/>
                <a:latin typeface="-webkit-standard"/>
              </a:rPr>
              <a:t>(); </a:t>
            </a:r>
            <a:r>
              <a:rPr lang="zh-CN" altLang="en-US" dirty="0" smtClean="0">
                <a:effectLst/>
                <a:latin typeface="-webkit-standard"/>
              </a:rPr>
              <a:t>或</a:t>
            </a:r>
            <a:endParaRPr lang="de-DE" altLang="zh-CN" dirty="0" smtClean="0">
              <a:effectLst/>
              <a:latin typeface="-webkit-standard"/>
            </a:endParaRPr>
          </a:p>
          <a:p>
            <a:r>
              <a:rPr lang="de-DE" altLang="zh-CN" dirty="0" smtClean="0">
                <a:latin typeface="-webkit-standard"/>
              </a:rPr>
              <a:t> </a:t>
            </a:r>
            <a:r>
              <a:rPr lang="de-DE" altLang="zh-CN" dirty="0" smtClean="0">
                <a:latin typeface="-webkit-standard"/>
              </a:rPr>
              <a:t>   echo ...</a:t>
            </a: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   </a:t>
            </a:r>
            <a:r>
              <a:rPr lang="de-DE" altLang="zh-CN" dirty="0"/>
              <a:t> 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exit</a:t>
            </a:r>
            <a:b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}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if </a:t>
            </a:r>
            <a:r>
              <a:rPr lang="de-DE" altLang="zh-CN" dirty="0">
                <a:effectLst/>
                <a:latin typeface="-webkit-standard"/>
              </a:rPr>
              <a:t>(……) {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} 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de-DE" altLang="zh-CN" dirty="0" smtClean="0">
                <a:effectLst/>
                <a:latin typeface="-webkit-standard"/>
              </a:rPr>
              <a:t>{</a:t>
            </a:r>
          </a:p>
          <a:p>
            <a:r>
              <a:rPr lang="de-DE" altLang="zh-CN" dirty="0" smtClean="0">
                <a:latin typeface="-webkit-standard"/>
              </a:rPr>
              <a:t> </a:t>
            </a:r>
            <a:r>
              <a:rPr lang="de-DE" altLang="zh-CN" dirty="0" smtClean="0">
                <a:latin typeface="-webkit-standard"/>
              </a:rPr>
              <a:t>    echo ...</a:t>
            </a:r>
            <a:r>
              <a:rPr lang="zh-CN" altLang="en-US" dirty="0" smtClean="0">
                <a:latin typeface="-webkit-standard"/>
              </a:rPr>
              <a:t>或 </a:t>
            </a: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   </a:t>
            </a:r>
            <a:r>
              <a:rPr lang="de-DE" altLang="zh-CN" dirty="0"/>
              <a:t> </a:t>
            </a:r>
            <a:r>
              <a:rPr lang="de-DE" altLang="zh-CN" i="1" dirty="0">
                <a:effectLst/>
                <a:latin typeface="-webkit-standard"/>
              </a:rPr>
              <a:t>header</a:t>
            </a:r>
            <a:r>
              <a:rPr lang="de-DE" altLang="zh-CN" dirty="0">
                <a:effectLst/>
                <a:latin typeface="-webkit-standard"/>
              </a:rPr>
              <a:t>()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   </a:t>
            </a:r>
            <a:r>
              <a:rPr lang="de-DE" altLang="zh-CN" dirty="0"/>
              <a:t> 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exit</a:t>
            </a:r>
            <a:b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>}</a:t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-webkit-standard"/>
              </a:rPr>
              <a:t/>
            </a:r>
            <a:br>
              <a:rPr lang="de-DE" altLang="zh-CN" dirty="0">
                <a:effectLst/>
                <a:latin typeface="-webkit-standard"/>
              </a:rPr>
            </a:br>
            <a:r>
              <a:rPr lang="de-DE" altLang="zh-CN" dirty="0">
                <a:effectLst/>
                <a:latin typeface="Menlo"/>
              </a:rPr>
              <a:t>……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kumimoji="1" lang="zh-CN" altLang="en-US"/>
              <a:t>与传统错误处理比较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0" y="2604819"/>
            <a:ext cx="3026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如果仅仅看到前面的代码，并不能体会到异常处理的便捷，甚至比以前直接</a:t>
            </a:r>
            <a:r>
              <a:rPr kumimoji="1" lang="en-US" altLang="zh-CN" dirty="0"/>
              <a:t>echo</a:t>
            </a:r>
            <a:r>
              <a:rPr kumimoji="1" lang="zh-CN" altLang="en-US" dirty="0"/>
              <a:t>显得更麻烦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异常最大的作用是，</a:t>
            </a:r>
            <a:r>
              <a:rPr kumimoji="1" lang="en-US" altLang="zh-CN" dirty="0"/>
              <a:t>try</a:t>
            </a:r>
            <a:r>
              <a:rPr kumimoji="1" lang="zh-CN" altLang="en-US" dirty="0"/>
              <a:t>里的代码可以不限层级，即使是被调用了</a:t>
            </a:r>
            <a:r>
              <a:rPr kumimoji="1" lang="en-US" altLang="zh-CN" dirty="0"/>
              <a:t>N</a:t>
            </a:r>
            <a:r>
              <a:rPr kumimoji="1" lang="zh-CN" altLang="en-US" dirty="0"/>
              <a:t>层的函数，只要函数里</a:t>
            </a:r>
            <a:r>
              <a:rPr kumimoji="1" lang="en-US" altLang="zh-CN" dirty="0"/>
              <a:t>throw</a:t>
            </a:r>
            <a:r>
              <a:rPr kumimoji="1" lang="zh-CN" altLang="en-US" dirty="0"/>
              <a:t>了一个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都能捕捉到</a:t>
            </a:r>
          </a:p>
        </p:txBody>
      </p:sp>
      <p:sp>
        <p:nvSpPr>
          <p:cNvPr id="5" name="矩形 4"/>
          <p:cNvSpPr/>
          <p:nvPr/>
        </p:nvSpPr>
        <p:spPr>
          <a:xfrm>
            <a:off x="4982085" y="2415980"/>
            <a:ext cx="3549329" cy="4232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2400" b="1"/>
              <a:t>try</a:t>
            </a:r>
            <a:r>
              <a:rPr kumimoji="1" lang="zh-CN" altLang="en-US" sz="2400" b="1"/>
              <a:t> </a:t>
            </a:r>
            <a:r>
              <a:rPr kumimoji="1" lang="zh-CN" altLang="zh-CN" sz="2400" b="1"/>
              <a:t>{</a:t>
            </a:r>
            <a:endParaRPr kumimoji="1" lang="en-US" altLang="zh-CN" sz="2400" b="1"/>
          </a:p>
          <a:p>
            <a:r>
              <a:rPr kumimoji="1" lang="en-US" altLang="zh-CN" sz="2400" b="1"/>
              <a:t>	throw</a:t>
            </a:r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endParaRPr kumimoji="1" lang="en-US" altLang="zh-CN" sz="2400" b="1"/>
          </a:p>
          <a:p>
            <a:r>
              <a:rPr kumimoji="1" lang="zh-CN" altLang="zh-CN" sz="2400" b="1"/>
              <a:t>}</a:t>
            </a:r>
            <a:r>
              <a:rPr kumimoji="1" lang="zh-CN" altLang="en-US" sz="2400" b="1"/>
              <a:t> </a:t>
            </a:r>
            <a:endParaRPr kumimoji="1" lang="en-US" altLang="zh-CN" sz="2400" b="1"/>
          </a:p>
        </p:txBody>
      </p:sp>
      <p:sp>
        <p:nvSpPr>
          <p:cNvPr id="6" name="矩形 5"/>
          <p:cNvSpPr/>
          <p:nvPr/>
        </p:nvSpPr>
        <p:spPr>
          <a:xfrm>
            <a:off x="5568212" y="3474188"/>
            <a:ext cx="2507325" cy="255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/>
              <a:t>function</a:t>
            </a:r>
            <a:r>
              <a:rPr kumimoji="1" lang="zh-CN" altLang="en-US"/>
              <a:t> </a:t>
            </a:r>
            <a:r>
              <a:rPr kumimoji="1" lang="en-US" altLang="zh-CN"/>
              <a:t>{</a:t>
            </a:r>
          </a:p>
          <a:p>
            <a:r>
              <a:rPr kumimoji="1" lang="en-US" altLang="zh-CN"/>
              <a:t>	throw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zh-CN"/>
              <a:t>}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8965" y="4402153"/>
            <a:ext cx="1970040" cy="993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zh-CN" sz="1400"/>
              <a:t>o</a:t>
            </a:r>
            <a:r>
              <a:rPr kumimoji="1" lang="en-US" altLang="zh-CN" sz="1400"/>
              <a:t>bject.method</a:t>
            </a:r>
            <a:r>
              <a:rPr kumimoji="1" lang="zh-CN" altLang="en-US" sz="1400"/>
              <a:t> </a:t>
            </a:r>
            <a:r>
              <a:rPr kumimoji="1" lang="en-US" altLang="zh-CN" sz="1400"/>
              <a:t>{</a:t>
            </a:r>
          </a:p>
          <a:p>
            <a:endParaRPr kumimoji="1" lang="en-US" altLang="zh-CN" sz="1400"/>
          </a:p>
          <a:p>
            <a:r>
              <a:rPr kumimoji="1" lang="en-US" altLang="zh-CN" sz="1400"/>
              <a:t>	throw</a:t>
            </a:r>
          </a:p>
          <a:p>
            <a:r>
              <a:rPr kumimoji="1" lang="zh-CN" altLang="zh-CN" sz="1400"/>
              <a:t>}</a:t>
            </a:r>
            <a:endParaRPr kumimoji="1"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1" y="2474578"/>
            <a:ext cx="70247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不仅仅可以捕捉到任意层级里抛出的异常，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还可以统一对错误进行处理，我们通过</a:t>
            </a:r>
            <a:r>
              <a:rPr kumimoji="1" lang="en-US" altLang="zh-CN" dirty="0" err="1"/>
              <a:t>getCode</a:t>
            </a:r>
            <a:r>
              <a:rPr kumimoji="1" lang="zh-CN" altLang="en-US" dirty="0"/>
              <a:t>来判断不同的错误类型从而进行不同的处理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is-IS" altLang="zh-CN" sz="1600" b="1" dirty="0">
                <a:solidFill>
                  <a:srgbClr val="000080"/>
                </a:solidFill>
                <a:effectLst/>
                <a:latin typeface="Menlo"/>
              </a:rPr>
              <a:t>catch</a:t>
            </a:r>
            <a:r>
              <a:rPr lang="is-IS" altLang="zh-CN" sz="1600" dirty="0">
                <a:effectLst/>
                <a:latin typeface="-webkit-standard"/>
              </a:rPr>
              <a:t>(</a:t>
            </a:r>
            <a:r>
              <a:rPr lang="is-IS" altLang="zh-CN" sz="1600" b="1" i="1" dirty="0">
                <a:solidFill>
                  <a:srgbClr val="660E7A"/>
                </a:solidFill>
                <a:effectLst/>
                <a:latin typeface="-webkit-standard"/>
              </a:rPr>
              <a:t>Exception </a:t>
            </a:r>
            <a:r>
              <a:rPr lang="is-IS" altLang="zh-CN" sz="1600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is-IS" altLang="zh-CN" sz="1600" dirty="0">
                <a:effectLst/>
                <a:latin typeface="-webkit-standard"/>
              </a:rPr>
              <a:t>) {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</a:t>
            </a:r>
            <a:r>
              <a:rPr lang="is-IS" altLang="zh-CN" sz="1600" dirty="0"/>
              <a:t> </a:t>
            </a:r>
            <a:r>
              <a:rPr lang="is-IS" altLang="zh-CN" sz="1600" b="1" dirty="0">
                <a:solidFill>
                  <a:srgbClr val="000080"/>
                </a:solidFill>
                <a:effectLst/>
                <a:latin typeface="-webkit-standard"/>
              </a:rPr>
              <a:t>if </a:t>
            </a:r>
            <a:r>
              <a:rPr lang="is-IS" altLang="zh-CN" sz="1600" dirty="0">
                <a:effectLst/>
                <a:latin typeface="-webkit-standard"/>
              </a:rPr>
              <a:t>(</a:t>
            </a:r>
            <a:r>
              <a:rPr lang="is-IS" altLang="zh-CN" sz="1600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is-IS" altLang="zh-CN" sz="1600" dirty="0">
                <a:effectLst/>
                <a:latin typeface="-webkit-standard"/>
              </a:rPr>
              <a:t>-&gt;getCode() == </a:t>
            </a:r>
            <a:r>
              <a:rPr lang="is-IS" altLang="zh-CN" sz="1600" dirty="0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is-IS" altLang="zh-CN" sz="1600" dirty="0">
                <a:effectLst/>
                <a:latin typeface="-webkit-standard"/>
              </a:rPr>
              <a:t>) {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    </a:t>
            </a:r>
            <a:r>
              <a:rPr lang="is-IS" altLang="zh-CN" sz="1600" dirty="0"/>
              <a:t> 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// 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直接输出错误文字</a:t>
            </a:r>
            <a:b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   </a:t>
            </a:r>
            <a:r>
              <a:rPr lang="is-IS" altLang="zh-CN" sz="1600" dirty="0"/>
              <a:t> </a:t>
            </a:r>
            <a:r>
              <a:rPr lang="is-IS" altLang="zh-CN" sz="1600" dirty="0">
                <a:effectLst/>
                <a:latin typeface="-webkit-standard"/>
              </a:rPr>
              <a:t>} </a:t>
            </a:r>
            <a:r>
              <a:rPr lang="is-IS" altLang="zh-CN" sz="1600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is-IS" altLang="zh-CN" sz="1600" dirty="0">
                <a:effectLst/>
                <a:latin typeface="-webkit-standard"/>
              </a:rPr>
              <a:t>(</a:t>
            </a:r>
            <a:r>
              <a:rPr lang="is-IS" altLang="zh-CN" sz="1600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is-IS" altLang="zh-CN" sz="1600" dirty="0">
                <a:effectLst/>
                <a:latin typeface="-webkit-standard"/>
              </a:rPr>
              <a:t>-&gt;getCode() == </a:t>
            </a:r>
            <a:r>
              <a:rPr lang="is-IS" altLang="zh-CN" sz="1600" dirty="0">
                <a:solidFill>
                  <a:srgbClr val="0000FF"/>
                </a:solidFill>
                <a:effectLst/>
                <a:latin typeface="-webkit-standard"/>
              </a:rPr>
              <a:t>2</a:t>
            </a:r>
            <a:r>
              <a:rPr lang="is-IS" altLang="zh-CN" sz="1600" dirty="0">
                <a:effectLst/>
                <a:latin typeface="-webkit-standard"/>
              </a:rPr>
              <a:t>) {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    </a:t>
            </a:r>
            <a:r>
              <a:rPr lang="is-IS" altLang="zh-CN" sz="1600" dirty="0"/>
              <a:t> 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// 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将错误文字保存到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error.log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错误日志中</a:t>
            </a:r>
            <a:b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   </a:t>
            </a:r>
            <a:r>
              <a:rPr lang="is-IS" altLang="zh-CN" sz="1600" dirty="0"/>
              <a:t> </a:t>
            </a:r>
            <a:r>
              <a:rPr lang="is-IS" altLang="zh-CN" sz="1600" dirty="0">
                <a:effectLst/>
                <a:latin typeface="-webkit-standard"/>
              </a:rPr>
              <a:t>} </a:t>
            </a:r>
            <a:r>
              <a:rPr lang="is-IS" altLang="zh-CN" sz="1600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is-IS" altLang="zh-CN" sz="1600" dirty="0">
                <a:effectLst/>
                <a:latin typeface="-webkit-standard"/>
              </a:rPr>
              <a:t>(</a:t>
            </a:r>
            <a:r>
              <a:rPr lang="is-IS" altLang="zh-CN" sz="1600" dirty="0">
                <a:solidFill>
                  <a:srgbClr val="660000"/>
                </a:solidFill>
                <a:effectLst/>
                <a:latin typeface="-webkit-standard"/>
              </a:rPr>
              <a:t>$e</a:t>
            </a:r>
            <a:r>
              <a:rPr lang="is-IS" altLang="zh-CN" sz="1600" dirty="0">
                <a:effectLst/>
                <a:latin typeface="-webkit-standard"/>
              </a:rPr>
              <a:t>-&gt;getCode() == </a:t>
            </a:r>
            <a:r>
              <a:rPr lang="is-IS" altLang="zh-CN" sz="1600" dirty="0">
                <a:solidFill>
                  <a:srgbClr val="0000FF"/>
                </a:solidFill>
                <a:effectLst/>
                <a:latin typeface="-webkit-standard"/>
              </a:rPr>
              <a:t>3</a:t>
            </a:r>
            <a:r>
              <a:rPr lang="is-IS" altLang="zh-CN" sz="1600" dirty="0">
                <a:effectLst/>
                <a:latin typeface="-webkit-standard"/>
              </a:rPr>
              <a:t>) {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    </a:t>
            </a:r>
            <a:r>
              <a:rPr lang="is-IS" altLang="zh-CN" sz="1600" dirty="0"/>
              <a:t> 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// header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跳转到某个错误页面（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500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，</a:t>
            </a:r>
            <a:r>
              <a:rPr lang="is-IS" altLang="zh-CN" sz="1600" i="1" dirty="0">
                <a:solidFill>
                  <a:srgbClr val="808080"/>
                </a:solidFill>
                <a:effectLst/>
                <a:latin typeface="-webkit-standard"/>
              </a:rPr>
              <a:t>404</a:t>
            </a: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等）</a:t>
            </a:r>
            <a:b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</a:br>
            <a:r>
              <a:rPr lang="zh-CN" altLang="is-IS" sz="1600" i="1" dirty="0">
                <a:solidFill>
                  <a:srgbClr val="808080"/>
                </a:solidFill>
                <a:effectLst/>
                <a:latin typeface="-webkit-standard"/>
              </a:rPr>
              <a:t>   </a:t>
            </a:r>
            <a:r>
              <a:rPr lang="is-IS" altLang="zh-CN" sz="1600" dirty="0"/>
              <a:t> </a:t>
            </a:r>
            <a:r>
              <a:rPr lang="is-IS" altLang="zh-CN" sz="1600" dirty="0">
                <a:effectLst/>
                <a:latin typeface="-webkit-standard"/>
              </a:rPr>
              <a:t>} </a:t>
            </a:r>
            <a:r>
              <a:rPr lang="is-IS" altLang="zh-CN" sz="1600" b="1" dirty="0">
                <a:solidFill>
                  <a:srgbClr val="000080"/>
                </a:solidFill>
                <a:effectLst/>
                <a:latin typeface="-webkit-standard"/>
              </a:rPr>
              <a:t>else </a:t>
            </a:r>
            <a:r>
              <a:rPr lang="is-IS" altLang="zh-CN" sz="1600" dirty="0">
                <a:effectLst/>
                <a:latin typeface="-webkit-standard"/>
              </a:rPr>
              <a:t>{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    </a:t>
            </a:r>
            <a:r>
              <a:rPr lang="is-IS" altLang="zh-CN" sz="1600" dirty="0"/>
              <a:t> </a:t>
            </a:r>
            <a:r>
              <a:rPr lang="is-IS" altLang="zh-CN" sz="1600" dirty="0">
                <a:effectLst/>
                <a:latin typeface="-webkit-standard"/>
              </a:rPr>
              <a:t>……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-webkit-standard"/>
              </a:rPr>
              <a:t>    }</a:t>
            </a:r>
            <a:br>
              <a:rPr lang="is-IS" altLang="zh-CN" sz="1600" dirty="0">
                <a:effectLst/>
                <a:latin typeface="-webkit-standard"/>
              </a:rPr>
            </a:br>
            <a:r>
              <a:rPr lang="is-IS" altLang="zh-CN" sz="1600" dirty="0">
                <a:effectLst/>
                <a:latin typeface="Menlo"/>
              </a:rPr>
              <a:t>}</a:t>
            </a:r>
            <a:endParaRPr kumimoji="1"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1043490" y="2690336"/>
            <a:ext cx="7024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如果现有的</a:t>
            </a:r>
            <a:r>
              <a:rPr lang="en-US" altLang="zh-CN" dirty="0"/>
              <a:t>PHP</a:t>
            </a:r>
            <a:r>
              <a:rPr lang="zh-CN" altLang="en-US" dirty="0"/>
              <a:t>内置的</a:t>
            </a:r>
            <a:r>
              <a:rPr lang="en-US" altLang="zh-CN" dirty="0"/>
              <a:t>Exception</a:t>
            </a:r>
            <a:r>
              <a:rPr lang="zh-CN" altLang="en-US" dirty="0"/>
              <a:t>类不能满足我们的使用，我们可以通过继承，拓展出自己的</a:t>
            </a:r>
            <a:r>
              <a:rPr lang="en-US" altLang="zh-CN" dirty="0"/>
              <a:t>Exception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class </a:t>
            </a:r>
            <a:r>
              <a:rPr lang="en-US" altLang="zh-CN" dirty="0" err="1">
                <a:effectLst/>
                <a:latin typeface="-webkit-standard"/>
              </a:rPr>
              <a:t>MyException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extends </a:t>
            </a:r>
            <a:r>
              <a:rPr lang="en-US" altLang="zh-CN" dirty="0">
                <a:effectLst/>
                <a:latin typeface="-webkit-standard"/>
              </a:rPr>
              <a:t>Exception {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public function </a:t>
            </a:r>
            <a:r>
              <a:rPr lang="en-US" altLang="zh-CN" dirty="0" err="1">
                <a:effectLst/>
                <a:latin typeface="-webkit-standard"/>
              </a:rPr>
              <a:t>getMyMessage</a:t>
            </a:r>
            <a:r>
              <a:rPr lang="en-US" altLang="zh-CN" dirty="0">
                <a:effectLst/>
                <a:latin typeface="-webkit-standard"/>
              </a:rPr>
              <a:t>() {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    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return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"My:" </a:t>
            </a:r>
            <a:r>
              <a:rPr lang="en-US" altLang="zh-CN" dirty="0">
                <a:effectLst/>
                <a:latin typeface="-webkit-standard"/>
              </a:rPr>
              <a:t>. </a:t>
            </a:r>
            <a:r>
              <a:rPr lang="en-US" altLang="zh-CN" dirty="0">
                <a:solidFill>
                  <a:srgbClr val="660000"/>
                </a:solidFill>
                <a:effectLst/>
                <a:latin typeface="-webkit-standard"/>
              </a:rPr>
              <a:t>$this</a:t>
            </a:r>
            <a:r>
              <a:rPr lang="en-US" altLang="zh-CN" dirty="0">
                <a:effectLst/>
                <a:latin typeface="-webkit-standard"/>
              </a:rPr>
              <a:t>-&gt;</a:t>
            </a:r>
            <a:r>
              <a:rPr lang="en-US" altLang="zh-CN" dirty="0" err="1">
                <a:effectLst/>
                <a:latin typeface="-webkit-standard"/>
              </a:rPr>
              <a:t>getMessage</a:t>
            </a:r>
            <a:r>
              <a:rPr lang="en-US" altLang="zh-CN" dirty="0">
                <a:effectLst/>
                <a:latin typeface="-webkit-standard"/>
              </a:rPr>
              <a:t>();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-webkit-standard"/>
              </a:rPr>
              <a:t>    }</a:t>
            </a:r>
            <a:br>
              <a:rPr lang="en-US" altLang="zh-CN" dirty="0">
                <a:effectLst/>
                <a:latin typeface="-webkit-standard"/>
              </a:rPr>
            </a:br>
            <a:r>
              <a:rPr lang="en-US" altLang="zh-CN" dirty="0">
                <a:effectLst/>
                <a:latin typeface="Menlo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/>
              <a:t>catch</a:t>
            </a:r>
            <a:r>
              <a:rPr lang="zh-CN" altLang="en-US" dirty="0"/>
              <a:t>的时候，我们就不能使用</a:t>
            </a:r>
            <a:r>
              <a:rPr lang="en-US" altLang="zh-CN" dirty="0"/>
              <a:t>Exception</a:t>
            </a:r>
            <a:r>
              <a:rPr lang="zh-CN" altLang="en-US" dirty="0"/>
              <a:t>类，而必须使用</a:t>
            </a:r>
            <a:r>
              <a:rPr lang="en-US" altLang="zh-CN" dirty="0" err="1"/>
              <a:t>MyException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catch(</a:t>
            </a:r>
            <a:r>
              <a:rPr lang="en-US" altLang="zh-CN" dirty="0" err="1">
                <a:solidFill>
                  <a:srgbClr val="FF0000"/>
                </a:solidFill>
              </a:rPr>
              <a:t>MyException</a:t>
            </a:r>
            <a:r>
              <a:rPr lang="en-US" altLang="zh-CN" dirty="0"/>
              <a:t> $e)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68</TotalTime>
  <Words>479</Words>
  <Application>WPS 演示</Application>
  <PresentationFormat>全屏显示(4:3)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起源</vt:lpstr>
      <vt:lpstr>异常处理</vt:lpstr>
      <vt:lpstr>错误处理</vt:lpstr>
      <vt:lpstr>抛出异常</vt:lpstr>
      <vt:lpstr>错误编码</vt:lpstr>
      <vt:lpstr>捕捉异常</vt:lpstr>
      <vt:lpstr>与传统错误处理比较</vt:lpstr>
      <vt:lpstr>异常的作用</vt:lpstr>
      <vt:lpstr>异常的作用</vt:lpstr>
      <vt:lpstr>自定义Exception类</vt:lpstr>
      <vt:lpstr>捕捉不同类型的异常</vt:lpstr>
      <vt:lpstr>finally</vt:lpstr>
      <vt:lpstr>理解异常处理流程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45</cp:revision>
  <dcterms:created xsi:type="dcterms:W3CDTF">2016-02-16T01:23:00Z</dcterms:created>
  <dcterms:modified xsi:type="dcterms:W3CDTF">2016-06-17T08:00:54Z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