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7" r:id="rId7"/>
    <p:sldId id="268" r:id="rId8"/>
    <p:sldId id="260" r:id="rId9"/>
    <p:sldId id="271" r:id="rId10"/>
    <p:sldId id="270" r:id="rId11"/>
    <p:sldId id="261" r:id="rId12"/>
    <p:sldId id="269" r:id="rId13"/>
    <p:sldId id="262" r:id="rId14"/>
    <p:sldId id="263" r:id="rId15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C16F7-8E07-B74D-927F-80E5089335D4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465C0-B139-814A-9B2E-3AAA1CAAD387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43D7E-A78B-E14E-8523-CD76FA24D36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注册和登录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登出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04819"/>
            <a:ext cx="7024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既然每个页面都是在头部判断</a:t>
            </a:r>
            <a:r>
              <a:rPr kumimoji="1" lang="en-US" altLang="zh-CN"/>
              <a:t>SESSION</a:t>
            </a:r>
            <a:r>
              <a:rPr kumimoji="1" lang="zh-CN" altLang="en-US"/>
              <a:t>里能否取到登录信息来决定用户是否是登录的状态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那么，登出的原理就很好理解了，用户点击登出，代码实际上就是将</a:t>
            </a:r>
            <a:r>
              <a:rPr kumimoji="1" lang="en-US" altLang="zh-CN"/>
              <a:t>SESSION</a:t>
            </a:r>
            <a:r>
              <a:rPr kumimoji="1" lang="zh-CN" altLang="en-US"/>
              <a:t>里对应的值给清除掉，可以使用</a:t>
            </a:r>
            <a:r>
              <a:rPr kumimoji="1" lang="en-US" altLang="zh-CN"/>
              <a:t>unset</a:t>
            </a:r>
            <a:r>
              <a:rPr kumimoji="1" lang="zh-CN" altLang="en-US"/>
              <a:t>来完成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在页面顶部添加登出链接</a:t>
            </a:r>
            <a:endParaRPr kumimoji="1" lang="en-US" altLang="zh-CN"/>
          </a:p>
          <a:p>
            <a:r>
              <a:rPr kumimoji="1" lang="zh-CN" altLang="en-US"/>
              <a:t>点击后执行登出操作并返回前一个页面（</a:t>
            </a:r>
            <a:r>
              <a:rPr kumimoji="1" lang="en-US" altLang="zh-CN"/>
              <a:t>HTTP_REFERER</a:t>
            </a:r>
            <a:r>
              <a:rPr kumimoji="1" lang="zh-CN" altLang="en-US"/>
              <a:t>）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明文密码和加密密码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526663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明文就是我们常见的纯文本的文字，明文密码譬如</a:t>
            </a:r>
            <a:r>
              <a:rPr kumimoji="1" lang="en-US" altLang="zh-CN" dirty="0" smtClean="0"/>
              <a:t>111111</a:t>
            </a:r>
            <a:r>
              <a:rPr kumimoji="1" lang="zh-CN" altLang="en-US" dirty="0" smtClean="0"/>
              <a:t>，密文就是加密后的文字。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使用明文保存密码非常不安全，一旦数据库被盗，大量的用户帐号会泄露出去，危害极大，所以通常对于密码字段，我们都需要使用各种加密算法进行加密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加密算法由分为：可逆加密和不可逆加密。可逆加密是指，明文加密后变为密文，密文解密后变为明文；不可逆加密，顾名思义，加密后的密文是没有办法解密的。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MD5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658265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是最常见的不可逆加密方式，但是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历史已经非常悠久了，所以并不安全，但是最简单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每种明文的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密文都是一一对应的，所以会有人提供明文、密文对照的密码库，常用的明文都能找到对应的密文，所以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已经变得很不安全。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MD5</a:t>
            </a:r>
            <a:r>
              <a:rPr kumimoji="1" lang="en-US" altLang="en-US" dirty="0"/>
              <a:t>密文</a:t>
            </a:r>
            <a:r>
              <a:rPr kumimoji="1" lang="zh-CN" altLang="en-US" dirty="0"/>
              <a:t>为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位长度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部分</a:t>
            </a:r>
            <a:r>
              <a:rPr kumimoji="1" lang="en-US" altLang="zh-CN" dirty="0"/>
              <a:t>MD5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位长度，将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</a:t>
            </a:r>
            <a:r>
              <a:rPr kumimoji="1" lang="en-US" altLang="zh-CN" dirty="0"/>
              <a:t>MD5</a:t>
            </a:r>
            <a:r>
              <a:rPr kumimoji="1" lang="zh-CN" altLang="en-US" dirty="0"/>
              <a:t>密文左右各截掉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位，保留的即是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</a:t>
            </a:r>
            <a:r>
              <a:rPr kumimoji="1" lang="en-US" altLang="zh-CN" dirty="0"/>
              <a:t>MD5</a:t>
            </a:r>
            <a:r>
              <a:rPr kumimoji="1" lang="zh-CN" altLang="en-US" dirty="0"/>
              <a:t>密文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SHA1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479168"/>
            <a:ext cx="702474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安全哈希算法（</a:t>
            </a:r>
            <a:r>
              <a:rPr lang="en-US" altLang="zh-CN"/>
              <a:t>Secure Hash Algorithm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同</a:t>
            </a:r>
            <a:r>
              <a:rPr lang="en-US" altLang="zh-CN"/>
              <a:t>MD5</a:t>
            </a:r>
            <a:r>
              <a:rPr lang="zh-CN" altLang="en-US"/>
              <a:t>一样，</a:t>
            </a:r>
            <a:r>
              <a:rPr lang="en-US" altLang="zh-CN"/>
              <a:t>SHA1</a:t>
            </a:r>
            <a:r>
              <a:rPr lang="zh-CN" altLang="en-US"/>
              <a:t>也是一种不可逆的加密算法，但是</a:t>
            </a:r>
            <a:r>
              <a:rPr lang="en-US" altLang="zh-CN"/>
              <a:t>SHA1</a:t>
            </a:r>
            <a:r>
              <a:rPr lang="zh-CN" altLang="en-US"/>
              <a:t>的计算更复杂，安全性略高于</a:t>
            </a:r>
            <a:r>
              <a:rPr lang="en-US" altLang="zh-CN"/>
              <a:t>MD5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SHA1</a:t>
            </a:r>
            <a:r>
              <a:rPr lang="zh-CN" altLang="en-US"/>
              <a:t>的密文长度为</a:t>
            </a:r>
            <a:r>
              <a:rPr lang="en-US" altLang="zh-CN"/>
              <a:t>40</a:t>
            </a:r>
            <a:r>
              <a:rPr lang="zh-CN" altLang="en-US"/>
              <a:t>位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不可逆密码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946701"/>
            <a:ext cx="70247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由于现在网站普遍采用不可逆密码，所以几乎很少能再看到有网站能提供找回密码的功能了，因为连网站工作人员自己也不知道用户的密码究竟是什么（因为都是不可逆的密文）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现在网站提供的找回密码，实际上都是重置密码，通过注册时留下的邮箱，发送一个链接地址（只有邮箱用户才能看到这个链接），用户打开链接里的页面，重新输入新的密码替换掉旧的密码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因此，这个链接地址是不可以让别人得到的，很多网站对这种链接还设置了过期时间，避免外泄后被其他人利用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832741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修改</a:t>
            </a:r>
            <a:r>
              <a:rPr kumimoji="1" lang="en-US" altLang="zh-CN"/>
              <a:t>PHP</a:t>
            </a:r>
            <a:r>
              <a:rPr kumimoji="1" lang="zh-CN" altLang="en-US"/>
              <a:t>代码，用户注册时，保存的密码使用</a:t>
            </a:r>
            <a:r>
              <a:rPr kumimoji="1" lang="en-US" altLang="zh-CN"/>
              <a:t>md5</a:t>
            </a:r>
            <a:r>
              <a:rPr kumimoji="1" lang="zh-CN" altLang="en-US"/>
              <a:t>或者</a:t>
            </a:r>
            <a:r>
              <a:rPr kumimoji="1" lang="en-US" altLang="zh-CN"/>
              <a:t>sha1</a:t>
            </a:r>
            <a:r>
              <a:rPr kumimoji="1" lang="zh-CN" altLang="en-US"/>
              <a:t>函数进行加密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特别需要注意：原始的表结构里密码字段的长度，如果使用</a:t>
            </a:r>
            <a:r>
              <a:rPr kumimoji="1" lang="en-US" altLang="zh-CN"/>
              <a:t>Md5</a:t>
            </a:r>
            <a:r>
              <a:rPr kumimoji="1" lang="zh-CN" altLang="en-US"/>
              <a:t>就不可以小于</a:t>
            </a:r>
            <a:r>
              <a:rPr kumimoji="1" lang="en-US" altLang="zh-CN"/>
              <a:t>32</a:t>
            </a:r>
            <a:r>
              <a:rPr kumimoji="1" lang="zh-CN" altLang="en-US"/>
              <a:t>，同理，使用</a:t>
            </a:r>
            <a:r>
              <a:rPr kumimoji="1" lang="en-US" altLang="zh-CN"/>
              <a:t>SHA1</a:t>
            </a:r>
            <a:r>
              <a:rPr kumimoji="1" lang="zh-CN" altLang="en-US"/>
              <a:t>就不可以小于</a:t>
            </a:r>
            <a:r>
              <a:rPr kumimoji="1" lang="en-US" altLang="zh-CN"/>
              <a:t>40</a:t>
            </a:r>
            <a:r>
              <a:rPr kumimoji="1" lang="zh-CN" altLang="en-US"/>
              <a:t>，否则密文密码保存到数据库里会被截断，那么用户永远都无法正确登录了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权限控制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21099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介绍了这么多</a:t>
            </a:r>
            <a:r>
              <a:rPr kumimoji="1" lang="en-US" altLang="zh-CN"/>
              <a:t>COOKIE</a:t>
            </a:r>
            <a:r>
              <a:rPr kumimoji="1" lang="zh-CN" altLang="en-US"/>
              <a:t>和</a:t>
            </a:r>
            <a:r>
              <a:rPr kumimoji="1" lang="en-US" altLang="zh-CN"/>
              <a:t>SESSION</a:t>
            </a:r>
            <a:r>
              <a:rPr kumimoji="1" lang="zh-CN" altLang="en-US"/>
              <a:t>的知识，那么到底和我们的权限控制有什么关系？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 dirty="0"/>
              <a:t>在无状态的情况下，用户在登录页登录，但是再访问其它页面时，服务器却无法获知用户是否进行过登录操作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那么，我们可以在登录验证成功后，把用户的验证状态保存在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中，其他任何页面只要能从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里获取到登录状态，就可以判断登录是否已经成功了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这就是权限控制的真谛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用户注册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44337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任何权限控制都要从基本的用户表开始</a:t>
            </a:r>
            <a:r>
              <a:rPr kumimoji="1" lang="zh-CN" altLang="zh-CN"/>
              <a:t>，</a:t>
            </a:r>
            <a:r>
              <a:rPr kumimoji="1" lang="zh-CN" altLang="en-US"/>
              <a:t>而用户名和密码是两个最基本的字段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用户表创建完成后，开发用户注册表单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用户名、密码、确认密码三个表单项</a:t>
            </a:r>
            <a:endParaRPr kumimoji="1"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43490" y="3500265"/>
            <a:ext cx="7024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600" b="1">
                <a:solidFill>
                  <a:srgbClr val="000080"/>
                </a:solidFill>
                <a:effectLst/>
                <a:latin typeface="Menlo"/>
              </a:rPr>
              <a:t>CREATE TABLE crm_user </a:t>
            </a:r>
            <a:r>
              <a:rPr lang="de-DE" altLang="zh-CN" sz="1600">
                <a:effectLst/>
                <a:latin typeface="-webkit-standard"/>
              </a:rPr>
              <a:t>(</a:t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 </a:t>
            </a:r>
            <a:r>
              <a:rPr lang="de-DE" altLang="zh-CN" sz="1600"/>
              <a:t> 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id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INT UNSIGNED PRIMARY KEY AUTO_INCREMENT</a:t>
            </a:r>
            <a:r>
              <a:rPr lang="de-DE" altLang="zh-CN" sz="1600">
                <a:effectLst/>
                <a:latin typeface="-webkit-standard"/>
              </a:rPr>
              <a:t>,</a:t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 </a:t>
            </a:r>
            <a:r>
              <a:rPr lang="de-DE" altLang="zh-CN" sz="1600"/>
              <a:t> 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username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VARCHAR</a:t>
            </a:r>
            <a:r>
              <a:rPr lang="de-DE" altLang="zh-CN" sz="1600">
                <a:effectLst/>
                <a:latin typeface="-webkit-standard"/>
              </a:rPr>
              <a:t>(</a:t>
            </a:r>
            <a:r>
              <a:rPr lang="de-DE" altLang="zh-CN" sz="1600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de-DE" altLang="zh-CN" sz="1600">
                <a:effectLst/>
                <a:latin typeface="-webkit-standard"/>
              </a:rPr>
              <a:t>)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UNIQUE NOT NULL DEFAULT </a:t>
            </a:r>
            <a:r>
              <a:rPr lang="de-DE" altLang="zh-CN" sz="1600" b="1">
                <a:solidFill>
                  <a:srgbClr val="008000"/>
                </a:solidFill>
                <a:effectLst/>
                <a:latin typeface="-webkit-standard"/>
              </a:rPr>
              <a:t>''</a:t>
            </a:r>
            <a:r>
              <a:rPr lang="de-DE" altLang="zh-CN" sz="1600">
                <a:effectLst/>
                <a:latin typeface="-webkit-standard"/>
              </a:rPr>
              <a:t>,</a:t>
            </a:r>
            <a:br>
              <a:rPr lang="de-DE" altLang="zh-CN" sz="1600"/>
            </a:br>
            <a:r>
              <a:rPr lang="de-DE" altLang="zh-CN" sz="1600">
                <a:effectLst/>
                <a:latin typeface="-webkit-standard"/>
              </a:rPr>
              <a:t> </a:t>
            </a:r>
            <a:r>
              <a:rPr lang="de-DE" altLang="zh-CN" sz="1600"/>
              <a:t> </a:t>
            </a:r>
            <a:r>
              <a:rPr lang="de-DE" altLang="zh-CN" sz="1600" b="1">
                <a:solidFill>
                  <a:srgbClr val="660E7A"/>
                </a:solidFill>
                <a:effectLst/>
                <a:latin typeface="-webkit-standard"/>
              </a:rPr>
              <a:t>password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CHAR</a:t>
            </a:r>
            <a:r>
              <a:rPr lang="de-DE" altLang="zh-CN" sz="1600">
                <a:effectLst/>
                <a:latin typeface="-webkit-standard"/>
              </a:rPr>
              <a:t>(</a:t>
            </a:r>
            <a:r>
              <a:rPr lang="de-DE" altLang="zh-CN" sz="1600">
                <a:solidFill>
                  <a:srgbClr val="0000FF"/>
                </a:solidFill>
                <a:effectLst/>
                <a:latin typeface="-webkit-standard"/>
              </a:rPr>
              <a:t>32</a:t>
            </a:r>
            <a:r>
              <a:rPr lang="de-DE" altLang="zh-CN" sz="1600">
                <a:effectLst/>
                <a:latin typeface="-webkit-standard"/>
              </a:rPr>
              <a:t>) </a:t>
            </a:r>
            <a:r>
              <a:rPr lang="de-DE" altLang="zh-CN" sz="1600" b="1">
                <a:solidFill>
                  <a:srgbClr val="000080"/>
                </a:solidFill>
                <a:effectLst/>
                <a:latin typeface="-webkit-standard"/>
              </a:rPr>
              <a:t>NOT NULL DEFAULT </a:t>
            </a:r>
            <a:r>
              <a:rPr lang="de-DE" altLang="zh-CN" sz="1600" b="1">
                <a:solidFill>
                  <a:srgbClr val="008000"/>
                </a:solidFill>
                <a:effectLst/>
                <a:latin typeface="-webkit-standard"/>
              </a:rPr>
              <a:t>''</a:t>
            </a:r>
            <a:br>
              <a:rPr lang="de-DE" altLang="zh-CN" sz="1600" b="1">
                <a:solidFill>
                  <a:srgbClr val="008000"/>
                </a:solidFill>
                <a:effectLst/>
                <a:latin typeface="-webkit-standard"/>
              </a:rPr>
            </a:br>
            <a:r>
              <a:rPr lang="de-DE" altLang="zh-CN" sz="1600">
                <a:effectLst/>
                <a:latin typeface="-webkit-standard"/>
              </a:rPr>
              <a:t>)</a:t>
            </a:r>
            <a:r>
              <a:rPr lang="de-DE" altLang="zh-CN" sz="1600">
                <a:effectLst/>
                <a:latin typeface="Menlo"/>
              </a:rPr>
              <a:t>;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登录验证的原理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3296940"/>
            <a:ext cx="702474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/>
              <a:t>用户在登录页的</a:t>
            </a:r>
            <a:r>
              <a:rPr lang="en-US" altLang="zh-CN"/>
              <a:t>FORM</a:t>
            </a:r>
            <a:r>
              <a:rPr lang="zh-CN" altLang="en-US"/>
              <a:t>里填写用户名和密码，并点击提交</a:t>
            </a:r>
            <a:endParaRPr lang="en-US" altLang="zh-CN"/>
          </a:p>
          <a:p>
            <a:pPr marL="285750" indent="-285750">
              <a:buFont typeface="Arial"/>
              <a:buChar char="•"/>
            </a:pPr>
            <a:r>
              <a:rPr lang="zh-CN" altLang="en-US"/>
              <a:t>服务器得到用户名和密码</a:t>
            </a:r>
            <a:endParaRPr lang="en-US" altLang="zh-CN"/>
          </a:p>
          <a:p>
            <a:pPr marL="285750" indent="-285750">
              <a:buFont typeface="Arial"/>
              <a:buChar char="•"/>
            </a:pPr>
            <a:r>
              <a:rPr lang="zh-CN" altLang="en-US"/>
              <a:t>服务器使用用户名作为查询条件，查找出用户记录</a:t>
            </a:r>
            <a:endParaRPr lang="en-US" altLang="zh-CN"/>
          </a:p>
          <a:p>
            <a:pPr marL="285750" indent="-285750">
              <a:buFont typeface="Arial"/>
              <a:buChar char="•"/>
            </a:pPr>
            <a:r>
              <a:rPr lang="zh-CN" altLang="en-US"/>
              <a:t>如果没有查找到，则登录失败，用户不存在</a:t>
            </a:r>
            <a:endParaRPr lang="en-US" altLang="zh-CN"/>
          </a:p>
          <a:p>
            <a:pPr marL="285750" indent="-285750">
              <a:buFont typeface="Arial"/>
              <a:buChar char="•"/>
            </a:pPr>
            <a:r>
              <a:rPr lang="zh-CN" altLang="en-US"/>
              <a:t>如果查找到，则比对用户提交的密码和数据库中读取的密码是否一致，如果一致则登录成功，反之则用户名或者密码错误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登录验证的原理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00" y="3044599"/>
            <a:ext cx="2402189" cy="2524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/>
              <a:t>登录页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2610" y="3595381"/>
            <a:ext cx="1881970" cy="4283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用户名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2610" y="4497457"/>
            <a:ext cx="1881970" cy="4283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输入密码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12026" y="3044599"/>
            <a:ext cx="2858783" cy="33811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/>
              <a:t>服务器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13429" y="3595381"/>
            <a:ext cx="1881970" cy="4283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用户名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13429" y="4497457"/>
            <a:ext cx="1881970" cy="4283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输入密码</a:t>
            </a:r>
            <a:endParaRPr kumimoji="1" lang="zh-CN" altLang="en-US"/>
          </a:p>
        </p:txBody>
      </p:sp>
      <p:sp>
        <p:nvSpPr>
          <p:cNvPr id="11" name="罐形 10"/>
          <p:cNvSpPr/>
          <p:nvPr/>
        </p:nvSpPr>
        <p:spPr>
          <a:xfrm>
            <a:off x="7038260" y="3666525"/>
            <a:ext cx="1648540" cy="1545248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/>
              <a:t>数据库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13429" y="5818391"/>
            <a:ext cx="1881970" cy="4283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真实密码</a:t>
            </a:r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3"/>
            <a:endCxn id="11" idx="2"/>
          </p:cNvCxnSpPr>
          <p:nvPr/>
        </p:nvCxnSpPr>
        <p:spPr>
          <a:xfrm>
            <a:off x="5995399" y="3809574"/>
            <a:ext cx="1042861" cy="62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1" idx="2"/>
            <a:endCxn id="13" idx="3"/>
          </p:cNvCxnSpPr>
          <p:nvPr/>
        </p:nvCxnSpPr>
        <p:spPr>
          <a:xfrm flipH="1">
            <a:off x="5995399" y="4439149"/>
            <a:ext cx="1042861" cy="159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5" idx="3"/>
            <a:endCxn id="8" idx="1"/>
          </p:cNvCxnSpPr>
          <p:nvPr/>
        </p:nvCxnSpPr>
        <p:spPr>
          <a:xfrm>
            <a:off x="2614580" y="3809574"/>
            <a:ext cx="1498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3"/>
            <a:endCxn id="9" idx="1"/>
          </p:cNvCxnSpPr>
          <p:nvPr/>
        </p:nvCxnSpPr>
        <p:spPr>
          <a:xfrm>
            <a:off x="2614580" y="4711650"/>
            <a:ext cx="1498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上下箭头 27"/>
          <p:cNvSpPr/>
          <p:nvPr/>
        </p:nvSpPr>
        <p:spPr>
          <a:xfrm>
            <a:off x="4681973" y="4951083"/>
            <a:ext cx="657924" cy="800753"/>
          </a:xfrm>
          <a:prstGeom prst="upDownArrow">
            <a:avLst>
              <a:gd name="adj1" fmla="val 54651"/>
              <a:gd name="adj2" fmla="val 290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比对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8363" y="3255614"/>
            <a:ext cx="57683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请依照上面的登录验证原理，开发登录页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/>
              <a:buChar char="•"/>
            </a:pPr>
            <a:r>
              <a:rPr lang="zh-CN" altLang="en-US"/>
              <a:t>用户名和密码两个表单项</a:t>
            </a:r>
            <a:endParaRPr lang="en-US" altLang="zh-CN"/>
          </a:p>
          <a:p>
            <a:pPr marL="285750" indent="-285750">
              <a:buFont typeface="Arial"/>
              <a:buChar char="•"/>
            </a:pPr>
            <a:r>
              <a:rPr lang="zh-CN" altLang="en-US"/>
              <a:t>登录成功后直接输出提示信息</a:t>
            </a:r>
            <a:endParaRPr lang="en-US" altLang="zh-CN"/>
          </a:p>
          <a:p>
            <a:pPr marL="285750" indent="-285750">
              <a:buFont typeface="Arial"/>
              <a:buChar char="•"/>
            </a:pPr>
            <a:r>
              <a:rPr lang="zh-CN" altLang="en-US"/>
              <a:t>登录失败后跳回登录页，并显示错误信息（使用</a:t>
            </a:r>
            <a:r>
              <a:rPr lang="en-US" altLang="zh-CN"/>
              <a:t>Session</a:t>
            </a:r>
            <a:r>
              <a:rPr lang="zh-CN" altLang="en-US"/>
              <a:t>保存错误信息）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权限判断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878249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在实现了登录判断的逻辑后，我们需要要用户已经完成登录验证的“状态”保存住，不然用户每次访问一个页面都需要登录一次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在登录判断成功后可以在</a:t>
            </a:r>
            <a:r>
              <a:rPr kumimoji="1" lang="en-US" altLang="zh-CN"/>
              <a:t>SESSION</a:t>
            </a:r>
            <a:r>
              <a:rPr kumimoji="1" lang="zh-CN" altLang="en-US"/>
              <a:t>中添加一个数据，譬如：</a:t>
            </a:r>
            <a:r>
              <a:rPr lang="en-US" altLang="zh-CN">
                <a:solidFill>
                  <a:srgbClr val="660000"/>
                </a:solidFill>
                <a:effectLst/>
                <a:latin typeface="Menlo"/>
              </a:rPr>
              <a:t>$_SESSION</a:t>
            </a:r>
            <a:r>
              <a:rPr lang="en-US" altLang="zh-CN">
                <a:effectLst/>
                <a:latin typeface="-webkit-standard"/>
              </a:rPr>
              <a:t>[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‘auth’</a:t>
            </a:r>
            <a:r>
              <a:rPr lang="en-US" altLang="zh-CN">
                <a:effectLst/>
                <a:latin typeface="-webkit-standard"/>
              </a:rPr>
              <a:t>] =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true</a:t>
            </a:r>
            <a:r>
              <a:rPr lang="en-US" altLang="zh-CN">
                <a:effectLst/>
                <a:latin typeface="Menlo"/>
              </a:rPr>
              <a:t>;</a:t>
            </a:r>
            <a:r>
              <a:rPr lang="zh-CN" altLang="en-US">
                <a:latin typeface="Menlo"/>
              </a:rPr>
              <a:t>或者</a:t>
            </a:r>
            <a:r>
              <a:rPr lang="en-US" altLang="zh-CN">
                <a:solidFill>
                  <a:srgbClr val="660000"/>
                </a:solidFill>
                <a:effectLst/>
                <a:latin typeface="-webkit-standard"/>
              </a:rPr>
              <a:t>$_SESSION</a:t>
            </a:r>
            <a:r>
              <a:rPr lang="en-US" altLang="zh-CN">
                <a:effectLst/>
                <a:latin typeface="-webkit-standard"/>
              </a:rPr>
              <a:t>[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'auth'</a:t>
            </a:r>
            <a:r>
              <a:rPr lang="en-US" altLang="zh-CN">
                <a:effectLst/>
                <a:latin typeface="-webkit-standard"/>
              </a:rPr>
              <a:t>] = </a:t>
            </a:r>
            <a:r>
              <a:rPr lang="en-US" altLang="zh-CN" b="1">
                <a:solidFill>
                  <a:srgbClr val="008000"/>
                </a:solidFill>
                <a:effectLst/>
                <a:latin typeface="-webkit-standard"/>
              </a:rPr>
              <a:t>'auth'</a:t>
            </a:r>
            <a:r>
              <a:rPr lang="en-US" altLang="zh-CN">
                <a:effectLst/>
                <a:latin typeface="Menlo"/>
              </a:rPr>
              <a:t>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这样，任何需要登录才可以访问的页面，我们都可以在页面的头部先判断</a:t>
            </a:r>
            <a:r>
              <a:rPr kumimoji="1" lang="en-US" altLang="zh-CN"/>
              <a:t>SESSION</a:t>
            </a:r>
            <a:r>
              <a:rPr kumimoji="1" lang="zh-CN" altLang="en-US"/>
              <a:t>里有没有设置</a:t>
            </a:r>
            <a:r>
              <a:rPr kumimoji="1" lang="en-US" altLang="zh-CN"/>
              <a:t>auth</a:t>
            </a:r>
            <a:r>
              <a:rPr kumimoji="1" lang="zh-CN" altLang="en-US"/>
              <a:t>这个值（甚至都不需要判断是否为</a:t>
            </a:r>
            <a:r>
              <a:rPr kumimoji="1" lang="zh-CN" altLang="zh-CN"/>
              <a:t>1</a:t>
            </a:r>
            <a:r>
              <a:rPr kumimoji="1" lang="zh-CN" altLang="en-US"/>
              <a:t>），显然，如果没有通过登录验证，</a:t>
            </a:r>
            <a:r>
              <a:rPr kumimoji="1" lang="en-US" altLang="zh-CN"/>
              <a:t>SESSION</a:t>
            </a:r>
            <a:r>
              <a:rPr kumimoji="1" lang="zh-CN" altLang="en-US"/>
              <a:t>里是不会有它的</a:t>
            </a:r>
            <a:endParaRPr kumimoji="1"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权限判断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2555" y="3000022"/>
            <a:ext cx="2652889" cy="1316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/>
              <a:t>Session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58333" y="3465688"/>
            <a:ext cx="2187222" cy="4656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是否登录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03334" y="3000023"/>
            <a:ext cx="2549960" cy="465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需要登录访问的页面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5" idx="3"/>
            <a:endCxn id="8" idx="1"/>
          </p:cNvCxnSpPr>
          <p:nvPr/>
        </p:nvCxnSpPr>
        <p:spPr>
          <a:xfrm flipV="1">
            <a:off x="3245555" y="3232856"/>
            <a:ext cx="2257779" cy="465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3334" y="3850922"/>
            <a:ext cx="2549960" cy="465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需要登录访问的页面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cxnSp>
        <p:nvCxnSpPr>
          <p:cNvPr id="14" name="直线箭头连接符 13"/>
          <p:cNvCxnSpPr>
            <a:stCxn id="5" idx="3"/>
            <a:endCxn id="12" idx="1"/>
          </p:cNvCxnSpPr>
          <p:nvPr/>
        </p:nvCxnSpPr>
        <p:spPr>
          <a:xfrm>
            <a:off x="3245555" y="3698522"/>
            <a:ext cx="2257779" cy="385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03334" y="4689122"/>
            <a:ext cx="2549960" cy="465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需要登录访问的页面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5" idx="3"/>
            <a:endCxn id="15" idx="1"/>
          </p:cNvCxnSpPr>
          <p:nvPr/>
        </p:nvCxnSpPr>
        <p:spPr>
          <a:xfrm>
            <a:off x="3245555" y="3698522"/>
            <a:ext cx="2257779" cy="1223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3334" y="5442656"/>
            <a:ext cx="2549960" cy="465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无需登录的页面</a:t>
            </a:r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已经登录的用户在页面顶部直接显示文字：已登录</a:t>
            </a:r>
            <a:endParaRPr kumimoji="1" lang="en-US" altLang="zh-CN"/>
          </a:p>
          <a:p>
            <a:r>
              <a:rPr kumimoji="1" lang="zh-CN" altLang="en-US"/>
              <a:t>未登录的用户访问页面时显示：用户名、密码登录框</a:t>
            </a:r>
            <a:endParaRPr kumimoji="1"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0</TotalTime>
  <Words>1946</Words>
  <Application>WPS 演示</Application>
  <PresentationFormat>全屏显示(4:3)</PresentationFormat>
  <Paragraphs>143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起源</vt:lpstr>
      <vt:lpstr>注册和登录</vt:lpstr>
      <vt:lpstr>权限控制</vt:lpstr>
      <vt:lpstr>用户注册</vt:lpstr>
      <vt:lpstr>登录验证的原理</vt:lpstr>
      <vt:lpstr>登录验证的原理</vt:lpstr>
      <vt:lpstr>练习</vt:lpstr>
      <vt:lpstr>权限判断</vt:lpstr>
      <vt:lpstr>权限判断</vt:lpstr>
      <vt:lpstr>练习</vt:lpstr>
      <vt:lpstr>登出</vt:lpstr>
      <vt:lpstr>练习</vt:lpstr>
      <vt:lpstr>明文密码和加密密码</vt:lpstr>
      <vt:lpstr>MD5</vt:lpstr>
      <vt:lpstr>SHA1</vt:lpstr>
      <vt:lpstr>不可逆密码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注册和登录</dc:title>
  <dc:creator>Andy Lui</dc:creator>
  <cp:lastModifiedBy>Administrator</cp:lastModifiedBy>
  <cp:revision>73</cp:revision>
  <dcterms:created xsi:type="dcterms:W3CDTF">2016-02-10T06:18:00Z</dcterms:created>
  <dcterms:modified xsi:type="dcterms:W3CDTF">2016-06-04T04:33:37Z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