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59" r:id="rId6"/>
    <p:sldId id="284" r:id="rId7"/>
    <p:sldId id="313" r:id="rId8"/>
    <p:sldId id="270" r:id="rId9"/>
    <p:sldId id="290" r:id="rId10"/>
    <p:sldId id="271" r:id="rId11"/>
    <p:sldId id="272" r:id="rId12"/>
    <p:sldId id="333" r:id="rId13"/>
    <p:sldId id="334" r:id="rId14"/>
    <p:sldId id="335" r:id="rId15"/>
    <p:sldId id="273" r:id="rId16"/>
    <p:sldId id="285" r:id="rId17"/>
    <p:sldId id="274" r:id="rId18"/>
    <p:sldId id="286" r:id="rId19"/>
    <p:sldId id="336" r:id="rId20"/>
    <p:sldId id="275" r:id="rId21"/>
    <p:sldId id="276" r:id="rId22"/>
    <p:sldId id="287" r:id="rId23"/>
    <p:sldId id="277" r:id="rId24"/>
    <p:sldId id="289" r:id="rId25"/>
    <p:sldId id="278" r:id="rId26"/>
    <p:sldId id="279" r:id="rId27"/>
    <p:sldId id="280" r:id="rId28"/>
    <p:sldId id="352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CURD &amp; SQL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条件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5894" y="2942220"/>
            <a:ext cx="6902339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前面介绍的语句执行的是查询出表中所有的数据。现实应用中，几乎不可能有需求会查出全表数据。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条件，让</a:t>
            </a:r>
            <a:r>
              <a:rPr kumimoji="1" lang="en-US" altLang="zh-CN" dirty="0" smtClean="0"/>
              <a:t>SELECT</a:t>
            </a:r>
            <a:r>
              <a:rPr kumimoji="1" lang="zh-CN" altLang="en-US" smtClean="0"/>
              <a:t>语句按条件进行筛选。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lang="zh-CN" altLang="en-US">
                <a:solidFill>
                  <a:srgbClr val="000000"/>
                </a:solidFill>
                <a:sym typeface="Times New Roman" pitchFamily="18" charset="0"/>
              </a:rPr>
              <a:t>比较运算符</a:t>
            </a:r>
            <a:r>
              <a:rPr lang="en-US" altLang="zh-CN" b="1">
                <a:solidFill>
                  <a:srgbClr val="FF0000"/>
                </a:solidFill>
                <a:sym typeface="Times New Roman" pitchFamily="18" charset="0"/>
              </a:rPr>
              <a:t> =  ,  &gt;  ,  &lt;   ,  &lt;&gt; </a:t>
            </a:r>
            <a:r>
              <a:rPr lang="en-US" altLang="zh-CN" b="1">
                <a:solidFill>
                  <a:srgbClr val="000000"/>
                </a:solidFill>
                <a:sym typeface="Times New Roman" pitchFamily="18" charset="0"/>
              </a:rPr>
              <a:t> </a:t>
            </a:r>
          </a:p>
          <a:p>
            <a:r>
              <a:rPr lang="zh-CN" altLang="en-US">
                <a:solidFill>
                  <a:srgbClr val="000000"/>
                </a:solidFill>
                <a:sym typeface="Times New Roman" pitchFamily="18" charset="0"/>
              </a:rPr>
              <a:t>逻辑运算符 </a:t>
            </a:r>
            <a:r>
              <a:rPr lang="zh-CN" altLang="zh-CN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AND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OR</a:t>
            </a:r>
          </a:p>
          <a:p>
            <a:r>
              <a:rPr lang="zh-CN" altLang="en-US">
                <a:solidFill>
                  <a:srgbClr val="000000"/>
                </a:solidFill>
                <a:sym typeface="Times New Roman" pitchFamily="18" charset="0"/>
              </a:rPr>
              <a:t>字符串模糊查询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LIKE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‘%%’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NOT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LIKE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‘%%’</a:t>
            </a:r>
          </a:p>
          <a:p>
            <a:r>
              <a:rPr lang="zh-CN" altLang="en-US">
                <a:solidFill>
                  <a:srgbClr val="000000"/>
                </a:solidFill>
                <a:sym typeface="Times New Roman" pitchFamily="18" charset="0"/>
              </a:rPr>
              <a:t>按范围查询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IN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、 </a:t>
            </a:r>
            <a:r>
              <a:rPr lang="en-US" altLang="zh-CN">
                <a:solidFill>
                  <a:srgbClr val="FF0000"/>
                </a:solidFill>
                <a:sym typeface="Times New Roman" pitchFamily="18" charset="0"/>
              </a:rPr>
              <a:t>NOT</a:t>
            </a:r>
            <a:r>
              <a:rPr lang="zh-CN" altLang="en-US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Times New Roman" pitchFamily="18" charset="0"/>
              </a:rPr>
              <a:t>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&lt;&gt;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5910" y="2521974"/>
            <a:ext cx="70247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等于、大于、小余、不等于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查询出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大为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姓名（ 当前是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年，</a:t>
            </a:r>
            <a:r>
              <a:rPr kumimoji="1" lang="en-US" altLang="zh-CN" dirty="0"/>
              <a:t>20</a:t>
            </a:r>
            <a:r>
              <a:rPr kumimoji="1" lang="zh-CN" altLang="en-US" dirty="0"/>
              <a:t>岁的话， 出生日期为 </a:t>
            </a:r>
            <a:r>
              <a:rPr kumimoji="1" lang="en-US" altLang="zh-CN" dirty="0"/>
              <a:t>2016-20 = 1996 </a:t>
            </a:r>
            <a:r>
              <a:rPr kumimoji="1" lang="zh-CN" altLang="en-US" dirty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name 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en-US" altLang="zh-CN" dirty="0">
                <a:effectLst/>
                <a:latin typeface="-webkit-standard"/>
              </a:rPr>
              <a:t>birthday &gt; '1996'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请大家再分别尝试 </a:t>
            </a:r>
            <a:r>
              <a:rPr kumimoji="1" lang="en-US" altLang="zh-CN" dirty="0" smtClean="0">
                <a:solidFill>
                  <a:srgbClr val="FF0000"/>
                </a:solidFill>
              </a:rPr>
              <a:t>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 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 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&gt;=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&lt;=</a:t>
            </a: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查询 出生日期 等于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1996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的怎么写？ 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查询体重大于</a:t>
            </a:r>
            <a:r>
              <a:rPr kumimoji="1" lang="en-US" altLang="zh-CN" dirty="0" smtClean="0">
                <a:solidFill>
                  <a:srgbClr val="FF0000"/>
                </a:solidFill>
              </a:rPr>
              <a:t>100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公斤的，用户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查询身高大于</a:t>
            </a:r>
            <a:r>
              <a:rPr kumimoji="1" lang="en-US" altLang="zh-CN" dirty="0" smtClean="0">
                <a:solidFill>
                  <a:srgbClr val="FF0000"/>
                </a:solidFill>
              </a:rPr>
              <a:t>190</a:t>
            </a:r>
            <a:r>
              <a:rPr kumimoji="1" lang="en-US" altLang="zh-CN" dirty="0" smtClean="0">
                <a:solidFill>
                  <a:srgbClr val="FF0000"/>
                </a:solidFill>
              </a:rPr>
              <a:t>cm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用户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日期相关函数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8975" y="1918970"/>
            <a:ext cx="7171690" cy="91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</a:rPr>
              <a:t>获取日期函数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NOW()	  2008-12-29 16:25:46		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CURDATE() 2008-12-29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CURTIME() 16:25:46</a:t>
            </a: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r>
              <a:rPr kumimoji="1" lang="en-US" altLang="zh-CN" sz="1600" dirty="0" err="1" smtClean="0">
                <a:solidFill>
                  <a:schemeClr val="tx1"/>
                </a:solidFill>
              </a:rPr>
              <a:t>date_format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(now(),'%Y-%m-%d');  //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根据format字符串格式化date值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r>
              <a:rPr kumimoji="1" lang="zh-CN" altLang="en-US" sz="1600" dirty="0" smtClean="0">
                <a:solidFill>
                  <a:schemeClr val="tx1"/>
                </a:solidFill>
              </a:rPr>
              <a:t>只显示年 </a:t>
            </a:r>
          </a:p>
          <a:p>
            <a:r>
              <a:rPr kumimoji="1" lang="en-US" altLang="zh-CN" sz="1600" dirty="0" err="1" smtClean="0">
                <a:sym typeface="+mn-ea"/>
              </a:rPr>
              <a:t>date_format</a:t>
            </a:r>
            <a:r>
              <a:rPr kumimoji="1" lang="en-US" altLang="zh-CN" sz="1600" dirty="0" smtClean="0">
                <a:sym typeface="+mn-ea"/>
              </a:rPr>
              <a:t>(now(),'%Y-%m-%d');  </a:t>
            </a:r>
            <a:endParaRPr kumimoji="1" lang="zh-CN" altLang="en-US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%S, %s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两位数字形式的秒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（ 00,01, ..., 59）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%I, %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两位数字形式的分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（ 00,01, ..., 59）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%H 两位数字形式的小时，24 小时（00,01, ..., 23）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%h 两位数字形式的小时，12 小时（01,02, ..., 12）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%l 数字形式的小时，12 小时（1, 2, ..., 12）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%T 24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小时的时间形式（hh:mm:ss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%r 12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小时的时间形式（hh:mm:ss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AM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或hh:mm:ss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PM）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%W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一周中每一天的名称（Sunday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, Monday, ..., Saturday）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%a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一周中每一天名称的缩写（Sun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, Mon, ..., Sat）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%d 两位数字表示月中的天数（00, 01,..., 31）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%e 数字形式表示月中的天数（1, 2， ..., 31）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%D 英文后缀表示月中的天数（1st, 2nd, 3rd,...）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%w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以数字形式表示周中的天数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（ 0 = Sunday, 1=Monday, ..., 6=Saturday）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%j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以三位数字表示年中的天数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（ 001, 002, ..., 366）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%U 周（0, 1, 52），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其中Sunday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为周中的第一天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%u 周（0, 1, 52），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其中Monday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为周中的第一天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%M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月名（January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, February, ..., December）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%b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缩写的月名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（ January, February,...., December）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%m 两位数字表示的月份（01, 02, ..., 12）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%c 数字表示的月份（1, 2, ...., 12）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%Y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四位数字表示的年份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%y 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两位数字表示的年份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日期相关函数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2603500"/>
            <a:ext cx="85471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</a:rPr>
              <a:t>根据出生日期，显示年龄</a:t>
            </a:r>
          </a:p>
          <a:p>
            <a:endParaRPr kumimoji="1" lang="zh-CN" altLang="en-US" sz="1600" dirty="0" smtClean="0">
              <a:solidFill>
                <a:schemeClr val="tx1"/>
              </a:solidFill>
            </a:endParaRPr>
          </a:p>
          <a:p>
            <a:r>
              <a:rPr kumimoji="1" sz="1600" dirty="0" smtClean="0"/>
              <a:t>SELECT   date_format(from_days(to_days(now()) - to_days(birthday )),'%y')</a:t>
            </a:r>
          </a:p>
          <a:p>
            <a:r>
              <a:rPr kumimoji="1" sz="1600" dirty="0" smtClean="0"/>
              <a:t>FROM cv </a:t>
            </a:r>
          </a:p>
          <a:p>
            <a:r>
              <a:rPr kumimoji="1" sz="1600" dirty="0" smtClean="0"/>
              <a:t>WHERE 1</a:t>
            </a:r>
          </a:p>
          <a:p>
            <a:r>
              <a:rPr kumimoji="1" sz="1600" dirty="0" smtClean="0"/>
              <a:t> </a:t>
            </a:r>
            <a:endParaRPr kumimoji="1" lang="zh-CN" altLang="en-US" sz="1600" dirty="0" smtClean="0">
              <a:solidFill>
                <a:schemeClr val="tx1"/>
              </a:solidFill>
            </a:endParaRPr>
          </a:p>
          <a:p>
            <a:r>
              <a:rPr kumimoji="1" sz="1600" dirty="0" smtClean="0">
                <a:sym typeface="+mn-ea"/>
              </a:rPr>
              <a:t>now() </a:t>
            </a:r>
            <a:r>
              <a:rPr kumimoji="1" lang="zh-CN" sz="1600" dirty="0" smtClean="0">
                <a:sym typeface="+mn-ea"/>
              </a:rPr>
              <a:t>当前日期</a:t>
            </a:r>
          </a:p>
          <a:p>
            <a:r>
              <a:rPr kumimoji="1" lang="en-US" sz="1600" dirty="0" smtClean="0">
                <a:sym typeface="+mn-ea"/>
              </a:rPr>
              <a:t>f</a:t>
            </a:r>
            <a:r>
              <a:rPr kumimoji="1" sz="1600" dirty="0" smtClean="0">
                <a:sym typeface="+mn-ea"/>
              </a:rPr>
              <a:t>rom_days </a:t>
            </a:r>
            <a:r>
              <a:rPr kumimoji="1" lang="zh-CN" sz="1600" dirty="0" smtClean="0">
                <a:sym typeface="+mn-ea"/>
              </a:rPr>
              <a:t>根据日期，返回天数 （从</a:t>
            </a:r>
            <a:r>
              <a:rPr kumimoji="1" lang="en-US" altLang="zh-CN" sz="1600" dirty="0" smtClean="0">
                <a:sym typeface="+mn-ea"/>
              </a:rPr>
              <a:t>0000</a:t>
            </a:r>
            <a:r>
              <a:rPr kumimoji="1" lang="zh-CN" altLang="en-US" sz="1600" dirty="0" smtClean="0">
                <a:sym typeface="+mn-ea"/>
              </a:rPr>
              <a:t>年开始算</a:t>
            </a:r>
            <a:r>
              <a:rPr kumimoji="1" lang="zh-CN" sz="1600" dirty="0" smtClean="0">
                <a:sym typeface="+mn-ea"/>
              </a:rPr>
              <a:t>）</a:t>
            </a:r>
          </a:p>
          <a:p>
            <a:r>
              <a:rPr kumimoji="1" sz="1600" dirty="0" smtClean="0">
                <a:sym typeface="+mn-ea"/>
              </a:rPr>
              <a:t>date_format</a:t>
            </a:r>
            <a:r>
              <a:rPr kumimoji="1" lang="zh-CN" sz="1600" dirty="0" smtClean="0">
                <a:sym typeface="+mn-ea"/>
              </a:rPr>
              <a:t>    根据天数，算出日期</a:t>
            </a:r>
          </a:p>
          <a:p>
            <a:endParaRPr kumimoji="1" lang="en-US" altLang="zh-CN" sz="1600" dirty="0" smtClean="0">
              <a:sym typeface="+mn-ea"/>
            </a:endParaRPr>
          </a:p>
          <a:p>
            <a:endParaRPr kumimoji="1" lang="zh-CN" sz="1600" dirty="0" smtClean="0">
              <a:sym typeface="+mn-ea"/>
            </a:endParaRPr>
          </a:p>
          <a:p>
            <a:endParaRPr kumimoji="1" lang="zh-CN" sz="1600" dirty="0" smtClean="0">
              <a:solidFill>
                <a:schemeClr val="tx1"/>
              </a:solidFill>
              <a:sym typeface="+mn-ea"/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  <a:p>
            <a:endParaRPr kumimoji="1"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日期相关函数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2603500"/>
            <a:ext cx="8547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sz="1600" dirty="0" smtClean="0">
              <a:sym typeface="+mn-ea"/>
            </a:endParaRPr>
          </a:p>
          <a:p>
            <a:r>
              <a:rPr kumimoji="1" lang="zh-CN" altLang="en-US" sz="1600" dirty="0" smtClean="0">
                <a:sym typeface="+mn-ea"/>
              </a:rPr>
              <a:t>显示年龄大于</a:t>
            </a:r>
            <a:r>
              <a:rPr kumimoji="1" lang="en-US" altLang="zh-CN" sz="1600" dirty="0" smtClean="0">
                <a:sym typeface="+mn-ea"/>
              </a:rPr>
              <a:t>20</a:t>
            </a:r>
            <a:r>
              <a:rPr kumimoji="1" lang="zh-CN" altLang="en-US" sz="1600" dirty="0" smtClean="0">
                <a:sym typeface="+mn-ea"/>
              </a:rPr>
              <a:t>岁的用户姓名，</a:t>
            </a:r>
            <a:r>
              <a:rPr kumimoji="1" lang="zh-CN" altLang="en-US" sz="1600" dirty="0" smtClean="0">
                <a:sym typeface="+mn-ea"/>
              </a:rPr>
              <a:t>性别</a:t>
            </a:r>
            <a:endParaRPr kumimoji="1" lang="en-US" altLang="zh-CN" sz="1600" dirty="0" smtClean="0">
              <a:sym typeface="+mn-ea"/>
            </a:endParaRPr>
          </a:p>
          <a:p>
            <a:endParaRPr kumimoji="1" lang="en-US" altLang="zh-CN" sz="1600" dirty="0" smtClean="0">
              <a:sym typeface="+mn-ea"/>
            </a:endParaRPr>
          </a:p>
          <a:p>
            <a:endParaRPr kumimoji="1" lang="zh-CN" altLang="en-US" sz="1600" dirty="0" smtClean="0">
              <a:sym typeface="+mn-ea"/>
            </a:endParaRPr>
          </a:p>
          <a:p>
            <a:r>
              <a:rPr lang="en-US" sz="1600" dirty="0" smtClean="0"/>
              <a:t>SELECT </a:t>
            </a:r>
          </a:p>
          <a:p>
            <a:r>
              <a:rPr lang="en-US" sz="1600" dirty="0" smtClean="0"/>
              <a:t>  name, sex, birthday, </a:t>
            </a:r>
            <a:r>
              <a:rPr lang="en-US" sz="1600" dirty="0" err="1" smtClean="0"/>
              <a:t>date_format</a:t>
            </a:r>
            <a:r>
              <a:rPr lang="en-US" sz="1600" dirty="0" smtClean="0"/>
              <a:t>( now(),'%Y') - </a:t>
            </a:r>
            <a:r>
              <a:rPr lang="en-US" sz="1600" dirty="0" err="1" smtClean="0"/>
              <a:t>date_format</a:t>
            </a:r>
            <a:r>
              <a:rPr lang="en-US" sz="1600" dirty="0" smtClean="0"/>
              <a:t>( </a:t>
            </a:r>
            <a:r>
              <a:rPr lang="en-US" sz="1600" dirty="0" err="1" smtClean="0"/>
              <a:t>birthday,'%Y</a:t>
            </a:r>
            <a:r>
              <a:rPr lang="en-US" sz="1600" dirty="0" smtClean="0"/>
              <a:t>') as age   </a:t>
            </a:r>
          </a:p>
          <a:p>
            <a:r>
              <a:rPr lang="en-US" sz="1600" dirty="0" smtClean="0"/>
              <a:t>FROM </a:t>
            </a:r>
          </a:p>
          <a:p>
            <a:r>
              <a:rPr lang="en-US" sz="1600" dirty="0" smtClean="0"/>
              <a:t>  </a:t>
            </a:r>
            <a:r>
              <a:rPr lang="en-US" sz="1600" dirty="0" err="1" smtClean="0"/>
              <a:t>cv</a:t>
            </a:r>
            <a:r>
              <a:rPr lang="en-US" sz="1600" dirty="0" smtClean="0"/>
              <a:t>  </a:t>
            </a:r>
          </a:p>
          <a:p>
            <a:r>
              <a:rPr lang="en-US" sz="1600" dirty="0" smtClean="0"/>
              <a:t>WHERE   </a:t>
            </a:r>
          </a:p>
          <a:p>
            <a:r>
              <a:rPr lang="en-US" sz="1600" dirty="0" smtClean="0"/>
              <a:t>  birthday &lt;=    cast( (</a:t>
            </a:r>
            <a:r>
              <a:rPr lang="en-US" sz="1600" dirty="0" err="1" smtClean="0"/>
              <a:t>date_format</a:t>
            </a:r>
            <a:r>
              <a:rPr lang="en-US" sz="1600" dirty="0" smtClean="0"/>
              <a:t>(now(),'%Y-%m-%d') - 20 ) as char(4))  limit 10;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2780" y="2279650"/>
            <a:ext cx="74155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与和或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查询</a:t>
            </a:r>
            <a:r>
              <a:rPr kumimoji="1" lang="zh-CN" altLang="en-US" dirty="0" smtClean="0"/>
              <a:t>出身高大于等于</a:t>
            </a:r>
            <a:r>
              <a:rPr kumimoji="1" lang="en-US" altLang="zh-CN" dirty="0" smtClean="0"/>
              <a:t>180</a:t>
            </a:r>
            <a:r>
              <a:rPr kumimoji="1" lang="zh-CN" altLang="en-US" dirty="0" smtClean="0"/>
              <a:t>并且体重小于等于</a:t>
            </a:r>
            <a:r>
              <a:rPr kumimoji="1" lang="en-US" altLang="zh-CN" dirty="0" smtClean="0"/>
              <a:t>75</a:t>
            </a:r>
            <a:r>
              <a:rPr kumimoji="1" lang="zh-CN" altLang="en-US" dirty="0" smtClean="0"/>
              <a:t>公斤的，男性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姓名和</a:t>
            </a:r>
            <a:r>
              <a:rPr kumimoji="1" lang="zh-CN" altLang="en-US" dirty="0" smtClean="0"/>
              <a:t>年龄</a:t>
            </a:r>
            <a:r>
              <a:rPr kumimoji="1" lang="zh-CN" altLang="zh-CN" dirty="0" smtClean="0"/>
              <a:t> </a:t>
            </a:r>
            <a:endParaRPr kumimoji="1" lang="zh-CN" altLang="zh-CN" dirty="0"/>
          </a:p>
          <a:p>
            <a:endParaRPr kumimoji="1" lang="en-US" altLang="zh-CN" b="1" dirty="0">
              <a:solidFill>
                <a:srgbClr val="000080"/>
              </a:solidFill>
              <a:effectLst/>
              <a:latin typeface="Menlo"/>
            </a:endParaRPr>
          </a:p>
          <a:p>
            <a:endParaRPr kumimoji="1" lang="en-US" altLang="zh-CN" b="1" dirty="0">
              <a:solidFill>
                <a:srgbClr val="000080"/>
              </a:solidFill>
              <a:effectLst/>
              <a:latin typeface="Menlo"/>
            </a:endParaRPr>
          </a:p>
          <a:p>
            <a:r>
              <a:rPr lang="sk-SK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sk-SK" b="1" dirty="0">
                <a:solidFill>
                  <a:srgbClr val="000080"/>
                </a:solidFill>
                <a:effectLst/>
                <a:latin typeface="Menlo"/>
              </a:rPr>
              <a:t>name</a:t>
            </a:r>
            <a:r>
              <a:rPr lang="sk-SK" altLang="zh-CN" dirty="0">
                <a:effectLst/>
                <a:latin typeface="-webkit-standard"/>
              </a:rPr>
              <a:t>, </a:t>
            </a:r>
            <a:r>
              <a:rPr lang="en-US" altLang="sk-SK" dirty="0">
                <a:effectLst/>
                <a:latin typeface="-webkit-standard"/>
              </a:rPr>
              <a:t>sex </a:t>
            </a:r>
            <a:r>
              <a:rPr lang="sk-SK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sk-SK" altLang="zh-CN" dirty="0">
                <a:effectLst/>
                <a:latin typeface="-webkit-standard"/>
              </a:rPr>
              <a:t>cv </a:t>
            </a:r>
            <a:r>
              <a:rPr lang="sk-SK" altLang="zh-CN" b="1" dirty="0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sk-SK" altLang="zh-CN" dirty="0">
                <a:effectLst/>
                <a:latin typeface="-webkit-standard"/>
              </a:rPr>
              <a:t> </a:t>
            </a:r>
            <a:r>
              <a:rPr lang="en-US" altLang="sk-SK" dirty="0">
                <a:effectLst/>
                <a:latin typeface="-webkit-standard"/>
              </a:rPr>
              <a:t>birthday &gt;= ..</a:t>
            </a:r>
          </a:p>
          <a:p>
            <a:endParaRPr lang="en-US" altLang="sk-SK" dirty="0">
              <a:effectLst/>
              <a:latin typeface="-webkit-standard"/>
            </a:endParaRPr>
          </a:p>
          <a:p>
            <a:r>
              <a:rPr lang="en-US" altLang="sk-SK" dirty="0">
                <a:effectLst/>
                <a:latin typeface="-webkit-standard"/>
              </a:rPr>
              <a:t>and birthday &lt;= ...</a:t>
            </a:r>
          </a:p>
          <a:p>
            <a:endParaRPr lang="en-US" altLang="sk-SK" dirty="0">
              <a:effectLst/>
              <a:latin typeface="-webkit-standard"/>
            </a:endParaRPr>
          </a:p>
          <a:p>
            <a:endParaRPr kumimoji="1" lang="zh-CN" altLang="sk-SK" dirty="0" smtClean="0">
              <a:effectLst/>
              <a:latin typeface="-webkit-standard"/>
              <a:sym typeface="+mn-ea"/>
            </a:endParaRPr>
          </a:p>
          <a:p>
            <a:endParaRPr kumimoji="1"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如果要查询出所有年龄在</a:t>
            </a:r>
            <a:r>
              <a:rPr kumimoji="1" lang="en-US" altLang="zh-CN"/>
              <a:t>25</a:t>
            </a:r>
            <a:r>
              <a:rPr kumimoji="1" lang="zh-CN" altLang="en-US"/>
              <a:t>以上</a:t>
            </a:r>
            <a:r>
              <a:rPr kumimoji="1" lang="zh-CN" altLang="en-US">
                <a:solidFill>
                  <a:srgbClr val="FF0000"/>
                </a:solidFill>
              </a:rPr>
              <a:t>或者</a:t>
            </a:r>
            <a:r>
              <a:rPr kumimoji="1" lang="en-US" altLang="zh-CN"/>
              <a:t>20</a:t>
            </a:r>
            <a:r>
              <a:rPr kumimoji="1" lang="zh-CN" altLang="en-US"/>
              <a:t>岁以下的简历，该如何查询？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NOT LIKE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302742"/>
            <a:ext cx="7024744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模糊查询文本字段的内容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查询姓名中</a:t>
            </a:r>
            <a:r>
              <a:rPr kumimoji="1" lang="zh-CN" altLang="en-US" dirty="0" smtClean="0"/>
              <a:t>包含王的</a:t>
            </a:r>
            <a:r>
              <a:rPr kumimoji="1" lang="zh-CN" altLang="en-US" dirty="0" smtClean="0"/>
              <a:t>记录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name LIKE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'%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-webkit-standard"/>
              </a:rPr>
              <a:t>王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%'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请分别分析下面的三种用法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name LIKE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zh-CN" altLang="en-US" b="1" dirty="0">
                <a:solidFill>
                  <a:srgbClr val="008000"/>
                </a:solidFill>
                <a:latin typeface="-webkit-standard"/>
                <a:sym typeface="+mn-ea"/>
              </a:rPr>
              <a:t>王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%'</a:t>
            </a:r>
            <a:r>
              <a:rPr lang="en-US" altLang="zh-CN" dirty="0">
                <a:effectLst/>
                <a:latin typeface="-webkit-standard"/>
              </a:rPr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name LIKE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'%</a:t>
            </a:r>
            <a:r>
              <a:rPr lang="zh-CN" altLang="en-US" b="1" dirty="0">
                <a:solidFill>
                  <a:srgbClr val="008000"/>
                </a:solidFill>
                <a:latin typeface="-webkit-standard"/>
                <a:sym typeface="+mn-ea"/>
              </a:rPr>
              <a:t>王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name LIKE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'%</a:t>
            </a:r>
            <a:r>
              <a:rPr lang="zh-CN" altLang="en-US" b="1" dirty="0">
                <a:solidFill>
                  <a:srgbClr val="008000"/>
                </a:solidFill>
                <a:latin typeface="-webkit-standard"/>
                <a:sym typeface="+mn-ea"/>
              </a:rPr>
              <a:t>王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%'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请查询出所有</a:t>
            </a:r>
            <a:r>
              <a:rPr kumimoji="1" lang="en-US" altLang="zh-CN"/>
              <a:t>age</a:t>
            </a:r>
            <a:r>
              <a:rPr kumimoji="1" lang="zh-CN" altLang="en-US"/>
              <a:t>等于</a:t>
            </a:r>
            <a:r>
              <a:rPr kumimoji="1" lang="en-US" altLang="zh-CN"/>
              <a:t>20</a:t>
            </a:r>
            <a:r>
              <a:rPr kumimoji="1" lang="zh-CN" altLang="en-US"/>
              <a:t>、或者</a:t>
            </a:r>
            <a:r>
              <a:rPr kumimoji="1" lang="en-US" altLang="zh-CN"/>
              <a:t>age</a:t>
            </a:r>
            <a:r>
              <a:rPr kumimoji="1" lang="zh-CN" altLang="en-US"/>
              <a:t>等于</a:t>
            </a:r>
            <a:r>
              <a:rPr kumimoji="1" lang="en-US" altLang="zh-CN"/>
              <a:t>25</a:t>
            </a:r>
            <a:r>
              <a:rPr kumimoji="1" lang="zh-CN" altLang="en-US"/>
              <a:t>、或者</a:t>
            </a:r>
            <a:r>
              <a:rPr kumimoji="1" lang="en-US" altLang="zh-CN"/>
              <a:t>age</a:t>
            </a:r>
            <a:r>
              <a:rPr kumimoji="1" lang="zh-CN" altLang="en-US"/>
              <a:t>等于</a:t>
            </a:r>
            <a:r>
              <a:rPr kumimoji="1" lang="en-US" altLang="zh-CN"/>
              <a:t>30</a:t>
            </a:r>
            <a:r>
              <a:rPr kumimoji="1" lang="zh-CN" altLang="en-US"/>
              <a:t>的用户数据。</a:t>
            </a:r>
          </a:p>
          <a:p>
            <a:r>
              <a:rPr kumimoji="1" lang="zh-CN" altLang="en-US"/>
              <a:t>查询出姓王的用户</a:t>
            </a:r>
          </a:p>
          <a:p>
            <a:r>
              <a:rPr kumimoji="1" lang="zh-CN" altLang="en-US"/>
              <a:t>查询出姓名中含有王的用户</a:t>
            </a:r>
          </a:p>
          <a:p>
            <a:r>
              <a:rPr kumimoji="1" lang="zh-CN" altLang="en-US"/>
              <a:t>查询出姓名最后一个字是王的用户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冗余字段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根据生日查询年龄，有点麻烦，可以考虑给表加个冗余字段。</a:t>
            </a:r>
          </a:p>
          <a:p>
            <a:pPr marL="0" indent="0">
              <a:buNone/>
            </a:pPr>
            <a:r>
              <a:rPr kumimoji="1" lang="en-US" altLang="zh-CN" dirty="0"/>
              <a:t>age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(3)</a:t>
            </a:r>
          </a:p>
          <a:p>
            <a:pPr marL="0" indent="0">
              <a:buNone/>
            </a:pPr>
            <a:r>
              <a:rPr kumimoji="1" lang="zh-CN" altLang="en-US" dirty="0"/>
              <a:t>注意： 这个字段，需要用脚本每年更新一次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写脚本或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更新此字段</a:t>
            </a:r>
          </a:p>
          <a:p>
            <a:pPr marL="0" indent="0">
              <a:buNone/>
            </a:pPr>
            <a:r>
              <a:rPr kumimoji="1" lang="en-US" altLang="zh-CN" dirty="0"/>
              <a:t>update </a:t>
            </a:r>
            <a:r>
              <a:rPr kumimoji="1" lang="en-US" altLang="zh-CN" dirty="0" err="1"/>
              <a:t>cv</a:t>
            </a:r>
            <a:r>
              <a:rPr kumimoji="1" lang="en-US" altLang="zh-CN" dirty="0"/>
              <a:t> set age = </a:t>
            </a:r>
            <a:r>
              <a:rPr kumimoji="1" lang="en-US" altLang="zh-CN" dirty="0" err="1"/>
              <a:t>date_format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from_days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to_days</a:t>
            </a:r>
            <a:r>
              <a:rPr kumimoji="1" lang="en-US" altLang="zh-CN" dirty="0"/>
              <a:t>(now()) - </a:t>
            </a:r>
            <a:r>
              <a:rPr kumimoji="1" lang="en-US" altLang="zh-CN" dirty="0" err="1"/>
              <a:t>to_days</a:t>
            </a:r>
            <a:r>
              <a:rPr kumimoji="1" lang="en-US" altLang="zh-CN" dirty="0"/>
              <a:t>(birthday )),'%y')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CURD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6451" y="3421832"/>
            <a:ext cx="352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</a:t>
            </a:r>
            <a:r>
              <a:rPr kumimoji="1" lang="zh-CN" altLang="en-US" smtClean="0"/>
              <a:t>：</a:t>
            </a:r>
            <a:r>
              <a:rPr kumimoji="1" lang="en-US" altLang="zh-CN" smtClean="0"/>
              <a:t>CREATE</a:t>
            </a:r>
            <a:r>
              <a:rPr kumimoji="1" lang="zh-CN" altLang="en-US" smtClean="0"/>
              <a:t>创建数据</a:t>
            </a:r>
            <a:endParaRPr kumimoji="1" lang="en-US" altLang="zh-CN" smtClean="0"/>
          </a:p>
          <a:p>
            <a:r>
              <a:rPr kumimoji="1" lang="en-US" altLang="zh-CN" smtClean="0"/>
              <a:t>U</a:t>
            </a:r>
            <a:r>
              <a:rPr kumimoji="1" lang="zh-CN" altLang="en-US" smtClean="0"/>
              <a:t>：</a:t>
            </a:r>
            <a:r>
              <a:rPr kumimoji="1" lang="en-US" altLang="zh-CN" smtClean="0"/>
              <a:t>UPDATE</a:t>
            </a:r>
            <a:r>
              <a:rPr kumimoji="1" lang="zh-CN" altLang="en-US" smtClean="0"/>
              <a:t>更新数据</a:t>
            </a:r>
            <a:endParaRPr kumimoji="1" lang="en-US" altLang="zh-CN" smtClean="0"/>
          </a:p>
          <a:p>
            <a:r>
              <a:rPr kumimoji="1" lang="en-US" altLang="zh-CN" smtClean="0"/>
              <a:t>R</a:t>
            </a:r>
            <a:r>
              <a:rPr kumimoji="1" lang="zh-CN" altLang="en-US" smtClean="0"/>
              <a:t>：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读取数据</a:t>
            </a:r>
            <a:endParaRPr kumimoji="1" lang="en-US" altLang="zh-CN" smtClean="0"/>
          </a:p>
          <a:p>
            <a:r>
              <a:rPr kumimoji="1" lang="en-US" altLang="zh-CN" smtClean="0"/>
              <a:t>D</a:t>
            </a:r>
            <a:r>
              <a:rPr kumimoji="1" lang="zh-CN" altLang="en-US" smtClean="0"/>
              <a:t>：</a:t>
            </a:r>
            <a:r>
              <a:rPr kumimoji="1" lang="en-US" altLang="zh-CN" smtClean="0"/>
              <a:t>DELETE</a:t>
            </a:r>
            <a:r>
              <a:rPr kumimoji="1" lang="zh-CN" altLang="en-US" smtClean="0"/>
              <a:t>删除数据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NOT IN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56222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前面的练习中，我们或许会这么写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name 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en-US" altLang="zh-CN" dirty="0">
                <a:effectLst/>
                <a:latin typeface="-webkit-standard"/>
              </a:rPr>
              <a:t>age =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OR </a:t>
            </a:r>
            <a:r>
              <a:rPr lang="en-US" altLang="zh-CN" dirty="0">
                <a:effectLst/>
                <a:latin typeface="-webkit-standard"/>
              </a:rPr>
              <a:t>age =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OR </a:t>
            </a:r>
            <a:r>
              <a:rPr lang="en-US" altLang="zh-CN" dirty="0">
                <a:effectLst/>
                <a:latin typeface="-webkit-standard"/>
              </a:rPr>
              <a:t>age =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实际上，按指定的范围进行查询，可以更加简单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name 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en-US" altLang="zh-CN" dirty="0">
                <a:effectLst/>
                <a:latin typeface="-webkit-standard"/>
              </a:rPr>
              <a:t>age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IN 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25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30</a:t>
            </a:r>
            <a:r>
              <a:rPr lang="en-US" altLang="zh-CN" dirty="0">
                <a:effectLst/>
                <a:latin typeface="Menlo"/>
              </a:rPr>
              <a:t>);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请尝试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6162" y="2978114"/>
            <a:ext cx="7022072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可以对指定的字段进行分组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effectLst/>
              </a:rPr>
              <a:t>select * from </a:t>
            </a:r>
            <a:r>
              <a:rPr lang="en-US" altLang="zh-CN" b="1" dirty="0" err="1">
                <a:effectLst/>
              </a:rPr>
              <a:t>cv</a:t>
            </a:r>
            <a:r>
              <a:rPr lang="en-US" altLang="zh-CN" b="1" dirty="0">
                <a:effectLst/>
              </a:rPr>
              <a:t> group by city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上面的语句会按所在城市对记录进行分组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但是执行的结果可能和大家预期的并不一样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一旦数据使用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分组，那么查询出的记录条数是与分组的个数一致的：譬如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个学生分别来自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个城市，按城市分组后，查询出来的记录数是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这样的数据对我们来说用处不大，那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应该怎么用？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6162" y="3133337"/>
            <a:ext cx="7022072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最大的作用是与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配合使用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city, </a:t>
            </a:r>
            <a:r>
              <a:rPr lang="en-US" altLang="zh-CN" i="1" dirty="0">
                <a:solidFill>
                  <a:srgbClr val="000080"/>
                </a:solidFill>
                <a:effectLst/>
                <a:latin typeface="-webkit-standard"/>
              </a:rPr>
              <a:t>COUNT</a:t>
            </a:r>
            <a:r>
              <a:rPr lang="en-US" altLang="zh-CN" dirty="0">
                <a:effectLst/>
                <a:latin typeface="-webkit-standard"/>
              </a:rPr>
              <a:t>(city)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GROUP BY </a:t>
            </a:r>
            <a:r>
              <a:rPr lang="en-US" altLang="zh-CN" dirty="0">
                <a:effectLst/>
                <a:latin typeface="Menlo"/>
              </a:rPr>
              <a:t>city;</a:t>
            </a:r>
          </a:p>
          <a:p>
            <a:endParaRPr kumimoji="1" lang="en-US" altLang="zh-CN" dirty="0" smtClean="0">
              <a:effectLst/>
              <a:latin typeface="Menlo"/>
            </a:endParaRPr>
          </a:p>
          <a:p>
            <a:r>
              <a:rPr lang="zh-CN" altLang="en-US" dirty="0">
                <a:effectLst/>
                <a:latin typeface="Menlo"/>
              </a:rPr>
              <a:t>可以使用</a:t>
            </a:r>
            <a:r>
              <a:rPr lang="en-US" altLang="zh-CN" dirty="0">
                <a:effectLst/>
                <a:latin typeface="Menlo"/>
              </a:rPr>
              <a:t>as </a:t>
            </a:r>
            <a:r>
              <a:rPr lang="zh-CN" altLang="en-US" dirty="0">
                <a:effectLst/>
                <a:latin typeface="Menlo"/>
              </a:rPr>
              <a:t>给字段增加别名</a:t>
            </a:r>
          </a:p>
          <a:p>
            <a:endParaRPr kumimoji="1" lang="zh-CN" altLang="en-US" dirty="0" smtClean="0">
              <a:effectLst/>
              <a:latin typeface="Menlo"/>
            </a:endParaRPr>
          </a:p>
          <a:p>
            <a:r>
              <a:rPr lang="en-US" altLang="zh-CN" dirty="0">
                <a:effectLst/>
                <a:latin typeface="Menlo"/>
              </a:rPr>
              <a:t>select age as '</a:t>
            </a:r>
            <a:r>
              <a:rPr lang="zh-CN" altLang="en-US" dirty="0">
                <a:effectLst/>
                <a:latin typeface="Menlo"/>
              </a:rPr>
              <a:t>年龄</a:t>
            </a:r>
            <a:r>
              <a:rPr lang="en-US" altLang="zh-CN" dirty="0">
                <a:effectLst/>
                <a:latin typeface="Menlo"/>
              </a:rPr>
              <a:t>' from </a:t>
            </a:r>
            <a:r>
              <a:rPr lang="en-US" altLang="zh-CN" dirty="0" err="1">
                <a:effectLst/>
                <a:latin typeface="Menlo"/>
              </a:rPr>
              <a:t>cv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dirty="0" smtClean="0">
              <a:effectLst/>
              <a:latin typeface="Menlo"/>
            </a:endParaRPr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having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3158393"/>
            <a:ext cx="7024744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having</a:t>
            </a:r>
            <a:r>
              <a:rPr kumimoji="1" lang="zh-CN" altLang="en-US" dirty="0" smtClean="0"/>
              <a:t>只能使用在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之后，用来对分组的结果进行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再筛选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lang="en-US" altLang="zh-CN" dirty="0"/>
              <a:t>select city , count(city) from </a:t>
            </a:r>
            <a:r>
              <a:rPr lang="en-US" altLang="zh-CN" dirty="0" err="1"/>
              <a:t>cv</a:t>
            </a:r>
            <a:r>
              <a:rPr lang="en-US" altLang="zh-CN" dirty="0"/>
              <a:t> group by city having count(city) &gt; 2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上面的语句表示，</a:t>
            </a:r>
            <a:r>
              <a:rPr kumimoji="1" lang="zh-CN" altLang="en-US" dirty="0"/>
              <a:t>先按城市进行分组，将分组的结果再按数量超过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的条件进行过滤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注意，因为是对结果再筛选，</a:t>
            </a:r>
            <a:r>
              <a:rPr kumimoji="1" lang="en-US" altLang="zh-CN" dirty="0"/>
              <a:t>HAVING</a:t>
            </a:r>
            <a:r>
              <a:rPr kumimoji="1" lang="zh-CN" altLang="en-US" dirty="0"/>
              <a:t>里使用的字段必须是在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中查询结果中包含的字段，也就是说前面的语句中，只有</a:t>
            </a:r>
            <a:r>
              <a:rPr kumimoji="1" lang="en-US" altLang="zh-CN" dirty="0"/>
              <a:t>city</a:t>
            </a:r>
            <a:r>
              <a:rPr kumimoji="1" lang="zh-CN" altLang="en-US" dirty="0"/>
              <a:t>字段可以作为</a:t>
            </a:r>
            <a:r>
              <a:rPr kumimoji="1" lang="en-US" altLang="zh-CN" dirty="0"/>
              <a:t>having</a:t>
            </a:r>
            <a:r>
              <a:rPr kumimoji="1" lang="zh-CN" altLang="en-US" dirty="0"/>
              <a:t>的筛选条件，使用其他字段则会提示未知字段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having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的区别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35060"/>
            <a:ext cx="7024744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再看下面的语句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name 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en-US" altLang="zh-CN" dirty="0">
                <a:effectLst/>
                <a:latin typeface="-webkit-standard"/>
              </a:rPr>
              <a:t>age &gt;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20 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GROUP BY </a:t>
            </a:r>
            <a:r>
              <a:rPr lang="en-US" altLang="zh-CN" dirty="0">
                <a:effectLst/>
                <a:latin typeface="Menlo"/>
              </a:rPr>
              <a:t>city;</a:t>
            </a:r>
            <a:endParaRPr kumimoji="1" lang="en-US" altLang="zh-CN" b="1" dirty="0"/>
          </a:p>
          <a:p>
            <a:endParaRPr kumimoji="1" lang="en-US" altLang="zh-CN" dirty="0" smtClean="0"/>
          </a:p>
          <a:p>
            <a:r>
              <a:rPr kumimoji="1" lang="zh-CN" altLang="en-US" dirty="0"/>
              <a:t>上面的语句表示，先按</a:t>
            </a:r>
            <a:r>
              <a:rPr kumimoji="1" lang="en-US" altLang="zh-CN" dirty="0"/>
              <a:t>age&gt;20</a:t>
            </a:r>
            <a:r>
              <a:rPr kumimoji="1" lang="zh-CN" altLang="en-US" dirty="0"/>
              <a:t>的条件进行查询，</a:t>
            </a:r>
            <a:r>
              <a:rPr kumimoji="1" lang="zh-CN" altLang="en-US" dirty="0">
                <a:solidFill>
                  <a:srgbClr val="FF0000"/>
                </a:solidFill>
              </a:rPr>
              <a:t>再对查询的结果进行分组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两者的区别是先后顺序不同，</a:t>
            </a:r>
            <a:r>
              <a:rPr kumimoji="1" lang="zh-CN" altLang="zh-CN" dirty="0" smtClean="0"/>
              <a:t>w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是先筛选数据，</a:t>
            </a:r>
            <a:r>
              <a:rPr kumimoji="1" lang="zh-CN" altLang="zh-CN" dirty="0" smtClean="0"/>
              <a:t>h</a:t>
            </a:r>
            <a:r>
              <a:rPr kumimoji="1" lang="en-US" altLang="zh-CN" dirty="0" err="1" smtClean="0"/>
              <a:t>aving</a:t>
            </a:r>
            <a:r>
              <a:rPr kumimoji="1" lang="zh-CN" altLang="en-US" dirty="0" smtClean="0"/>
              <a:t>是对分组的结果进行筛选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ORDER BY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490" y="2871204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可以对指定的字段进行排序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 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Menlo"/>
              </a:rPr>
              <a:t>ORDER BY </a:t>
            </a:r>
            <a:r>
              <a:rPr lang="de-DE" altLang="zh-CN" dirty="0">
                <a:effectLst/>
                <a:latin typeface="-webkit-standard"/>
              </a:rPr>
              <a:t>col_name {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DESC</a:t>
            </a:r>
            <a:r>
              <a:rPr lang="de-DE" altLang="zh-CN" dirty="0">
                <a:effectLst/>
                <a:latin typeface="-webkit-standard"/>
              </a:rPr>
              <a:t>|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ASC</a:t>
            </a:r>
            <a:r>
              <a:rPr lang="de-DE" altLang="zh-CN" dirty="0">
                <a:effectLst/>
                <a:latin typeface="Menlo"/>
              </a:rPr>
              <a:t>}</a:t>
            </a:r>
            <a:endParaRPr kumimoji="1" lang="en-US" altLang="zh-CN" dirty="0"/>
          </a:p>
          <a:p>
            <a:endParaRPr kumimoji="1" lang="en-US" altLang="zh-CN" dirty="0" err="1" smtClean="0"/>
          </a:p>
          <a:p>
            <a:r>
              <a:rPr kumimoji="1" lang="en-US" altLang="zh-CN" dirty="0" err="1" smtClean="0"/>
              <a:t>desc</a:t>
            </a:r>
            <a:r>
              <a:rPr kumimoji="1" lang="zh-CN" altLang="en-US" dirty="0" smtClean="0"/>
              <a:t>降序，</a:t>
            </a:r>
            <a:r>
              <a:rPr kumimoji="1" lang="en-US" altLang="zh-CN" dirty="0" err="1" smtClean="0"/>
              <a:t>asc</a:t>
            </a:r>
            <a:r>
              <a:rPr kumimoji="1" lang="zh-CN" altLang="en-US" dirty="0" smtClean="0"/>
              <a:t>升序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name</a:t>
            </a:r>
            <a:r>
              <a:rPr lang="en-US" altLang="zh-CN" dirty="0">
                <a:effectLst/>
                <a:latin typeface="-webkit-standard"/>
              </a:rPr>
              <a:t>, age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ORDER BY </a:t>
            </a:r>
            <a:r>
              <a:rPr lang="en-US" altLang="zh-CN" dirty="0">
                <a:effectLst/>
                <a:latin typeface="-webkit-standard"/>
              </a:rPr>
              <a:t>age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DESC</a:t>
            </a:r>
            <a:r>
              <a:rPr lang="en-US" altLang="zh-CN" dirty="0">
                <a:effectLst/>
                <a:latin typeface="Menlo"/>
              </a:rPr>
              <a:t>;</a:t>
            </a:r>
          </a:p>
          <a:p>
            <a:endParaRPr kumimoji="1" lang="en-US" altLang="zh-CN" dirty="0" smtClean="0">
              <a:latin typeface="Menlo"/>
            </a:endParaRPr>
          </a:p>
          <a:p>
            <a:r>
              <a:rPr kumimoji="1" lang="zh-CN" altLang="en-US" dirty="0"/>
              <a:t>上面的语句是按年龄从大到小列出所有的姓名和年龄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3620" y="2778349"/>
            <a:ext cx="7662864" cy="3267169"/>
          </a:xfrm>
        </p:spPr>
        <p:txBody>
          <a:bodyPr/>
          <a:lstStyle/>
          <a:p>
            <a:r>
              <a:rPr kumimoji="1" lang="zh-CN" altLang="en-US" dirty="0"/>
              <a:t>按价格排序</a:t>
            </a:r>
            <a:endParaRPr kumimoji="1" lang="en-US" altLang="zh-CN" dirty="0"/>
          </a:p>
          <a:p>
            <a:r>
              <a:rPr lang="sk-SK" altLang="zh-CN" sz="1400" b="1" dirty="0">
                <a:solidFill>
                  <a:srgbClr val="000080"/>
                </a:solidFill>
                <a:latin typeface="Menlo"/>
              </a:rPr>
              <a:t>SELECT </a:t>
            </a:r>
            <a:r>
              <a:rPr lang="sk-SK" altLang="zh-CN" sz="1400" dirty="0">
                <a:latin typeface="-webkit-standard"/>
              </a:rPr>
              <a:t>* </a:t>
            </a:r>
            <a:r>
              <a:rPr lang="sk-SK" altLang="zh-CN" sz="1400" b="1" dirty="0">
                <a:solidFill>
                  <a:srgbClr val="000080"/>
                </a:solidFill>
                <a:latin typeface="-webkit-standard"/>
              </a:rPr>
              <a:t>FROM </a:t>
            </a:r>
            <a:r>
              <a:rPr lang="sk-SK" altLang="zh-CN" sz="1400" dirty="0">
                <a:latin typeface="-webkit-standard"/>
              </a:rPr>
              <a:t>product </a:t>
            </a:r>
            <a:r>
              <a:rPr lang="sk-SK" altLang="zh-CN" sz="1400" b="1" dirty="0">
                <a:solidFill>
                  <a:srgbClr val="000080"/>
                </a:solidFill>
                <a:latin typeface="-webkit-standard"/>
              </a:rPr>
              <a:t>ORDER BY </a:t>
            </a:r>
            <a:r>
              <a:rPr lang="sk-SK" altLang="zh-CN" sz="1400" dirty="0">
                <a:latin typeface="-webkit-standard"/>
              </a:rPr>
              <a:t>price </a:t>
            </a:r>
            <a:r>
              <a:rPr lang="sk-SK" altLang="zh-CN" sz="1400" b="1" dirty="0">
                <a:solidFill>
                  <a:srgbClr val="000080"/>
                </a:solidFill>
                <a:latin typeface="-webkit-standard"/>
              </a:rPr>
              <a:t>DESC</a:t>
            </a:r>
            <a:r>
              <a:rPr lang="sk-SK" altLang="zh-CN" sz="1400" dirty="0">
                <a:latin typeface="Menlo"/>
              </a:rPr>
              <a:t>;</a:t>
            </a:r>
            <a:endParaRPr kumimoji="1" lang="en-US" altLang="zh-CN" sz="1400" dirty="0"/>
          </a:p>
          <a:p>
            <a:r>
              <a:rPr kumimoji="1" lang="zh-CN" altLang="en-US" dirty="0"/>
              <a:t>按价格和销量排序</a:t>
            </a:r>
            <a:endParaRPr kumimoji="1" lang="en-US" altLang="zh-CN" dirty="0"/>
          </a:p>
          <a:p>
            <a:r>
              <a:rPr lang="sk-SK" altLang="zh-CN" sz="1600" b="1" dirty="0">
                <a:solidFill>
                  <a:srgbClr val="000080"/>
                </a:solidFill>
                <a:latin typeface="Menlo"/>
              </a:rPr>
              <a:t>SELECT </a:t>
            </a:r>
            <a:r>
              <a:rPr lang="sk-SK" altLang="zh-CN" sz="1600" dirty="0">
                <a:latin typeface="-webkit-standard"/>
              </a:rPr>
              <a:t>* </a:t>
            </a:r>
            <a:r>
              <a:rPr lang="sk-SK" altLang="zh-CN" sz="1600" b="1" dirty="0">
                <a:solidFill>
                  <a:srgbClr val="000080"/>
                </a:solidFill>
                <a:latin typeface="-webkit-standard"/>
              </a:rPr>
              <a:t>FROM </a:t>
            </a:r>
            <a:r>
              <a:rPr lang="sk-SK" altLang="zh-CN" sz="1600" dirty="0">
                <a:latin typeface="-webkit-standard"/>
              </a:rPr>
              <a:t>product </a:t>
            </a:r>
            <a:r>
              <a:rPr lang="sk-SK" altLang="zh-CN" sz="1600" b="1" dirty="0">
                <a:solidFill>
                  <a:srgbClr val="000080"/>
                </a:solidFill>
                <a:latin typeface="-webkit-standard"/>
              </a:rPr>
              <a:t>ORDER BY </a:t>
            </a:r>
            <a:r>
              <a:rPr lang="sk-SK" altLang="zh-CN" sz="1600" dirty="0">
                <a:latin typeface="-webkit-standard"/>
              </a:rPr>
              <a:t>price </a:t>
            </a:r>
            <a:r>
              <a:rPr lang="sk-SK" altLang="zh-CN" sz="1600" b="1" dirty="0">
                <a:solidFill>
                  <a:srgbClr val="000080"/>
                </a:solidFill>
                <a:latin typeface="-webkit-standard"/>
              </a:rPr>
              <a:t>DESC</a:t>
            </a:r>
            <a:r>
              <a:rPr lang="sk-SK" altLang="zh-CN" sz="1600" dirty="0">
                <a:latin typeface="-webkit-standard"/>
              </a:rPr>
              <a:t>, sold </a:t>
            </a:r>
            <a:r>
              <a:rPr lang="sk-SK" altLang="zh-CN" sz="1600" b="1" dirty="0">
                <a:solidFill>
                  <a:srgbClr val="000080"/>
                </a:solidFill>
                <a:latin typeface="-webkit-standard"/>
              </a:rPr>
              <a:t>ASC</a:t>
            </a:r>
            <a:r>
              <a:rPr lang="sk-SK" altLang="zh-CN" sz="1600" dirty="0">
                <a:latin typeface="Menlo"/>
              </a:rPr>
              <a:t>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LIMIT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90" y="2342102"/>
            <a:ext cx="7024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pl-PL" altLang="zh-CN" i="1" dirty="0">
                <a:effectLst/>
                <a:latin typeface="-webkit-standard"/>
              </a:rPr>
              <a:t>col_name</a:t>
            </a:r>
            <a:r>
              <a:rPr lang="pl-PL" altLang="zh-CN" dirty="0">
                <a:effectLst/>
                <a:latin typeface="-webkit-standard"/>
              </a:rPr>
              <a:t> 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pl-PL" altLang="zh-CN" i="1" dirty="0">
                <a:effectLst/>
                <a:latin typeface="-webkit-standard"/>
              </a:rPr>
              <a:t>tbl_name</a:t>
            </a:r>
            <a:r>
              <a:rPr lang="pl-PL" altLang="zh-CN" dirty="0">
                <a:effectLst/>
                <a:latin typeface="-webkit-standard"/>
              </a:rPr>
              <a:t> </a:t>
            </a:r>
            <a:r>
              <a:rPr lang="pl-PL" altLang="zh-CN" b="1" dirty="0">
                <a:solidFill>
                  <a:srgbClr val="000080"/>
                </a:solidFill>
                <a:latin typeface="-webkit-standard"/>
              </a:rPr>
              <a:t>LIMIT</a:t>
            </a:r>
            <a:r>
              <a:rPr lang="pl-PL" altLang="zh-CN" dirty="0">
                <a:effectLst/>
                <a:latin typeface="-webkit-standard"/>
              </a:rPr>
              <a:t> </a:t>
            </a:r>
            <a:r>
              <a:rPr lang="pl-PL" altLang="zh-CN" i="1" dirty="0">
                <a:effectLst/>
                <a:latin typeface="-webkit-standard"/>
              </a:rPr>
              <a:t>offset</a:t>
            </a:r>
            <a:r>
              <a:rPr lang="pl-PL" altLang="zh-CN" dirty="0">
                <a:effectLst/>
                <a:latin typeface="-webkit-standard"/>
              </a:rPr>
              <a:t>, </a:t>
            </a:r>
            <a:r>
              <a:rPr lang="pl-PL" altLang="zh-CN" b="1" i="1" dirty="0">
                <a:solidFill>
                  <a:srgbClr val="000080"/>
                </a:solidFill>
                <a:effectLst/>
                <a:latin typeface="-webkit-standard"/>
              </a:rPr>
              <a:t>rows</a:t>
            </a:r>
            <a:r>
              <a:rPr lang="pl-PL" altLang="zh-CN" dirty="0">
                <a:effectLst/>
                <a:latin typeface="Menlo"/>
              </a:rPr>
              <a:t>;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：从符合条件的所有记录的第几条开始取数据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rows</a:t>
            </a:r>
            <a:r>
              <a:rPr kumimoji="1" lang="zh-CN" altLang="en-US" dirty="0" smtClean="0"/>
              <a:t>：取多少条数据</a:t>
            </a:r>
            <a:endParaRPr kumimoji="1"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条记录（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）开始取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条记录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LIMIT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5</a:t>
            </a:r>
            <a:r>
              <a:rPr lang="en-US" altLang="zh-CN" dirty="0">
                <a:effectLst/>
                <a:latin typeface="Menlo"/>
              </a:rPr>
              <a:t>;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-webkit-standard"/>
              </a:rPr>
              <a:t>cv</a:t>
            </a:r>
            <a:r>
              <a:rPr lang="en-US" altLang="zh-CN" dirty="0">
                <a:effectLst/>
                <a:latin typeface="-webkit-standard"/>
              </a:rPr>
              <a:t> LIMIT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5</a:t>
            </a:r>
            <a:r>
              <a:rPr lang="en-US" altLang="zh-CN" dirty="0">
                <a:effectLst/>
                <a:latin typeface="Menlo"/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条记录（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）开始取</a:t>
            </a:r>
            <a:r>
              <a:rPr lang="zh-CN" altLang="zh-CN" dirty="0"/>
              <a:t>5</a:t>
            </a:r>
            <a:r>
              <a:rPr lang="zh-CN" altLang="en-US" dirty="0" smtClean="0"/>
              <a:t>条记录</a:t>
            </a:r>
            <a:endParaRPr lang="en-US" altLang="zh-CN" dirty="0" smtClean="0"/>
          </a:p>
          <a:p>
            <a:endParaRPr lang="en-US" altLang="zh-CN" b="1" dirty="0"/>
          </a:p>
          <a:p>
            <a:pPr lvl="0"/>
            <a:r>
              <a:rPr lang="en-US" altLang="zh-CN" b="1" dirty="0">
                <a:solidFill>
                  <a:srgbClr val="000080"/>
                </a:solidFill>
                <a:latin typeface="Menlo"/>
              </a:rPr>
              <a:t>SELECT </a:t>
            </a:r>
            <a:r>
              <a:rPr lang="en-US" altLang="zh-CN" dirty="0">
                <a:solidFill>
                  <a:prstClr val="black"/>
                </a:solidFill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latin typeface="-webkit-standard"/>
              </a:rPr>
              <a:t>FROM </a:t>
            </a:r>
            <a:r>
              <a:rPr lang="en-US" altLang="zh-CN" dirty="0" err="1">
                <a:solidFill>
                  <a:prstClr val="black"/>
                </a:solidFill>
                <a:latin typeface="-webkit-standard"/>
              </a:rPr>
              <a:t>cv</a:t>
            </a:r>
            <a:r>
              <a:rPr lang="en-US" altLang="zh-CN" dirty="0">
                <a:solidFill>
                  <a:prstClr val="black"/>
                </a:solidFill>
                <a:latin typeface="-webkit-standard"/>
              </a:rPr>
              <a:t> LIMIT </a:t>
            </a:r>
            <a:r>
              <a:rPr lang="en-US" altLang="zh-CN" dirty="0">
                <a:solidFill>
                  <a:srgbClr val="0000FF"/>
                </a:solidFill>
                <a:latin typeface="-webkit-standard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latin typeface="-webkit-standard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Menlo"/>
              </a:rPr>
              <a:t>;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count, min,max,avg,sum</a:t>
            </a:r>
            <a:endParaRPr kumimoji="1" lang="en-US" dirty="0"/>
          </a:p>
        </p:txBody>
      </p:sp>
      <p:sp>
        <p:nvSpPr>
          <p:cNvPr id="5" name="矩形 4"/>
          <p:cNvSpPr/>
          <p:nvPr/>
        </p:nvSpPr>
        <p:spPr>
          <a:xfrm>
            <a:off x="297815" y="2341880"/>
            <a:ext cx="7770495" cy="365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/>
              <a:t>SELECT count(*) FROM cv WHERE 1                                  //统计查询，可以查询单个统计，例如count(name)</a:t>
            </a:r>
          </a:p>
          <a:p>
            <a:r>
              <a:rPr lang="pl-PL" altLang="zh-CN"/>
              <a:t>SELECT AVG(id) FROM  cv WHERE 1                                   //统计ID最大值是多少</a:t>
            </a:r>
          </a:p>
          <a:p>
            <a:r>
              <a:rPr lang="pl-PL" altLang="zh-CN"/>
              <a:t>MIN(*) 最小值函数</a:t>
            </a:r>
          </a:p>
          <a:p>
            <a:r>
              <a:rPr lang="pl-PL" altLang="zh-CN"/>
              <a:t>AVG(*) 平均值函数</a:t>
            </a:r>
          </a:p>
          <a:p>
            <a:r>
              <a:rPr lang="pl-PL" altLang="zh-CN"/>
              <a:t>SUM(*) 累计值函数</a:t>
            </a:r>
          </a:p>
          <a:p>
            <a:endParaRPr lang="pl-PL" altLang="zh-CN"/>
          </a:p>
          <a:p>
            <a:r>
              <a:rPr lang="zh-CN" altLang="en-US"/>
              <a:t>计算出 性别是男性的最大年龄，最小年龄，平均</a:t>
            </a:r>
            <a:r>
              <a:rPr lang="zh-CN" altLang="en-US">
                <a:sym typeface="+mn-ea"/>
              </a:rPr>
              <a:t>龄</a:t>
            </a:r>
            <a:endParaRPr lang="zh-CN" altLang="en-US"/>
          </a:p>
          <a:p>
            <a:r>
              <a:rPr lang="zh-CN" altLang="en-US">
                <a:sym typeface="+mn-ea"/>
              </a:rPr>
              <a:t>计算出 性别是女性的最大年龄，最小年龄，平均龄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修改数据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3057166"/>
            <a:ext cx="702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UPDATE </a:t>
            </a:r>
            <a:r>
              <a:rPr lang="de-DE" altLang="zh-CN">
                <a:effectLst/>
                <a:latin typeface="-webkit-standard"/>
              </a:rPr>
              <a:t>tbl_name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SET </a:t>
            </a:r>
            <a:r>
              <a:rPr lang="de-DE" altLang="zh-CN">
                <a:effectLst/>
                <a:latin typeface="-webkit-standard"/>
              </a:rPr>
              <a:t>col_name1 = value1, col_name2 = value2 ...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de-DE" altLang="zh-CN">
                <a:effectLst/>
                <a:latin typeface="Menlo"/>
              </a:rPr>
              <a:t>conditions;</a:t>
            </a:r>
            <a:endParaRPr kumimoji="1" lang="en-US" altLang="zh-CN"/>
          </a:p>
          <a:p>
            <a:endParaRPr kumimoji="1" lang="en-US" altLang="zh-CN" smtClean="0"/>
          </a:p>
          <a:p>
            <a:r>
              <a:rPr kumimoji="1" lang="zh-CN" altLang="en-US" smtClean="0"/>
              <a:t>一定要注意，不要忘了添加</a:t>
            </a:r>
            <a:r>
              <a:rPr kumimoji="1" lang="zh-CN" altLang="zh-CN" smtClean="0"/>
              <a:t>w</a:t>
            </a:r>
            <a:r>
              <a:rPr kumimoji="1" lang="en-US" altLang="zh-CN" smtClean="0"/>
              <a:t>here</a:t>
            </a:r>
            <a:r>
              <a:rPr kumimoji="1" lang="zh-CN" altLang="en-US" smtClean="0"/>
              <a:t>条件，否则数据库中所有的数据都会被修改，添加了</a:t>
            </a:r>
            <a:r>
              <a:rPr kumimoji="1" lang="en-US" altLang="zh-CN" smtClean="0"/>
              <a:t>where</a:t>
            </a:r>
            <a:r>
              <a:rPr kumimoji="1" lang="zh-CN" altLang="en-US" smtClean="0"/>
              <a:t>就表示指定范围的数据才进行修改</a:t>
            </a:r>
            <a:endParaRPr kumimoji="1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插入记录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59385"/>
            <a:ext cx="7024744" cy="3477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/>
              <a:t>下面三种写法都可以插入数据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sz="1400">
                <a:effectLst/>
                <a:latin typeface="Menlo"/>
              </a:rPr>
              <a:t>tbl_name 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VALUES </a:t>
            </a:r>
            <a:r>
              <a:rPr lang="en-US" altLang="zh-CN" sz="1400">
                <a:effectLst/>
                <a:latin typeface="Menlo"/>
              </a:rPr>
              <a:t>(value1, value2, ...);</a:t>
            </a:r>
            <a:endParaRPr lang="en-US" altLang="zh-CN" sz="1400">
              <a:effectLst/>
              <a:latin typeface="-webkit-standard"/>
            </a:endParaRPr>
          </a:p>
          <a:p>
            <a:r>
              <a:rPr lang="en-US" altLang="zh-CN" sz="1400">
                <a:effectLst/>
                <a:latin typeface="Menlo"/>
              </a:rPr>
              <a:t/>
            </a:r>
            <a:br>
              <a:rPr lang="en-US" altLang="zh-CN" sz="1400">
                <a:effectLst/>
                <a:latin typeface="Menlo"/>
              </a:rPr>
            </a:br>
            <a:endParaRPr lang="en-US" altLang="zh-CN" sz="1400">
              <a:effectLst/>
              <a:latin typeface="-webkit-standard"/>
            </a:endParaRPr>
          </a:p>
          <a:p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sz="1400">
                <a:effectLst/>
                <a:latin typeface="Menlo"/>
              </a:rPr>
              <a:t>tbl_name (column1, column2, ...) 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VALUES </a:t>
            </a:r>
            <a:r>
              <a:rPr lang="en-US" altLang="zh-CN" sz="1400">
                <a:effectLst/>
                <a:latin typeface="Menlo"/>
              </a:rPr>
              <a:t>(value1, value2, ...);</a:t>
            </a:r>
            <a:endParaRPr lang="en-US" altLang="zh-CN" sz="1400">
              <a:effectLst/>
              <a:latin typeface="-webkit-standard"/>
            </a:endParaRPr>
          </a:p>
          <a:p>
            <a:r>
              <a:rPr lang="en-US" altLang="zh-CN" sz="1400">
                <a:effectLst/>
                <a:latin typeface="Menlo"/>
              </a:rPr>
              <a:t/>
            </a:r>
            <a:br>
              <a:rPr lang="en-US" altLang="zh-CN" sz="1400">
                <a:effectLst/>
                <a:latin typeface="Menlo"/>
              </a:rPr>
            </a:br>
            <a:endParaRPr lang="en-US" altLang="zh-CN" sz="1400">
              <a:effectLst/>
              <a:latin typeface="-webkit-standard"/>
            </a:endParaRPr>
          </a:p>
          <a:p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sz="1400">
                <a:solidFill>
                  <a:srgbClr val="000000"/>
                </a:solidFill>
                <a:effectLst/>
                <a:latin typeface="Menlo"/>
              </a:rPr>
              <a:t>tbl_name 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SET </a:t>
            </a:r>
            <a:r>
              <a:rPr lang="en-US" altLang="zh-CN" sz="1400">
                <a:solidFill>
                  <a:srgbClr val="000000"/>
                </a:solidFill>
                <a:effectLst/>
                <a:latin typeface="Menlo"/>
              </a:rPr>
              <a:t>column1 = value1, column2 = value2; </a:t>
            </a:r>
          </a:p>
          <a:p>
            <a:endParaRPr kumimoji="1" lang="en-US" altLang="zh-CN"/>
          </a:p>
          <a:p>
            <a:r>
              <a:rPr kumimoji="1" lang="zh-CN" altLang="en-US" smtClean="0"/>
              <a:t>注意：第一种写法要注意个数，值的数量一定要与字段的数量保持一致，譬如表里有</a:t>
            </a:r>
            <a:r>
              <a:rPr kumimoji="1" lang="en-US" altLang="zh-CN" smtClean="0"/>
              <a:t>4</a:t>
            </a:r>
            <a:r>
              <a:rPr kumimoji="1" lang="zh-CN" altLang="en-US" smtClean="0"/>
              <a:t>个字段，那么括号里就必须有四个值；因此，推荐使用第二种写法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删除数据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79010" y="3405652"/>
            <a:ext cx="58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DELETE FROM </a:t>
            </a:r>
            <a:r>
              <a:rPr lang="de-DE" altLang="zh-CN">
                <a:effectLst/>
                <a:latin typeface="-webkit-standard"/>
              </a:rPr>
              <a:t>tbl_name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de-DE" altLang="zh-CN">
                <a:effectLst/>
                <a:latin typeface="Menlo"/>
              </a:rPr>
              <a:t>conditions;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清空表中全部数据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90" y="3221263"/>
            <a:ext cx="70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>
                <a:effectLst/>
                <a:latin typeface="Menlo"/>
              </a:rPr>
              <a:t>TRUNCATE </a:t>
            </a: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TABLE </a:t>
            </a:r>
            <a:r>
              <a:rPr lang="sk-SK" altLang="zh-CN">
                <a:effectLst/>
                <a:latin typeface="Menlo"/>
              </a:rPr>
              <a:t>cv;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批量插入数据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99067" y="2967335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Menlo"/>
              </a:rPr>
              <a:t>INSERT INTO </a:t>
            </a:r>
            <a:r>
              <a:rPr lang="en-US" altLang="zh-CN">
                <a:latin typeface="Menlo"/>
              </a:rPr>
              <a:t>tbl_name (column1, column2, ...) </a:t>
            </a:r>
            <a:r>
              <a:rPr lang="en-US" altLang="zh-CN" b="1">
                <a:solidFill>
                  <a:srgbClr val="000080"/>
                </a:solidFill>
                <a:latin typeface="Menlo"/>
              </a:rPr>
              <a:t>VALUES </a:t>
            </a:r>
            <a:r>
              <a:rPr lang="en-US" altLang="zh-CN">
                <a:latin typeface="Menlo"/>
              </a:rPr>
              <a:t>(value1, value2, ...) ,</a:t>
            </a:r>
            <a:r>
              <a:rPr lang="en-US" altLang="zh-CN" b="1">
                <a:solidFill>
                  <a:srgbClr val="000080"/>
                </a:solidFill>
                <a:latin typeface="Menlo"/>
              </a:rPr>
              <a:t>  </a:t>
            </a:r>
            <a:r>
              <a:rPr lang="en-US" altLang="zh-CN">
                <a:latin typeface="Menlo"/>
              </a:rPr>
              <a:t>(value1, value2, ...) ,</a:t>
            </a:r>
            <a:r>
              <a:rPr lang="en-US" altLang="zh-CN" b="1">
                <a:solidFill>
                  <a:srgbClr val="000080"/>
                </a:solidFill>
                <a:latin typeface="Menlo"/>
              </a:rPr>
              <a:t>  </a:t>
            </a:r>
            <a:r>
              <a:rPr lang="en-US" altLang="zh-CN">
                <a:latin typeface="Menlo"/>
              </a:rPr>
              <a:t>(value1, value2, ...) ;</a:t>
            </a:r>
            <a:endParaRPr lang="en-US" altLang="zh-CN">
              <a:latin typeface="-webkit-stand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插入数据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pl-PL" altLang="zh-CN">
                <a:effectLst/>
                <a:latin typeface="Menlo"/>
              </a:rPr>
              <a:t>cv </a:t>
            </a:r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SET NAME </a:t>
            </a:r>
            <a:r>
              <a:rPr lang="pl-PL" altLang="zh-CN">
                <a:effectLst/>
                <a:latin typeface="Menlo"/>
              </a:rPr>
              <a:t>= </a:t>
            </a:r>
            <a:r>
              <a:rPr lang="pl-PL" altLang="zh-CN" b="1">
                <a:solidFill>
                  <a:srgbClr val="008000"/>
                </a:solidFill>
                <a:effectLst/>
                <a:latin typeface="Menlo"/>
              </a:rPr>
              <a:t>'andy'</a:t>
            </a:r>
            <a:r>
              <a:rPr lang="pl-PL" altLang="zh-CN">
                <a:effectLst/>
                <a:latin typeface="Menlo"/>
              </a:rPr>
              <a:t>;</a:t>
            </a:r>
            <a:endParaRPr lang="pl-PL" altLang="zh-CN">
              <a:effectLst/>
              <a:latin typeface="-webkit-standard"/>
            </a:endParaRPr>
          </a:p>
          <a:p>
            <a:r>
              <a:rPr lang="pl-PL" altLang="zh-CN">
                <a:effectLst/>
                <a:latin typeface="Menlo"/>
              </a:rPr>
              <a:t/>
            </a:r>
            <a:br>
              <a:rPr lang="pl-PL" altLang="zh-CN">
                <a:effectLst/>
                <a:latin typeface="Menlo"/>
              </a:rPr>
            </a:br>
            <a:endParaRPr lang="pl-PL" altLang="zh-CN">
              <a:effectLst/>
              <a:latin typeface="-webkit-standard"/>
            </a:endParaRPr>
          </a:p>
          <a:p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pl-PL" altLang="zh-CN">
                <a:effectLst/>
                <a:latin typeface="Menlo"/>
              </a:rPr>
              <a:t>cv (</a:t>
            </a:r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name</a:t>
            </a:r>
            <a:r>
              <a:rPr lang="pl-PL" altLang="zh-CN">
                <a:effectLst/>
                <a:latin typeface="Menlo"/>
              </a:rPr>
              <a:t>) </a:t>
            </a:r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VALUES </a:t>
            </a:r>
            <a:r>
              <a:rPr lang="pl-PL" altLang="zh-CN">
                <a:effectLst/>
                <a:latin typeface="Menlo"/>
              </a:rPr>
              <a:t>(</a:t>
            </a:r>
            <a:r>
              <a:rPr lang="pl-PL" altLang="zh-CN" b="1">
                <a:solidFill>
                  <a:srgbClr val="008000"/>
                </a:solidFill>
                <a:effectLst/>
                <a:latin typeface="Menlo"/>
              </a:rPr>
              <a:t>'andy'</a:t>
            </a:r>
            <a:r>
              <a:rPr lang="pl-PL" altLang="zh-CN">
                <a:effectLst/>
                <a:latin typeface="Menlo"/>
              </a:rPr>
              <a:t>);</a:t>
            </a:r>
          </a:p>
          <a:p>
            <a:endParaRPr kumimoji="1" lang="en-US" altLang="zh-CN"/>
          </a:p>
          <a:p>
            <a:r>
              <a:rPr kumimoji="1" lang="zh-CN" altLang="en-US" smtClean="0"/>
              <a:t>上面两条语句都可以插入记录，而下面的则会报错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>
                <a:effectLst/>
                <a:latin typeface="-webkit-standard"/>
              </a:rPr>
              <a:t>cv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>
                <a:effectLst/>
                <a:latin typeface="-webkit-standard"/>
              </a:rPr>
              <a:t>(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'andy'</a:t>
            </a:r>
            <a:r>
              <a:rPr lang="en-US" altLang="zh-CN">
                <a:effectLst/>
                <a:latin typeface="Menlo"/>
              </a:rPr>
              <a:t>);</a:t>
            </a:r>
          </a:p>
          <a:p>
            <a:endParaRPr kumimoji="1" lang="en-US" altLang="zh-CN"/>
          </a:p>
          <a:p>
            <a:r>
              <a:rPr kumimoji="1" lang="en-US" altLang="zh-CN"/>
              <a:t>Column count </a:t>
            </a:r>
            <a:r>
              <a:rPr kumimoji="1" lang="en-US" altLang="zh-CN" smtClean="0"/>
              <a:t>doesn‘t </a:t>
            </a:r>
            <a:r>
              <a:rPr kumimoji="1" lang="en-US" altLang="zh-CN"/>
              <a:t>match value count at row </a:t>
            </a:r>
            <a:r>
              <a:rPr kumimoji="1" lang="en-US" altLang="zh-CN" smtClean="0"/>
              <a:t>1</a:t>
            </a:r>
            <a:endParaRPr kumimoji="1" lang="en-US" altLang="zh-CN"/>
          </a:p>
          <a:p>
            <a:r>
              <a:rPr kumimoji="1" lang="zh-CN" altLang="en-US" smtClean="0"/>
              <a:t>表示插入值的数量与字段不一致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请插入同时多条包含：</a:t>
            </a:r>
            <a:r>
              <a:rPr kumimoji="1" lang="en-US" altLang="zh-CN"/>
              <a:t>name</a:t>
            </a:r>
            <a:r>
              <a:rPr kumimoji="1" lang="zh-CN" altLang="en-US"/>
              <a:t>、</a:t>
            </a:r>
            <a:r>
              <a:rPr kumimoji="1" lang="en-US" altLang="zh-CN"/>
              <a:t>age</a:t>
            </a:r>
            <a:r>
              <a:rPr kumimoji="1" lang="zh-CN" altLang="en-US"/>
              <a:t>、</a:t>
            </a:r>
            <a:r>
              <a:rPr kumimoji="1" lang="en-US" altLang="zh-CN"/>
              <a:t>mobile</a:t>
            </a:r>
            <a:r>
              <a:rPr kumimoji="1" lang="zh-CN" altLang="en-US"/>
              <a:t>和</a:t>
            </a:r>
            <a:r>
              <a:rPr kumimoji="1" lang="en-US" altLang="zh-CN"/>
              <a:t>city</a:t>
            </a:r>
            <a:r>
              <a:rPr kumimoji="1" lang="zh-CN" altLang="en-US"/>
              <a:t>四个字段的用户记录。</a:t>
            </a:r>
          </a:p>
          <a:p>
            <a:r>
              <a:rPr kumimoji="1" lang="zh-CN" altLang="en-US"/>
              <a:t>或是插入一些数据到自己的表中。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SQL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88539"/>
            <a:ext cx="7024744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结构化查询语言</a:t>
            </a:r>
          </a:p>
          <a:p>
            <a:r>
              <a:rPr kumimoji="1" lang="zh-CN" altLang="en-US" dirty="0"/>
              <a:t>结构化查询语言(Structured Query Language)简称SQL,是一种数据库查询和程序设计语言，用于存取数据以及查询、更新和管理关系数据库系统；同时也是数据库脚本文件的扩展名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1986年10月，美国国家标准协会对SQL进行规范后，以此作为关系式数据库管理系统的标准语言（ANSI X3. 135-1986），1987年得到国际标准组织的支持下成为国际标准。不过各种通行的数据库系统在其实践过程中都对SQL规范作了某些编改和扩充。所以，实际上不同数据库系统之间的SQL不能完全相互通用</a:t>
            </a:r>
            <a:r>
              <a:rPr kumimoji="1" lang="zh-CN" altLang="en-US" dirty="0" smtClean="0"/>
              <a:t>。 </a:t>
            </a:r>
            <a:r>
              <a:rPr kumimoji="1" lang="en-US" altLang="zh-CN" dirty="0" smtClean="0"/>
              <a:t>( </a:t>
            </a:r>
            <a:r>
              <a:rPr kumimoji="1" lang="zh-CN" altLang="en-US" dirty="0" smtClean="0"/>
              <a:t>有细微的区别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查询数据 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05" y="2050694"/>
            <a:ext cx="7024744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sk-SK" altLang="zh-CN" dirty="0">
                <a:effectLst/>
                <a:latin typeface="-webkit-standard"/>
              </a:rPr>
              <a:t>* </a:t>
            </a:r>
            <a:r>
              <a:rPr lang="sk-SK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sk-SK" altLang="zh-CN" dirty="0">
                <a:effectLst/>
                <a:latin typeface="Menlo"/>
              </a:rPr>
              <a:t>cv;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执行上面的语句，可以获取了整个表里的数据，这是最简单的一种写法，完整的定义为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i="1" dirty="0">
                <a:effectLst/>
                <a:latin typeface="-webkit-standard"/>
              </a:rPr>
              <a:t>col_name1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i="1" dirty="0">
                <a:effectLst/>
                <a:latin typeface="-webkit-standard"/>
              </a:rPr>
              <a:t>col_name2</a:t>
            </a:r>
            <a:r>
              <a:rPr lang="en-US" altLang="zh-CN" dirty="0">
                <a:effectLst/>
                <a:latin typeface="-webkit-standard"/>
              </a:rPr>
              <a:t> ...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i="1" dirty="0" err="1">
                <a:effectLst/>
                <a:latin typeface="-webkit-standard"/>
              </a:rPr>
              <a:t>tbl_name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en-US" altLang="zh-CN" i="1" dirty="0">
                <a:effectLst/>
                <a:latin typeface="Menlo"/>
              </a:rPr>
              <a:t>conditions</a:t>
            </a:r>
            <a:r>
              <a:rPr lang="en-US" altLang="zh-CN" dirty="0">
                <a:effectLst/>
                <a:latin typeface="Menlo"/>
              </a:rPr>
              <a:t>;</a:t>
            </a:r>
          </a:p>
          <a:p>
            <a:endParaRPr kumimoji="1" lang="en-US" altLang="zh-CN" i="1" dirty="0"/>
          </a:p>
          <a:p>
            <a:r>
              <a:rPr kumimoji="1" lang="zh-CN" altLang="zh-CN" dirty="0" smtClean="0"/>
              <a:t>*</a:t>
            </a:r>
            <a:r>
              <a:rPr kumimoji="1" lang="zh-CN" altLang="en-US" dirty="0" smtClean="0"/>
              <a:t>代表了所有的字段，如果需要指定返回的字段，则需要在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后面添加上对应的字段名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name FROM </a:t>
            </a:r>
            <a:r>
              <a:rPr lang="en-US" altLang="zh-CN" dirty="0" err="1">
                <a:effectLst/>
                <a:latin typeface="Menlo"/>
              </a:rPr>
              <a:t>cv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b="1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注意：在实际开发中，不允许使用*号，按需取数据，*会导致数据库进行无意义的大数据量传输，影响性能</a:t>
            </a:r>
          </a:p>
          <a:p>
            <a:r>
              <a:rPr kumimoji="1" lang="zh-CN" altLang="en-US" dirty="0"/>
              <a:t>记录数很多的时候，要加</a:t>
            </a:r>
            <a:r>
              <a:rPr kumimoji="1" lang="en-US" altLang="zh-CN" dirty="0"/>
              <a:t>limit</a:t>
            </a:r>
          </a:p>
          <a:p>
            <a:r>
              <a:rPr kumimoji="1" lang="en-US" altLang="zh-CN" b="1" dirty="0"/>
              <a:t>select * from </a:t>
            </a:r>
            <a:r>
              <a:rPr kumimoji="1" lang="en-US" altLang="zh-CN" b="1" dirty="0" err="1"/>
              <a:t>cv</a:t>
            </a:r>
            <a:r>
              <a:rPr kumimoji="1" lang="en-US" altLang="zh-CN" b="1" dirty="0"/>
              <a:t> limit 10;</a:t>
            </a:r>
            <a:r>
              <a:rPr kumimoji="1" lang="en-US" altLang="zh-CN" dirty="0"/>
              <a:t> // </a:t>
            </a:r>
            <a:r>
              <a:rPr kumimoji="1" lang="zh-CN" altLang="en-US" dirty="0"/>
              <a:t>取</a:t>
            </a:r>
            <a:r>
              <a:rPr kumimoji="1" lang="en-US" altLang="zh-CN" dirty="0"/>
              <a:t>10</a:t>
            </a:r>
            <a:r>
              <a:rPr kumimoji="1" lang="zh-CN" altLang="en-US" dirty="0"/>
              <a:t>条记录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查询和运算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如果字段中保存的是数字，则在查询语句中可以对字段直接进行：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 运算</a:t>
            </a:r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field1 + field2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Menlo"/>
              </a:rPr>
              <a:t>tbl_name</a:t>
            </a:r>
            <a:r>
              <a:rPr lang="en-US" altLang="zh-CN" dirty="0">
                <a:effectLst/>
                <a:latin typeface="Menlo"/>
              </a:rPr>
              <a:t>;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310</TotalTime>
  <Words>914</Words>
  <Application>WPS 演示</Application>
  <PresentationFormat>全屏显示(4:3)</PresentationFormat>
  <Paragraphs>272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起源</vt:lpstr>
      <vt:lpstr>CURD &amp; SQL</vt:lpstr>
      <vt:lpstr>CURD</vt:lpstr>
      <vt:lpstr>插入记录</vt:lpstr>
      <vt:lpstr>批量插入数据</vt:lpstr>
      <vt:lpstr>插入数据</vt:lpstr>
      <vt:lpstr>练习</vt:lpstr>
      <vt:lpstr> SQL</vt:lpstr>
      <vt:lpstr>查询数据  </vt:lpstr>
      <vt:lpstr>查询和运算</vt:lpstr>
      <vt:lpstr>WHERE条件</vt:lpstr>
      <vt:lpstr>=、&gt;、&lt;、&lt;&gt;</vt:lpstr>
      <vt:lpstr>日期相关函数</vt:lpstr>
      <vt:lpstr>日期相关函数</vt:lpstr>
      <vt:lpstr>日期相关函数</vt:lpstr>
      <vt:lpstr>AND、OR</vt:lpstr>
      <vt:lpstr>练习</vt:lpstr>
      <vt:lpstr>LIKE、NOT LIKE</vt:lpstr>
      <vt:lpstr>练习</vt:lpstr>
      <vt:lpstr>冗余字段</vt:lpstr>
      <vt:lpstr>IN、NOT IN</vt:lpstr>
      <vt:lpstr>GROUP BY</vt:lpstr>
      <vt:lpstr>GROUP BY</vt:lpstr>
      <vt:lpstr>having</vt:lpstr>
      <vt:lpstr>having和where的区别</vt:lpstr>
      <vt:lpstr>ORDER BY</vt:lpstr>
      <vt:lpstr>组合排序</vt:lpstr>
      <vt:lpstr>LIMIT</vt:lpstr>
      <vt:lpstr>count, min,max,avg,sum</vt:lpstr>
      <vt:lpstr>修改数据</vt:lpstr>
      <vt:lpstr>删除数据</vt:lpstr>
      <vt:lpstr>清空表中全部数据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168</cp:revision>
  <dcterms:created xsi:type="dcterms:W3CDTF">2016-01-04T10:05:00Z</dcterms:created>
  <dcterms:modified xsi:type="dcterms:W3CDTF">2016-05-31T07:19:44Z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