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86" r:id="rId4"/>
    <p:sldId id="287" r:id="rId5"/>
    <p:sldId id="288" r:id="rId6"/>
    <p:sldId id="281" r:id="rId7"/>
    <p:sldId id="282" r:id="rId8"/>
    <p:sldId id="283" r:id="rId9"/>
    <p:sldId id="257" r:id="rId10"/>
    <p:sldId id="259" r:id="rId11"/>
    <p:sldId id="260" r:id="rId12"/>
    <p:sldId id="261" r:id="rId13"/>
    <p:sldId id="263" r:id="rId14"/>
    <p:sldId id="264" r:id="rId15"/>
    <p:sldId id="293" r:id="rId16"/>
    <p:sldId id="269" r:id="rId17"/>
    <p:sldId id="266" r:id="rId18"/>
    <p:sldId id="268" r:id="rId19"/>
    <p:sldId id="270" r:id="rId20"/>
    <p:sldId id="271" r:id="rId21"/>
    <p:sldId id="290" r:id="rId22"/>
    <p:sldId id="274" r:id="rId23"/>
    <p:sldId id="275" r:id="rId24"/>
    <p:sldId id="291" r:id="rId25"/>
    <p:sldId id="294" r:id="rId26"/>
    <p:sldId id="289" r:id="rId27"/>
    <p:sldId id="272" r:id="rId28"/>
    <p:sldId id="273" r:id="rId29"/>
    <p:sldId id="276" r:id="rId30"/>
    <p:sldId id="278" r:id="rId31"/>
    <p:sldId id="279" r:id="rId32"/>
    <p:sldId id="277" r:id="rId33"/>
    <p:sldId id="292"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6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zh-CN" altLang="en-US" smtClean="0"/>
              <a:t>单击此处编辑母版标题样式</a:t>
            </a:r>
            <a:endParaRPr lang="zh-CN" altLang="en-US" smtClean="0"/>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endParaRPr sz="4400">
              <a:solidFill>
                <a:schemeClr val="accent1"/>
              </a:solidFill>
              <a:latin typeface="Wingdings" pitchFamily="2" charset="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zh-CN" altLang="en-US" smtClean="0"/>
              <a:t>单击此处编辑母版标题样式</a:t>
            </a:r>
            <a:endParaRPr lang="zh-CN" altLang="en-US" smtClean="0"/>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图片与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9" name="Picture Placeholder 8"/>
          <p:cNvSpPr>
            <a:spLocks noGrp="1"/>
          </p:cNvSpPr>
          <p:nvPr>
            <p:ph type="pic" sz="quarter" idx="13" hasCustomPrompt="1"/>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lang="zh-CN" alt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张图片(带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zh-CN" altLang="en-US" smtClean="0"/>
              <a:t>单击此处编辑母版标题样式</a:t>
            </a:r>
            <a:endParaRPr lang="zh-CN" altLang="en-US" smtClean="0"/>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9" name="Picture Placeholder 8"/>
          <p:cNvSpPr>
            <a:spLocks noGrp="1"/>
          </p:cNvSpPr>
          <p:nvPr>
            <p:ph type="pic" sz="quarter" idx="13" hasCustomPrompt="1"/>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zh-CN" altLang="en-US" smtClean="0"/>
              <a:t>将图片拖动到占位符，或单击添加图标</a:t>
            </a:r>
            <a:endParaRPr lang="zh-CN" altLang="en-US" smtClean="0"/>
          </a:p>
        </p:txBody>
      </p:sp>
      <p:sp>
        <p:nvSpPr>
          <p:cNvPr id="8" name="Picture Placeholder 8"/>
          <p:cNvSpPr>
            <a:spLocks noGrp="1"/>
          </p:cNvSpPr>
          <p:nvPr>
            <p:ph type="pic" sz="quarter" idx="14" hasCustomPrompt="1"/>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zh-CN" altLang="en-US" smtClean="0"/>
              <a:t>将图片拖动到占位符，或单击添加图标</a:t>
            </a:r>
            <a:endParaRPr lang="zh-CN" altLang="en-US" smtClean="0"/>
          </a:p>
        </p:txBody>
      </p:sp>
      <p:sp>
        <p:nvSpPr>
          <p:cNvPr id="10" name="Picture Placeholder 8"/>
          <p:cNvSpPr>
            <a:spLocks noGrp="1"/>
          </p:cNvSpPr>
          <p:nvPr>
            <p:ph type="pic" sz="quarter" idx="15" hasCustomPrompt="1"/>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zh-CN" altLang="en-US" smtClean="0"/>
              <a:t>将图片拖动到占位符，或单击添加图标</a:t>
            </a:r>
            <a:endParaRPr lang="zh-CN" altLang="en-US"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8945">
              <a:defRPr/>
            </a:lvl6pPr>
            <a:lvl7pPr marL="1718945">
              <a:defRPr/>
            </a:lvl7pPr>
            <a:lvl8pPr marL="1718945">
              <a:defRPr/>
            </a:lvl8pPr>
            <a:lvl9pPr marL="1718945">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zh-CN" altLang="en-US" smtClean="0"/>
              <a:t>单击此处编辑母版标题样式</a:t>
            </a:r>
            <a:endParaRPr lang="zh-CN" altLang="en-US" smtClean="0"/>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正在关闭">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endParaRPr sz="4400">
              <a:solidFill>
                <a:schemeClr val="accent1"/>
              </a:solidFill>
              <a:latin typeface="Wingdings" pitchFamily="2"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330" defTabSz="-635">
              <a:defRPr sz="1600"/>
            </a:lvl6pPr>
            <a:lvl7pPr marL="2173605" indent="-227330" defTabSz="-635">
              <a:defRPr sz="1600"/>
            </a:lvl7pPr>
            <a:lvl8pPr marL="2399030" indent="-227330" defTabSz="-635">
              <a:defRPr sz="1600"/>
            </a:lvl8pPr>
            <a:lvl9pPr marL="2625725" indent="-227330" defTabSz="-635">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605" indent="-234950">
              <a:defRPr sz="1600"/>
            </a:lvl7pPr>
            <a:lvl8pPr marL="2399030" indent="-234950">
              <a:defRPr sz="1600"/>
            </a:lvl8pPr>
            <a:lvl9pPr marL="2625725" indent="-23495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330">
              <a:defRPr sz="1600"/>
            </a:lvl6pPr>
            <a:lvl7pPr marL="2173605" indent="-227330">
              <a:defRPr sz="1600"/>
            </a:lvl7pPr>
            <a:lvl8pPr marL="2399030" indent="-227330">
              <a:defRPr sz="1600"/>
            </a:lvl8pPr>
            <a:lvl9pPr marL="2625725" indent="-227330">
              <a:defRPr sz="1600"/>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60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9030"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zh-CN" altLang="en-US" smtClean="0"/>
          </a:p>
        </p:txBody>
      </p:sp>
      <p:sp>
        <p:nvSpPr>
          <p:cNvPr id="3" name="Date Placeholder 2"/>
          <p:cNvSpPr>
            <a:spLocks noGrp="1"/>
          </p:cNvSpPr>
          <p:nvPr>
            <p:ph type="dt" sz="half" idx="10"/>
          </p:nvPr>
        </p:nvSpPr>
        <p:spPr/>
        <p:txBody>
          <a:bodyPr/>
          <a:lstStyle/>
          <a:p>
            <a:fld id="{679BC7E7-EA8E-4DA7-915E-CC098D9BAD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zh-CN" altLang="en-US" smtClean="0"/>
              <a:t>单击此处编辑母版标题样式</a:t>
            </a:r>
            <a:endParaRPr lang="zh-CN" altLang="en-US" smtClean="0"/>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a:t>Cookie</a:t>
            </a:r>
            <a:endParaRPr kumimoji="1" lang="zh-CN" altLang="en-US"/>
          </a:p>
        </p:txBody>
      </p:sp>
      <p:sp>
        <p:nvSpPr>
          <p:cNvPr id="3" name="副标题 2"/>
          <p:cNvSpPr>
            <a:spLocks noGrp="1"/>
          </p:cNvSpPr>
          <p:nvPr>
            <p:ph type="subTitle" idx="1"/>
          </p:nvPr>
        </p:nvSpPr>
        <p:spPr/>
        <p:txBody>
          <a:bodyPr/>
          <a:lstStyle/>
          <a:p>
            <a:endParaRPr kumimoji="1"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Cookie</a:t>
            </a:r>
            <a:endParaRPr kumimoji="1" lang="zh-CN" altLang="en-US" dirty="0"/>
          </a:p>
        </p:txBody>
      </p:sp>
      <p:sp>
        <p:nvSpPr>
          <p:cNvPr id="4" name="文本框 3"/>
          <p:cNvSpPr txBox="1"/>
          <p:nvPr/>
        </p:nvSpPr>
        <p:spPr>
          <a:xfrm>
            <a:off x="4389947" y="3338973"/>
            <a:ext cx="3899163" cy="2585323"/>
          </a:xfrm>
          <a:prstGeom prst="rect">
            <a:avLst/>
          </a:prstGeom>
          <a:noFill/>
        </p:spPr>
        <p:txBody>
          <a:bodyPr wrap="square" rtlCol="0">
            <a:spAutoFit/>
          </a:bodyPr>
          <a:lstStyle/>
          <a:p>
            <a:r>
              <a:rPr kumimoji="1" lang="zh-CN" altLang="en-US" dirty="0" smtClean="0"/>
              <a:t>我们一般亲切得称之为小饼干、小甜点，</a:t>
            </a:r>
            <a:r>
              <a:rPr kumimoji="1" lang="zh-CN" altLang="en-US" dirty="0" smtClean="0">
                <a:solidFill>
                  <a:srgbClr val="FF0000"/>
                </a:solidFill>
              </a:rPr>
              <a:t>当前使用浏览器的用户</a:t>
            </a:r>
            <a:r>
              <a:rPr kumimoji="1" lang="zh-CN" altLang="en-US" dirty="0" smtClean="0"/>
              <a:t>访问网站时，服务器可以将一些信息保存在浏览器的</a:t>
            </a:r>
            <a:r>
              <a:rPr kumimoji="1" lang="en-US" altLang="zh-CN" dirty="0" smtClean="0"/>
              <a:t>Cookie</a:t>
            </a:r>
            <a:r>
              <a:rPr kumimoji="1" lang="zh-CN" altLang="en-US" dirty="0" smtClean="0"/>
              <a:t>中，以便用户下次访问网站时，服务器可以知道该用户的一些使用习惯、个性设置等。</a:t>
            </a:r>
            <a:endParaRPr kumimoji="1" lang="en-US" altLang="zh-CN" dirty="0" smtClean="0"/>
          </a:p>
          <a:p>
            <a:endParaRPr kumimoji="1" lang="en-US" altLang="zh-CN" dirty="0"/>
          </a:p>
          <a:p>
            <a:r>
              <a:rPr kumimoji="1" lang="zh-CN" altLang="en-US" dirty="0" smtClean="0"/>
              <a:t>之所以叫</a:t>
            </a:r>
            <a:r>
              <a:rPr kumimoji="1" lang="en-US" altLang="zh-CN" dirty="0" smtClean="0"/>
              <a:t>Cookie</a:t>
            </a:r>
            <a:r>
              <a:rPr kumimoji="1" lang="zh-CN" altLang="en-US" dirty="0" smtClean="0"/>
              <a:t>，是因为我们只会在</a:t>
            </a:r>
            <a:r>
              <a:rPr kumimoji="1" lang="en-US" altLang="zh-CN" dirty="0" smtClean="0"/>
              <a:t>Cookie</a:t>
            </a:r>
            <a:r>
              <a:rPr kumimoji="1" lang="zh-CN" altLang="en-US" dirty="0" smtClean="0"/>
              <a:t>中保存少量的信息</a:t>
            </a:r>
            <a:endParaRPr kumimoji="1" lang="en-US" altLang="zh-CN" dirty="0" smtClean="0"/>
          </a:p>
        </p:txBody>
      </p:sp>
      <p:pic>
        <p:nvPicPr>
          <p:cNvPr id="3" name="图片 2"/>
          <p:cNvPicPr>
            <a:picLocks noChangeAspect="1"/>
          </p:cNvPicPr>
          <p:nvPr/>
        </p:nvPicPr>
        <p:blipFill>
          <a:blip r:embed="rId1"/>
          <a:stretch>
            <a:fillRect/>
          </a:stretch>
        </p:blipFill>
        <p:spPr>
          <a:xfrm>
            <a:off x="872895" y="2940155"/>
            <a:ext cx="3296176" cy="326354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Cookie</a:t>
            </a:r>
            <a:r>
              <a:rPr kumimoji="1" lang="zh-CN" altLang="en-US"/>
              <a:t>的使用场合</a:t>
            </a:r>
            <a:endParaRPr kumimoji="1" lang="zh-CN" altLang="en-US"/>
          </a:p>
        </p:txBody>
      </p:sp>
      <p:sp>
        <p:nvSpPr>
          <p:cNvPr id="4" name="矩形 3"/>
          <p:cNvSpPr/>
          <p:nvPr/>
        </p:nvSpPr>
        <p:spPr>
          <a:xfrm>
            <a:off x="911121" y="3505864"/>
            <a:ext cx="3881817" cy="1477328"/>
          </a:xfrm>
          <a:prstGeom prst="rect">
            <a:avLst/>
          </a:prstGeom>
        </p:spPr>
        <p:txBody>
          <a:bodyPr wrap="square">
            <a:spAutoFit/>
          </a:bodyPr>
          <a:lstStyle/>
          <a:p>
            <a:r>
              <a:rPr kumimoji="1" lang="zh-CN" altLang="en-US" dirty="0"/>
              <a:t>我们在微博的文字框中写了一些文字，但是没有点发送，这样的话，这些文字会保存在</a:t>
            </a:r>
            <a:r>
              <a:rPr kumimoji="1" lang="en-US" altLang="zh-CN" dirty="0"/>
              <a:t>COOKIE</a:t>
            </a:r>
            <a:r>
              <a:rPr kumimoji="1" lang="zh-CN" altLang="en-US" dirty="0"/>
              <a:t>中，下次我们再使用这台电脑访问该网站的时候，这些文字会自动加载到你的文字框中。</a:t>
            </a:r>
            <a:endParaRPr kumimoji="1" lang="en-US" altLang="zh-CN" dirty="0"/>
          </a:p>
        </p:txBody>
      </p:sp>
      <p:pic>
        <p:nvPicPr>
          <p:cNvPr id="5" name="图片 4"/>
          <p:cNvPicPr>
            <a:picLocks noChangeAspect="1"/>
          </p:cNvPicPr>
          <p:nvPr/>
        </p:nvPicPr>
        <p:blipFill>
          <a:blip r:embed="rId1"/>
          <a:stretch>
            <a:fillRect/>
          </a:stretch>
        </p:blipFill>
        <p:spPr>
          <a:xfrm>
            <a:off x="5151864" y="3409224"/>
            <a:ext cx="3162300" cy="2082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Cookie</a:t>
            </a:r>
            <a:r>
              <a:rPr kumimoji="1" lang="zh-CN" altLang="en-US"/>
              <a:t>的使用场合</a:t>
            </a:r>
            <a:endParaRPr kumimoji="1" lang="zh-CN" altLang="en-US"/>
          </a:p>
        </p:txBody>
      </p:sp>
      <p:sp>
        <p:nvSpPr>
          <p:cNvPr id="4" name="矩形 3"/>
          <p:cNvSpPr/>
          <p:nvPr/>
        </p:nvSpPr>
        <p:spPr>
          <a:xfrm>
            <a:off x="5770435" y="3144157"/>
            <a:ext cx="2484877" cy="1200329"/>
          </a:xfrm>
          <a:prstGeom prst="rect">
            <a:avLst/>
          </a:prstGeom>
        </p:spPr>
        <p:txBody>
          <a:bodyPr wrap="square">
            <a:spAutoFit/>
          </a:bodyPr>
          <a:lstStyle/>
          <a:p>
            <a:r>
              <a:rPr kumimoji="1" lang="zh-CN" altLang="en-US" dirty="0"/>
              <a:t>我们在当当上未登录也可以添加商品到购物车，第二天打开电脑后购物车里的商品仍然存在。</a:t>
            </a:r>
            <a:endParaRPr kumimoji="1" lang="en-US" altLang="zh-CN" dirty="0"/>
          </a:p>
        </p:txBody>
      </p:sp>
      <p:pic>
        <p:nvPicPr>
          <p:cNvPr id="3" name="图片 2"/>
          <p:cNvPicPr>
            <a:picLocks noChangeAspect="1"/>
          </p:cNvPicPr>
          <p:nvPr/>
        </p:nvPicPr>
        <p:blipFill>
          <a:blip r:embed="rId1"/>
          <a:stretch>
            <a:fillRect/>
          </a:stretch>
        </p:blipFill>
        <p:spPr>
          <a:xfrm>
            <a:off x="583071" y="2891953"/>
            <a:ext cx="4871644" cy="29137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Cookie</a:t>
            </a:r>
            <a:r>
              <a:rPr kumimoji="1" lang="zh-CN" altLang="en-US"/>
              <a:t>的使用场合</a:t>
            </a:r>
            <a:endParaRPr kumimoji="1" lang="zh-CN" altLang="en-US"/>
          </a:p>
        </p:txBody>
      </p:sp>
      <p:pic>
        <p:nvPicPr>
          <p:cNvPr id="4" name="图片 3"/>
          <p:cNvPicPr>
            <a:picLocks noChangeAspect="1"/>
          </p:cNvPicPr>
          <p:nvPr/>
        </p:nvPicPr>
        <p:blipFill>
          <a:blip r:embed="rId1"/>
          <a:stretch>
            <a:fillRect/>
          </a:stretch>
        </p:blipFill>
        <p:spPr>
          <a:xfrm>
            <a:off x="4841266" y="3250222"/>
            <a:ext cx="3845534" cy="2313490"/>
          </a:xfrm>
          <a:prstGeom prst="rect">
            <a:avLst/>
          </a:prstGeom>
        </p:spPr>
      </p:pic>
      <p:sp>
        <p:nvSpPr>
          <p:cNvPr id="5" name="文本框 4"/>
          <p:cNvSpPr txBox="1"/>
          <p:nvPr/>
        </p:nvSpPr>
        <p:spPr>
          <a:xfrm>
            <a:off x="814487" y="3609373"/>
            <a:ext cx="3616876" cy="923330"/>
          </a:xfrm>
          <a:prstGeom prst="rect">
            <a:avLst/>
          </a:prstGeom>
          <a:noFill/>
        </p:spPr>
        <p:txBody>
          <a:bodyPr wrap="square" rtlCol="0">
            <a:spAutoFit/>
          </a:bodyPr>
          <a:lstStyle/>
          <a:p>
            <a:r>
              <a:rPr kumimoji="1" lang="zh-CN" altLang="en-US"/>
              <a:t>通过网页第一次访问美团，会要求我们选择所在的城市，此后每次访问美团都会自动进入合肥站</a:t>
            </a:r>
            <a:endParaRPr kumimoji="1"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Cookie</a:t>
            </a:r>
            <a:r>
              <a:rPr kumimoji="1" lang="zh-CN" altLang="en-US"/>
              <a:t>的使用场合</a:t>
            </a:r>
            <a:endParaRPr kumimoji="1" lang="zh-CN" altLang="en-US"/>
          </a:p>
        </p:txBody>
      </p:sp>
      <p:pic>
        <p:nvPicPr>
          <p:cNvPr id="4" name="图片 3"/>
          <p:cNvPicPr>
            <a:picLocks noChangeAspect="1"/>
          </p:cNvPicPr>
          <p:nvPr/>
        </p:nvPicPr>
        <p:blipFill>
          <a:blip r:embed="rId1"/>
          <a:stretch>
            <a:fillRect/>
          </a:stretch>
        </p:blipFill>
        <p:spPr>
          <a:xfrm>
            <a:off x="681133" y="2685352"/>
            <a:ext cx="3251112" cy="3461184"/>
          </a:xfrm>
          <a:prstGeom prst="rect">
            <a:avLst/>
          </a:prstGeom>
        </p:spPr>
      </p:pic>
      <p:sp>
        <p:nvSpPr>
          <p:cNvPr id="5" name="文本框 4"/>
          <p:cNvSpPr txBox="1"/>
          <p:nvPr/>
        </p:nvSpPr>
        <p:spPr>
          <a:xfrm>
            <a:off x="4697273" y="3136397"/>
            <a:ext cx="3825142" cy="923330"/>
          </a:xfrm>
          <a:prstGeom prst="rect">
            <a:avLst/>
          </a:prstGeom>
          <a:noFill/>
        </p:spPr>
        <p:txBody>
          <a:bodyPr wrap="square" rtlCol="0">
            <a:spAutoFit/>
          </a:bodyPr>
          <a:lstStyle/>
          <a:p>
            <a:r>
              <a:rPr kumimoji="1" lang="zh-CN" altLang="en-US"/>
              <a:t>如果在网上订餐，下次再进入该餐厅的页面，系统会自动读取您上次点过的餐品，你可以选择再来一份</a:t>
            </a:r>
            <a:endParaRPr kumimoji="1"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找到</a:t>
            </a:r>
            <a:r>
              <a:rPr kumimoji="1" lang="en-US" altLang="zh-CN"/>
              <a:t>Cookie</a:t>
            </a:r>
            <a:r>
              <a:rPr kumimoji="1" lang="zh-CN" altLang="en-US"/>
              <a:t>文件</a:t>
            </a:r>
            <a:endParaRPr kumimoji="1" lang="zh-CN" altLang="en-US"/>
          </a:p>
        </p:txBody>
      </p:sp>
      <p:sp>
        <p:nvSpPr>
          <p:cNvPr id="3" name="内容占位符 2"/>
          <p:cNvSpPr>
            <a:spLocks noGrp="1"/>
          </p:cNvSpPr>
          <p:nvPr>
            <p:ph idx="1"/>
          </p:nvPr>
        </p:nvSpPr>
        <p:spPr>
          <a:xfrm>
            <a:off x="739775" y="2770094"/>
            <a:ext cx="4878807" cy="3267169"/>
          </a:xfrm>
        </p:spPr>
        <p:txBody>
          <a:bodyPr>
            <a:normAutofit lnSpcReduction="10000"/>
          </a:bodyPr>
          <a:lstStyle/>
          <a:p>
            <a:r>
              <a:rPr kumimoji="1" lang="zh-CN" altLang="en-US"/>
              <a:t>既然</a:t>
            </a:r>
            <a:r>
              <a:rPr kumimoji="1" lang="en-US" altLang="zh-CN"/>
              <a:t>Cookie</a:t>
            </a:r>
            <a:r>
              <a:rPr kumimoji="1" lang="zh-CN" altLang="en-US"/>
              <a:t>是保存在客户端的浏览器中，我们可以来查找一下究竟存在哪里，存的是什么？</a:t>
            </a:r>
            <a:endParaRPr kumimoji="1" lang="en-US" altLang="zh-CN"/>
          </a:p>
          <a:p>
            <a:r>
              <a:rPr kumimoji="1"/>
              <a:t>C:\Users\Administrator\AppData\Roaming\Microsoft\Windows\cookies</a:t>
            </a:r>
            <a:endParaRPr kumimoji="1" lang="zh-CN" altLang="en-US"/>
          </a:p>
        </p:txBody>
      </p:sp>
      <p:sp>
        <p:nvSpPr>
          <p:cNvPr id="4" name="矩形 3"/>
          <p:cNvSpPr/>
          <p:nvPr/>
        </p:nvSpPr>
        <p:spPr>
          <a:xfrm>
            <a:off x="5898217" y="3226992"/>
            <a:ext cx="2788583" cy="2585323"/>
          </a:xfrm>
          <a:prstGeom prst="rect">
            <a:avLst/>
          </a:prstGeom>
        </p:spPr>
        <p:txBody>
          <a:bodyPr wrap="square">
            <a:spAutoFit/>
          </a:bodyPr>
          <a:lstStyle/>
          <a:p>
            <a:r>
              <a:rPr lang="is-IS" altLang="zh-CN"/>
              <a:t>name</a:t>
            </a:r>
            <a:endParaRPr lang="is-IS" altLang="zh-CN"/>
          </a:p>
          <a:p>
            <a:r>
              <a:rPr lang="is-IS" altLang="zh-CN"/>
              <a:t>value</a:t>
            </a:r>
            <a:endParaRPr lang="is-IS" altLang="zh-CN"/>
          </a:p>
          <a:p>
            <a:r>
              <a:rPr lang="is-IS" altLang="zh-CN"/>
              <a:t>domain/</a:t>
            </a:r>
            <a:endParaRPr lang="is-IS" altLang="zh-CN"/>
          </a:p>
          <a:p>
            <a:r>
              <a:rPr lang="is-IS" altLang="zh-CN"/>
              <a:t>1600</a:t>
            </a:r>
            <a:endParaRPr lang="is-IS" altLang="zh-CN"/>
          </a:p>
          <a:p>
            <a:r>
              <a:rPr lang="is-IS" altLang="zh-CN"/>
              <a:t>1263382784</a:t>
            </a:r>
            <a:endParaRPr lang="is-IS" altLang="zh-CN"/>
          </a:p>
          <a:p>
            <a:r>
              <a:rPr lang="is-IS" altLang="zh-CN"/>
              <a:t>30020896</a:t>
            </a:r>
            <a:endParaRPr lang="is-IS" altLang="zh-CN"/>
          </a:p>
          <a:p>
            <a:r>
              <a:rPr lang="is-IS" altLang="zh-CN"/>
              <a:t>452781968</a:t>
            </a:r>
            <a:endParaRPr lang="is-IS" altLang="zh-CN"/>
          </a:p>
          <a:p>
            <a:r>
              <a:rPr lang="is-IS" altLang="zh-CN"/>
              <a:t>30020892</a:t>
            </a:r>
            <a:endParaRPr lang="is-IS" altLang="zh-CN"/>
          </a:p>
          <a:p>
            <a:r>
              <a:rPr lang="is-IS" altLang="zh-CN"/>
              <a:t>*</a:t>
            </a:r>
            <a:endParaRPr lang="zh-CN" altLang="en-US"/>
          </a:p>
        </p:txBody>
      </p:sp>
      <p:sp>
        <p:nvSpPr>
          <p:cNvPr id="5" name="矩形 4"/>
          <p:cNvSpPr/>
          <p:nvPr/>
        </p:nvSpPr>
        <p:spPr>
          <a:xfrm>
            <a:off x="3713510" y="5853276"/>
            <a:ext cx="4973290" cy="369332"/>
          </a:xfrm>
          <a:prstGeom prst="rect">
            <a:avLst/>
          </a:prstGeom>
        </p:spPr>
        <p:txBody>
          <a:bodyPr wrap="square">
            <a:spAutoFit/>
          </a:bodyPr>
          <a:lstStyle/>
          <a:p>
            <a:r>
              <a:rPr kumimoji="1" lang="en-US" altLang="zh-CN">
                <a:solidFill>
                  <a:srgbClr val="FF0000"/>
                </a:solidFill>
              </a:rPr>
              <a:t>Cookie</a:t>
            </a:r>
            <a:r>
              <a:rPr kumimoji="1" lang="zh-CN" altLang="en-US">
                <a:solidFill>
                  <a:srgbClr val="FF0000"/>
                </a:solidFill>
              </a:rPr>
              <a:t>是保存在客户端的浏览器中的独立数据</a:t>
            </a:r>
            <a:endParaRPr kumimoji="1" lang="en-US" altLang="zh-CN">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查看</a:t>
            </a:r>
            <a:r>
              <a:rPr kumimoji="1" lang="en-US" altLang="zh-CN"/>
              <a:t>Cookie</a:t>
            </a:r>
            <a:endParaRPr kumimoji="1" lang="zh-CN" altLang="en-US"/>
          </a:p>
        </p:txBody>
      </p:sp>
      <p:sp>
        <p:nvSpPr>
          <p:cNvPr id="3" name="文本框 2"/>
          <p:cNvSpPr txBox="1"/>
          <p:nvPr/>
        </p:nvSpPr>
        <p:spPr>
          <a:xfrm>
            <a:off x="1203325" y="2823210"/>
            <a:ext cx="2166620" cy="365760"/>
          </a:xfrm>
          <a:prstGeom prst="rect">
            <a:avLst/>
          </a:prstGeom>
          <a:noFill/>
        </p:spPr>
        <p:txBody>
          <a:bodyPr wrap="none" rtlCol="0">
            <a:spAutoFit/>
          </a:bodyPr>
          <a:p>
            <a:r>
              <a:rPr lang="zh-CN" altLang="en-US"/>
              <a:t>利用</a:t>
            </a:r>
            <a:r>
              <a:rPr lang="en-US" altLang="zh-CN"/>
              <a:t>firefox</a:t>
            </a:r>
            <a:r>
              <a:rPr lang="zh-CN" altLang="en-US"/>
              <a:t>的</a:t>
            </a:r>
            <a:r>
              <a:rPr lang="en-US" altLang="zh-CN"/>
              <a:t>firebug</a:t>
            </a:r>
            <a:endParaRPr lang="en-US" altLang="zh-CN"/>
          </a:p>
        </p:txBody>
      </p:sp>
      <p:pic>
        <p:nvPicPr>
          <p:cNvPr id="4" name="图片 3"/>
          <p:cNvPicPr>
            <a:picLocks noChangeAspect="1"/>
          </p:cNvPicPr>
          <p:nvPr/>
        </p:nvPicPr>
        <p:blipFill>
          <a:blip r:embed="rId1"/>
          <a:stretch>
            <a:fillRect/>
          </a:stretch>
        </p:blipFill>
        <p:spPr>
          <a:xfrm>
            <a:off x="808990" y="3743325"/>
            <a:ext cx="8063865" cy="17551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Cookie</a:t>
            </a:r>
            <a:r>
              <a:rPr kumimoji="1" lang="zh-CN" altLang="en-US"/>
              <a:t>的参数</a:t>
            </a:r>
            <a:endParaRPr kumimoji="1" lang="zh-CN" altLang="en-US"/>
          </a:p>
        </p:txBody>
      </p:sp>
      <p:sp>
        <p:nvSpPr>
          <p:cNvPr id="3" name="内容占位符 2"/>
          <p:cNvSpPr>
            <a:spLocks noGrp="1"/>
          </p:cNvSpPr>
          <p:nvPr>
            <p:ph idx="1"/>
          </p:nvPr>
        </p:nvSpPr>
        <p:spPr/>
        <p:txBody>
          <a:bodyPr/>
          <a:lstStyle/>
          <a:p>
            <a:r>
              <a:rPr kumimoji="1" lang="en-US" altLang="zh-CN"/>
              <a:t>Name</a:t>
            </a:r>
            <a:r>
              <a:rPr kumimoji="1" lang="zh-CN" altLang="en-US"/>
              <a:t> </a:t>
            </a:r>
            <a:r>
              <a:rPr kumimoji="1" lang="en-US" altLang="zh-CN"/>
              <a:t>/</a:t>
            </a:r>
            <a:r>
              <a:rPr kumimoji="1" lang="zh-CN" altLang="en-US"/>
              <a:t> </a:t>
            </a:r>
            <a:r>
              <a:rPr kumimoji="1" lang="en-US" altLang="zh-CN"/>
              <a:t>Value</a:t>
            </a:r>
            <a:r>
              <a:rPr kumimoji="1" lang="zh-CN" altLang="en-US"/>
              <a:t> 属性的键和值</a:t>
            </a:r>
            <a:endParaRPr kumimoji="1" lang="en-US" altLang="zh-CN"/>
          </a:p>
          <a:p>
            <a:r>
              <a:rPr kumimoji="1" lang="en-US" altLang="zh-CN"/>
              <a:t>Domain</a:t>
            </a:r>
            <a:r>
              <a:rPr kumimoji="1" lang="zh-CN" altLang="en-US"/>
              <a:t> 属于哪个域名</a:t>
            </a:r>
            <a:endParaRPr kumimoji="1" lang="en-US" altLang="zh-CN"/>
          </a:p>
          <a:p>
            <a:r>
              <a:rPr kumimoji="1" lang="en-US" altLang="zh-CN"/>
              <a:t>Path</a:t>
            </a:r>
            <a:r>
              <a:rPr kumimoji="1" lang="zh-CN" altLang="en-US"/>
              <a:t> 属于那个目录</a:t>
            </a:r>
            <a:endParaRPr kumimoji="1" lang="en-US" altLang="zh-CN"/>
          </a:p>
          <a:p>
            <a:r>
              <a:rPr kumimoji="1" lang="en-US" altLang="zh-CN"/>
              <a:t>Expire</a:t>
            </a:r>
            <a:r>
              <a:rPr kumimoji="1" lang="zh-CN" altLang="en-US"/>
              <a:t> 过期时间</a:t>
            </a:r>
            <a:endParaRPr kumimoji="1" lang="zh-CN" altLang="en-US"/>
          </a:p>
        </p:txBody>
      </p:sp>
      <p:sp>
        <p:nvSpPr>
          <p:cNvPr id="5" name="矩形 4"/>
          <p:cNvSpPr/>
          <p:nvPr/>
        </p:nvSpPr>
        <p:spPr>
          <a:xfrm>
            <a:off x="4232486" y="3299115"/>
            <a:ext cx="4572000" cy="646331"/>
          </a:xfrm>
          <a:prstGeom prst="rect">
            <a:avLst/>
          </a:prstGeom>
        </p:spPr>
        <p:txBody>
          <a:bodyPr>
            <a:spAutoFit/>
          </a:bodyPr>
          <a:lstStyle/>
          <a:p>
            <a:r>
              <a:rPr kumimoji="1" lang="en-US" altLang="zh-CN">
                <a:solidFill>
                  <a:srgbClr val="FF0000"/>
                </a:solidFill>
              </a:rPr>
              <a:t>Cookie</a:t>
            </a:r>
            <a:r>
              <a:rPr kumimoji="1" lang="zh-CN" altLang="en-US">
                <a:solidFill>
                  <a:srgbClr val="FF0000"/>
                </a:solidFill>
              </a:rPr>
              <a:t>是以域名来划分的，每个域名下的网页只能读写自己域名下的</a:t>
            </a:r>
            <a:r>
              <a:rPr kumimoji="1" lang="en-US" altLang="zh-CN">
                <a:solidFill>
                  <a:srgbClr val="FF0000"/>
                </a:solidFill>
              </a:rPr>
              <a:t>Cookie</a:t>
            </a:r>
            <a:endParaRPr kumimoji="1" lang="en-US" altLang="zh-CN">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牢记</a:t>
            </a:r>
            <a:endParaRPr kumimoji="1" lang="zh-CN" altLang="en-US"/>
          </a:p>
        </p:txBody>
      </p:sp>
      <p:sp>
        <p:nvSpPr>
          <p:cNvPr id="3" name="内容占位符 2"/>
          <p:cNvSpPr>
            <a:spLocks noGrp="1"/>
          </p:cNvSpPr>
          <p:nvPr>
            <p:ph idx="1"/>
          </p:nvPr>
        </p:nvSpPr>
        <p:spPr/>
        <p:txBody>
          <a:bodyPr/>
          <a:lstStyle/>
          <a:p>
            <a:r>
              <a:rPr kumimoji="1" lang="zh-CN" altLang="en-US"/>
              <a:t>不同的电脑无法共享</a:t>
            </a:r>
            <a:r>
              <a:rPr kumimoji="1" lang="en-US" altLang="zh-CN"/>
              <a:t>Cookie</a:t>
            </a:r>
            <a:endParaRPr kumimoji="1" lang="en-US" altLang="zh-CN"/>
          </a:p>
          <a:p>
            <a:r>
              <a:rPr kumimoji="1" lang="zh-CN" altLang="en-US"/>
              <a:t>同一台电脑中的不同的浏览器也无法共享</a:t>
            </a:r>
            <a:r>
              <a:rPr kumimoji="1" lang="en-US" altLang="zh-CN"/>
              <a:t>Cookie</a:t>
            </a:r>
            <a:endParaRPr kumimoji="1" lang="en-US" altLang="zh-CN"/>
          </a:p>
          <a:p>
            <a:r>
              <a:rPr kumimoji="1" lang="zh-CN" altLang="en-US"/>
              <a:t>同一个浏览器不同的域名下还是无法共享</a:t>
            </a:r>
            <a:r>
              <a:rPr kumimoji="1" lang="en-US" altLang="zh-CN"/>
              <a:t>Cookie</a:t>
            </a:r>
            <a:endParaRPr kumimoji="1" lang="en-US" altLang="zh-CN"/>
          </a:p>
          <a:p>
            <a:r>
              <a:rPr kumimoji="1" lang="zh-CN" altLang="en-US"/>
              <a:t>甚至同一个浏览器、同一个域名下，不同路径的</a:t>
            </a:r>
            <a:r>
              <a:rPr kumimoji="1" lang="en-US" altLang="zh-CN"/>
              <a:t>Cookie</a:t>
            </a:r>
            <a:r>
              <a:rPr kumimoji="1" lang="zh-CN" altLang="en-US"/>
              <a:t>也无法实现共享</a:t>
            </a:r>
            <a:endParaRPr kumimoji="1"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PHP</a:t>
            </a:r>
            <a:r>
              <a:rPr kumimoji="1" lang="zh-CN" altLang="en-US"/>
              <a:t>添加</a:t>
            </a:r>
            <a:r>
              <a:rPr kumimoji="1" lang="en-US" altLang="zh-CN"/>
              <a:t>Cookie</a:t>
            </a:r>
            <a:endParaRPr kumimoji="1" lang="zh-CN" altLang="en-US"/>
          </a:p>
        </p:txBody>
      </p:sp>
      <p:sp>
        <p:nvSpPr>
          <p:cNvPr id="4" name="矩形 3"/>
          <p:cNvSpPr/>
          <p:nvPr/>
        </p:nvSpPr>
        <p:spPr>
          <a:xfrm>
            <a:off x="1887006" y="4300402"/>
            <a:ext cx="5060600" cy="369332"/>
          </a:xfrm>
          <a:prstGeom prst="rect">
            <a:avLst/>
          </a:prstGeom>
        </p:spPr>
        <p:txBody>
          <a:bodyPr wrap="none">
            <a:spAutoFit/>
          </a:bodyPr>
          <a:lstStyle/>
          <a:p>
            <a:r>
              <a:rPr lang="en-US" altLang="zh-CN" i="1">
                <a:effectLst/>
                <a:latin typeface="Menlo"/>
              </a:rPr>
              <a:t>setcookie</a:t>
            </a:r>
            <a:r>
              <a:rPr lang="en-US" altLang="zh-CN">
                <a:effectLst/>
                <a:latin typeface="-webkit-standard"/>
              </a:rPr>
              <a:t>(</a:t>
            </a:r>
            <a:r>
              <a:rPr lang="en-US" altLang="zh-CN" b="1">
                <a:solidFill>
                  <a:srgbClr val="008000"/>
                </a:solidFill>
                <a:effectLst/>
                <a:latin typeface="-webkit-standard"/>
              </a:rPr>
              <a:t>'cookie_name'</a:t>
            </a:r>
            <a:r>
              <a:rPr lang="en-US" altLang="zh-CN">
                <a:effectLst/>
                <a:latin typeface="-webkit-standard"/>
              </a:rPr>
              <a:t>, </a:t>
            </a:r>
            <a:r>
              <a:rPr lang="en-US" altLang="zh-CN" b="1">
                <a:solidFill>
                  <a:srgbClr val="008000"/>
                </a:solidFill>
                <a:effectLst/>
                <a:latin typeface="-webkit-standard"/>
              </a:rPr>
              <a:t>'cookie_value'</a:t>
            </a:r>
            <a:r>
              <a:rPr lang="en-US" altLang="zh-CN">
                <a:effectLst/>
                <a:latin typeface="Menlo"/>
              </a:rPr>
              <a:t>);</a:t>
            </a:r>
            <a:endParaRPr lang="zh-CN" altLang="en-US"/>
          </a:p>
        </p:txBody>
      </p:sp>
      <p:sp>
        <p:nvSpPr>
          <p:cNvPr id="5" name="矩形 4"/>
          <p:cNvSpPr/>
          <p:nvPr/>
        </p:nvSpPr>
        <p:spPr>
          <a:xfrm>
            <a:off x="795074" y="3053150"/>
            <a:ext cx="7988360" cy="923330"/>
          </a:xfrm>
          <a:prstGeom prst="rect">
            <a:avLst/>
          </a:prstGeom>
        </p:spPr>
        <p:txBody>
          <a:bodyPr wrap="square">
            <a:spAutoFit/>
          </a:bodyPr>
          <a:lstStyle/>
          <a:p>
            <a:r>
              <a:rPr lang="en-US" altLang="zh-CN" b="0" i="0">
                <a:solidFill>
                  <a:srgbClr val="669933"/>
                </a:solidFill>
                <a:effectLst/>
                <a:latin typeface="Fira Mono"/>
              </a:rPr>
              <a:t>bool</a:t>
            </a:r>
            <a:r>
              <a:rPr lang="en-US" altLang="zh-CN" b="0" i="0">
                <a:solidFill>
                  <a:srgbClr val="737373"/>
                </a:solidFill>
                <a:effectLst/>
                <a:latin typeface="Fira Mono"/>
              </a:rPr>
              <a:t> </a:t>
            </a:r>
            <a:r>
              <a:rPr lang="en-US" altLang="zh-CN" b="0" i="0">
                <a:solidFill>
                  <a:srgbClr val="336699"/>
                </a:solidFill>
                <a:effectLst/>
                <a:latin typeface="Fira Mono"/>
              </a:rPr>
              <a:t>setcookie</a:t>
            </a:r>
            <a:r>
              <a:rPr lang="en-US" altLang="zh-CN" b="0" i="0">
                <a:solidFill>
                  <a:srgbClr val="737373"/>
                </a:solidFill>
                <a:effectLst/>
                <a:latin typeface="Fira Mono"/>
              </a:rPr>
              <a:t> ( </a:t>
            </a:r>
            <a:r>
              <a:rPr lang="en-US" altLang="zh-CN" b="0" i="0">
                <a:solidFill>
                  <a:srgbClr val="669933"/>
                </a:solidFill>
                <a:effectLst/>
                <a:latin typeface="Fira Mono"/>
              </a:rPr>
              <a:t>string</a:t>
            </a:r>
            <a:r>
              <a:rPr lang="en-US" altLang="zh-CN" b="0" i="0">
                <a:solidFill>
                  <a:srgbClr val="737373"/>
                </a:solidFill>
                <a:effectLst/>
                <a:latin typeface="Fira Mono"/>
              </a:rPr>
              <a:t> $name [, </a:t>
            </a:r>
            <a:r>
              <a:rPr lang="en-US" altLang="zh-CN" b="0" i="0">
                <a:solidFill>
                  <a:srgbClr val="669933"/>
                </a:solidFill>
                <a:effectLst/>
                <a:latin typeface="Fira Mono"/>
              </a:rPr>
              <a:t>string</a:t>
            </a:r>
            <a:r>
              <a:rPr lang="en-US" altLang="zh-CN" b="0" i="0">
                <a:solidFill>
                  <a:srgbClr val="737373"/>
                </a:solidFill>
                <a:effectLst/>
                <a:latin typeface="Fira Mono"/>
              </a:rPr>
              <a:t> $value</a:t>
            </a:r>
            <a:r>
              <a:rPr lang="en-US" altLang="zh-CN" b="0" i="0">
                <a:solidFill>
                  <a:srgbClr val="993366"/>
                </a:solidFill>
                <a:effectLst/>
                <a:latin typeface="Fira Mono"/>
              </a:rPr>
              <a:t> = ""</a:t>
            </a:r>
            <a:r>
              <a:rPr lang="en-US" altLang="zh-CN" b="0" i="0">
                <a:solidFill>
                  <a:srgbClr val="737373"/>
                </a:solidFill>
                <a:effectLst/>
                <a:latin typeface="Fira Mono"/>
              </a:rPr>
              <a:t> [, </a:t>
            </a:r>
            <a:r>
              <a:rPr lang="en-US" altLang="zh-CN" b="0" i="0">
                <a:solidFill>
                  <a:srgbClr val="669933"/>
                </a:solidFill>
                <a:effectLst/>
                <a:latin typeface="Fira Mono"/>
              </a:rPr>
              <a:t>int</a:t>
            </a:r>
            <a:r>
              <a:rPr lang="en-US" altLang="zh-CN" b="0" i="0">
                <a:solidFill>
                  <a:srgbClr val="737373"/>
                </a:solidFill>
                <a:effectLst/>
                <a:latin typeface="Fira Mono"/>
              </a:rPr>
              <a:t> $expire</a:t>
            </a:r>
            <a:r>
              <a:rPr lang="en-US" altLang="zh-CN" b="0" i="0">
                <a:solidFill>
                  <a:srgbClr val="993366"/>
                </a:solidFill>
                <a:effectLst/>
                <a:latin typeface="Fira Mono"/>
              </a:rPr>
              <a:t> = 0</a:t>
            </a:r>
            <a:r>
              <a:rPr lang="en-US" altLang="zh-CN" b="0" i="0">
                <a:solidFill>
                  <a:srgbClr val="737373"/>
                </a:solidFill>
                <a:effectLst/>
                <a:latin typeface="Fira Mono"/>
              </a:rPr>
              <a:t> [, </a:t>
            </a:r>
            <a:r>
              <a:rPr lang="en-US" altLang="zh-CN" b="0" i="0">
                <a:solidFill>
                  <a:srgbClr val="669933"/>
                </a:solidFill>
                <a:effectLst/>
                <a:latin typeface="Fira Mono"/>
              </a:rPr>
              <a:t>string</a:t>
            </a:r>
            <a:r>
              <a:rPr lang="en-US" altLang="zh-CN" b="0" i="0">
                <a:solidFill>
                  <a:srgbClr val="737373"/>
                </a:solidFill>
                <a:effectLst/>
                <a:latin typeface="Fira Mono"/>
              </a:rPr>
              <a:t> $path</a:t>
            </a:r>
            <a:r>
              <a:rPr lang="en-US" altLang="zh-CN" b="0" i="0">
                <a:solidFill>
                  <a:srgbClr val="993366"/>
                </a:solidFill>
                <a:effectLst/>
                <a:latin typeface="Fira Mono"/>
              </a:rPr>
              <a:t> = ""</a:t>
            </a:r>
            <a:r>
              <a:rPr lang="en-US" altLang="zh-CN" b="0" i="0">
                <a:solidFill>
                  <a:srgbClr val="737373"/>
                </a:solidFill>
                <a:effectLst/>
                <a:latin typeface="Fira Mono"/>
              </a:rPr>
              <a:t> [,</a:t>
            </a:r>
            <a:r>
              <a:rPr lang="en-US" altLang="zh-CN" b="0" i="0">
                <a:solidFill>
                  <a:srgbClr val="669933"/>
                </a:solidFill>
                <a:effectLst/>
                <a:latin typeface="Fira Mono"/>
              </a:rPr>
              <a:t>string</a:t>
            </a:r>
            <a:r>
              <a:rPr lang="en-US" altLang="zh-CN" b="0" i="0">
                <a:solidFill>
                  <a:srgbClr val="737373"/>
                </a:solidFill>
                <a:effectLst/>
                <a:latin typeface="Fira Mono"/>
              </a:rPr>
              <a:t> $domain</a:t>
            </a:r>
            <a:r>
              <a:rPr lang="en-US" altLang="zh-CN" b="0" i="0">
                <a:solidFill>
                  <a:srgbClr val="993366"/>
                </a:solidFill>
                <a:effectLst/>
                <a:latin typeface="Fira Mono"/>
              </a:rPr>
              <a:t> = ""</a:t>
            </a:r>
            <a:r>
              <a:rPr lang="en-US" altLang="zh-CN" b="0" i="0">
                <a:solidFill>
                  <a:srgbClr val="737373"/>
                </a:solidFill>
                <a:effectLst/>
                <a:latin typeface="Fira Mono"/>
              </a:rPr>
              <a:t> [, </a:t>
            </a:r>
            <a:r>
              <a:rPr lang="en-US" altLang="zh-CN" b="0" i="0">
                <a:solidFill>
                  <a:srgbClr val="669933"/>
                </a:solidFill>
                <a:effectLst/>
                <a:latin typeface="Fira Mono"/>
              </a:rPr>
              <a:t>bool</a:t>
            </a:r>
            <a:r>
              <a:rPr lang="en-US" altLang="zh-CN" b="0" i="0">
                <a:solidFill>
                  <a:srgbClr val="737373"/>
                </a:solidFill>
                <a:effectLst/>
                <a:latin typeface="Fira Mono"/>
              </a:rPr>
              <a:t> $secure</a:t>
            </a:r>
            <a:r>
              <a:rPr lang="en-US" altLang="zh-CN" b="0" i="0">
                <a:solidFill>
                  <a:srgbClr val="993366"/>
                </a:solidFill>
                <a:effectLst/>
                <a:latin typeface="Fira Mono"/>
              </a:rPr>
              <a:t> = false</a:t>
            </a:r>
            <a:r>
              <a:rPr lang="en-US" altLang="zh-CN" b="0" i="0">
                <a:solidFill>
                  <a:srgbClr val="737373"/>
                </a:solidFill>
                <a:effectLst/>
                <a:latin typeface="Fira Mono"/>
              </a:rPr>
              <a:t> [, </a:t>
            </a:r>
            <a:r>
              <a:rPr lang="en-US" altLang="zh-CN" b="0" i="0">
                <a:solidFill>
                  <a:srgbClr val="669933"/>
                </a:solidFill>
                <a:effectLst/>
                <a:latin typeface="Fira Mono"/>
              </a:rPr>
              <a:t>bool</a:t>
            </a:r>
            <a:r>
              <a:rPr lang="en-US" altLang="zh-CN" b="0" i="0">
                <a:solidFill>
                  <a:srgbClr val="737373"/>
                </a:solidFill>
                <a:effectLst/>
                <a:latin typeface="Fira Mono"/>
              </a:rPr>
              <a:t> $httponly</a:t>
            </a:r>
            <a:r>
              <a:rPr lang="en-US" altLang="zh-CN" b="0" i="0">
                <a:solidFill>
                  <a:srgbClr val="993366"/>
                </a:solidFill>
                <a:effectLst/>
                <a:latin typeface="Fira Mono"/>
              </a:rPr>
              <a:t> = false</a:t>
            </a:r>
            <a:r>
              <a:rPr lang="en-US" altLang="zh-CN" b="0" i="0">
                <a:solidFill>
                  <a:srgbClr val="737373"/>
                </a:solidFill>
                <a:effectLst/>
                <a:latin typeface="Fira Mono"/>
              </a:rPr>
              <a:t> ]]]]]] )</a:t>
            </a:r>
            <a:endParaRPr lang="zh-CN" altLang="en-US"/>
          </a:p>
        </p:txBody>
      </p:sp>
      <p:sp>
        <p:nvSpPr>
          <p:cNvPr id="6" name="文本框 5"/>
          <p:cNvSpPr txBox="1"/>
          <p:nvPr/>
        </p:nvSpPr>
        <p:spPr>
          <a:xfrm>
            <a:off x="1887006" y="5066706"/>
            <a:ext cx="5060600" cy="1200329"/>
          </a:xfrm>
          <a:prstGeom prst="rect">
            <a:avLst/>
          </a:prstGeom>
          <a:noFill/>
        </p:spPr>
        <p:txBody>
          <a:bodyPr wrap="square" rtlCol="0">
            <a:spAutoFit/>
          </a:bodyPr>
          <a:lstStyle/>
          <a:p>
            <a:pPr marL="285750" indent="-285750">
              <a:buFont typeface="Arial"/>
              <a:buChar char="•"/>
            </a:pPr>
            <a:r>
              <a:rPr kumimoji="1" lang="zh-CN" altLang="en-US"/>
              <a:t>默认域为当前域名（无域名则为当前</a:t>
            </a:r>
            <a:r>
              <a:rPr kumimoji="1" lang="en-US" altLang="zh-CN"/>
              <a:t>IP</a:t>
            </a:r>
            <a:r>
              <a:rPr kumimoji="1" lang="zh-CN" altLang="en-US"/>
              <a:t>）</a:t>
            </a:r>
            <a:endParaRPr kumimoji="1" lang="en-US" altLang="zh-CN"/>
          </a:p>
          <a:p>
            <a:pPr marL="285750" indent="-285750">
              <a:buFont typeface="Arial"/>
              <a:buChar char="•"/>
            </a:pPr>
            <a:r>
              <a:rPr kumimoji="1" lang="zh-CN" altLang="en-US"/>
              <a:t>默认路径为 </a:t>
            </a:r>
            <a:r>
              <a:rPr kumimoji="1" lang="en-US" altLang="zh-CN"/>
              <a:t>/</a:t>
            </a:r>
            <a:r>
              <a:rPr kumimoji="1" lang="zh-CN" altLang="en-US"/>
              <a:t> （根目录）</a:t>
            </a:r>
            <a:endParaRPr kumimoji="1" lang="en-US" altLang="zh-CN"/>
          </a:p>
          <a:p>
            <a:pPr marL="285750" indent="-285750">
              <a:buFont typeface="Arial"/>
              <a:buChar char="•"/>
            </a:pPr>
            <a:r>
              <a:rPr kumimoji="1" lang="zh-CN" altLang="en-US"/>
              <a:t>默认过期时间为 </a:t>
            </a:r>
            <a:r>
              <a:rPr kumimoji="1" lang="en-US" altLang="zh-CN"/>
              <a:t>session</a:t>
            </a:r>
            <a:r>
              <a:rPr kumimoji="1" lang="zh-CN" altLang="en-US"/>
              <a:t> （关闭浏览器后</a:t>
            </a:r>
            <a:r>
              <a:rPr kumimoji="1" lang="en-US" altLang="zh-CN"/>
              <a:t>Cookie</a:t>
            </a:r>
            <a:r>
              <a:rPr kumimoji="1" lang="zh-CN" altLang="en-US"/>
              <a:t>失效）</a:t>
            </a: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短连接和长连接</a:t>
            </a:r>
            <a:endParaRPr kumimoji="1" lang="zh-CN" altLang="en-US"/>
          </a:p>
        </p:txBody>
      </p:sp>
      <p:pic>
        <p:nvPicPr>
          <p:cNvPr id="6" name="图片 5"/>
          <p:cNvPicPr>
            <a:picLocks noChangeAspect="1"/>
          </p:cNvPicPr>
          <p:nvPr/>
        </p:nvPicPr>
        <p:blipFill>
          <a:blip r:embed="rId1"/>
          <a:stretch>
            <a:fillRect/>
          </a:stretch>
        </p:blipFill>
        <p:spPr>
          <a:xfrm>
            <a:off x="1308269" y="2596860"/>
            <a:ext cx="2659007" cy="3436551"/>
          </a:xfrm>
          <a:prstGeom prst="rect">
            <a:avLst/>
          </a:prstGeom>
        </p:spPr>
      </p:pic>
      <p:pic>
        <p:nvPicPr>
          <p:cNvPr id="7" name="图片 6"/>
          <p:cNvPicPr>
            <a:picLocks noChangeAspect="1"/>
          </p:cNvPicPr>
          <p:nvPr/>
        </p:nvPicPr>
        <p:blipFill>
          <a:blip r:embed="rId2"/>
          <a:stretch>
            <a:fillRect/>
          </a:stretch>
        </p:blipFill>
        <p:spPr>
          <a:xfrm>
            <a:off x="4583060" y="3176354"/>
            <a:ext cx="3779615" cy="227476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PHP</a:t>
            </a:r>
            <a:r>
              <a:rPr kumimoji="1" lang="zh-CN" altLang="en-US"/>
              <a:t>添加</a:t>
            </a:r>
            <a:r>
              <a:rPr kumimoji="1" lang="en-US" altLang="zh-CN"/>
              <a:t>Cookie</a:t>
            </a:r>
            <a:endParaRPr kumimoji="1" lang="zh-CN" altLang="en-US"/>
          </a:p>
        </p:txBody>
      </p:sp>
      <p:sp>
        <p:nvSpPr>
          <p:cNvPr id="4" name="文本框 3"/>
          <p:cNvSpPr txBox="1"/>
          <p:nvPr/>
        </p:nvSpPr>
        <p:spPr>
          <a:xfrm>
            <a:off x="956142" y="3139163"/>
            <a:ext cx="7221013" cy="2031325"/>
          </a:xfrm>
          <a:prstGeom prst="rect">
            <a:avLst/>
          </a:prstGeom>
          <a:noFill/>
        </p:spPr>
        <p:txBody>
          <a:bodyPr wrap="square" rtlCol="0">
            <a:spAutoFit/>
          </a:bodyPr>
          <a:lstStyle/>
          <a:p>
            <a:r>
              <a:rPr kumimoji="1" lang="zh-CN" altLang="en-US"/>
              <a:t>新建</a:t>
            </a:r>
            <a:r>
              <a:rPr kumimoji="1" lang="en-US" altLang="zh-CN"/>
              <a:t>PHP</a:t>
            </a:r>
            <a:r>
              <a:rPr kumimoji="1" lang="zh-CN" altLang="en-US"/>
              <a:t>文件</a:t>
            </a:r>
            <a:r>
              <a:rPr kumimoji="1" lang="en-US" altLang="zh-CN"/>
              <a:t>set_cookie.php</a:t>
            </a:r>
            <a:endParaRPr kumimoji="1" lang="en-US" altLang="zh-CN"/>
          </a:p>
          <a:p>
            <a:endParaRPr kumimoji="1" lang="en-US" altLang="zh-CN"/>
          </a:p>
          <a:p>
            <a:r>
              <a:rPr kumimoji="1" lang="zh-CN" altLang="en-US"/>
              <a:t>代码为</a:t>
            </a:r>
            <a:endParaRPr kumimoji="1" lang="en-US" altLang="zh-CN"/>
          </a:p>
          <a:p>
            <a:endParaRPr kumimoji="1" lang="en-US" altLang="zh-CN"/>
          </a:p>
          <a:p>
            <a:r>
              <a:rPr lang="en-US" altLang="zh-CN" i="1">
                <a:latin typeface="Menlo"/>
              </a:rPr>
              <a:t>setcookie</a:t>
            </a:r>
            <a:r>
              <a:rPr lang="en-US" altLang="zh-CN">
                <a:latin typeface="-webkit-standard"/>
              </a:rPr>
              <a:t>(</a:t>
            </a:r>
            <a:r>
              <a:rPr lang="en-US" altLang="zh-CN" b="1">
                <a:solidFill>
                  <a:srgbClr val="008000"/>
                </a:solidFill>
                <a:latin typeface="-webkit-standard"/>
              </a:rPr>
              <a:t>'foo'</a:t>
            </a:r>
            <a:r>
              <a:rPr lang="en-US" altLang="zh-CN">
                <a:latin typeface="-webkit-standard"/>
              </a:rPr>
              <a:t>, </a:t>
            </a:r>
            <a:r>
              <a:rPr lang="en-US" altLang="zh-CN">
                <a:solidFill>
                  <a:srgbClr val="0000FF"/>
                </a:solidFill>
                <a:latin typeface="-webkit-standard"/>
              </a:rPr>
              <a:t>1</a:t>
            </a:r>
            <a:r>
              <a:rPr lang="en-US" altLang="zh-CN">
                <a:latin typeface="-webkit-standard"/>
              </a:rPr>
              <a:t>);</a:t>
            </a:r>
            <a:endParaRPr lang="en-US" altLang="zh-CN">
              <a:latin typeface="-webkit-standard"/>
            </a:endParaRPr>
          </a:p>
          <a:p>
            <a:endParaRPr kumimoji="1" lang="en-US" altLang="zh-CN"/>
          </a:p>
          <a:p>
            <a:r>
              <a:rPr kumimoji="1" lang="zh-CN" altLang="en-US"/>
              <a:t>请求</a:t>
            </a:r>
            <a:r>
              <a:rPr kumimoji="1" lang="en-US" altLang="zh-CN"/>
              <a:t>php</a:t>
            </a:r>
            <a:r>
              <a:rPr kumimoji="1" lang="zh-CN" altLang="en-US"/>
              <a:t>并执行</a:t>
            </a:r>
            <a:endParaRPr kumimoji="1"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PHP读取</a:t>
            </a:r>
            <a:r>
              <a:rPr kumimoji="1" lang="en-US" altLang="zh-CN"/>
              <a:t>Cookie</a:t>
            </a:r>
            <a:endParaRPr kumimoji="1" lang="zh-CN" altLang="en-US"/>
          </a:p>
        </p:txBody>
      </p:sp>
      <p:sp>
        <p:nvSpPr>
          <p:cNvPr id="3" name="内容占位符 2"/>
          <p:cNvSpPr>
            <a:spLocks noGrp="1"/>
          </p:cNvSpPr>
          <p:nvPr>
            <p:ph idx="1"/>
          </p:nvPr>
        </p:nvSpPr>
        <p:spPr/>
        <p:txBody>
          <a:bodyPr/>
          <a:lstStyle/>
          <a:p>
            <a:r>
              <a:rPr kumimoji="1" lang="zh-CN" altLang="en-US"/>
              <a:t>使用超全局变量</a:t>
            </a:r>
            <a:r>
              <a:rPr kumimoji="1" lang="en-US" altLang="zh-CN"/>
              <a:t>$_COOKIE</a:t>
            </a:r>
            <a:r>
              <a:rPr kumimoji="1" lang="zh-CN" altLang="en-US"/>
              <a:t>数组可以读取到当前客户端中保存的</a:t>
            </a:r>
            <a:r>
              <a:rPr kumimoji="1" lang="en-US" altLang="zh-CN"/>
              <a:t>Cookie</a:t>
            </a:r>
            <a:endParaRPr kumimoji="1" lang="en-US" altLang="zh-CN"/>
          </a:p>
        </p:txBody>
      </p:sp>
      <p:sp>
        <p:nvSpPr>
          <p:cNvPr id="4" name="矩形 3"/>
          <p:cNvSpPr/>
          <p:nvPr/>
        </p:nvSpPr>
        <p:spPr>
          <a:xfrm>
            <a:off x="2286000" y="4037504"/>
            <a:ext cx="4572000" cy="2308324"/>
          </a:xfrm>
          <a:prstGeom prst="rect">
            <a:avLst/>
          </a:prstGeom>
        </p:spPr>
        <p:txBody>
          <a:bodyPr>
            <a:spAutoFit/>
          </a:bodyPr>
          <a:lstStyle/>
          <a:p>
            <a:r>
              <a:rPr kumimoji="1" lang="zh-CN" altLang="en-US"/>
              <a:t>新建</a:t>
            </a:r>
            <a:r>
              <a:rPr kumimoji="1" lang="en-US" altLang="zh-CN"/>
              <a:t>PHP</a:t>
            </a:r>
            <a:r>
              <a:rPr kumimoji="1" lang="zh-CN" altLang="en-US"/>
              <a:t>文件</a:t>
            </a:r>
            <a:r>
              <a:rPr kumimoji="1" lang="en-US" altLang="zh-CN"/>
              <a:t>set_cookie.php</a:t>
            </a:r>
            <a:endParaRPr kumimoji="1" lang="en-US" altLang="zh-CN"/>
          </a:p>
          <a:p>
            <a:endParaRPr lang="en-US" altLang="zh-CN">
              <a:latin typeface="-webkit-standard"/>
            </a:endParaRPr>
          </a:p>
          <a:p>
            <a:r>
              <a:rPr lang="zh-CN" altLang="en-US">
                <a:latin typeface="-webkit-standard"/>
              </a:rPr>
              <a:t>代码为</a:t>
            </a:r>
            <a:endParaRPr lang="en-US" altLang="zh-CN">
              <a:latin typeface="-webkit-standard"/>
            </a:endParaRPr>
          </a:p>
          <a:p>
            <a:endParaRPr lang="en-US" altLang="zh-CN">
              <a:latin typeface="-webkit-standard"/>
            </a:endParaRPr>
          </a:p>
          <a:p>
            <a:r>
              <a:rPr lang="en-US" altLang="zh-CN" i="1">
                <a:latin typeface="-webkit-standard"/>
              </a:rPr>
              <a:t>print_r</a:t>
            </a:r>
            <a:r>
              <a:rPr lang="en-US" altLang="zh-CN">
                <a:latin typeface="-webkit-standard"/>
              </a:rPr>
              <a:t>(</a:t>
            </a:r>
            <a:r>
              <a:rPr lang="en-US" altLang="zh-CN">
                <a:solidFill>
                  <a:srgbClr val="660000"/>
                </a:solidFill>
                <a:latin typeface="-webkit-standard"/>
              </a:rPr>
              <a:t>$_COOKIE</a:t>
            </a:r>
            <a:r>
              <a:rPr lang="en-US" altLang="zh-CN">
                <a:latin typeface="-webkit-standard"/>
              </a:rPr>
              <a:t>);</a:t>
            </a:r>
            <a:br>
              <a:rPr lang="en-US" altLang="zh-CN">
                <a:latin typeface="-webkit-standard"/>
              </a:rPr>
            </a:br>
            <a:r>
              <a:rPr lang="en-US" altLang="zh-CN" b="1">
                <a:solidFill>
                  <a:srgbClr val="000080"/>
                </a:solidFill>
                <a:latin typeface="-webkit-standard"/>
              </a:rPr>
              <a:t>echo </a:t>
            </a:r>
            <a:r>
              <a:rPr lang="en-US" altLang="zh-CN">
                <a:solidFill>
                  <a:srgbClr val="660000"/>
                </a:solidFill>
                <a:latin typeface="-webkit-standard"/>
              </a:rPr>
              <a:t>$_COOKIE</a:t>
            </a:r>
            <a:r>
              <a:rPr lang="en-US" altLang="zh-CN">
                <a:latin typeface="-webkit-standard"/>
              </a:rPr>
              <a:t>[</a:t>
            </a:r>
            <a:r>
              <a:rPr lang="en-US" altLang="zh-CN" b="1">
                <a:solidFill>
                  <a:srgbClr val="008000"/>
                </a:solidFill>
                <a:latin typeface="-webkit-standard"/>
              </a:rPr>
              <a:t>'foo'</a:t>
            </a:r>
            <a:r>
              <a:rPr lang="en-US" altLang="zh-CN">
                <a:latin typeface="Menlo"/>
              </a:rPr>
              <a:t>];</a:t>
            </a:r>
            <a:endParaRPr lang="zh-CN" altLang="en-US"/>
          </a:p>
          <a:p>
            <a:endParaRPr lang="en-US" altLang="zh-CN"/>
          </a:p>
          <a:p>
            <a:r>
              <a:rPr lang="zh-CN" altLang="en-US"/>
              <a:t>检查</a:t>
            </a:r>
            <a:r>
              <a:rPr lang="en-US" altLang="zh-CN"/>
              <a:t>Cookie</a:t>
            </a:r>
            <a:r>
              <a:rPr lang="zh-CN" altLang="en-US"/>
              <a:t>是否已经设置成功</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慢半拍</a:t>
            </a:r>
            <a:endParaRPr kumimoji="1" lang="zh-CN" altLang="en-US"/>
          </a:p>
        </p:txBody>
      </p:sp>
      <p:sp>
        <p:nvSpPr>
          <p:cNvPr id="4" name="文本框 3"/>
          <p:cNvSpPr txBox="1"/>
          <p:nvPr/>
        </p:nvSpPr>
        <p:spPr>
          <a:xfrm>
            <a:off x="1043490" y="2741456"/>
            <a:ext cx="7024744" cy="3139321"/>
          </a:xfrm>
          <a:prstGeom prst="rect">
            <a:avLst/>
          </a:prstGeom>
          <a:noFill/>
        </p:spPr>
        <p:txBody>
          <a:bodyPr wrap="square" rtlCol="0">
            <a:spAutoFit/>
          </a:bodyPr>
          <a:lstStyle/>
          <a:p>
            <a:r>
              <a:rPr kumimoji="1" lang="zh-CN" altLang="en-US"/>
              <a:t>实际开发中往往会犯的一个错误就是</a:t>
            </a:r>
            <a:r>
              <a:rPr kumimoji="1" lang="en-US" altLang="zh-CN"/>
              <a:t>setcookie</a:t>
            </a:r>
            <a:r>
              <a:rPr kumimoji="1" lang="zh-CN" altLang="en-US"/>
              <a:t>后，直接通过</a:t>
            </a:r>
            <a:r>
              <a:rPr kumimoji="1" lang="en-US" altLang="zh-CN"/>
              <a:t>$_COOKIE</a:t>
            </a:r>
            <a:r>
              <a:rPr kumimoji="1" lang="zh-CN" altLang="en-US"/>
              <a:t>去获取数据</a:t>
            </a:r>
            <a:endParaRPr kumimoji="1" lang="en-US" altLang="zh-CN"/>
          </a:p>
          <a:p>
            <a:endParaRPr kumimoji="1" lang="en-US" altLang="zh-CN"/>
          </a:p>
          <a:p>
            <a:endParaRPr kumimoji="1" lang="en-US" altLang="zh-CN"/>
          </a:p>
          <a:p>
            <a:r>
              <a:rPr lang="en-US" altLang="zh-CN" i="1">
                <a:latin typeface="Menlo"/>
              </a:rPr>
              <a:t>setcookie</a:t>
            </a:r>
            <a:r>
              <a:rPr lang="en-US" altLang="zh-CN">
                <a:latin typeface="-webkit-standard"/>
              </a:rPr>
              <a:t>(</a:t>
            </a:r>
            <a:r>
              <a:rPr lang="en-US" altLang="zh-CN" b="1">
                <a:solidFill>
                  <a:srgbClr val="008000"/>
                </a:solidFill>
                <a:latin typeface="-webkit-standard"/>
              </a:rPr>
              <a:t>'foo'</a:t>
            </a:r>
            <a:r>
              <a:rPr lang="en-US" altLang="zh-CN">
                <a:latin typeface="-webkit-standard"/>
              </a:rPr>
              <a:t>, </a:t>
            </a:r>
            <a:r>
              <a:rPr lang="en-US" altLang="zh-CN">
                <a:solidFill>
                  <a:srgbClr val="0000FF"/>
                </a:solidFill>
                <a:latin typeface="-webkit-standard"/>
              </a:rPr>
              <a:t>1</a:t>
            </a:r>
            <a:r>
              <a:rPr lang="en-US" altLang="zh-CN">
                <a:latin typeface="-webkit-standard"/>
              </a:rPr>
              <a:t>);</a:t>
            </a:r>
            <a:endParaRPr lang="en-US" altLang="zh-CN">
              <a:latin typeface="-webkit-standard"/>
            </a:endParaRPr>
          </a:p>
          <a:p>
            <a:r>
              <a:rPr lang="en-US" altLang="zh-CN" i="1">
                <a:latin typeface="-webkit-standard"/>
              </a:rPr>
              <a:t>print_r</a:t>
            </a:r>
            <a:r>
              <a:rPr lang="en-US" altLang="zh-CN">
                <a:latin typeface="-webkit-standard"/>
              </a:rPr>
              <a:t>(</a:t>
            </a:r>
            <a:r>
              <a:rPr lang="en-US" altLang="zh-CN">
                <a:solidFill>
                  <a:srgbClr val="660000"/>
                </a:solidFill>
                <a:latin typeface="-webkit-standard"/>
              </a:rPr>
              <a:t>$_COOKIE</a:t>
            </a:r>
            <a:r>
              <a:rPr lang="en-US" altLang="zh-CN">
                <a:latin typeface="-webkit-standard"/>
              </a:rPr>
              <a:t>);</a:t>
            </a:r>
            <a:br>
              <a:rPr lang="en-US" altLang="zh-CN">
                <a:latin typeface="-webkit-standard"/>
              </a:rPr>
            </a:br>
            <a:r>
              <a:rPr lang="en-US" altLang="zh-CN" b="1">
                <a:solidFill>
                  <a:srgbClr val="000080"/>
                </a:solidFill>
                <a:latin typeface="-webkit-standard"/>
              </a:rPr>
              <a:t>echo </a:t>
            </a:r>
            <a:r>
              <a:rPr lang="en-US" altLang="zh-CN">
                <a:solidFill>
                  <a:srgbClr val="660000"/>
                </a:solidFill>
                <a:latin typeface="-webkit-standard"/>
              </a:rPr>
              <a:t>$_COOKIE</a:t>
            </a:r>
            <a:r>
              <a:rPr lang="en-US" altLang="zh-CN">
                <a:latin typeface="-webkit-standard"/>
              </a:rPr>
              <a:t>[</a:t>
            </a:r>
            <a:r>
              <a:rPr lang="en-US" altLang="zh-CN" b="1">
                <a:solidFill>
                  <a:srgbClr val="008000"/>
                </a:solidFill>
                <a:latin typeface="-webkit-standard"/>
              </a:rPr>
              <a:t>'foo'</a:t>
            </a:r>
            <a:r>
              <a:rPr lang="en-US" altLang="zh-CN">
                <a:latin typeface="Menlo"/>
              </a:rPr>
              <a:t>];</a:t>
            </a:r>
            <a:endParaRPr kumimoji="1" lang="en-US" altLang="zh-CN"/>
          </a:p>
          <a:p>
            <a:endParaRPr kumimoji="1" lang="en-US" altLang="zh-CN"/>
          </a:p>
          <a:p>
            <a:endParaRPr kumimoji="1" lang="en-US" altLang="zh-CN"/>
          </a:p>
          <a:p>
            <a:r>
              <a:rPr kumimoji="1" lang="zh-CN" altLang="en-US"/>
              <a:t>上面的情况下，是无法获取到刚刚设置的</a:t>
            </a:r>
            <a:r>
              <a:rPr kumimoji="1" lang="zh-CN" altLang="zh-CN"/>
              <a:t>C</a:t>
            </a:r>
            <a:r>
              <a:rPr kumimoji="1" lang="en-US" altLang="zh-CN"/>
              <a:t>ookie</a:t>
            </a:r>
            <a:r>
              <a:rPr kumimoji="1" lang="zh-CN" altLang="en-US"/>
              <a:t>的，这就是我们标题里说的慢半拍的问题</a:t>
            </a:r>
            <a:endParaRPr kumimoji="1"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慢半拍</a:t>
            </a:r>
            <a:endParaRPr kumimoji="1" lang="zh-CN" altLang="en-US"/>
          </a:p>
        </p:txBody>
      </p:sp>
      <p:sp>
        <p:nvSpPr>
          <p:cNvPr id="4" name="文本框 3"/>
          <p:cNvSpPr txBox="1"/>
          <p:nvPr/>
        </p:nvSpPr>
        <p:spPr>
          <a:xfrm>
            <a:off x="1043490" y="2741456"/>
            <a:ext cx="7024744" cy="2308324"/>
          </a:xfrm>
          <a:prstGeom prst="rect">
            <a:avLst/>
          </a:prstGeom>
          <a:noFill/>
        </p:spPr>
        <p:txBody>
          <a:bodyPr wrap="square" rtlCol="0">
            <a:spAutoFit/>
          </a:bodyPr>
          <a:lstStyle/>
          <a:p>
            <a:r>
              <a:rPr kumimoji="1" lang="zh-CN" altLang="en-US"/>
              <a:t>原理很简单，</a:t>
            </a:r>
            <a:r>
              <a:rPr kumimoji="1" lang="en-US" altLang="zh-CN"/>
              <a:t>Cookie</a:t>
            </a:r>
            <a:r>
              <a:rPr kumimoji="1" lang="zh-CN" altLang="en-US"/>
              <a:t>实际上最终是保存到浏览器中的，只有当前页面</a:t>
            </a:r>
            <a:r>
              <a:rPr kumimoji="1" lang="zh-CN" altLang="en-US">
                <a:solidFill>
                  <a:srgbClr val="FF0000"/>
                </a:solidFill>
              </a:rPr>
              <a:t>返回</a:t>
            </a:r>
            <a:r>
              <a:rPr kumimoji="1" lang="zh-CN" altLang="en-US"/>
              <a:t>到浏览器后，</a:t>
            </a:r>
            <a:r>
              <a:rPr kumimoji="1" lang="en-US" altLang="zh-CN"/>
              <a:t>setcookie</a:t>
            </a:r>
            <a:r>
              <a:rPr kumimoji="1" lang="zh-CN" altLang="en-US"/>
              <a:t>的值才会保存到浏览器里，在页面第二次访问的时候，</a:t>
            </a:r>
            <a:r>
              <a:rPr kumimoji="1" lang="en-US" altLang="zh-CN"/>
              <a:t>PHP</a:t>
            </a:r>
            <a:r>
              <a:rPr kumimoji="1" lang="zh-CN" altLang="en-US"/>
              <a:t>才能读取到浏览器的</a:t>
            </a:r>
            <a:r>
              <a:rPr kumimoji="1" lang="en-US" altLang="zh-CN"/>
              <a:t>Cookie</a:t>
            </a:r>
            <a:r>
              <a:rPr kumimoji="1" lang="zh-CN" altLang="en-US"/>
              <a:t>里的数据</a:t>
            </a:r>
            <a:endParaRPr kumimoji="1" lang="en-US" altLang="zh-CN"/>
          </a:p>
          <a:p>
            <a:endParaRPr kumimoji="1" lang="en-US" altLang="zh-CN"/>
          </a:p>
          <a:p>
            <a:r>
              <a:rPr kumimoji="1" lang="zh-CN" altLang="en-US"/>
              <a:t>而</a:t>
            </a:r>
            <a:r>
              <a:rPr kumimoji="1" lang="en-US" altLang="zh-CN"/>
              <a:t>$_COOKIE</a:t>
            </a:r>
            <a:r>
              <a:rPr kumimoji="1" lang="zh-CN" altLang="en-US"/>
              <a:t>中的数据则是每次页面请求的时候从客户端</a:t>
            </a:r>
            <a:r>
              <a:rPr kumimoji="1" lang="zh-CN" altLang="en-US">
                <a:solidFill>
                  <a:srgbClr val="FF0000"/>
                </a:solidFill>
              </a:rPr>
              <a:t>带给</a:t>
            </a:r>
            <a:r>
              <a:rPr kumimoji="1" lang="zh-CN" altLang="en-US"/>
              <a:t>服务器的</a:t>
            </a:r>
            <a:endParaRPr kumimoji="1" lang="en-US" altLang="zh-CN"/>
          </a:p>
          <a:p>
            <a:endParaRPr kumimoji="1" lang="en-US" altLang="zh-CN"/>
          </a:p>
          <a:p>
            <a:r>
              <a:rPr kumimoji="1" lang="zh-CN" altLang="en-US"/>
              <a:t>这就是为什么当时设置，当时取不到的原因</a:t>
            </a:r>
            <a:endParaRPr kumimoji="1"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慢半拍</a:t>
            </a:r>
            <a:endParaRPr kumimoji="1" lang="zh-CN" altLang="en-US"/>
          </a:p>
        </p:txBody>
      </p:sp>
      <p:sp>
        <p:nvSpPr>
          <p:cNvPr id="4" name="矩形 3"/>
          <p:cNvSpPr/>
          <p:nvPr/>
        </p:nvSpPr>
        <p:spPr>
          <a:xfrm>
            <a:off x="1405836" y="2577902"/>
            <a:ext cx="1438253" cy="963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浏览器无</a:t>
            </a:r>
            <a:r>
              <a:rPr kumimoji="1" lang="en-US" altLang="zh-CN"/>
              <a:t>Cookie</a:t>
            </a:r>
            <a:endParaRPr kumimoji="1" lang="zh-CN" altLang="en-US"/>
          </a:p>
        </p:txBody>
      </p:sp>
      <p:sp>
        <p:nvSpPr>
          <p:cNvPr id="5" name="矩形 4"/>
          <p:cNvSpPr/>
          <p:nvPr/>
        </p:nvSpPr>
        <p:spPr>
          <a:xfrm>
            <a:off x="6240208" y="2577902"/>
            <a:ext cx="1438253" cy="96386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a:t>服务器</a:t>
            </a:r>
            <a:r>
              <a:rPr kumimoji="1" lang="en-US" altLang="zh-CN"/>
              <a:t>$_COOKIE</a:t>
            </a:r>
            <a:r>
              <a:rPr kumimoji="1" lang="zh-CN" altLang="en-US"/>
              <a:t>为空</a:t>
            </a:r>
            <a:endParaRPr kumimoji="1" lang="zh-CN" altLang="en-US"/>
          </a:p>
        </p:txBody>
      </p:sp>
      <p:sp>
        <p:nvSpPr>
          <p:cNvPr id="6" name="右箭头 5"/>
          <p:cNvSpPr/>
          <p:nvPr/>
        </p:nvSpPr>
        <p:spPr>
          <a:xfrm>
            <a:off x="3349008" y="2822696"/>
            <a:ext cx="2631698" cy="719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请求时携带当前</a:t>
            </a:r>
            <a:r>
              <a:rPr kumimoji="1" lang="zh-CN" altLang="zh-CN"/>
              <a:t>C</a:t>
            </a:r>
            <a:r>
              <a:rPr kumimoji="1" lang="en-US" altLang="zh-CN"/>
              <a:t>ookie</a:t>
            </a:r>
            <a:endParaRPr kumimoji="1" lang="zh-CN" altLang="en-US"/>
          </a:p>
        </p:txBody>
      </p:sp>
      <p:sp>
        <p:nvSpPr>
          <p:cNvPr id="9" name="矩形 8"/>
          <p:cNvSpPr/>
          <p:nvPr/>
        </p:nvSpPr>
        <p:spPr>
          <a:xfrm>
            <a:off x="1405836" y="4214350"/>
            <a:ext cx="1438253" cy="963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浏览器有</a:t>
            </a:r>
            <a:r>
              <a:rPr kumimoji="1" lang="en-US" altLang="zh-CN"/>
              <a:t>Cookie</a:t>
            </a:r>
            <a:endParaRPr kumimoji="1" lang="zh-CN" altLang="en-US"/>
          </a:p>
        </p:txBody>
      </p:sp>
      <p:sp>
        <p:nvSpPr>
          <p:cNvPr id="10" name="矩形 9"/>
          <p:cNvSpPr/>
          <p:nvPr/>
        </p:nvSpPr>
        <p:spPr>
          <a:xfrm>
            <a:off x="6240208" y="4199049"/>
            <a:ext cx="1438253" cy="96386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a:t>服务器</a:t>
            </a:r>
            <a:r>
              <a:rPr kumimoji="1" lang="en-US" altLang="zh-CN"/>
              <a:t>$_COOKIE</a:t>
            </a:r>
            <a:r>
              <a:rPr kumimoji="1" lang="zh-CN" altLang="en-US"/>
              <a:t>为空</a:t>
            </a:r>
            <a:endParaRPr kumimoji="1" lang="zh-CN" altLang="en-US"/>
          </a:p>
        </p:txBody>
      </p:sp>
      <p:sp>
        <p:nvSpPr>
          <p:cNvPr id="14" name="左箭头 13"/>
          <p:cNvSpPr/>
          <p:nvPr/>
        </p:nvSpPr>
        <p:spPr>
          <a:xfrm>
            <a:off x="3349008" y="4390958"/>
            <a:ext cx="2509293" cy="65787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a:t>在浏览器添加</a:t>
            </a:r>
            <a:r>
              <a:rPr kumimoji="1" lang="en-US" altLang="zh-CN"/>
              <a:t>Cookie</a:t>
            </a:r>
            <a:endParaRPr kumimoji="1" lang="zh-CN" altLang="en-US"/>
          </a:p>
        </p:txBody>
      </p:sp>
      <p:sp>
        <p:nvSpPr>
          <p:cNvPr id="20" name="矩形 19"/>
          <p:cNvSpPr/>
          <p:nvPr/>
        </p:nvSpPr>
        <p:spPr>
          <a:xfrm>
            <a:off x="1405836" y="5606608"/>
            <a:ext cx="1438253" cy="9638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浏览器有</a:t>
            </a:r>
            <a:r>
              <a:rPr kumimoji="1" lang="en-US" altLang="zh-CN"/>
              <a:t>Cookie</a:t>
            </a:r>
            <a:endParaRPr kumimoji="1" lang="zh-CN" altLang="en-US"/>
          </a:p>
        </p:txBody>
      </p:sp>
      <p:sp>
        <p:nvSpPr>
          <p:cNvPr id="21" name="矩形 20"/>
          <p:cNvSpPr/>
          <p:nvPr/>
        </p:nvSpPr>
        <p:spPr>
          <a:xfrm>
            <a:off x="6240208" y="5606608"/>
            <a:ext cx="1438253" cy="96386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a:t>服务器</a:t>
            </a:r>
            <a:r>
              <a:rPr kumimoji="1" lang="en-US" altLang="zh-CN"/>
              <a:t>$_COOKIE</a:t>
            </a:r>
            <a:r>
              <a:rPr kumimoji="1" lang="zh-CN" altLang="en-US"/>
              <a:t>不为空</a:t>
            </a:r>
            <a:endParaRPr kumimoji="1" lang="zh-CN" altLang="en-US"/>
          </a:p>
        </p:txBody>
      </p:sp>
      <p:sp>
        <p:nvSpPr>
          <p:cNvPr id="22" name="右箭头 21"/>
          <p:cNvSpPr/>
          <p:nvPr/>
        </p:nvSpPr>
        <p:spPr>
          <a:xfrm>
            <a:off x="3349008" y="5851402"/>
            <a:ext cx="2631698" cy="7190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请求时携带当前</a:t>
            </a:r>
            <a:r>
              <a:rPr kumimoji="1" lang="zh-CN" altLang="zh-CN"/>
              <a:t>C</a:t>
            </a:r>
            <a:r>
              <a:rPr kumimoji="1" lang="en-US" altLang="zh-CN"/>
              <a:t>ookie</a:t>
            </a:r>
            <a:endParaRPr kumimoji="1" lang="zh-CN" altLang="en-US"/>
          </a:p>
        </p:txBody>
      </p:sp>
      <p:sp>
        <p:nvSpPr>
          <p:cNvPr id="23" name="左大括号 22"/>
          <p:cNvSpPr/>
          <p:nvPr/>
        </p:nvSpPr>
        <p:spPr>
          <a:xfrm>
            <a:off x="550820" y="2822696"/>
            <a:ext cx="550820" cy="208844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PHP</a:t>
            </a:r>
            <a:r>
              <a:rPr kumimoji="1" lang="zh-CN" altLang="en-US"/>
              <a:t>删除</a:t>
            </a:r>
            <a:r>
              <a:rPr kumimoji="1" lang="en-US" altLang="zh-CN"/>
              <a:t>Cookie</a:t>
            </a:r>
            <a:endParaRPr kumimoji="1" lang="zh-CN" altLang="en-US"/>
          </a:p>
        </p:txBody>
      </p:sp>
      <p:sp>
        <p:nvSpPr>
          <p:cNvPr id="4" name="矩形 3"/>
          <p:cNvSpPr/>
          <p:nvPr/>
        </p:nvSpPr>
        <p:spPr>
          <a:xfrm>
            <a:off x="2429295" y="4160512"/>
            <a:ext cx="3619926" cy="369332"/>
          </a:xfrm>
          <a:prstGeom prst="rect">
            <a:avLst/>
          </a:prstGeom>
        </p:spPr>
        <p:txBody>
          <a:bodyPr wrap="none">
            <a:spAutoFit/>
          </a:bodyPr>
          <a:lstStyle/>
          <a:p>
            <a:r>
              <a:rPr lang="en-US" altLang="zh-CN" i="1">
                <a:effectLst/>
                <a:latin typeface="Menlo"/>
              </a:rPr>
              <a:t>setcookie</a:t>
            </a:r>
            <a:r>
              <a:rPr lang="en-US" altLang="zh-CN">
                <a:effectLst/>
                <a:latin typeface="-webkit-standard"/>
              </a:rPr>
              <a:t>(</a:t>
            </a:r>
            <a:r>
              <a:rPr lang="en-US" altLang="zh-CN" b="1">
                <a:solidFill>
                  <a:srgbClr val="008000"/>
                </a:solidFill>
                <a:effectLst/>
                <a:latin typeface="-webkit-standard"/>
              </a:rPr>
              <a:t>'cookie_name'</a:t>
            </a:r>
            <a:r>
              <a:rPr lang="en-US" altLang="zh-CN">
                <a:effectLst/>
                <a:latin typeface="-webkit-standard"/>
              </a:rPr>
              <a:t>, </a:t>
            </a:r>
            <a:r>
              <a:rPr lang="en-US" altLang="zh-CN" b="1">
                <a:solidFill>
                  <a:srgbClr val="008000"/>
                </a:solidFill>
                <a:latin typeface="-webkit-standard"/>
              </a:rPr>
              <a:t>''</a:t>
            </a:r>
            <a:r>
              <a:rPr lang="en-US" altLang="zh-CN">
                <a:effectLst/>
                <a:latin typeface="Menlo"/>
              </a:rPr>
              <a:t>);</a:t>
            </a:r>
            <a:endParaRPr lang="zh-CN" altLang="en-US"/>
          </a:p>
        </p:txBody>
      </p:sp>
      <p:sp>
        <p:nvSpPr>
          <p:cNvPr id="6" name="矩形 5"/>
          <p:cNvSpPr/>
          <p:nvPr/>
        </p:nvSpPr>
        <p:spPr>
          <a:xfrm>
            <a:off x="1341453" y="6071779"/>
            <a:ext cx="6536016" cy="369332"/>
          </a:xfrm>
          <a:prstGeom prst="rect">
            <a:avLst/>
          </a:prstGeom>
        </p:spPr>
        <p:txBody>
          <a:bodyPr wrap="square">
            <a:spAutoFit/>
          </a:bodyPr>
          <a:lstStyle/>
          <a:p>
            <a:r>
              <a:rPr lang="en-US" altLang="zh-CN" i="1">
                <a:effectLst/>
                <a:latin typeface="Menlo"/>
              </a:rPr>
              <a:t>setcookie</a:t>
            </a:r>
            <a:r>
              <a:rPr lang="en-US" altLang="zh-CN">
                <a:effectLst/>
                <a:latin typeface="-webkit-standard"/>
              </a:rPr>
              <a:t>(</a:t>
            </a:r>
            <a:r>
              <a:rPr lang="en-US" altLang="zh-CN" b="1">
                <a:solidFill>
                  <a:srgbClr val="008000"/>
                </a:solidFill>
                <a:effectLst/>
                <a:latin typeface="-webkit-standard"/>
              </a:rPr>
              <a:t>'cookie_name'</a:t>
            </a:r>
            <a:r>
              <a:rPr lang="en-US" altLang="zh-CN">
                <a:effectLst/>
                <a:latin typeface="-webkit-standard"/>
              </a:rPr>
              <a:t>, </a:t>
            </a:r>
            <a:r>
              <a:rPr lang="en-US" altLang="zh-CN" b="1">
                <a:solidFill>
                  <a:srgbClr val="008000"/>
                </a:solidFill>
                <a:effectLst/>
                <a:latin typeface="-webkit-standard"/>
              </a:rPr>
              <a:t>'cookie_value'</a:t>
            </a:r>
            <a:r>
              <a:rPr lang="en-US" altLang="zh-CN">
                <a:effectLst/>
                <a:latin typeface="-webkit-standard"/>
              </a:rPr>
              <a:t>, </a:t>
            </a:r>
            <a:r>
              <a:rPr lang="en-US" altLang="zh-CN" i="1">
                <a:effectLst/>
                <a:latin typeface="-webkit-standard"/>
              </a:rPr>
              <a:t>time</a:t>
            </a:r>
            <a:r>
              <a:rPr lang="en-US" altLang="zh-CN">
                <a:effectLst/>
                <a:latin typeface="-webkit-standard"/>
              </a:rPr>
              <a:t>() - </a:t>
            </a:r>
            <a:r>
              <a:rPr lang="en-US" altLang="zh-CN">
                <a:solidFill>
                  <a:srgbClr val="0000FF"/>
                </a:solidFill>
                <a:effectLst/>
                <a:latin typeface="-webkit-standard"/>
              </a:rPr>
              <a:t>1</a:t>
            </a:r>
            <a:r>
              <a:rPr lang="en-US" altLang="zh-CN">
                <a:effectLst/>
                <a:latin typeface="Menlo"/>
              </a:rPr>
              <a:t>);</a:t>
            </a:r>
            <a:endParaRPr lang="zh-CN" altLang="en-US"/>
          </a:p>
        </p:txBody>
      </p:sp>
      <p:sp>
        <p:nvSpPr>
          <p:cNvPr id="7" name="文本框 6"/>
          <p:cNvSpPr txBox="1"/>
          <p:nvPr/>
        </p:nvSpPr>
        <p:spPr>
          <a:xfrm>
            <a:off x="3213119" y="5448636"/>
            <a:ext cx="2356287" cy="369332"/>
          </a:xfrm>
          <a:prstGeom prst="rect">
            <a:avLst/>
          </a:prstGeom>
          <a:noFill/>
        </p:spPr>
        <p:txBody>
          <a:bodyPr wrap="square" rtlCol="0">
            <a:spAutoFit/>
          </a:bodyPr>
          <a:lstStyle/>
          <a:p>
            <a:r>
              <a:rPr kumimoji="1" lang="zh-CN" altLang="en-US"/>
              <a:t>或者让</a:t>
            </a:r>
            <a:r>
              <a:rPr kumimoji="1" lang="en-US" altLang="zh-CN"/>
              <a:t>Cookie</a:t>
            </a:r>
            <a:r>
              <a:rPr kumimoji="1" lang="zh-CN" altLang="en-US"/>
              <a:t>失效</a:t>
            </a:r>
            <a:endParaRPr kumimoji="1" lang="zh-CN" altLang="en-US"/>
          </a:p>
        </p:txBody>
      </p:sp>
      <p:sp>
        <p:nvSpPr>
          <p:cNvPr id="8" name="矩形 7"/>
          <p:cNvSpPr/>
          <p:nvPr/>
        </p:nvSpPr>
        <p:spPr>
          <a:xfrm>
            <a:off x="2342082" y="4768618"/>
            <a:ext cx="4047565" cy="369332"/>
          </a:xfrm>
          <a:prstGeom prst="rect">
            <a:avLst/>
          </a:prstGeom>
        </p:spPr>
        <p:txBody>
          <a:bodyPr wrap="none">
            <a:spAutoFit/>
          </a:bodyPr>
          <a:lstStyle/>
          <a:p>
            <a:r>
              <a:rPr lang="en-US" altLang="zh-CN" i="1">
                <a:effectLst/>
                <a:latin typeface="Menlo"/>
              </a:rPr>
              <a:t>setcookie</a:t>
            </a:r>
            <a:r>
              <a:rPr lang="en-US" altLang="zh-CN">
                <a:effectLst/>
                <a:latin typeface="-webkit-standard"/>
              </a:rPr>
              <a:t>(</a:t>
            </a:r>
            <a:r>
              <a:rPr lang="en-US" altLang="zh-CN" b="1">
                <a:solidFill>
                  <a:srgbClr val="008000"/>
                </a:solidFill>
                <a:latin typeface="-webkit-standard"/>
              </a:rPr>
              <a:t>'cookie_name'</a:t>
            </a:r>
            <a:r>
              <a:rPr lang="en-US" altLang="zh-CN">
                <a:effectLst/>
                <a:latin typeface="-webkit-standard"/>
              </a:rPr>
              <a:t>, </a:t>
            </a:r>
            <a:r>
              <a:rPr lang="en-US" altLang="zh-CN" b="1">
                <a:solidFill>
                  <a:srgbClr val="008000"/>
                </a:solidFill>
                <a:latin typeface="-webkit-standard"/>
              </a:rPr>
              <a:t>null</a:t>
            </a:r>
            <a:r>
              <a:rPr lang="en-US" altLang="zh-CN">
                <a:effectLst/>
                <a:latin typeface="Menlo"/>
              </a:rPr>
              <a:t>);</a:t>
            </a:r>
            <a:endParaRPr lang="zh-CN" altLang="en-US"/>
          </a:p>
        </p:txBody>
      </p:sp>
      <p:sp>
        <p:nvSpPr>
          <p:cNvPr id="9" name="矩形 8"/>
          <p:cNvSpPr/>
          <p:nvPr/>
        </p:nvSpPr>
        <p:spPr>
          <a:xfrm>
            <a:off x="630590" y="2752869"/>
            <a:ext cx="8056210" cy="923330"/>
          </a:xfrm>
          <a:prstGeom prst="rect">
            <a:avLst/>
          </a:prstGeom>
        </p:spPr>
        <p:txBody>
          <a:bodyPr wrap="square">
            <a:spAutoFit/>
          </a:bodyPr>
          <a:lstStyle/>
          <a:p>
            <a:r>
              <a:rPr kumimoji="1" lang="zh-CN" altLang="en-US"/>
              <a:t>注意，虽然可以通过操作关联数组的形式来读取</a:t>
            </a:r>
            <a:r>
              <a:rPr kumimoji="1" lang="en-US" altLang="zh-CN"/>
              <a:t>$_COOKIE</a:t>
            </a:r>
            <a:r>
              <a:rPr kumimoji="1" lang="zh-CN" altLang="en-US"/>
              <a:t>中的数据，但是我们不可以使用</a:t>
            </a:r>
            <a:r>
              <a:rPr kumimoji="1" lang="en-US" altLang="zh-CN"/>
              <a:t>unset</a:t>
            </a:r>
            <a:r>
              <a:rPr kumimoji="1" lang="zh-CN" altLang="en-US"/>
              <a:t>来删除</a:t>
            </a:r>
            <a:r>
              <a:rPr kumimoji="1" lang="en-US" altLang="zh-CN"/>
              <a:t>$_COOKIE</a:t>
            </a:r>
            <a:r>
              <a:rPr kumimoji="1" lang="zh-CN" altLang="en-US"/>
              <a:t>数组中的任何数据，</a:t>
            </a:r>
            <a:r>
              <a:rPr kumimoji="1" lang="en-US" altLang="zh-CN"/>
              <a:t>$_COOKIE</a:t>
            </a:r>
            <a:r>
              <a:rPr kumimoji="1" lang="zh-CN" altLang="en-US"/>
              <a:t>是一个</a:t>
            </a:r>
            <a:r>
              <a:rPr kumimoji="1" lang="zh-CN" altLang="en-US">
                <a:solidFill>
                  <a:srgbClr val="FF0000"/>
                </a:solidFill>
              </a:rPr>
              <a:t>只读</a:t>
            </a:r>
            <a:r>
              <a:rPr kumimoji="1" lang="zh-CN" altLang="en-US"/>
              <a:t>的数组，每次数据都是通过用户请求时携带到服务器上的</a:t>
            </a:r>
            <a:endParaRPr kumimoji="1"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a:t>
            </a:r>
            <a:r>
              <a:rPr kumimoji="1" lang="en-US" altLang="zh-CN"/>
              <a:t>Cookie</a:t>
            </a:r>
            <a:r>
              <a:rPr kumimoji="1" lang="zh-CN" altLang="en-US"/>
              <a:t>设置过期时间</a:t>
            </a:r>
            <a:endParaRPr kumimoji="1" lang="zh-CN" altLang="en-US"/>
          </a:p>
        </p:txBody>
      </p:sp>
      <p:sp>
        <p:nvSpPr>
          <p:cNvPr id="3" name="内容占位符 2"/>
          <p:cNvSpPr>
            <a:spLocks noGrp="1"/>
          </p:cNvSpPr>
          <p:nvPr>
            <p:ph idx="1"/>
          </p:nvPr>
        </p:nvSpPr>
        <p:spPr>
          <a:xfrm>
            <a:off x="739775" y="3520463"/>
            <a:ext cx="7662864" cy="2516800"/>
          </a:xfrm>
        </p:spPr>
        <p:txBody>
          <a:bodyPr/>
          <a:lstStyle/>
          <a:p>
            <a:r>
              <a:rPr kumimoji="1" lang="en-US" altLang="zh-CN"/>
              <a:t>0</a:t>
            </a:r>
            <a:r>
              <a:rPr kumimoji="1" lang="zh-CN" altLang="en-US"/>
              <a:t> 默认值，</a:t>
            </a:r>
            <a:r>
              <a:rPr kumimoji="1" lang="zh-CN" altLang="en-US">
                <a:solidFill>
                  <a:srgbClr val="FF0000"/>
                </a:solidFill>
              </a:rPr>
              <a:t>关闭浏览器即失效</a:t>
            </a:r>
            <a:endParaRPr kumimoji="1" lang="en-US" altLang="zh-CN">
              <a:solidFill>
                <a:srgbClr val="FF0000"/>
              </a:solidFill>
            </a:endParaRPr>
          </a:p>
          <a:p>
            <a:r>
              <a:rPr kumimoji="1" lang="en-US" altLang="zh-CN"/>
              <a:t>time()</a:t>
            </a:r>
            <a:r>
              <a:rPr kumimoji="1" lang="zh-CN" altLang="en-US"/>
              <a:t> </a:t>
            </a:r>
            <a:r>
              <a:rPr kumimoji="1" lang="en-US" altLang="zh-CN"/>
              <a:t>+</a:t>
            </a:r>
            <a:r>
              <a:rPr kumimoji="1" lang="zh-CN" altLang="en-US"/>
              <a:t> </a:t>
            </a:r>
            <a:r>
              <a:rPr kumimoji="1" lang="en-US" altLang="zh-CN"/>
              <a:t>86400</a:t>
            </a:r>
            <a:r>
              <a:rPr kumimoji="1" lang="zh-CN" altLang="en-US"/>
              <a:t> 一天 </a:t>
            </a:r>
            <a:endParaRPr kumimoji="1" lang="zh-CN" altLang="en-US"/>
          </a:p>
        </p:txBody>
      </p:sp>
      <p:sp>
        <p:nvSpPr>
          <p:cNvPr id="4" name="文本框 3"/>
          <p:cNvSpPr txBox="1"/>
          <p:nvPr/>
        </p:nvSpPr>
        <p:spPr>
          <a:xfrm>
            <a:off x="1159609" y="2788759"/>
            <a:ext cx="6791995" cy="369332"/>
          </a:xfrm>
          <a:prstGeom prst="rect">
            <a:avLst/>
          </a:prstGeom>
          <a:noFill/>
        </p:spPr>
        <p:txBody>
          <a:bodyPr wrap="square" rtlCol="0">
            <a:spAutoFit/>
          </a:bodyPr>
          <a:lstStyle/>
          <a:p>
            <a:r>
              <a:rPr kumimoji="1" lang="zh-CN" altLang="en-US"/>
              <a:t>第三个参数为</a:t>
            </a:r>
            <a:r>
              <a:rPr kumimoji="1" lang="en-US" altLang="zh-CN"/>
              <a:t>unix</a:t>
            </a:r>
            <a:r>
              <a:rPr kumimoji="1" lang="zh-CN" altLang="en-US"/>
              <a:t>的时间戳</a:t>
            </a:r>
            <a:endParaRPr kumimoji="1" lang="zh-CN" altLang="en-US"/>
          </a:p>
        </p:txBody>
      </p:sp>
      <p:sp>
        <p:nvSpPr>
          <p:cNvPr id="5" name="矩形 4"/>
          <p:cNvSpPr/>
          <p:nvPr/>
        </p:nvSpPr>
        <p:spPr>
          <a:xfrm>
            <a:off x="2442750" y="4895831"/>
            <a:ext cx="4258322" cy="369332"/>
          </a:xfrm>
          <a:prstGeom prst="rect">
            <a:avLst/>
          </a:prstGeom>
        </p:spPr>
        <p:txBody>
          <a:bodyPr wrap="none">
            <a:spAutoFit/>
          </a:bodyPr>
          <a:lstStyle/>
          <a:p>
            <a:r>
              <a:rPr lang="nl-NL" altLang="zh-CN" i="1">
                <a:effectLst/>
                <a:latin typeface="Menlo"/>
              </a:rPr>
              <a:t>setcookie</a:t>
            </a:r>
            <a:r>
              <a:rPr lang="nl-NL" altLang="zh-CN">
                <a:effectLst/>
                <a:latin typeface="-webkit-standard"/>
              </a:rPr>
              <a:t>(</a:t>
            </a:r>
            <a:r>
              <a:rPr lang="nl-NL" altLang="zh-CN" b="1">
                <a:solidFill>
                  <a:srgbClr val="008000"/>
                </a:solidFill>
                <a:effectLst/>
                <a:latin typeface="-webkit-standard"/>
              </a:rPr>
              <a:t>'foo'</a:t>
            </a:r>
            <a:r>
              <a:rPr lang="nl-NL" altLang="zh-CN">
                <a:effectLst/>
                <a:latin typeface="-webkit-standard"/>
              </a:rPr>
              <a:t>, </a:t>
            </a:r>
            <a:r>
              <a:rPr lang="nl-NL" altLang="zh-CN" b="1">
                <a:solidFill>
                  <a:srgbClr val="008000"/>
                </a:solidFill>
                <a:effectLst/>
                <a:latin typeface="-webkit-standard"/>
              </a:rPr>
              <a:t>'a'</a:t>
            </a:r>
            <a:r>
              <a:rPr lang="nl-NL" altLang="zh-CN">
                <a:effectLst/>
                <a:latin typeface="-webkit-standard"/>
              </a:rPr>
              <a:t>, </a:t>
            </a:r>
            <a:r>
              <a:rPr lang="nl-NL" altLang="zh-CN" i="1">
                <a:effectLst/>
                <a:latin typeface="-webkit-standard"/>
              </a:rPr>
              <a:t>time</a:t>
            </a:r>
            <a:r>
              <a:rPr lang="nl-NL" altLang="zh-CN">
                <a:effectLst/>
                <a:latin typeface="-webkit-standard"/>
              </a:rPr>
              <a:t>() + </a:t>
            </a:r>
            <a:r>
              <a:rPr lang="nl-NL" altLang="zh-CN">
                <a:solidFill>
                  <a:srgbClr val="0000FF"/>
                </a:solidFill>
                <a:effectLst/>
                <a:latin typeface="-webkit-standard"/>
              </a:rPr>
              <a:t>86400</a:t>
            </a:r>
            <a:r>
              <a:rPr lang="nl-NL" altLang="zh-CN">
                <a:effectLst/>
                <a:latin typeface="Menlo"/>
              </a:rPr>
              <a:t>);</a:t>
            </a:r>
            <a:endParaRPr lang="zh-CN" altLang="en-US"/>
          </a:p>
        </p:txBody>
      </p:sp>
      <p:sp>
        <p:nvSpPr>
          <p:cNvPr id="6" name="文本框 5"/>
          <p:cNvSpPr txBox="1"/>
          <p:nvPr/>
        </p:nvSpPr>
        <p:spPr>
          <a:xfrm>
            <a:off x="938731" y="5674158"/>
            <a:ext cx="6916239" cy="646331"/>
          </a:xfrm>
          <a:prstGeom prst="rect">
            <a:avLst/>
          </a:prstGeom>
          <a:noFill/>
        </p:spPr>
        <p:txBody>
          <a:bodyPr wrap="square" rtlCol="0">
            <a:spAutoFit/>
          </a:bodyPr>
          <a:lstStyle/>
          <a:p>
            <a:r>
              <a:rPr kumimoji="1" lang="zh-CN" altLang="en-US"/>
              <a:t>设置后请关闭浏览器，再次打开浏览器并访问，检查</a:t>
            </a:r>
            <a:r>
              <a:rPr kumimoji="1" lang="en-US" altLang="zh-CN"/>
              <a:t>Cookie</a:t>
            </a:r>
            <a:r>
              <a:rPr kumimoji="1" lang="zh-CN" altLang="en-US"/>
              <a:t>是否存在</a:t>
            </a:r>
            <a:endParaRPr kumimoji="1"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a:t>
            </a:r>
            <a:r>
              <a:rPr kumimoji="1" lang="en-US" altLang="zh-CN"/>
              <a:t>Cookie</a:t>
            </a:r>
            <a:r>
              <a:rPr kumimoji="1" lang="zh-CN" altLang="en-US"/>
              <a:t>设置路径</a:t>
            </a:r>
            <a:endParaRPr kumimoji="1" lang="zh-CN" altLang="en-US"/>
          </a:p>
        </p:txBody>
      </p:sp>
      <p:sp>
        <p:nvSpPr>
          <p:cNvPr id="4" name="矩形 3"/>
          <p:cNvSpPr/>
          <p:nvPr/>
        </p:nvSpPr>
        <p:spPr>
          <a:xfrm>
            <a:off x="1711803" y="3105835"/>
            <a:ext cx="5615562" cy="369332"/>
          </a:xfrm>
          <a:prstGeom prst="rect">
            <a:avLst/>
          </a:prstGeom>
        </p:spPr>
        <p:txBody>
          <a:bodyPr wrap="square">
            <a:spAutoFit/>
          </a:bodyPr>
          <a:lstStyle/>
          <a:p>
            <a:r>
              <a:rPr lang="nl-NL" altLang="zh-CN" i="1">
                <a:effectLst/>
                <a:latin typeface="Menlo"/>
              </a:rPr>
              <a:t>setcookie</a:t>
            </a:r>
            <a:r>
              <a:rPr lang="nl-NL" altLang="zh-CN">
                <a:effectLst/>
                <a:latin typeface="-webkit-standard"/>
              </a:rPr>
              <a:t>(</a:t>
            </a:r>
            <a:r>
              <a:rPr lang="nl-NL" altLang="zh-CN" b="1">
                <a:solidFill>
                  <a:srgbClr val="008000"/>
                </a:solidFill>
                <a:effectLst/>
                <a:latin typeface="-webkit-standard"/>
              </a:rPr>
              <a:t>'bar'</a:t>
            </a:r>
            <a:r>
              <a:rPr lang="nl-NL" altLang="zh-CN">
                <a:effectLst/>
                <a:latin typeface="-webkit-standard"/>
              </a:rPr>
              <a:t>, </a:t>
            </a:r>
            <a:r>
              <a:rPr lang="nl-NL" altLang="zh-CN" b="1">
                <a:solidFill>
                  <a:srgbClr val="008000"/>
                </a:solidFill>
                <a:effectLst/>
                <a:latin typeface="-webkit-standard"/>
              </a:rPr>
              <a:t>'b'</a:t>
            </a:r>
            <a:r>
              <a:rPr lang="nl-NL" altLang="zh-CN">
                <a:effectLst/>
                <a:latin typeface="-webkit-standard"/>
              </a:rPr>
              <a:t>, </a:t>
            </a:r>
            <a:r>
              <a:rPr lang="nl-NL" altLang="zh-CN" i="1">
                <a:effectLst/>
                <a:latin typeface="-webkit-standard"/>
              </a:rPr>
              <a:t>time</a:t>
            </a:r>
            <a:r>
              <a:rPr lang="nl-NL" altLang="zh-CN">
                <a:effectLst/>
                <a:latin typeface="-webkit-standard"/>
              </a:rPr>
              <a:t>() + </a:t>
            </a:r>
            <a:r>
              <a:rPr lang="nl-NL" altLang="zh-CN">
                <a:solidFill>
                  <a:srgbClr val="0000FF"/>
                </a:solidFill>
                <a:effectLst/>
                <a:latin typeface="-webkit-standard"/>
              </a:rPr>
              <a:t>86400</a:t>
            </a:r>
            <a:r>
              <a:rPr lang="nl-NL" altLang="zh-CN">
                <a:effectLst/>
                <a:latin typeface="-webkit-standard"/>
              </a:rPr>
              <a:t>, </a:t>
            </a:r>
            <a:r>
              <a:rPr lang="nl-NL" altLang="zh-CN" b="1">
                <a:solidFill>
                  <a:srgbClr val="008000"/>
                </a:solidFill>
                <a:effectLst/>
                <a:latin typeface="-webkit-standard"/>
              </a:rPr>
              <a:t>'/uploads'</a:t>
            </a:r>
            <a:r>
              <a:rPr lang="nl-NL" altLang="zh-CN">
                <a:effectLst/>
                <a:latin typeface="Menlo"/>
              </a:rPr>
              <a:t>);</a:t>
            </a:r>
            <a:endParaRPr lang="zh-CN" altLang="en-US"/>
          </a:p>
        </p:txBody>
      </p:sp>
      <p:sp>
        <p:nvSpPr>
          <p:cNvPr id="5" name="文本框 4"/>
          <p:cNvSpPr txBox="1"/>
          <p:nvPr/>
        </p:nvSpPr>
        <p:spPr>
          <a:xfrm>
            <a:off x="1090585" y="3686132"/>
            <a:ext cx="7068092" cy="1200329"/>
          </a:xfrm>
          <a:prstGeom prst="rect">
            <a:avLst/>
          </a:prstGeom>
          <a:noFill/>
        </p:spPr>
        <p:txBody>
          <a:bodyPr wrap="square" rtlCol="0">
            <a:spAutoFit/>
          </a:bodyPr>
          <a:lstStyle/>
          <a:p>
            <a:pPr marL="285750" indent="-285750">
              <a:buFont typeface="Arial"/>
              <a:buChar char="•"/>
            </a:pPr>
            <a:r>
              <a:rPr kumimoji="1" lang="zh-CN" altLang="en-US"/>
              <a:t>请测试</a:t>
            </a:r>
            <a:r>
              <a:rPr kumimoji="1" lang="en-US" altLang="zh-CN"/>
              <a:t>/</a:t>
            </a:r>
            <a:r>
              <a:rPr kumimoji="1" lang="zh-CN" altLang="en-US"/>
              <a:t>目录下的</a:t>
            </a:r>
            <a:r>
              <a:rPr kumimoji="1" lang="en-US" altLang="zh-CN"/>
              <a:t>PHP</a:t>
            </a:r>
            <a:r>
              <a:rPr kumimoji="1" lang="zh-CN" altLang="en-US"/>
              <a:t>页面中是否可以读取到名为</a:t>
            </a:r>
            <a:r>
              <a:rPr kumimoji="1" lang="en-US" altLang="zh-CN"/>
              <a:t>bar</a:t>
            </a:r>
            <a:r>
              <a:rPr kumimoji="1" lang="zh-CN" altLang="en-US"/>
              <a:t>的</a:t>
            </a:r>
            <a:r>
              <a:rPr kumimoji="1" lang="en-US" altLang="zh-CN"/>
              <a:t>Cookie</a:t>
            </a:r>
            <a:endParaRPr kumimoji="1" lang="en-US" altLang="zh-CN"/>
          </a:p>
          <a:p>
            <a:pPr marL="285750" indent="-285750">
              <a:buFont typeface="Arial"/>
              <a:buChar char="•"/>
            </a:pPr>
            <a:r>
              <a:rPr kumimoji="1" lang="zh-CN" altLang="en-US"/>
              <a:t>请测试</a:t>
            </a:r>
            <a:r>
              <a:rPr kumimoji="1" lang="en-US" altLang="zh-CN"/>
              <a:t>/uploads</a:t>
            </a:r>
            <a:r>
              <a:rPr kumimoji="1" lang="zh-CN" altLang="en-US"/>
              <a:t>下的</a:t>
            </a:r>
            <a:r>
              <a:rPr kumimoji="1" lang="en-US" altLang="zh-CN"/>
              <a:t>PHP</a:t>
            </a:r>
            <a:r>
              <a:rPr kumimoji="1" lang="zh-CN" altLang="en-US"/>
              <a:t>页面中是否可以读取到名为</a:t>
            </a:r>
            <a:r>
              <a:rPr kumimoji="1" lang="en-US" altLang="zh-CN"/>
              <a:t>foo</a:t>
            </a:r>
            <a:r>
              <a:rPr kumimoji="1" lang="zh-CN" altLang="en-US"/>
              <a:t>的</a:t>
            </a:r>
            <a:r>
              <a:rPr kumimoji="1" lang="en-US" altLang="zh-CN"/>
              <a:t>Cookie</a:t>
            </a:r>
            <a:endParaRPr kumimoji="1" lang="en-US" altLang="zh-CN"/>
          </a:p>
          <a:p>
            <a:pPr marL="285750" indent="-285750">
              <a:buFont typeface="Arial"/>
              <a:buChar char="•"/>
            </a:pPr>
            <a:r>
              <a:rPr kumimoji="1" lang="zh-CN" altLang="en-US"/>
              <a:t>请新建另一个子目录，测试在子目录中的</a:t>
            </a:r>
            <a:r>
              <a:rPr kumimoji="1" lang="en-US" altLang="zh-CN"/>
              <a:t>PHP</a:t>
            </a:r>
            <a:r>
              <a:rPr kumimoji="1" lang="zh-CN" altLang="en-US"/>
              <a:t>页面能读取到哪些</a:t>
            </a:r>
            <a:r>
              <a:rPr kumimoji="1" lang="en-US" altLang="zh-CN"/>
              <a:t>Cookie</a:t>
            </a:r>
            <a:endParaRPr kumimoji="1" lang="zh-CN" altLang="en-US"/>
          </a:p>
        </p:txBody>
      </p:sp>
      <p:sp>
        <p:nvSpPr>
          <p:cNvPr id="6" name="文本框 5"/>
          <p:cNvSpPr txBox="1"/>
          <p:nvPr/>
        </p:nvSpPr>
        <p:spPr>
          <a:xfrm>
            <a:off x="1325267" y="5398043"/>
            <a:ext cx="6709167" cy="646331"/>
          </a:xfrm>
          <a:prstGeom prst="rect">
            <a:avLst/>
          </a:prstGeom>
          <a:noFill/>
        </p:spPr>
        <p:txBody>
          <a:bodyPr wrap="square" rtlCol="0">
            <a:spAutoFit/>
          </a:bodyPr>
          <a:lstStyle/>
          <a:p>
            <a:r>
              <a:rPr kumimoji="1" lang="zh-CN" altLang="en-US">
                <a:solidFill>
                  <a:srgbClr val="FF0000"/>
                </a:solidFill>
              </a:rPr>
              <a:t>一旦设置了</a:t>
            </a:r>
            <a:r>
              <a:rPr kumimoji="1" lang="en-US" altLang="zh-CN">
                <a:solidFill>
                  <a:srgbClr val="FF0000"/>
                </a:solidFill>
              </a:rPr>
              <a:t>Path</a:t>
            </a:r>
            <a:r>
              <a:rPr kumimoji="1" lang="zh-CN" altLang="en-US">
                <a:solidFill>
                  <a:srgbClr val="FF0000"/>
                </a:solidFill>
              </a:rPr>
              <a:t>，那么该</a:t>
            </a:r>
            <a:r>
              <a:rPr kumimoji="1" lang="en-US" altLang="zh-CN">
                <a:solidFill>
                  <a:srgbClr val="FF0000"/>
                </a:solidFill>
              </a:rPr>
              <a:t>Path</a:t>
            </a:r>
            <a:r>
              <a:rPr kumimoji="1" lang="zh-CN" altLang="en-US">
                <a:solidFill>
                  <a:srgbClr val="FF0000"/>
                </a:solidFill>
              </a:rPr>
              <a:t>下的</a:t>
            </a:r>
            <a:r>
              <a:rPr kumimoji="1" lang="en-US" altLang="zh-CN">
                <a:solidFill>
                  <a:srgbClr val="FF0000"/>
                </a:solidFill>
              </a:rPr>
              <a:t>Cookie</a:t>
            </a:r>
            <a:r>
              <a:rPr kumimoji="1" lang="zh-CN" altLang="en-US">
                <a:solidFill>
                  <a:srgbClr val="FF0000"/>
                </a:solidFill>
              </a:rPr>
              <a:t>只有该</a:t>
            </a:r>
            <a:r>
              <a:rPr kumimoji="1" lang="en-US" altLang="zh-CN">
                <a:solidFill>
                  <a:srgbClr val="FF0000"/>
                </a:solidFill>
              </a:rPr>
              <a:t>Path</a:t>
            </a:r>
            <a:r>
              <a:rPr kumimoji="1" lang="zh-CN" altLang="en-US">
                <a:solidFill>
                  <a:srgbClr val="FF0000"/>
                </a:solidFill>
              </a:rPr>
              <a:t>下的页面可以读取到</a:t>
            </a:r>
            <a:endParaRPr kumimoji="1" lang="zh-CN" altLang="en-US">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a:t>
            </a:r>
            <a:r>
              <a:rPr kumimoji="1" lang="en-US" altLang="zh-CN"/>
              <a:t>Cookie</a:t>
            </a:r>
            <a:r>
              <a:rPr kumimoji="1" lang="zh-CN" altLang="en-US"/>
              <a:t>设置域名</a:t>
            </a:r>
            <a:endParaRPr kumimoji="1" lang="zh-CN" altLang="en-US"/>
          </a:p>
        </p:txBody>
      </p:sp>
      <p:sp>
        <p:nvSpPr>
          <p:cNvPr id="3" name="内容占位符 2"/>
          <p:cNvSpPr>
            <a:spLocks noGrp="1"/>
          </p:cNvSpPr>
          <p:nvPr>
            <p:ph idx="1"/>
          </p:nvPr>
        </p:nvSpPr>
        <p:spPr>
          <a:xfrm>
            <a:off x="739775" y="3893218"/>
            <a:ext cx="7662864" cy="2144045"/>
          </a:xfrm>
        </p:spPr>
        <p:txBody>
          <a:bodyPr/>
          <a:lstStyle/>
          <a:p>
            <a:r>
              <a:rPr kumimoji="1" lang="zh-CN" altLang="en-US"/>
              <a:t>设置域为</a:t>
            </a:r>
            <a:r>
              <a:rPr kumimoji="1" lang="en-US" altLang="zh-CN"/>
              <a:t>news.365jia.cn</a:t>
            </a:r>
            <a:r>
              <a:rPr kumimoji="1" lang="zh-CN" altLang="en-US"/>
              <a:t>的</a:t>
            </a:r>
            <a:r>
              <a:rPr kumimoji="1" lang="en-US" altLang="zh-CN"/>
              <a:t>Cookie</a:t>
            </a:r>
            <a:r>
              <a:rPr kumimoji="1" lang="zh-CN" altLang="en-US"/>
              <a:t>，是无法被</a:t>
            </a:r>
            <a:r>
              <a:rPr kumimoji="1" lang="en-US" altLang="zh-CN"/>
              <a:t>sports.365jia.cn</a:t>
            </a:r>
            <a:r>
              <a:rPr kumimoji="1" lang="zh-CN" altLang="en-US"/>
              <a:t>下的页面读取到的，反之亦然</a:t>
            </a:r>
            <a:endParaRPr kumimoji="1" lang="en-US" altLang="zh-CN"/>
          </a:p>
          <a:p>
            <a:r>
              <a:rPr kumimoji="1" lang="zh-CN" altLang="en-US"/>
              <a:t>若想让所有二级域名共享</a:t>
            </a:r>
            <a:r>
              <a:rPr kumimoji="1" lang="en-US" altLang="zh-CN"/>
              <a:t>Cookie</a:t>
            </a:r>
            <a:r>
              <a:rPr kumimoji="1" lang="zh-CN" altLang="en-US"/>
              <a:t>需要将域设置为</a:t>
            </a:r>
            <a:r>
              <a:rPr kumimoji="1" lang="en-US" altLang="zh-CN">
                <a:solidFill>
                  <a:srgbClr val="FF0000"/>
                </a:solidFill>
              </a:rPr>
              <a:t>.</a:t>
            </a:r>
            <a:r>
              <a:rPr kumimoji="1" lang="en-US" altLang="zh-CN"/>
              <a:t>365jia.cn</a:t>
            </a:r>
            <a:endParaRPr kumimoji="1" lang="en-US" altLang="zh-CN"/>
          </a:p>
        </p:txBody>
      </p:sp>
      <p:sp>
        <p:nvSpPr>
          <p:cNvPr id="4" name="矩形 3"/>
          <p:cNvSpPr/>
          <p:nvPr/>
        </p:nvSpPr>
        <p:spPr>
          <a:xfrm>
            <a:off x="1062974" y="3105835"/>
            <a:ext cx="7454629" cy="369332"/>
          </a:xfrm>
          <a:prstGeom prst="rect">
            <a:avLst/>
          </a:prstGeom>
        </p:spPr>
        <p:txBody>
          <a:bodyPr wrap="square">
            <a:spAutoFit/>
          </a:bodyPr>
          <a:lstStyle/>
          <a:p>
            <a:r>
              <a:rPr lang="en-US" altLang="zh-CN" i="1">
                <a:effectLst/>
                <a:latin typeface="Menlo"/>
              </a:rPr>
              <a:t>setcookie</a:t>
            </a:r>
            <a:r>
              <a:rPr lang="en-US" altLang="zh-CN">
                <a:effectLst/>
                <a:latin typeface="-webkit-standard"/>
              </a:rPr>
              <a:t>(</a:t>
            </a:r>
            <a:r>
              <a:rPr lang="en-US" altLang="zh-CN" b="1">
                <a:solidFill>
                  <a:srgbClr val="008000"/>
                </a:solidFill>
                <a:effectLst/>
                <a:latin typeface="-webkit-standard"/>
              </a:rPr>
              <a:t>'key'</a:t>
            </a:r>
            <a:r>
              <a:rPr lang="en-US" altLang="zh-CN">
                <a:effectLst/>
                <a:latin typeface="-webkit-standard"/>
              </a:rPr>
              <a:t>, </a:t>
            </a:r>
            <a:r>
              <a:rPr lang="en-US" altLang="zh-CN" b="1">
                <a:solidFill>
                  <a:srgbClr val="008000"/>
                </a:solidFill>
                <a:effectLst/>
                <a:latin typeface="-webkit-standard"/>
              </a:rPr>
              <a:t>'val'</a:t>
            </a:r>
            <a:r>
              <a:rPr lang="en-US" altLang="zh-CN">
                <a:effectLst/>
                <a:latin typeface="-webkit-standard"/>
              </a:rPr>
              <a:t>, </a:t>
            </a:r>
            <a:r>
              <a:rPr lang="en-US" altLang="zh-CN" i="1">
                <a:effectLst/>
                <a:latin typeface="-webkit-standard"/>
              </a:rPr>
              <a:t>time</a:t>
            </a:r>
            <a:r>
              <a:rPr lang="en-US" altLang="zh-CN">
                <a:effectLst/>
                <a:latin typeface="-webkit-standard"/>
              </a:rPr>
              <a:t>() + </a:t>
            </a:r>
            <a:r>
              <a:rPr lang="en-US" altLang="zh-CN">
                <a:solidFill>
                  <a:srgbClr val="0000FF"/>
                </a:solidFill>
                <a:effectLst/>
                <a:latin typeface="-webkit-standard"/>
              </a:rPr>
              <a:t>86400</a:t>
            </a:r>
            <a:r>
              <a:rPr lang="en-US" altLang="zh-CN">
                <a:effectLst/>
                <a:latin typeface="-webkit-standard"/>
              </a:rPr>
              <a:t>, </a:t>
            </a:r>
            <a:r>
              <a:rPr lang="en-US" altLang="zh-CN" b="1">
                <a:solidFill>
                  <a:srgbClr val="008000"/>
                </a:solidFill>
                <a:effectLst/>
                <a:latin typeface="-webkit-standard"/>
              </a:rPr>
              <a:t>'/uploads'</a:t>
            </a:r>
            <a:r>
              <a:rPr lang="en-US" altLang="zh-CN">
                <a:effectLst/>
                <a:latin typeface="-webkit-standard"/>
              </a:rPr>
              <a:t>, </a:t>
            </a:r>
            <a:r>
              <a:rPr lang="en-US" altLang="zh-CN" b="1">
                <a:solidFill>
                  <a:srgbClr val="008000"/>
                </a:solidFill>
                <a:effectLst/>
                <a:latin typeface="-webkit-standard"/>
              </a:rPr>
              <a:t>'.your.domain'</a:t>
            </a:r>
            <a:r>
              <a:rPr lang="en-US" altLang="zh-CN">
                <a:effectLst/>
                <a:latin typeface="Menlo"/>
              </a:rPr>
              <a:t>);</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隐私问题</a:t>
            </a:r>
            <a:endParaRPr kumimoji="1" lang="zh-CN" altLang="en-US"/>
          </a:p>
        </p:txBody>
      </p:sp>
      <p:sp>
        <p:nvSpPr>
          <p:cNvPr id="4" name="文本框 3"/>
          <p:cNvSpPr txBox="1"/>
          <p:nvPr/>
        </p:nvSpPr>
        <p:spPr>
          <a:xfrm>
            <a:off x="1043490" y="3370936"/>
            <a:ext cx="7024744" cy="1477328"/>
          </a:xfrm>
          <a:prstGeom prst="rect">
            <a:avLst/>
          </a:prstGeom>
          <a:noFill/>
        </p:spPr>
        <p:txBody>
          <a:bodyPr wrap="square" rtlCol="0">
            <a:spAutoFit/>
          </a:bodyPr>
          <a:lstStyle/>
          <a:p>
            <a:r>
              <a:rPr kumimoji="1" lang="zh-CN" altLang="en-US"/>
              <a:t>为什么我们在百度或者淘宝搜索的东西，访问其他网站时会显示对应的广告？</a:t>
            </a:r>
            <a:endParaRPr kumimoji="1" lang="en-US" altLang="zh-CN"/>
          </a:p>
          <a:p>
            <a:endParaRPr kumimoji="1" lang="en-US" altLang="zh-CN"/>
          </a:p>
          <a:p>
            <a:r>
              <a:rPr kumimoji="1" lang="zh-CN" altLang="en-US"/>
              <a:t>譬如：我们在淘宝里搜索过耐克，然后几天之内，访问其他网站时，会看到很多球鞋、运动服的广告</a:t>
            </a:r>
            <a:endParaRPr kumimoji="1"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TCP</a:t>
            </a:r>
            <a:r>
              <a:rPr kumimoji="1" lang="zh-CN" altLang="en-US"/>
              <a:t>短连接和长连接</a:t>
            </a:r>
            <a:endParaRPr kumimoji="1" lang="zh-CN" altLang="en-US"/>
          </a:p>
        </p:txBody>
      </p:sp>
      <p:sp>
        <p:nvSpPr>
          <p:cNvPr id="3" name="内容占位符 2"/>
          <p:cNvSpPr>
            <a:spLocks noGrp="1"/>
          </p:cNvSpPr>
          <p:nvPr>
            <p:ph idx="1"/>
          </p:nvPr>
        </p:nvSpPr>
        <p:spPr/>
        <p:txBody>
          <a:bodyPr/>
          <a:lstStyle/>
          <a:p>
            <a:r>
              <a:rPr kumimoji="1" lang="zh-CN" altLang="en-US"/>
              <a:t>短连接</a:t>
            </a:r>
            <a:r>
              <a:rPr kumimoji="1" lang="en-US" altLang="zh-CN"/>
              <a:t>: </a:t>
            </a:r>
            <a:r>
              <a:rPr kumimoji="1" lang="zh-CN" altLang="en-US"/>
              <a:t>指通信双方有数据交互时，就建立一个</a:t>
            </a:r>
            <a:r>
              <a:rPr kumimoji="1" lang="en-US" altLang="zh-CN"/>
              <a:t>TCP</a:t>
            </a:r>
            <a:r>
              <a:rPr kumimoji="1" lang="zh-CN" altLang="en-US"/>
              <a:t>连接，数据发送完成后，则断开此</a:t>
            </a:r>
            <a:r>
              <a:rPr kumimoji="1" lang="en-US" altLang="zh-CN"/>
              <a:t>TCP</a:t>
            </a:r>
            <a:r>
              <a:rPr kumimoji="1" lang="zh-CN" altLang="en-US"/>
              <a:t>连接</a:t>
            </a:r>
            <a:endParaRPr kumimoji="1" lang="en-US" altLang="zh-CN"/>
          </a:p>
          <a:p>
            <a:r>
              <a:rPr kumimoji="1" lang="zh-CN" altLang="en-US"/>
              <a:t>长连接</a:t>
            </a:r>
            <a:r>
              <a:rPr kumimoji="1" lang="en-US" altLang="zh-CN"/>
              <a:t>:</a:t>
            </a:r>
            <a:r>
              <a:rPr kumimoji="1" lang="zh-CN" altLang="en-US"/>
              <a:t> 指通信双方在一个</a:t>
            </a:r>
            <a:r>
              <a:rPr kumimoji="1" lang="en-US" altLang="zh-CN"/>
              <a:t>TCP</a:t>
            </a:r>
            <a:r>
              <a:rPr kumimoji="1" lang="zh-CN" altLang="en-US"/>
              <a:t>连接上可以连续发送多个数据包，发送完成后不会断开</a:t>
            </a:r>
            <a:r>
              <a:rPr kumimoji="1" lang="en-US" altLang="zh-CN"/>
              <a:t>TCP</a:t>
            </a:r>
            <a:r>
              <a:rPr kumimoji="1" lang="zh-CN" altLang="en-US"/>
              <a:t>连接</a:t>
            </a:r>
            <a:endParaRPr kumimoji="1"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原理</a:t>
            </a:r>
            <a:endParaRPr kumimoji="1" lang="zh-CN" altLang="en-US"/>
          </a:p>
        </p:txBody>
      </p:sp>
      <p:sp>
        <p:nvSpPr>
          <p:cNvPr id="3" name="内容占位符 2"/>
          <p:cNvSpPr>
            <a:spLocks noGrp="1"/>
          </p:cNvSpPr>
          <p:nvPr>
            <p:ph idx="1"/>
          </p:nvPr>
        </p:nvSpPr>
        <p:spPr/>
        <p:txBody>
          <a:bodyPr>
            <a:normAutofit fontScale="92500" lnSpcReduction="20000"/>
          </a:bodyPr>
          <a:lstStyle/>
          <a:p>
            <a:pPr marL="285750" indent="-285750">
              <a:buFont typeface="Arial"/>
              <a:buChar char="•"/>
            </a:pPr>
            <a:r>
              <a:rPr kumimoji="1" lang="zh-CN" altLang="en-US"/>
              <a:t>我们在百度或者淘宝里搜索商品</a:t>
            </a:r>
            <a:endParaRPr kumimoji="1" lang="en-US" altLang="zh-CN"/>
          </a:p>
          <a:p>
            <a:pPr marL="285750" indent="-285750">
              <a:buFont typeface="Arial"/>
              <a:buChar char="•"/>
            </a:pPr>
            <a:r>
              <a:rPr kumimoji="1" lang="zh-CN" altLang="en-US"/>
              <a:t>百度以及淘宝会把关键词保存到各自对应域名下的</a:t>
            </a:r>
            <a:r>
              <a:rPr kumimoji="1" lang="en-US" altLang="zh-CN"/>
              <a:t>Cookie</a:t>
            </a:r>
            <a:r>
              <a:rPr kumimoji="1" lang="zh-CN" altLang="en-US"/>
              <a:t>中</a:t>
            </a:r>
            <a:endParaRPr kumimoji="1" lang="en-US" altLang="zh-CN"/>
          </a:p>
          <a:p>
            <a:pPr marL="285750" indent="-285750">
              <a:buFont typeface="Arial"/>
              <a:buChar char="•"/>
            </a:pPr>
            <a:r>
              <a:rPr kumimoji="1" lang="zh-CN" altLang="en-US"/>
              <a:t>现在很多网站都会在自己的页面中嵌入：百度广告或者阿里妈妈的</a:t>
            </a:r>
            <a:r>
              <a:rPr kumimoji="1" lang="en-US" altLang="zh-CN"/>
              <a:t>javascript</a:t>
            </a:r>
            <a:r>
              <a:rPr kumimoji="1" lang="zh-CN" altLang="en-US"/>
              <a:t>文件（实际上是</a:t>
            </a:r>
            <a:r>
              <a:rPr kumimoji="1" lang="en-US" altLang="zh-CN"/>
              <a:t>PHP</a:t>
            </a:r>
            <a:r>
              <a:rPr kumimoji="1" lang="zh-CN" altLang="en-US"/>
              <a:t>伪装的）</a:t>
            </a:r>
            <a:endParaRPr kumimoji="1" lang="en-US" altLang="zh-CN"/>
          </a:p>
          <a:p>
            <a:pPr marL="285750" indent="-285750">
              <a:buFont typeface="Arial"/>
              <a:buChar char="•"/>
            </a:pPr>
            <a:r>
              <a:rPr kumimoji="1" lang="zh-CN" altLang="en-US"/>
              <a:t>这些通过</a:t>
            </a:r>
            <a:r>
              <a:rPr kumimoji="1" lang="en-US" altLang="zh-CN"/>
              <a:t>&lt;script&gt;</a:t>
            </a:r>
            <a:r>
              <a:rPr kumimoji="1" lang="zh-CN" altLang="en-US"/>
              <a:t>标签加载的文件的域名也是百度或者淘宝</a:t>
            </a:r>
            <a:r>
              <a:rPr kumimoji="1" lang="zh-CN" altLang="zh-CN"/>
              <a:t>，</a:t>
            </a:r>
            <a:r>
              <a:rPr kumimoji="1" lang="zh-CN" altLang="en-US"/>
              <a:t>所以这些文件是可以读取自己域名下的</a:t>
            </a:r>
            <a:r>
              <a:rPr kumimoji="1" lang="en-US" altLang="zh-CN"/>
              <a:t>Cookie</a:t>
            </a:r>
            <a:endParaRPr kumimoji="1" lang="en-US" altLang="zh-CN"/>
          </a:p>
          <a:p>
            <a:pPr marL="285750" indent="-285750">
              <a:buFont typeface="Arial"/>
              <a:buChar char="•"/>
            </a:pPr>
            <a:r>
              <a:rPr kumimoji="1" lang="zh-CN" altLang="en-US"/>
              <a:t>获取到</a:t>
            </a:r>
            <a:r>
              <a:rPr kumimoji="1" lang="en-US" altLang="zh-CN"/>
              <a:t>Cookie</a:t>
            </a:r>
            <a:r>
              <a:rPr kumimoji="1" lang="zh-CN" altLang="en-US"/>
              <a:t>中保存的关键词后，就会自动关联出对应推荐商品的广告</a:t>
            </a:r>
            <a:endParaRPr kumimoji="1"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Cookie</a:t>
            </a:r>
            <a:r>
              <a:rPr kumimoji="1" lang="zh-CN" altLang="en-US"/>
              <a:t>的隐私问题</a:t>
            </a:r>
            <a:endParaRPr kumimoji="1" lang="zh-CN" altLang="en-US"/>
          </a:p>
        </p:txBody>
      </p:sp>
      <p:pic>
        <p:nvPicPr>
          <p:cNvPr id="5" name="图片 4"/>
          <p:cNvPicPr>
            <a:picLocks noChangeAspect="1"/>
          </p:cNvPicPr>
          <p:nvPr/>
        </p:nvPicPr>
        <p:blipFill>
          <a:blip r:embed="rId1"/>
          <a:stretch>
            <a:fillRect/>
          </a:stretch>
        </p:blipFill>
        <p:spPr>
          <a:xfrm>
            <a:off x="1625600" y="3076409"/>
            <a:ext cx="5880100" cy="1041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Cookie</a:t>
            </a:r>
            <a:r>
              <a:rPr kumimoji="1" lang="zh-CN" altLang="en-US"/>
              <a:t>的限制问题</a:t>
            </a:r>
            <a:endParaRPr kumimoji="1" lang="zh-CN" altLang="en-US"/>
          </a:p>
        </p:txBody>
      </p:sp>
      <p:sp>
        <p:nvSpPr>
          <p:cNvPr id="3" name="内容占位符 2"/>
          <p:cNvSpPr>
            <a:spLocks noGrp="1"/>
          </p:cNvSpPr>
          <p:nvPr>
            <p:ph idx="1"/>
          </p:nvPr>
        </p:nvSpPr>
        <p:spPr/>
        <p:txBody>
          <a:bodyPr/>
          <a:lstStyle/>
          <a:p>
            <a:r>
              <a:rPr kumimoji="1" lang="zh-CN" altLang="en-US"/>
              <a:t>很多浏览器对</a:t>
            </a:r>
            <a:r>
              <a:rPr kumimoji="1" lang="en-US" altLang="zh-CN"/>
              <a:t>Cookie</a:t>
            </a:r>
            <a:r>
              <a:rPr kumimoji="1" lang="zh-CN" altLang="en-US"/>
              <a:t>的数量是有限制的，大多数浏览器规定一个网站可以设置的</a:t>
            </a:r>
            <a:r>
              <a:rPr kumimoji="1" lang="en-US" altLang="zh-CN"/>
              <a:t>Cookie</a:t>
            </a:r>
            <a:r>
              <a:rPr kumimoji="1" lang="zh-CN" altLang="en-US"/>
              <a:t>数量是不可以超过</a:t>
            </a:r>
            <a:r>
              <a:rPr kumimoji="1" lang="en-US" altLang="zh-CN"/>
              <a:t>50</a:t>
            </a:r>
            <a:r>
              <a:rPr kumimoji="1" lang="zh-CN" altLang="en-US"/>
              <a:t>个的，部分浏览器甚至限制为</a:t>
            </a:r>
            <a:r>
              <a:rPr kumimoji="1" lang="en-US" altLang="zh-CN"/>
              <a:t>30</a:t>
            </a:r>
            <a:r>
              <a:rPr kumimoji="1" lang="zh-CN" altLang="en-US"/>
              <a:t>个</a:t>
            </a:r>
            <a:endParaRPr kumimoji="1" lang="en-US" altLang="zh-CN"/>
          </a:p>
          <a:p>
            <a:r>
              <a:rPr kumimoji="1" lang="zh-CN" altLang="en-US"/>
              <a:t>浏览器对</a:t>
            </a:r>
            <a:r>
              <a:rPr kumimoji="1" lang="en-US" altLang="zh-CN"/>
              <a:t>Cookie</a:t>
            </a:r>
            <a:r>
              <a:rPr kumimoji="1" lang="zh-CN" altLang="en-US"/>
              <a:t>的尺寸也有限制，一般不得超过</a:t>
            </a:r>
            <a:r>
              <a:rPr kumimoji="1" lang="en-US" altLang="zh-CN"/>
              <a:t>4K</a:t>
            </a:r>
            <a:r>
              <a:rPr kumimoji="1" lang="zh-CN" altLang="en-US"/>
              <a:t>大小</a:t>
            </a:r>
            <a:endParaRPr kumimoji="1"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Cookie</a:t>
            </a:r>
            <a:r>
              <a:rPr kumimoji="1" lang="zh-CN" altLang="en-US"/>
              <a:t>的安全问题</a:t>
            </a:r>
            <a:endParaRPr kumimoji="1" lang="zh-CN" altLang="en-US"/>
          </a:p>
        </p:txBody>
      </p:sp>
      <p:sp>
        <p:nvSpPr>
          <p:cNvPr id="4" name="文本框 3"/>
          <p:cNvSpPr txBox="1"/>
          <p:nvPr/>
        </p:nvSpPr>
        <p:spPr>
          <a:xfrm>
            <a:off x="1043490" y="3283790"/>
            <a:ext cx="7184212" cy="2031325"/>
          </a:xfrm>
          <a:prstGeom prst="rect">
            <a:avLst/>
          </a:prstGeom>
          <a:noFill/>
        </p:spPr>
        <p:txBody>
          <a:bodyPr wrap="square" rtlCol="0">
            <a:spAutoFit/>
          </a:bodyPr>
          <a:lstStyle/>
          <a:p>
            <a:r>
              <a:rPr kumimoji="1" lang="zh-CN" altLang="en-US"/>
              <a:t>如果在网吧上网后没有关机，其他人使用你的电脑后是可以查看到你访问的所有的网站历史记录以及网站保存的</a:t>
            </a:r>
            <a:r>
              <a:rPr kumimoji="1" lang="en-US" altLang="zh-CN"/>
              <a:t>Cookie</a:t>
            </a:r>
            <a:r>
              <a:rPr kumimoji="1" lang="zh-CN" altLang="en-US"/>
              <a:t>内容的</a:t>
            </a:r>
            <a:r>
              <a:rPr kumimoji="1" lang="zh-CN" altLang="zh-CN"/>
              <a:t>，</a:t>
            </a:r>
            <a:r>
              <a:rPr kumimoji="1" lang="zh-CN" altLang="en-US"/>
              <a:t>如果重要的数据（用户名、密码、卡号、手机号、身份证号</a:t>
            </a:r>
            <a:r>
              <a:rPr kumimoji="1" lang="en-US" altLang="zh-CN"/>
              <a:t>……</a:t>
            </a:r>
            <a:r>
              <a:rPr kumimoji="1" lang="zh-CN" altLang="en-US"/>
              <a:t>）保存在</a:t>
            </a:r>
            <a:r>
              <a:rPr kumimoji="1" lang="en-US" altLang="zh-CN"/>
              <a:t>Cookie</a:t>
            </a:r>
            <a:r>
              <a:rPr kumimoji="1" lang="zh-CN" altLang="en-US"/>
              <a:t>中是非常危险的行为。</a:t>
            </a:r>
            <a:endParaRPr kumimoji="1" lang="en-US" altLang="zh-CN"/>
          </a:p>
          <a:p>
            <a:endParaRPr kumimoji="1" lang="en-US" altLang="zh-CN"/>
          </a:p>
          <a:p>
            <a:r>
              <a:rPr kumimoji="1" lang="zh-CN" altLang="en-US"/>
              <a:t>因此，重要数据不能存放在</a:t>
            </a:r>
            <a:r>
              <a:rPr kumimoji="1" lang="en-US" altLang="zh-CN"/>
              <a:t>Cookie</a:t>
            </a:r>
            <a:r>
              <a:rPr kumimoji="1" lang="zh-CN" altLang="en-US"/>
              <a:t>里，如果一定要保存还是得靠服务器</a:t>
            </a: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感受两种连接方式</a:t>
            </a:r>
            <a:endParaRPr kumimoji="1" lang="zh-CN" altLang="en-US"/>
          </a:p>
        </p:txBody>
      </p:sp>
      <p:sp>
        <p:nvSpPr>
          <p:cNvPr id="3" name="内容占位符 2"/>
          <p:cNvSpPr>
            <a:spLocks noGrp="1"/>
          </p:cNvSpPr>
          <p:nvPr>
            <p:ph idx="1"/>
          </p:nvPr>
        </p:nvSpPr>
        <p:spPr/>
        <p:txBody>
          <a:bodyPr/>
          <a:lstStyle/>
          <a:p>
            <a:r>
              <a:rPr kumimoji="1" lang="zh-CN" altLang="en-US"/>
              <a:t>短连接通常都是在</a:t>
            </a:r>
            <a:r>
              <a:rPr kumimoji="1" lang="en-US" altLang="zh-CN"/>
              <a:t>B/S</a:t>
            </a:r>
            <a:r>
              <a:rPr kumimoji="1" lang="zh-CN" altLang="en-US"/>
              <a:t>模式下工作，打开浏览器，访问网站，页面显示完成后即使断网，已经打开的页面仍然可以浏览</a:t>
            </a:r>
            <a:endParaRPr kumimoji="1" lang="en-US" altLang="zh-CN"/>
          </a:p>
          <a:p>
            <a:r>
              <a:rPr kumimoji="1" lang="zh-CN" altLang="en-US"/>
              <a:t>长连接通常都是在</a:t>
            </a:r>
            <a:r>
              <a:rPr kumimoji="1" lang="en-US" altLang="zh-CN"/>
              <a:t>C/S</a:t>
            </a:r>
            <a:r>
              <a:rPr kumimoji="1" lang="zh-CN" altLang="en-US"/>
              <a:t>模式下工作，打网络游戏时，如果断网，游戏立刻无法正常运行</a:t>
            </a:r>
            <a:endParaRPr kumimoji="1"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HTTP</a:t>
            </a:r>
            <a:r>
              <a:rPr kumimoji="1" lang="zh-CN" altLang="en-US"/>
              <a:t>无状态协议</a:t>
            </a:r>
            <a:endParaRPr kumimoji="1" lang="zh-CN" altLang="en-US"/>
          </a:p>
        </p:txBody>
      </p:sp>
      <p:sp>
        <p:nvSpPr>
          <p:cNvPr id="3" name="内容占位符 2"/>
          <p:cNvSpPr>
            <a:spLocks noGrp="1"/>
          </p:cNvSpPr>
          <p:nvPr>
            <p:ph idx="1"/>
          </p:nvPr>
        </p:nvSpPr>
        <p:spPr>
          <a:xfrm>
            <a:off x="739775" y="3198161"/>
            <a:ext cx="7662864" cy="3044034"/>
          </a:xfrm>
        </p:spPr>
        <p:txBody>
          <a:bodyPr>
            <a:normAutofit/>
          </a:bodyPr>
          <a:lstStyle/>
          <a:p>
            <a:r>
              <a:rPr kumimoji="1" lang="zh-CN" altLang="en-US"/>
              <a:t>基于</a:t>
            </a:r>
            <a:r>
              <a:rPr kumimoji="1" lang="en-US" altLang="zh-CN"/>
              <a:t>TCP</a:t>
            </a:r>
            <a:r>
              <a:rPr kumimoji="1" lang="zh-CN" altLang="en-US"/>
              <a:t>协议的</a:t>
            </a:r>
            <a:r>
              <a:rPr kumimoji="1" lang="en-US" altLang="zh-CN"/>
              <a:t>HTTP</a:t>
            </a:r>
            <a:r>
              <a:rPr kumimoji="1" lang="zh-CN" altLang="en-US"/>
              <a:t>协议是无状态的协议</a:t>
            </a:r>
            <a:endParaRPr kumimoji="1" lang="en-US" altLang="zh-CN"/>
          </a:p>
          <a:p>
            <a:r>
              <a:rPr kumimoji="1" lang="zh-CN" altLang="en-US"/>
              <a:t>所谓</a:t>
            </a:r>
            <a:r>
              <a:rPr kumimoji="1" lang="zh-CN" altLang="en-US">
                <a:solidFill>
                  <a:srgbClr val="FF0000"/>
                </a:solidFill>
              </a:rPr>
              <a:t>状态</a:t>
            </a:r>
            <a:r>
              <a:rPr kumimoji="1" lang="zh-CN" altLang="en-US"/>
              <a:t>是指用户的访问状态：当前是否登录、当前访问的是哪个页面，在购物车里存放了哪些商品</a:t>
            </a:r>
            <a:r>
              <a:rPr kumimoji="1" lang="en-US" altLang="zh-CN"/>
              <a:t>……</a:t>
            </a:r>
            <a:endParaRPr kumimoji="1" lang="en-US" altLang="zh-CN"/>
          </a:p>
          <a:p>
            <a:r>
              <a:rPr kumimoji="1" lang="zh-CN" altLang="en-US"/>
              <a:t>所谓</a:t>
            </a:r>
            <a:r>
              <a:rPr kumimoji="1" lang="zh-CN" altLang="en-US">
                <a:solidFill>
                  <a:srgbClr val="FF0000"/>
                </a:solidFill>
              </a:rPr>
              <a:t>无状态</a:t>
            </a:r>
            <a:r>
              <a:rPr kumimoji="1" lang="zh-CN" altLang="en-US"/>
              <a:t>，直白的说就是请求与请求之间无法共享数据，你在前一次请求干的事情，后一次请求一概不知，当前请求不知道你是否登录，不知道你访问过哪些页面，不知道你购物车里有什么</a:t>
            </a:r>
            <a:endParaRPr kumimoji="1"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短连接和无状态</a:t>
            </a:r>
            <a:endParaRPr kumimoji="1" lang="zh-CN" altLang="en-US"/>
          </a:p>
        </p:txBody>
      </p:sp>
      <p:sp>
        <p:nvSpPr>
          <p:cNvPr id="4" name="矩形 3"/>
          <p:cNvSpPr/>
          <p:nvPr/>
        </p:nvSpPr>
        <p:spPr>
          <a:xfrm>
            <a:off x="688340" y="3179445"/>
            <a:ext cx="6822440" cy="2011680"/>
          </a:xfrm>
          <a:prstGeom prst="rect">
            <a:avLst/>
          </a:prstGeom>
        </p:spPr>
        <p:txBody>
          <a:bodyPr wrap="square">
            <a:spAutoFit/>
          </a:bodyPr>
          <a:lstStyle/>
          <a:p>
            <a:r>
              <a:rPr kumimoji="1" lang="zh-CN" altLang="en-US"/>
              <a:t>去肯德基点餐，即使一天去两、三次，服务员也肯定不记得你是谁，你不能跟服务员说：点一份和上次一样的</a:t>
            </a:r>
            <a:r>
              <a:rPr kumimoji="1" lang="en-US" altLang="zh-CN"/>
              <a:t>。</a:t>
            </a:r>
            <a:endParaRPr kumimoji="1" lang="en-US" altLang="zh-CN"/>
          </a:p>
          <a:p>
            <a:endParaRPr kumimoji="1" lang="en-US" altLang="zh-CN"/>
          </a:p>
          <a:p>
            <a:r>
              <a:rPr kumimoji="1" lang="zh-CN" altLang="en-US"/>
              <a:t>你与服务员的关系可以看做是</a:t>
            </a:r>
            <a:r>
              <a:rPr kumimoji="1" lang="zh-CN" altLang="en-US">
                <a:solidFill>
                  <a:srgbClr val="FF0000"/>
                </a:solidFill>
              </a:rPr>
              <a:t>短连接</a:t>
            </a:r>
            <a:endParaRPr kumimoji="1" lang="en-US" altLang="zh-CN">
              <a:solidFill>
                <a:srgbClr val="FF0000"/>
              </a:solidFill>
            </a:endParaRPr>
          </a:p>
          <a:p>
            <a:endParaRPr kumimoji="1" lang="en-US" altLang="zh-CN"/>
          </a:p>
          <a:p>
            <a:r>
              <a:rPr kumimoji="1" lang="zh-CN" altLang="en-US"/>
              <a:t>因此，肯德基点菜可以看做是</a:t>
            </a:r>
            <a:r>
              <a:rPr kumimoji="1" lang="zh-CN" altLang="en-US">
                <a:solidFill>
                  <a:srgbClr val="FF0000"/>
                </a:solidFill>
              </a:rPr>
              <a:t>无状态</a:t>
            </a:r>
            <a:r>
              <a:rPr kumimoji="1" lang="zh-CN" altLang="en-US"/>
              <a:t>，服务员不知道你以前点过什么</a:t>
            </a:r>
            <a:endParaRPr kumimoji="1"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长连接和有状态</a:t>
            </a:r>
            <a:endParaRPr kumimoji="1" lang="zh-CN" altLang="en-US"/>
          </a:p>
        </p:txBody>
      </p:sp>
      <p:sp>
        <p:nvSpPr>
          <p:cNvPr id="4" name="矩形 3"/>
          <p:cNvSpPr/>
          <p:nvPr/>
        </p:nvSpPr>
        <p:spPr>
          <a:xfrm>
            <a:off x="1083310" y="3100070"/>
            <a:ext cx="6944360" cy="1737360"/>
          </a:xfrm>
          <a:prstGeom prst="rect">
            <a:avLst/>
          </a:prstGeom>
        </p:spPr>
        <p:txBody>
          <a:bodyPr wrap="square">
            <a:spAutoFit/>
          </a:bodyPr>
          <a:lstStyle/>
          <a:p>
            <a:r>
              <a:rPr kumimoji="1" lang="zh-CN" altLang="en-US"/>
              <a:t>如果有家经常光顾的小餐馆，你一进门老板就知道你喜欢吃什么，不用点单就把菜准备好端过来，这说明老板记住了你</a:t>
            </a:r>
            <a:endParaRPr kumimoji="1" lang="en-US" altLang="zh-CN"/>
          </a:p>
          <a:p>
            <a:endParaRPr kumimoji="1" lang="en-US" altLang="zh-CN"/>
          </a:p>
          <a:p>
            <a:r>
              <a:rPr kumimoji="1" lang="zh-CN" altLang="en-US"/>
              <a:t>你和老板的关系可以看做是</a:t>
            </a:r>
            <a:r>
              <a:rPr kumimoji="1" lang="zh-CN" altLang="en-US">
                <a:solidFill>
                  <a:srgbClr val="FF0000"/>
                </a:solidFill>
              </a:rPr>
              <a:t>长连接</a:t>
            </a:r>
            <a:endParaRPr kumimoji="1" lang="en-US" altLang="zh-CN">
              <a:solidFill>
                <a:srgbClr val="FF0000"/>
              </a:solidFill>
            </a:endParaRPr>
          </a:p>
          <a:p>
            <a:endParaRPr kumimoji="1" lang="en-US" altLang="zh-CN"/>
          </a:p>
          <a:p>
            <a:r>
              <a:rPr kumimoji="1" lang="zh-CN" altLang="en-US"/>
              <a:t>这种消费关系叫</a:t>
            </a:r>
            <a:r>
              <a:rPr kumimoji="1" lang="zh-CN" altLang="en-US">
                <a:solidFill>
                  <a:srgbClr val="FF0000"/>
                </a:solidFill>
              </a:rPr>
              <a:t>有状态</a:t>
            </a:r>
            <a:endParaRPr kumimoji="1" lang="zh-CN" altLang="en-US">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为何无状态</a:t>
            </a:r>
            <a:endParaRPr kumimoji="1" lang="zh-CN" altLang="en-US"/>
          </a:p>
        </p:txBody>
      </p:sp>
      <p:sp>
        <p:nvSpPr>
          <p:cNvPr id="3" name="内容占位符 2"/>
          <p:cNvSpPr>
            <a:spLocks noGrp="1"/>
          </p:cNvSpPr>
          <p:nvPr>
            <p:ph idx="1"/>
          </p:nvPr>
        </p:nvSpPr>
        <p:spPr>
          <a:xfrm>
            <a:off x="739775" y="2770094"/>
            <a:ext cx="7662864" cy="1537296"/>
          </a:xfrm>
        </p:spPr>
        <p:txBody>
          <a:bodyPr>
            <a:normAutofit/>
          </a:bodyPr>
          <a:lstStyle/>
          <a:p>
            <a:r>
              <a:rPr kumimoji="1" lang="zh-CN" altLang="en-US"/>
              <a:t>服务器分不清访问的用户是谁，也不知道用户的使用习惯和偏好</a:t>
            </a:r>
            <a:r>
              <a:rPr kumimoji="1" lang="zh-CN" altLang="zh-CN"/>
              <a:t>，</a:t>
            </a:r>
            <a:r>
              <a:rPr kumimoji="1" lang="zh-CN" altLang="en-US"/>
              <a:t>即使是</a:t>
            </a:r>
            <a:r>
              <a:rPr lang="zh-CN" altLang="en-US"/>
              <a:t>同一个浏览器多次发送请求给服务器，服务器也不知道你就是刚才那个浏览器</a:t>
            </a:r>
            <a:endParaRPr lang="en-US" altLang="zh-CN"/>
          </a:p>
        </p:txBody>
      </p:sp>
      <p:sp>
        <p:nvSpPr>
          <p:cNvPr id="4" name="矩形 3"/>
          <p:cNvSpPr/>
          <p:nvPr/>
        </p:nvSpPr>
        <p:spPr>
          <a:xfrm>
            <a:off x="1425031" y="4234429"/>
            <a:ext cx="1242438" cy="118729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a:t>无状态</a:t>
            </a:r>
            <a:endParaRPr kumimoji="1" lang="zh-CN" altLang="en-US"/>
          </a:p>
        </p:txBody>
      </p:sp>
      <p:sp>
        <p:nvSpPr>
          <p:cNvPr id="6" name="矩形 5"/>
          <p:cNvSpPr/>
          <p:nvPr/>
        </p:nvSpPr>
        <p:spPr>
          <a:xfrm>
            <a:off x="4563264" y="5222020"/>
            <a:ext cx="1242438" cy="11872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无存储</a:t>
            </a:r>
            <a:endParaRPr kumimoji="1" lang="zh-CN" altLang="en-US"/>
          </a:p>
        </p:txBody>
      </p:sp>
      <p:sp>
        <p:nvSpPr>
          <p:cNvPr id="9" name="矩形 8"/>
          <p:cNvSpPr/>
          <p:nvPr/>
        </p:nvSpPr>
        <p:spPr>
          <a:xfrm>
            <a:off x="6475548" y="4270288"/>
            <a:ext cx="1242438" cy="1187294"/>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zh-CN" altLang="en-US"/>
              <a:t>短连接</a:t>
            </a:r>
            <a:endParaRPr kumimoji="1" lang="zh-CN" altLang="en-US"/>
          </a:p>
        </p:txBody>
      </p:sp>
      <p:sp>
        <p:nvSpPr>
          <p:cNvPr id="10" name="右箭头 9"/>
          <p:cNvSpPr/>
          <p:nvPr/>
        </p:nvSpPr>
        <p:spPr>
          <a:xfrm rot="10800000">
            <a:off x="5391229" y="4637546"/>
            <a:ext cx="745463" cy="44178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zh-CN" altLang="en-US"/>
          </a:p>
        </p:txBody>
      </p:sp>
      <p:sp>
        <p:nvSpPr>
          <p:cNvPr id="13" name="左箭头 12"/>
          <p:cNvSpPr/>
          <p:nvPr/>
        </p:nvSpPr>
        <p:spPr>
          <a:xfrm>
            <a:off x="2933121" y="4637546"/>
            <a:ext cx="763784" cy="44178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矩形 4"/>
          <p:cNvSpPr/>
          <p:nvPr/>
        </p:nvSpPr>
        <p:spPr>
          <a:xfrm>
            <a:off x="3942045" y="4234429"/>
            <a:ext cx="1242438" cy="11872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a:t>记不住</a:t>
            </a:r>
            <a:endParaRPr kumimoji="1"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谁来存储状态？</a:t>
            </a:r>
            <a:endParaRPr kumimoji="1" lang="zh-CN" altLang="en-US"/>
          </a:p>
        </p:txBody>
      </p:sp>
      <p:sp>
        <p:nvSpPr>
          <p:cNvPr id="3" name="内容占位符 2"/>
          <p:cNvSpPr>
            <a:spLocks noGrp="1"/>
          </p:cNvSpPr>
          <p:nvPr>
            <p:ph idx="1"/>
          </p:nvPr>
        </p:nvSpPr>
        <p:spPr>
          <a:xfrm>
            <a:off x="739775" y="2770095"/>
            <a:ext cx="7662864" cy="1325086"/>
          </a:xfrm>
        </p:spPr>
        <p:txBody>
          <a:bodyPr/>
          <a:lstStyle/>
          <a:p>
            <a:r>
              <a:rPr kumimoji="1" lang="zh-CN" altLang="en-US"/>
              <a:t>早期的静态网页时代，没有服务器端存储功能，因此在当时的解决方案中，大家想到的是让客户端来担此重任。在计算机中，我们使用的专业</a:t>
            </a:r>
            <a:r>
              <a:rPr kumimoji="1" lang="en-US" altLang="en-US"/>
              <a:t>术语</a:t>
            </a:r>
            <a:r>
              <a:rPr kumimoji="1" lang="zh-CN" altLang="en-US"/>
              <a:t>叫</a:t>
            </a:r>
            <a:r>
              <a:rPr kumimoji="1" lang="en-US" altLang="zh-CN"/>
              <a:t>Cookie</a:t>
            </a:r>
            <a:endParaRPr kumimoji="1" lang="en-US" altLang="zh-CN"/>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起源">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fillRect/>
          </a:stretch>
        </a:blipFill>
        <a:blipFill rotWithShape="1">
          <a:blip xmlns:r="http://schemas.openxmlformats.org/officeDocument/2006/relationships" r:embed="rId2"/>
          <a:stretch>
            <a:fillRect/>
          </a:stretch>
        </a:blipFill>
        <a:blipFill rotWithShape="1">
          <a:blip xmlns:r="http://schemas.openxmlformats.org/officeDocument/2006/relationships" r:embed="rId3"/>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起源.thmx</Template>
  <TotalTime>0</TotalTime>
  <Words>3713</Words>
  <Application>WPS 演示</Application>
  <PresentationFormat>全屏显示(4:3)</PresentationFormat>
  <Paragraphs>249</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起源</vt:lpstr>
      <vt:lpstr>Cookie</vt:lpstr>
      <vt:lpstr>短连接和长连接</vt:lpstr>
      <vt:lpstr>TCP短连接和长连接</vt:lpstr>
      <vt:lpstr>感受两种连接方式</vt:lpstr>
      <vt:lpstr>HTTP无状态协议</vt:lpstr>
      <vt:lpstr>短连接和无状态</vt:lpstr>
      <vt:lpstr>长连接和有状态</vt:lpstr>
      <vt:lpstr>为何无状态</vt:lpstr>
      <vt:lpstr>谁来存储状态？</vt:lpstr>
      <vt:lpstr>Cookie</vt:lpstr>
      <vt:lpstr>Cookie的使用场合</vt:lpstr>
      <vt:lpstr>Cookie的使用场合</vt:lpstr>
      <vt:lpstr>Cookie的使用场合</vt:lpstr>
      <vt:lpstr>Cookie的使用场合</vt:lpstr>
      <vt:lpstr>找到Cookie文件</vt:lpstr>
      <vt:lpstr>查看Cookie</vt:lpstr>
      <vt:lpstr>Cookie的参数</vt:lpstr>
      <vt:lpstr>牢记</vt:lpstr>
      <vt:lpstr>PHP添加Cookie</vt:lpstr>
      <vt:lpstr>PHP添加Cookie</vt:lpstr>
      <vt:lpstr>PHP读取Cookie</vt:lpstr>
      <vt:lpstr>慢半拍</vt:lpstr>
      <vt:lpstr>慢半拍</vt:lpstr>
      <vt:lpstr>慢半拍</vt:lpstr>
      <vt:lpstr>PHP删除Cookie</vt:lpstr>
      <vt:lpstr>为Cookie设置过期时间</vt:lpstr>
      <vt:lpstr>为Cookie设置路径</vt:lpstr>
      <vt:lpstr>为Cookie设置域名</vt:lpstr>
      <vt:lpstr>隐私问题</vt:lpstr>
      <vt:lpstr>原理</vt:lpstr>
      <vt:lpstr>Cookie的隐私问题</vt:lpstr>
      <vt:lpstr>Cookie的限制问题</vt:lpstr>
      <vt:lpstr>Cookie的安全问题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Andy Lui</dc:creator>
  <cp:lastModifiedBy>Administrator</cp:lastModifiedBy>
  <cp:revision>467</cp:revision>
  <dcterms:created xsi:type="dcterms:W3CDTF">2016-02-04T08:59:00Z</dcterms:created>
  <dcterms:modified xsi:type="dcterms:W3CDTF">2016-06-07T23:43:47Z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