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6" r:id="rId4"/>
    <p:sldId id="275" r:id="rId5"/>
    <p:sldId id="263" r:id="rId6"/>
    <p:sldId id="270" r:id="rId7"/>
    <p:sldId id="271" r:id="rId8"/>
    <p:sldId id="264" r:id="rId9"/>
    <p:sldId id="265" r:id="rId10"/>
    <p:sldId id="268" r:id="rId11"/>
    <p:sldId id="266" r:id="rId12"/>
    <p:sldId id="267" r:id="rId13"/>
    <p:sldId id="257" r:id="rId14"/>
    <p:sldId id="273" r:id="rId15"/>
    <p:sldId id="274" r:id="rId16"/>
    <p:sldId id="272" r:id="rId17"/>
    <p:sldId id="259" r:id="rId18"/>
    <p:sldId id="258" r:id="rId19"/>
    <p:sldId id="294" r:id="rId20"/>
    <p:sldId id="300" r:id="rId21"/>
    <p:sldId id="301" r:id="rId22"/>
    <p:sldId id="302" r:id="rId23"/>
    <p:sldId id="295" r:id="rId24"/>
    <p:sldId id="297" r:id="rId25"/>
    <p:sldId id="298" r:id="rId26"/>
    <p:sldId id="29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660" y="-114"/>
      </p:cViewPr>
      <p:guideLst>
        <p:guide orient="horz" pos="21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  <p:pic>
        <p:nvPicPr>
          <p:cNvPr id="9" name="图片 8" descr="logo "/>
          <p:cNvPicPr>
            <a:picLocks noChangeAspect="1"/>
          </p:cNvPicPr>
          <p:nvPr userDrawn="1"/>
        </p:nvPicPr>
        <p:blipFill>
          <a:blip r:embed="rId2"/>
          <a:srcRect l="44" t="21671" r="-44" b="37250"/>
          <a:stretch>
            <a:fillRect/>
          </a:stretch>
        </p:blipFill>
        <p:spPr>
          <a:xfrm>
            <a:off x="7609205" y="6282055"/>
            <a:ext cx="1199515" cy="4927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(带标题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 hasCustomPrompt="1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将图片拖动到占位符，或单击添加图标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8945">
              <a:defRPr/>
            </a:lvl6pPr>
            <a:lvl7pPr marL="1718945">
              <a:defRPr/>
            </a:lvl7pPr>
            <a:lvl8pPr marL="1718945">
              <a:defRPr/>
            </a:lvl8pPr>
            <a:lvl9pPr marL="1718945">
              <a:defRPr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图片 5" descr="logo "/>
          <p:cNvPicPr>
            <a:picLocks noChangeAspect="1"/>
          </p:cNvPicPr>
          <p:nvPr userDrawn="1"/>
        </p:nvPicPr>
        <p:blipFill>
          <a:blip r:embed="rId3"/>
          <a:srcRect l="44" t="21671" r="-44" b="37250"/>
          <a:stretch>
            <a:fillRect/>
          </a:stretch>
        </p:blipFill>
        <p:spPr>
          <a:xfrm>
            <a:off x="7609205" y="6282055"/>
            <a:ext cx="1199515" cy="49276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图片 6" descr="logo "/>
          <p:cNvPicPr>
            <a:picLocks noChangeAspect="1"/>
          </p:cNvPicPr>
          <p:nvPr userDrawn="1"/>
        </p:nvPicPr>
        <p:blipFill>
          <a:blip r:embed="rId2"/>
          <a:srcRect l="44" t="21671" r="-44" b="37250"/>
          <a:stretch>
            <a:fillRect/>
          </a:stretch>
        </p:blipFill>
        <p:spPr>
          <a:xfrm>
            <a:off x="7609205" y="6282055"/>
            <a:ext cx="1199515" cy="492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 defTabSz="-635">
              <a:defRPr sz="1600"/>
            </a:lvl6pPr>
            <a:lvl7pPr marL="2173605" indent="-227330" defTabSz="-635">
              <a:defRPr sz="1600"/>
            </a:lvl7pPr>
            <a:lvl8pPr marL="2399030" indent="-227330" defTabSz="-635">
              <a:defRPr sz="1600"/>
            </a:lvl8pPr>
            <a:lvl9pPr marL="2625725" indent="-227330" defTabSz="-635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605" indent="-234950">
              <a:defRPr sz="1600"/>
            </a:lvl7pPr>
            <a:lvl8pPr marL="2399030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330">
              <a:defRPr sz="1600"/>
            </a:lvl6pPr>
            <a:lvl7pPr marL="2173605" indent="-227330">
              <a:defRPr sz="1600"/>
            </a:lvl7pPr>
            <a:lvl8pPr marL="2399030" indent="-227330">
              <a:defRPr sz="1600"/>
            </a:lvl8pPr>
            <a:lvl9pPr marL="2625725" indent="-227330"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60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030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图片 5" descr="logo "/>
          <p:cNvPicPr>
            <a:picLocks noChangeAspect="1"/>
          </p:cNvPicPr>
          <p:nvPr userDrawn="1"/>
        </p:nvPicPr>
        <p:blipFill>
          <a:blip r:embed="rId2"/>
          <a:srcRect l="44" t="21671" r="-44" b="37250"/>
          <a:stretch>
            <a:fillRect/>
          </a:stretch>
        </p:blipFill>
        <p:spPr>
          <a:xfrm>
            <a:off x="7609205" y="6282055"/>
            <a:ext cx="1199515" cy="49276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613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9030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80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8005" indent="-344805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Search Engine Optimization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搜索引擎优化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&lt;meta&gt;</a:t>
            </a:r>
            <a:r>
              <a:rPr kumimoji="1" lang="zh-CN" altLang="en-US"/>
              <a:t>标签</a:t>
            </a:r>
          </a:p>
        </p:txBody>
      </p:sp>
      <p:sp>
        <p:nvSpPr>
          <p:cNvPr id="4" name="矩形 3"/>
          <p:cNvSpPr/>
          <p:nvPr/>
        </p:nvSpPr>
        <p:spPr>
          <a:xfrm>
            <a:off x="909679" y="2967335"/>
            <a:ext cx="73117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&lt;meta&gt;</a:t>
            </a:r>
            <a:r>
              <a:rPr lang="zh-CN" altLang="en-US"/>
              <a:t>标签不是排名因素之一</a:t>
            </a:r>
            <a:r>
              <a:rPr lang="en-US" altLang="zh-CN"/>
              <a:t>,</a:t>
            </a:r>
            <a:r>
              <a:rPr lang="zh-CN" altLang="en-US"/>
              <a:t>因为它不能帮助你的网页排名提升</a:t>
            </a:r>
            <a:r>
              <a:rPr lang="en-US" altLang="zh-CN"/>
              <a:t>;</a:t>
            </a:r>
            <a:r>
              <a:rPr lang="zh-CN" altLang="en-US"/>
              <a:t>它最多起到</a:t>
            </a:r>
            <a:r>
              <a:rPr lang="en-US" altLang="zh-CN"/>
              <a:t>"</a:t>
            </a:r>
            <a:r>
              <a:rPr lang="zh-CN" altLang="en-US"/>
              <a:t>展示</a:t>
            </a:r>
            <a:r>
              <a:rPr lang="en-US" altLang="zh-CN"/>
              <a:t>"</a:t>
            </a:r>
            <a:r>
              <a:rPr lang="zh-CN" altLang="en-US"/>
              <a:t>作用</a:t>
            </a:r>
            <a:r>
              <a:rPr lang="en-US" altLang="zh-CN"/>
              <a:t>.</a:t>
            </a:r>
            <a:r>
              <a:rPr lang="zh-CN" altLang="en-US"/>
              <a:t>因此</a:t>
            </a:r>
            <a:r>
              <a:rPr lang="en-US" altLang="zh-CN"/>
              <a:t>,</a:t>
            </a:r>
            <a:r>
              <a:rPr lang="zh-CN" altLang="en-US"/>
              <a:t>描述标签只能在你的网页排名</a:t>
            </a:r>
            <a:r>
              <a:rPr lang="en-US" altLang="zh-CN"/>
              <a:t>(</a:t>
            </a:r>
            <a:r>
              <a:rPr lang="zh-CN" altLang="en-US"/>
              <a:t>通过其他排名因素</a:t>
            </a:r>
            <a:r>
              <a:rPr lang="en-US" altLang="zh-CN"/>
              <a:t>)</a:t>
            </a:r>
            <a:r>
              <a:rPr lang="zh-CN" altLang="en-US"/>
              <a:t>出现在首页时</a:t>
            </a:r>
            <a:r>
              <a:rPr lang="en-US" altLang="zh-CN"/>
              <a:t>,</a:t>
            </a:r>
            <a:r>
              <a:rPr lang="zh-CN" altLang="en-US"/>
              <a:t>才会对你的网页如何展示有所作用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4352330"/>
            <a:ext cx="6896100" cy="149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&lt;meta&gt;</a:t>
            </a:r>
            <a:r>
              <a:rPr kumimoji="1" lang="zh-CN" altLang="en-US"/>
              <a:t>：</a:t>
            </a:r>
            <a:r>
              <a:rPr kumimoji="1" lang="en-US" altLang="zh-CN"/>
              <a:t>keyword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08099" y="2967335"/>
            <a:ext cx="6527801" cy="1463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keyword</a:t>
            </a:r>
            <a:r>
              <a:rPr lang="zh-CN" altLang="en-US"/>
              <a:t>标签曾经是搜索引擎非常看重的一个标签，因为它的作用是站长帮助搜索引擎识别网页主题。不过后来由于黑帽</a:t>
            </a:r>
            <a:r>
              <a:rPr lang="en-US" altLang="zh-CN"/>
              <a:t>SEO</a:t>
            </a:r>
            <a:r>
              <a:rPr lang="zh-CN" altLang="en-US"/>
              <a:t>（作弊）的兴起，</a:t>
            </a:r>
            <a:r>
              <a:rPr lang="en-US" altLang="zh-CN"/>
              <a:t>keyword</a:t>
            </a:r>
            <a:r>
              <a:rPr lang="zh-CN" altLang="en-US"/>
              <a:t>标签目前已经被舍弃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注意使用英文逗号分隔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4795537"/>
            <a:ext cx="6400800" cy="46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&lt;meta&gt;</a:t>
            </a:r>
            <a:r>
              <a:rPr kumimoji="1" lang="zh-CN" altLang="en-US"/>
              <a:t>：</a:t>
            </a:r>
            <a:r>
              <a:rPr kumimoji="1" lang="en-US" altLang="zh-CN"/>
              <a:t>description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95400" y="2879108"/>
            <a:ext cx="6540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对</a:t>
            </a:r>
            <a:r>
              <a:rPr lang="en-US" altLang="zh-CN"/>
              <a:t>&lt;title&gt;</a:t>
            </a:r>
            <a:r>
              <a:rPr lang="zh-CN" altLang="en-US"/>
              <a:t>标签所做的进一步解释</a:t>
            </a:r>
            <a:r>
              <a:rPr lang="en-US" altLang="zh-CN"/>
              <a:t>,</a:t>
            </a:r>
            <a:r>
              <a:rPr lang="zh-CN" altLang="en-US"/>
              <a:t>其效果为在搜索结果中显示一小段对该页面的综合描述</a:t>
            </a:r>
            <a:r>
              <a:rPr lang="en-US" altLang="zh-CN"/>
              <a:t>,</a:t>
            </a:r>
            <a:r>
              <a:rPr lang="zh-CN" altLang="en-US"/>
              <a:t>可以是一句话或者是包含十几个单词的短语</a:t>
            </a:r>
            <a:r>
              <a:rPr lang="en-US" altLang="zh-CN"/>
              <a:t>,</a:t>
            </a:r>
            <a:r>
              <a:rPr lang="zh-CN" altLang="en-US"/>
              <a:t>但搜索引擎通常只会截取不超过</a:t>
            </a:r>
            <a:r>
              <a:rPr lang="en-US" altLang="zh-CN"/>
              <a:t>160</a:t>
            </a:r>
            <a:r>
              <a:rPr lang="zh-CN" altLang="en-US"/>
              <a:t>个字符长度的内容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4493309"/>
            <a:ext cx="6451600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&lt;h1&gt;..&lt;h6&gt;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文字从大到小，依此显示重要性的递减，也就是权重依次降低（搜索引擎更喜欢抓取</a:t>
            </a:r>
            <a:r>
              <a:rPr kumimoji="1" lang="en-US" altLang="zh-CN"/>
              <a:t>h1</a:t>
            </a:r>
            <a:r>
              <a:rPr kumimoji="1" lang="zh-CN" altLang="en-US"/>
              <a:t>里的文字）</a:t>
            </a:r>
            <a:endParaRPr kumimoji="1" lang="en-US" altLang="zh-CN"/>
          </a:p>
          <a:p>
            <a:r>
              <a:rPr kumimoji="1" lang="en-US" altLang="zh-CN"/>
              <a:t>h1</a:t>
            </a:r>
            <a:r>
              <a:rPr kumimoji="1" lang="zh-CN" altLang="en-US"/>
              <a:t>不可滥用，一个页面最好保留一个，一般都是网站名</a:t>
            </a:r>
            <a:r>
              <a:rPr kumimoji="1" lang="en-US" altLang="zh-CN"/>
              <a:t>, </a:t>
            </a:r>
            <a:r>
              <a:rPr kumimoji="1" lang="zh-CN" altLang="en-US"/>
              <a:t>新闻标题</a:t>
            </a:r>
          </a:p>
          <a:p>
            <a:r>
              <a:rPr kumimoji="1" lang="en-US" altLang="zh-CN"/>
              <a:t>h2</a:t>
            </a:r>
            <a:r>
              <a:rPr kumimoji="1" lang="zh-CN" altLang="en-US"/>
              <a:t>一般用于大标题，</a:t>
            </a:r>
            <a:r>
              <a:rPr kumimoji="1" lang="en-US" altLang="zh-CN"/>
              <a:t>h3</a:t>
            </a:r>
            <a:r>
              <a:rPr kumimoji="1" lang="zh-CN" altLang="en-US"/>
              <a:t>一般用于副标题</a:t>
            </a:r>
            <a:endParaRPr kumimoji="1" lang="en-US" altLang="zh-CN"/>
          </a:p>
          <a:p>
            <a:r>
              <a:rPr kumimoji="1" lang="en-US" altLang="zh-CN"/>
              <a:t>h4-h6</a:t>
            </a:r>
            <a:r>
              <a:rPr kumimoji="1" lang="zh-CN" altLang="en-US"/>
              <a:t>搜索引擎基本不会太关注（一般已经不再使用）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&lt;strong&gt;</a:t>
            </a:r>
            <a:r>
              <a:rPr kumimoji="1" lang="zh-CN" altLang="en-US"/>
              <a:t>和</a:t>
            </a:r>
            <a:r>
              <a:rPr kumimoji="1" lang="en-US" altLang="zh-CN"/>
              <a:t>&lt;em&gt;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告诉用户和搜索引擎，这部分内容在本页面是很重要的</a:t>
            </a:r>
            <a:endParaRPr kumimoji="1" lang="en-US" altLang="zh-CN"/>
          </a:p>
          <a:p>
            <a:r>
              <a:rPr kumimoji="1" lang="en-US" altLang="zh-CN"/>
              <a:t>&lt;strong&gt;</a:t>
            </a:r>
            <a:r>
              <a:rPr kumimoji="1" lang="zh-CN" altLang="en-US"/>
              <a:t>比</a:t>
            </a:r>
            <a:r>
              <a:rPr kumimoji="1" lang="en-US" altLang="zh-CN"/>
              <a:t>&lt;em&gt;</a:t>
            </a:r>
            <a:r>
              <a:rPr kumimoji="1" lang="zh-CN" altLang="en-US"/>
              <a:t>更强烈</a:t>
            </a:r>
            <a:endParaRPr kumimoji="1" lang="en-US" altLang="zh-CN"/>
          </a:p>
          <a:p>
            <a:r>
              <a:rPr kumimoji="1" lang="zh-CN" altLang="en-US"/>
              <a:t>搜索引擎会抓取标签中的文字</a:t>
            </a:r>
            <a:endParaRPr kumimoji="1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关键词密度的问题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&lt;em.&gt;</a:t>
            </a:r>
            <a:r>
              <a:rPr kumimoji="1" lang="zh-CN" altLang="en-US"/>
              <a:t>标签相当于告诉来访的蜘蛛：“嘿，哥们，请注意这里，这里是重点哦</a:t>
            </a:r>
            <a:r>
              <a:rPr kumimoji="1" lang="en-US" altLang="zh-CN"/>
              <a:t>!”</a:t>
            </a:r>
          </a:p>
          <a:p>
            <a:r>
              <a:rPr kumimoji="1" lang="en-US" altLang="zh-CN"/>
              <a:t>&lt;strong.&gt;</a:t>
            </a:r>
            <a:r>
              <a:rPr kumimoji="1" lang="zh-CN" altLang="en-US"/>
              <a:t>相当于大声的对蜘蛛喊叫：“看这里，看这里，这里非常重要</a:t>
            </a:r>
            <a:r>
              <a:rPr kumimoji="1" lang="en-US" altLang="zh-CN"/>
              <a:t>!”</a:t>
            </a:r>
          </a:p>
          <a:p>
            <a:r>
              <a:rPr kumimoji="1" lang="zh-CN" altLang="en-US"/>
              <a:t>蜘蛛和人一样，你可以偶尔的叫一声来吸引它，但如果你不停得在它耳边大吼大叫，后果会是什么呢</a:t>
            </a:r>
            <a:r>
              <a:rPr kumimoji="1" lang="en-US" altLang="zh-CN"/>
              <a:t>?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alt</a:t>
            </a:r>
            <a:r>
              <a:rPr kumimoji="1" lang="zh-CN" altLang="en-US"/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如果图片失效，无法显示，则显示</a:t>
            </a:r>
            <a:r>
              <a:rPr kumimoji="1" lang="en-US" altLang="zh-CN"/>
              <a:t>alt</a:t>
            </a:r>
            <a:r>
              <a:rPr kumimoji="1" lang="zh-CN" altLang="en-US"/>
              <a:t>里的文字</a:t>
            </a:r>
            <a:endParaRPr kumimoji="1" lang="en-US" altLang="zh-CN"/>
          </a:p>
          <a:p>
            <a:r>
              <a:rPr kumimoji="1" lang="zh-CN" altLang="en-US"/>
              <a:t>虽然人看不见，但是爬虫看得见，图片搜索很大程度上依赖于</a:t>
            </a:r>
            <a:r>
              <a:rPr kumimoji="1" lang="en-US" altLang="zh-CN"/>
              <a:t>alt</a:t>
            </a:r>
            <a:r>
              <a:rPr kumimoji="1" lang="zh-CN" altLang="en-US"/>
              <a:t>里的文字</a:t>
            </a:r>
            <a:endParaRPr kumimoji="1" lang="en-US" altLang="zh-CN"/>
          </a:p>
          <a:p>
            <a:r>
              <a:rPr kumimoji="1" lang="zh-CN" altLang="en-US"/>
              <a:t>其标签内容应与相应页面内容具有相关性</a:t>
            </a:r>
            <a:r>
              <a:rPr kumimoji="1" lang="en-US" altLang="zh-CN"/>
              <a:t>,</a:t>
            </a:r>
            <a:r>
              <a:rPr kumimoji="1" lang="zh-CN" altLang="en-US"/>
              <a:t>长度为</a:t>
            </a:r>
            <a:r>
              <a:rPr kumimoji="1" lang="en-US" altLang="zh-CN"/>
              <a:t>1024</a:t>
            </a:r>
            <a:r>
              <a:rPr kumimoji="1" lang="zh-CN" altLang="en-US"/>
              <a:t>个字符以内为宜</a:t>
            </a:r>
            <a:endParaRPr kumimoji="1" lang="en-US" altLang="zh-CN"/>
          </a:p>
          <a:p>
            <a:r>
              <a:rPr kumimoji="1" lang="zh-CN" altLang="en-US">
                <a:solidFill>
                  <a:srgbClr val="FF0000"/>
                </a:solidFill>
              </a:rPr>
              <a:t>图片的文件名中包含关键词同样重要（奔驰</a:t>
            </a:r>
            <a:r>
              <a:rPr kumimoji="1" lang="en-US" altLang="zh-CN">
                <a:solidFill>
                  <a:srgbClr val="FF0000"/>
                </a:solidFill>
              </a:rPr>
              <a:t>.jpg</a:t>
            </a:r>
            <a:r>
              <a:rPr kumimoji="1" lang="zh-CN" altLang="en-US">
                <a:solidFill>
                  <a:srgbClr val="FF0000"/>
                </a:solidFill>
              </a:rPr>
              <a:t>肯定比</a:t>
            </a:r>
            <a:r>
              <a:rPr kumimoji="1" lang="en-US" altLang="zh-CN">
                <a:solidFill>
                  <a:srgbClr val="FF0000"/>
                </a:solidFill>
              </a:rPr>
              <a:t>img1.jpg</a:t>
            </a:r>
            <a:r>
              <a:rPr kumimoji="1" lang="zh-CN" altLang="en-US">
                <a:solidFill>
                  <a:srgbClr val="FF0000"/>
                </a:solidFill>
              </a:rPr>
              <a:t>要有用的多）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301</a:t>
            </a:r>
            <a:r>
              <a:rPr kumimoji="1" lang="zh-CN" altLang="en-US"/>
              <a:t>和</a:t>
            </a:r>
            <a:r>
              <a:rPr kumimoji="1" lang="en-US" altLang="zh-CN"/>
              <a:t>302</a:t>
            </a:r>
            <a:r>
              <a:rPr kumimoji="1" lang="zh-CN" altLang="en-US"/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301</a:t>
            </a:r>
            <a:r>
              <a:rPr kumimoji="1" lang="zh-CN" altLang="en-US"/>
              <a:t>（永久重定向）网站改版，地址优化</a:t>
            </a:r>
            <a:endParaRPr kumimoji="1" lang="en-US" altLang="zh-CN"/>
          </a:p>
          <a:p>
            <a:r>
              <a:rPr kumimoji="1" lang="en-US" altLang="zh-CN"/>
              <a:t>302</a:t>
            </a:r>
            <a:r>
              <a:rPr kumimoji="1" lang="zh-CN" altLang="en-US"/>
              <a:t>（临时重定向）不希望被搜索引擎收录的地址，微博短链接</a:t>
            </a:r>
            <a:r>
              <a:rPr kumimoji="1" lang="zh-CN" altLang="zh-CN"/>
              <a:t>，</a:t>
            </a:r>
            <a:r>
              <a:rPr kumimoji="1" lang="zh-CN" altLang="en-US"/>
              <a:t>网址劫持 </a:t>
            </a:r>
            <a:endParaRPr kumimoji="1" lang="en-US" altLang="zh-CN"/>
          </a:p>
          <a:p>
            <a:r>
              <a:rPr kumimoji="1" lang="zh-CN" altLang="en-US"/>
              <a:t>在</a:t>
            </a:r>
            <a:r>
              <a:rPr kumimoji="1" lang="en-US" altLang="zh-CN"/>
              <a:t>SEO</a:t>
            </a:r>
            <a:r>
              <a:rPr kumimoji="1" lang="zh-CN" altLang="en-US"/>
              <a:t>方面，搜索引擎会记录</a:t>
            </a:r>
            <a:r>
              <a:rPr kumimoji="1" lang="en-US" altLang="zh-CN"/>
              <a:t>301</a:t>
            </a:r>
            <a:r>
              <a:rPr kumimoji="1" lang="zh-CN" altLang="en-US"/>
              <a:t>跳转后的地址，而遇到</a:t>
            </a:r>
            <a:r>
              <a:rPr kumimoji="1" lang="en-US" altLang="zh-CN"/>
              <a:t>302</a:t>
            </a:r>
            <a:r>
              <a:rPr kumimoji="1" lang="zh-CN" altLang="en-US"/>
              <a:t>则会忽略，仍然保存跳转前的地址</a:t>
            </a:r>
            <a:endParaRPr kumimoji="1"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304</a:t>
            </a:r>
            <a:r>
              <a:rPr kumimoji="1" lang="zh-CN" altLang="en-US"/>
              <a:t>的优点和缺点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优点很明显：减少数据传输，提高访问速度</a:t>
            </a:r>
            <a:endParaRPr kumimoji="1" lang="en-US" altLang="zh-CN"/>
          </a:p>
          <a:p>
            <a:r>
              <a:rPr kumimoji="1" lang="zh-CN" altLang="en-US"/>
              <a:t>缺点：对</a:t>
            </a:r>
            <a:r>
              <a:rPr kumimoji="1" lang="en-US" altLang="zh-CN"/>
              <a:t>SEO</a:t>
            </a:r>
            <a:r>
              <a:rPr kumimoji="1" lang="zh-CN" altLang="en-US"/>
              <a:t>影响非常大，如果网站的首页一直不更新，那么就会返回</a:t>
            </a:r>
            <a:r>
              <a:rPr kumimoji="1" lang="en-US" altLang="zh-CN"/>
              <a:t>304</a:t>
            </a:r>
            <a:r>
              <a:rPr kumimoji="1" lang="zh-CN" altLang="en-US"/>
              <a:t>，搜索引擎总是遇到</a:t>
            </a:r>
            <a:r>
              <a:rPr kumimoji="1" lang="en-US" altLang="zh-CN"/>
              <a:t>304</a:t>
            </a:r>
            <a:r>
              <a:rPr kumimoji="1" lang="zh-CN" altLang="en-US"/>
              <a:t>的话，会认为网站没人维护，因此减少对网站里链接的收录，并且降低网站的权重，导致搜索不到你的网页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/>
              <a:t>SEO</a:t>
            </a:r>
            <a:r>
              <a:rPr kumimoji="1" lang="zh-CN" altLang="en-US"/>
              <a:t> 关键点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高质量的原创内容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及时更进热点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每天持续的更新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保证站点的稳定性</a:t>
            </a:r>
          </a:p>
          <a:p>
            <a:r>
              <a:rPr kumimoji="1" lang="zh-CN" altLang="en-US" dirty="0">
                <a:solidFill>
                  <a:srgbClr val="FF0000"/>
                </a:solidFill>
              </a:rPr>
              <a:t>不断提高站点的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权威 </a:t>
            </a:r>
            <a:r>
              <a:rPr kumimoji="1" lang="en-US" altLang="zh-CN" dirty="0" smtClean="0">
                <a:solidFill>
                  <a:srgbClr val="FF0000"/>
                </a:solidFill>
              </a:rPr>
              <a:t>( </a:t>
            </a:r>
            <a:r>
              <a:rPr kumimoji="1" lang="zh-CN" altLang="en-US" dirty="0" smtClean="0">
                <a:solidFill>
                  <a:srgbClr val="FF0000"/>
                </a:solidFill>
              </a:rPr>
              <a:t>增加</a:t>
            </a:r>
            <a:r>
              <a:rPr kumimoji="1" lang="zh-CN" altLang="en-US" smtClean="0">
                <a:solidFill>
                  <a:srgbClr val="FF0000"/>
                </a:solidFill>
              </a:rPr>
              <a:t>外链和外链质量</a:t>
            </a:r>
            <a:r>
              <a:rPr kumimoji="1" lang="en-US" altLang="zh-CN" smtClean="0">
                <a:solidFill>
                  <a:srgbClr val="FF0000"/>
                </a:solidFill>
              </a:rPr>
              <a:t>)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搜索引擎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917" y="3174522"/>
            <a:ext cx="5829883" cy="29690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1210" y="2879806"/>
            <a:ext cx="4385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大家想一想，如果这个世界上没有搜索引擎？我们的日常生活会是怎样？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/>
              <a:t>世界</a:t>
            </a:r>
            <a:r>
              <a:rPr kumimoji="1"/>
              <a:t>搜索引擎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885" y="2073275"/>
            <a:ext cx="8463915" cy="3267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1400" b="1">
                <a:solidFill>
                  <a:schemeClr val="bg1">
                    <a:lumMod val="50000"/>
                  </a:schemeClr>
                </a:solidFill>
              </a:rPr>
              <a:t>谷歌（Google）</a:t>
            </a: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>优点：世界上使用人数最多的英文搜索引擎，被认为效率最高最准确，排序也是最科学的搜索引擎。</a:t>
            </a:r>
            <a:b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>缺点：Google中国于2010年退出中国大陆市场，将服务器搬离北京至香港，目前，大陆地区暂时无法使用。</a:t>
            </a:r>
          </a:p>
          <a:p>
            <a:pPr marL="0" indent="0">
              <a:buNone/>
            </a:pPr>
            <a:r>
              <a:rPr kumimoji="1" lang="zh-CN" altLang="en-US" sz="1400" b="1">
                <a:solidFill>
                  <a:schemeClr val="bg1">
                    <a:lumMod val="50000"/>
                  </a:schemeClr>
                </a:solidFill>
              </a:rPr>
              <a:t>雅虎（Yahoo）搜索引擎</a:t>
            </a: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>优点：世界上最早的搜索引擎之一，对国内用户而言，在Google不能用的情况下，可作为Google的替代品，主要用于查询英文资源。</a:t>
            </a:r>
            <a:b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>缺点：缺乏核心技术，搜索结果主要由Google和Bing等其他搜索引擎提供。</a:t>
            </a:r>
            <a:b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>创始人 杨致远 （台湾人）</a:t>
            </a:r>
          </a:p>
          <a:p>
            <a:pPr marL="0" indent="0">
              <a:buNone/>
            </a:pPr>
            <a:r>
              <a:rPr kumimoji="1" lang="zh-CN" altLang="en-US" sz="1400" b="1">
                <a:solidFill>
                  <a:schemeClr val="bg1">
                    <a:lumMod val="50000"/>
                  </a:schemeClr>
                </a:solidFill>
              </a:rPr>
              <a:t>必应（Bing）搜索</a:t>
            </a: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>优点：微软开发的搜索引擎，因与微软系统的IE浏览器捆绑，使用率比较高。</a:t>
            </a:r>
            <a:b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>缺点：对国内用户而言，IE使用率越来越低，Bing搜索用户较少。</a:t>
            </a:r>
          </a:p>
          <a:p>
            <a:pPr marL="0" indent="0">
              <a:buNone/>
            </a:pPr>
            <a:r>
              <a:rPr kumimoji="1" lang="zh-CN" altLang="en-US" sz="1400" b="1">
                <a:solidFill>
                  <a:schemeClr val="bg1">
                    <a:lumMod val="50000"/>
                  </a:schemeClr>
                </a:solidFill>
              </a:rPr>
              <a:t>Aol Search  美国在线</a:t>
            </a: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>优点：主要针对美国国内用户，丰富的国内信息资源。</a:t>
            </a:r>
            <a:b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>缺点：过度本土化，不适合美国之外的用户。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/>
              <a:t>中国</a:t>
            </a:r>
            <a:r>
              <a:rPr kumimoji="1"/>
              <a:t>搜索引擎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7650" y="2121535"/>
            <a:ext cx="8439150" cy="2961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 sz="1400" b="1">
                <a:solidFill>
                  <a:schemeClr val="bg1">
                    <a:lumMod val="50000"/>
                  </a:schemeClr>
                </a:solidFill>
              </a:rPr>
              <a:t>百度（Baidu）搜索</a:t>
            </a: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>优点：世界上使用人数最多的中文搜索引擎。更懂中文，更符合中国人的使用习惯。</a:t>
            </a:r>
            <a:b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>缺点：广告多，有竞价排名。</a:t>
            </a:r>
          </a:p>
          <a:p>
            <a:pPr marL="0" indent="0">
              <a:buNone/>
            </a:pPr>
            <a:r>
              <a:rPr kumimoji="1" lang="zh-CN" altLang="en-US" sz="1400" b="1">
                <a:solidFill>
                  <a:schemeClr val="bg1">
                    <a:lumMod val="50000"/>
                  </a:schemeClr>
                </a:solidFill>
              </a:rPr>
              <a:t>360搜素</a:t>
            </a: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>优点：强大的技术支持，以及与其相关联的其他软件支持。</a:t>
            </a:r>
            <a:b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>缺点：创立之初就把和百度的竞争放在最重要位置 </a:t>
            </a:r>
            <a:b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zh-CN" altLang="en-US" sz="1400" b="1">
                <a:solidFill>
                  <a:schemeClr val="bg1">
                    <a:lumMod val="50000"/>
                  </a:schemeClr>
                </a:solidFill>
              </a:rPr>
              <a:t>因</a:t>
            </a:r>
            <a:r>
              <a:rPr kumimoji="1" lang="en-US" altLang="zh-CN" sz="1400" b="1">
                <a:solidFill>
                  <a:schemeClr val="bg1">
                    <a:lumMod val="50000"/>
                  </a:schemeClr>
                </a:solidFill>
              </a:rPr>
              <a:t>魏则西事件</a:t>
            </a:r>
            <a:r>
              <a:rPr kumimoji="1" lang="zh-CN" altLang="en-US" sz="1400" b="1">
                <a:solidFill>
                  <a:schemeClr val="bg1">
                    <a:lumMod val="50000"/>
                  </a:schemeClr>
                </a:solidFill>
              </a:rPr>
              <a:t>， </a:t>
            </a:r>
            <a:r>
              <a:rPr kumimoji="1" lang="en-US" altLang="zh-CN" sz="1400" b="1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kumimoji="1" lang="zh-CN" altLang="en-US" sz="1400" b="1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kumimoji="1" lang="en-US" altLang="zh-CN" sz="1400" b="1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kumimoji="1" lang="zh-CN" altLang="en-US" sz="1400" b="1">
                <a:solidFill>
                  <a:schemeClr val="bg1">
                    <a:lumMod val="50000"/>
                  </a:schemeClr>
                </a:solidFill>
              </a:rPr>
              <a:t>日发表声明： 360搜索放弃一切消费者医疗商业推广业务</a:t>
            </a: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>）</a:t>
            </a:r>
          </a:p>
          <a:p>
            <a:pPr marL="0" indent="0">
              <a:buNone/>
            </a:pPr>
            <a:r>
              <a:rPr kumimoji="1" lang="zh-CN" altLang="en-US" sz="1400" b="1">
                <a:solidFill>
                  <a:schemeClr val="bg1">
                    <a:lumMod val="50000"/>
                  </a:schemeClr>
                </a:solidFill>
              </a:rPr>
              <a:t>搜狗（Sogou）搜索</a:t>
            </a: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>优点：所具备功能能满足一般用户需求，尤其是音乐搜索方面具备一定优势。</a:t>
            </a:r>
            <a:b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>缺点：数据资源比较粗糙。</a:t>
            </a:r>
          </a:p>
          <a:p>
            <a:pPr marL="0" indent="0">
              <a:buNone/>
            </a:pPr>
            <a:r>
              <a:rPr kumimoji="1" lang="zh-CN" altLang="en-US" sz="1400" b="1">
                <a:solidFill>
                  <a:schemeClr val="bg1">
                    <a:lumMod val="50000"/>
                  </a:schemeClr>
                </a:solidFill>
              </a:rPr>
              <a:t>搜搜（Soso）</a:t>
            </a: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>优点：与QQ等其他腾讯软件捆绑，提供了一定的使用上的便利，有一些特色功能，比如表情搜索、中国首家街景地图等。</a:t>
            </a:r>
            <a:b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>缺点：缺乏推广意识，更多局限于腾讯自己的生态圈内。</a:t>
            </a:r>
          </a:p>
          <a:p>
            <a:pPr marL="0" indent="0">
              <a:buNone/>
            </a:pPr>
            <a:r>
              <a:rPr kumimoji="1" lang="zh-CN" altLang="en-US" sz="1400" b="1">
                <a:solidFill>
                  <a:schemeClr val="bg1">
                    <a:lumMod val="50000"/>
                  </a:schemeClr>
                </a:solidFill>
              </a:rPr>
              <a:t>有道（ youdao）搜索</a:t>
            </a: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>优点：做词典出身，擅长英文单词及在线翻译。</a:t>
            </a:r>
            <a:b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>缺点：过于倾向特色，其他功能偏弱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/>
              <a:t>搜索引擎“国家队”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885" y="1816100"/>
            <a:ext cx="8463915" cy="32670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kumimoji="1" lang="zh-CN" altLang="en-US" sz="140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>人民搜索 盘古搜索（新华社和中国移动）</a:t>
            </a:r>
            <a:r>
              <a:rPr kumimoji="1" lang="en-US" altLang="zh-CN" sz="1400">
                <a:solidFill>
                  <a:schemeClr val="bg1">
                    <a:lumMod val="50000"/>
                  </a:schemeClr>
                </a:solidFill>
              </a:rPr>
              <a:t>2014</a:t>
            </a:r>
            <a:r>
              <a:rPr kumimoji="1" lang="zh-CN" altLang="en-US" sz="1400">
                <a:solidFill>
                  <a:schemeClr val="bg1">
                    <a:lumMod val="50000"/>
                  </a:schemeClr>
                </a:solidFill>
              </a:rPr>
              <a:t>年合并 推出 </a:t>
            </a:r>
            <a:r>
              <a:rPr kumimoji="1" lang="zh-CN" altLang="en-US" sz="1400" b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zh-CN" altLang="en-US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 中国搜索（即刻搜索）</a:t>
            </a:r>
          </a:p>
          <a:p>
            <a:pPr marL="0" indent="0">
              <a:buNone/>
            </a:pPr>
            <a:r>
              <a:rPr kumimoji="1" lang="zh-CN" altLang="en-US" sz="1400" b="1">
                <a:solidFill>
                  <a:schemeClr val="bg1">
                    <a:lumMod val="50000"/>
                  </a:schemeClr>
                </a:solidFill>
                <a:sym typeface="+mn-ea"/>
              </a:rPr>
              <a:t>搜索引擎里的国家队</a:t>
            </a:r>
          </a:p>
          <a:p>
            <a:pPr marL="0" indent="0">
              <a:buNone/>
            </a:pPr>
            <a:endParaRPr kumimoji="1" lang="zh-CN" altLang="en-US" sz="1400" b="1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0" indent="0">
              <a:buNone/>
            </a:pPr>
            <a:endParaRPr kumimoji="1" lang="zh-CN" altLang="en-US" sz="140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zh-CN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69920"/>
            <a:ext cx="7152005" cy="28054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5" y="3169920"/>
            <a:ext cx="1609725" cy="14897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/>
              <a:t>百度权重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>
                <a:solidFill>
                  <a:srgbClr val="FF0000"/>
                </a:solidFill>
              </a:rPr>
              <a:t>百度权重是爱站、站长工具等网站推出的针对网站关键词排名预计给网站带来流量，划分等级0-10的第三方网站欢迎度评估数据。（百度官方明确表示不承认百度权重）</a:t>
            </a:r>
            <a:br>
              <a:rPr kumimoji="1" lang="zh-CN" altLang="en-US">
                <a:solidFill>
                  <a:srgbClr val="FF0000"/>
                </a:solidFill>
              </a:rPr>
            </a:br>
            <a:r>
              <a:rPr kumimoji="1" lang="zh-CN" altLang="en-US">
                <a:solidFill>
                  <a:srgbClr val="FF0000"/>
                </a:solidFill>
              </a:rPr>
              <a:t>这个指标最直接，有效</a:t>
            </a:r>
          </a:p>
          <a:p>
            <a:r>
              <a:rPr kumimoji="1" lang="zh-CN" altLang="en-US">
                <a:solidFill>
                  <a:srgbClr val="FF0000"/>
                </a:solidFill>
              </a:rPr>
              <a:t>百度权重只是针对关键词排名方面给网站带来的欢迎度进行评级。</a:t>
            </a:r>
          </a:p>
          <a:p>
            <a:r>
              <a:rPr kumimoji="1" lang="zh-CN" altLang="en-US">
                <a:solidFill>
                  <a:srgbClr val="FF0000"/>
                </a:solidFill>
              </a:rPr>
              <a:t>百度算法中，判断是否收录和判断给予多高权重是完全独立的两个算法。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/>
              <a:t>百度权重查询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025" y="1889760"/>
            <a:ext cx="8517890" cy="326707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endParaRPr kumimoji="1" lang="zh-CN" altLang="en-US" sz="120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kumimoji="1" lang="zh-CN" altLang="en-US" sz="1400">
                <a:solidFill>
                  <a:srgbClr val="FF0000"/>
                </a:solidFill>
              </a:rPr>
              <a:t>http://rank.toolzhan.com/find</a:t>
            </a:r>
          </a:p>
          <a:p>
            <a:pPr marL="0" indent="0">
              <a:lnSpc>
                <a:spcPct val="90000"/>
              </a:lnSpc>
              <a:buNone/>
            </a:pPr>
            <a:endParaRPr kumimoji="1" lang="zh-CN" altLang="en-US" sz="12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" y="2800350"/>
            <a:ext cx="7426325" cy="34321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/>
              <a:t>SEO</a:t>
            </a:r>
            <a:r>
              <a:rPr kumimoji="1" lang="zh-CN" altLang="en-US"/>
              <a:t>综合查询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7025" y="1889760"/>
            <a:ext cx="8517890" cy="326707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endParaRPr kumimoji="1" lang="zh-CN" altLang="en-US" sz="1200">
              <a:solidFill>
                <a:srgbClr val="FF000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kumimoji="1" lang="zh-CN" altLang="en-US" sz="1400">
                <a:solidFill>
                  <a:srgbClr val="FF0000"/>
                </a:solidFill>
              </a:rPr>
              <a:t>http://www.toolzhan.com/seo/</a:t>
            </a:r>
          </a:p>
          <a:p>
            <a:pPr marL="0" indent="0">
              <a:lnSpc>
                <a:spcPct val="90000"/>
              </a:lnSpc>
              <a:buNone/>
            </a:pPr>
            <a:endParaRPr kumimoji="1" lang="zh-CN" altLang="en-US" sz="12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2285"/>
            <a:ext cx="4343400" cy="3345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0" y="2793365"/>
            <a:ext cx="3790315" cy="1466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420" y="4565650"/>
            <a:ext cx="357949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/>
              <a:t>百度权重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10105"/>
            <a:ext cx="8517890" cy="326707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kumimoji="1" lang="zh-CN" altLang="en-US" sz="1200" b="1">
                <a:solidFill>
                  <a:srgbClr val="FF0000"/>
                </a:solidFill>
              </a:rPr>
              <a:t>1、网站外链的推广度、数量和质量。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zh-CN" altLang="en-US" sz="1200" b="1">
                <a:solidFill>
                  <a:srgbClr val="FF0000"/>
                </a:solidFill>
              </a:rPr>
              <a:t>2、网站的内链够强大。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zh-CN" altLang="en-US" sz="1200" b="1">
                <a:solidFill>
                  <a:srgbClr val="FF0000"/>
                </a:solidFill>
              </a:rPr>
              <a:t>3、网站的原创质量。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zh-CN" altLang="en-US" sz="1200" b="1">
                <a:solidFill>
                  <a:srgbClr val="FF0000"/>
                </a:solidFill>
              </a:rPr>
              <a:t>4、网站的年龄时间。</a:t>
            </a:r>
          </a:p>
          <a:p>
            <a:pPr marL="0" indent="0">
              <a:lnSpc>
                <a:spcPct val="70000"/>
              </a:lnSpc>
              <a:buNone/>
            </a:pPr>
            <a:r>
              <a:rPr kumimoji="1" lang="zh-CN" altLang="en-US" sz="1200" b="1">
                <a:solidFill>
                  <a:srgbClr val="FF0000"/>
                </a:solidFill>
              </a:rPr>
              <a:t>5、网站的更新频率。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zh-CN" altLang="en-US" sz="1200" b="1">
                <a:solidFill>
                  <a:srgbClr val="FF0000"/>
                </a:solidFill>
              </a:rPr>
              <a:t>6、网站的服务器。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zh-CN" altLang="en-US" sz="1200" b="1">
                <a:solidFill>
                  <a:srgbClr val="FF0000"/>
                </a:solidFill>
              </a:rPr>
              <a:t>7、网站的流量:流量越高网站权重越高；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zh-CN" altLang="en-US" sz="1200" b="1">
                <a:solidFill>
                  <a:srgbClr val="FF0000"/>
                </a:solidFill>
              </a:rPr>
              <a:t>8、网站的关键词排名:关键词排名越靠前，网站的权重越高；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zh-CN" altLang="en-US" sz="1200" b="1">
                <a:solidFill>
                  <a:srgbClr val="FF0000"/>
                </a:solidFill>
              </a:rPr>
              <a:t>9、网站的收录数量:网站百度收录数量越多，网站百度权重越高；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zh-CN" altLang="en-US" sz="1200" b="1">
                <a:solidFill>
                  <a:srgbClr val="FF0000"/>
                </a:solidFill>
              </a:rPr>
              <a:t>10、网站或者网页的浏览量及深度:即用户体验越好，网站百度权重越高。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zh-CN" altLang="en-US" sz="1200" b="1">
                <a:solidFill>
                  <a:srgbClr val="FF0000"/>
                </a:solidFill>
              </a:rPr>
              <a:t>11、关键词的数量：关键词的数量越多，积累的权重也会越高，不过，这还要看关键词的流量，如果关键词的流量非常的低，即便排名很靠前，权重也不会积累到很多，不过可以积少成多。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排名最重要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有多少人在搜索引擎里愿意翻到第二页，甚至第三页？</a:t>
            </a:r>
            <a:endParaRPr kumimoji="1" lang="en-US" altLang="zh-CN"/>
          </a:p>
          <a:p>
            <a:r>
              <a:rPr kumimoji="1" lang="zh-CN" altLang="en-US"/>
              <a:t>排名越靠前越好</a:t>
            </a:r>
            <a:endParaRPr kumimoji="1" lang="en-US" altLang="zh-CN"/>
          </a:p>
          <a:p>
            <a:r>
              <a:rPr kumimoji="1" lang="zh-CN" altLang="en-US"/>
              <a:t>排在前面有两个方式：</a:t>
            </a:r>
            <a:endParaRPr kumimoji="1" lang="en-US" altLang="zh-CN"/>
          </a:p>
          <a:p>
            <a:r>
              <a:rPr kumimoji="1" lang="zh-CN" altLang="en-US"/>
              <a:t>竞价排名 （ </a:t>
            </a:r>
            <a:r>
              <a:rPr kumimoji="1" lang="zh-CN" altLang="en-US">
                <a:solidFill>
                  <a:srgbClr val="FF0000"/>
                </a:solidFill>
              </a:rPr>
              <a:t>百度应该禁止医药类的关键词！</a:t>
            </a:r>
            <a:r>
              <a:rPr kumimoji="1" lang="zh-CN" altLang="en-US"/>
              <a:t>）</a:t>
            </a:r>
            <a:endParaRPr kumimoji="1" lang="en-US" altLang="zh-CN"/>
          </a:p>
          <a:p>
            <a:r>
              <a:rPr kumimoji="1" lang="zh-CN" altLang="en-US"/>
              <a:t>搜索引擎优化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搜索引擎的原理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搜索引擎并不是天生什么都知道</a:t>
            </a:r>
            <a:endParaRPr kumimoji="1" lang="en-US" altLang="zh-CN"/>
          </a:p>
          <a:p>
            <a:r>
              <a:rPr kumimoji="1" lang="zh-CN" altLang="en-US"/>
              <a:t>两部分组成：数据</a:t>
            </a:r>
            <a:r>
              <a:rPr kumimoji="1" lang="en-US" altLang="zh-CN"/>
              <a:t>+</a:t>
            </a:r>
            <a:r>
              <a:rPr kumimoji="1" lang="en-US" altLang="en-US"/>
              <a:t>检索</a:t>
            </a:r>
            <a:endParaRPr kumimoji="1" lang="en-US" altLang="zh-CN"/>
          </a:p>
          <a:p>
            <a:r>
              <a:rPr kumimoji="1" lang="zh-CN" altLang="en-US"/>
              <a:t>搜索需要基于大数据</a:t>
            </a:r>
            <a:endParaRPr kumimoji="1" lang="en-US" altLang="zh-CN"/>
          </a:p>
          <a:p>
            <a:r>
              <a:rPr kumimoji="1" lang="zh-CN" altLang="en-US"/>
              <a:t>数据从哪里来？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爬虫</a:t>
            </a:r>
            <a:r>
              <a:rPr kumimoji="1" lang="en-US" altLang="zh-CN"/>
              <a:t>（</a:t>
            </a:r>
            <a:r>
              <a:rPr kumimoji="1" lang="zh-CN" altLang="en-US"/>
              <a:t>蜘蛛</a:t>
            </a:r>
            <a:r>
              <a:rPr kumimoji="1" lang="en-US" altLang="zh-CN"/>
              <a:t>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3529609"/>
            <a:ext cx="7662864" cy="2507654"/>
          </a:xfrm>
        </p:spPr>
        <p:txBody>
          <a:bodyPr/>
          <a:lstStyle/>
          <a:p>
            <a:r>
              <a:rPr kumimoji="1" lang="zh-CN" altLang="en-US"/>
              <a:t>优选网页</a:t>
            </a:r>
            <a:endParaRPr kumimoji="1" lang="en-US" altLang="zh-CN"/>
          </a:p>
          <a:p>
            <a:r>
              <a:rPr kumimoji="1" lang="zh-CN" altLang="en-US"/>
              <a:t>抓取网页内容</a:t>
            </a:r>
            <a:endParaRPr kumimoji="1" lang="en-US" altLang="zh-CN"/>
          </a:p>
          <a:p>
            <a:r>
              <a:rPr kumimoji="1" lang="zh-CN" altLang="en-US">
                <a:solidFill>
                  <a:srgbClr val="FF0000"/>
                </a:solidFill>
              </a:rPr>
              <a:t>分析网页中的信息</a:t>
            </a:r>
            <a:endParaRPr kumimoji="1" lang="en-US" altLang="zh-CN">
              <a:solidFill>
                <a:srgbClr val="FF0000"/>
              </a:solidFill>
            </a:endParaRPr>
          </a:p>
          <a:p>
            <a:r>
              <a:rPr kumimoji="1" lang="zh-CN" altLang="en-US"/>
              <a:t>保存网页信息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639" y="3529609"/>
            <a:ext cx="4318000" cy="24511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40365" y="2887649"/>
            <a:ext cx="705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搜索引擎爬虫替我们爬遍了全世界的网页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我们看见的和蜘蛛看见的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10" y="3246809"/>
            <a:ext cx="4010721" cy="22795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168" y="3246809"/>
            <a:ext cx="3507632" cy="19078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45418" y="1488141"/>
            <a:ext cx="238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让网页对爬虫更友好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4510" y="2761660"/>
            <a:ext cx="365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我们需要浏览器的解析和渲染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79168" y="2761660"/>
            <a:ext cx="350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爬虫只要源代码就行了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影响搜索引擎排名的因素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/>
              <a:t>服务器的响应速度</a:t>
            </a:r>
            <a:endParaRPr kumimoji="1" lang="en-US" altLang="zh-CN"/>
          </a:p>
          <a:p>
            <a:r>
              <a:rPr kumimoji="1" lang="zh-CN" altLang="en-US"/>
              <a:t>网站内容的质量（原创内容的数量）</a:t>
            </a:r>
            <a:endParaRPr kumimoji="1" lang="en-US" altLang="zh-CN"/>
          </a:p>
          <a:p>
            <a:r>
              <a:rPr kumimoji="1" lang="en-US" altLang="zh-CN">
                <a:solidFill>
                  <a:srgbClr val="FF0000"/>
                </a:solidFill>
              </a:rPr>
              <a:t>TITLE</a:t>
            </a:r>
            <a:r>
              <a:rPr kumimoji="1" lang="zh-CN" altLang="en-US">
                <a:solidFill>
                  <a:srgbClr val="FF0000"/>
                </a:solidFill>
              </a:rPr>
              <a:t>和</a:t>
            </a:r>
            <a:r>
              <a:rPr kumimoji="1" lang="en-US" altLang="zh-CN">
                <a:solidFill>
                  <a:srgbClr val="FF0000"/>
                </a:solidFill>
              </a:rPr>
              <a:t>META</a:t>
            </a:r>
            <a:r>
              <a:rPr kumimoji="1" lang="zh-CN" altLang="en-US">
                <a:solidFill>
                  <a:srgbClr val="FF0000"/>
                </a:solidFill>
              </a:rPr>
              <a:t>的设计</a:t>
            </a:r>
            <a:endParaRPr kumimoji="1" lang="en-US" altLang="zh-CN">
              <a:solidFill>
                <a:srgbClr val="FF0000"/>
              </a:solidFill>
            </a:endParaRPr>
          </a:p>
          <a:p>
            <a:r>
              <a:rPr kumimoji="1" lang="zh-CN" altLang="en-US"/>
              <a:t>网页地址简洁明了（静态化）</a:t>
            </a:r>
            <a:endParaRPr kumimoji="1" lang="en-US" altLang="zh-CN"/>
          </a:p>
          <a:p>
            <a:r>
              <a:rPr kumimoji="1" lang="zh-CN" altLang="en-US">
                <a:solidFill>
                  <a:srgbClr val="FF0000"/>
                </a:solidFill>
              </a:rPr>
              <a:t>关键词的密度（太低不行，太高不好）</a:t>
            </a:r>
            <a:endParaRPr kumimoji="1" lang="en-US" altLang="zh-CN">
              <a:solidFill>
                <a:srgbClr val="FF0000"/>
              </a:solidFill>
            </a:endParaRPr>
          </a:p>
          <a:p>
            <a:r>
              <a:rPr kumimoji="1" lang="zh-CN" altLang="en-US"/>
              <a:t>外链的数量和质量（别人网站添加你的网址）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&lt;title&gt;</a:t>
            </a:r>
            <a:r>
              <a:rPr kumimoji="1" lang="zh-CN" altLang="en-US"/>
              <a:t>标签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9775" y="3792602"/>
            <a:ext cx="7662864" cy="1819074"/>
          </a:xfrm>
        </p:spPr>
        <p:txBody>
          <a:bodyPr/>
          <a:lstStyle/>
          <a:p>
            <a:r>
              <a:rPr kumimoji="1" lang="zh-CN" altLang="en-US"/>
              <a:t>以核心关键字为基础（注意顺序，避免堆砌）</a:t>
            </a:r>
            <a:endParaRPr kumimoji="1" lang="en-US" altLang="zh-CN"/>
          </a:p>
          <a:p>
            <a:r>
              <a:rPr kumimoji="1" lang="zh-CN" altLang="en-US"/>
              <a:t>把握关键词数量和长度（</a:t>
            </a:r>
            <a:r>
              <a:rPr kumimoji="1" lang="en-US" altLang="zh-CN"/>
              <a:t>3~6</a:t>
            </a:r>
            <a:r>
              <a:rPr kumimoji="1" lang="zh-CN" altLang="en-US"/>
              <a:t>个左右和</a:t>
            </a:r>
            <a:r>
              <a:rPr kumimoji="1" lang="en-US" altLang="zh-CN"/>
              <a:t>75</a:t>
            </a:r>
            <a:r>
              <a:rPr kumimoji="1" lang="zh-CN" altLang="en-US"/>
              <a:t>个字符以内）</a:t>
            </a:r>
            <a:endParaRPr kumimoji="1" lang="en-US" altLang="zh-CN"/>
          </a:p>
          <a:p>
            <a:r>
              <a:rPr kumimoji="1" lang="zh-CN" altLang="en-US"/>
              <a:t>简介明了</a:t>
            </a:r>
            <a:endParaRPr kumimoji="1"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39775" y="2735035"/>
            <a:ext cx="7662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/>
              <a:t>&lt;title&gt;</a:t>
            </a:r>
            <a:r>
              <a:rPr kumimoji="1" lang="zh-CN" altLang="en-US"/>
              <a:t>可以说是整个页面权重最高的地方</a:t>
            </a:r>
            <a:r>
              <a:rPr kumimoji="1" lang="en-US" altLang="zh-CN"/>
              <a:t>,</a:t>
            </a:r>
            <a:r>
              <a:rPr kumimoji="1" lang="zh-CN" altLang="en-US"/>
              <a:t>其重要程度可想而知</a:t>
            </a:r>
            <a:r>
              <a:rPr kumimoji="1" lang="en-US" altLang="zh-CN"/>
              <a:t>.</a:t>
            </a:r>
            <a:r>
              <a:rPr kumimoji="1" lang="zh-CN" altLang="en-US"/>
              <a:t>它能够告诉用户和搜索引擎，网页页面的主题内容是什么</a:t>
            </a:r>
            <a:r>
              <a:rPr kumimoji="1" lang="en-US" altLang="zh-CN"/>
              <a:t>,</a:t>
            </a:r>
            <a:r>
              <a:rPr kumimoji="1" lang="zh-CN" altLang="en-US"/>
              <a:t>是对整个网站或者页面的简单扼要的概括说明</a:t>
            </a:r>
            <a:r>
              <a:rPr kumimoji="1" lang="en-US" altLang="zh-CN"/>
              <a:t>,</a:t>
            </a:r>
            <a:r>
              <a:rPr kumimoji="1" lang="zh-CN" altLang="en-US"/>
              <a:t>故一直是爬虫抓取的重点</a:t>
            </a:r>
            <a:endParaRPr kumimoji="1"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5657892"/>
            <a:ext cx="65151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分词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英文分词</a:t>
            </a:r>
            <a:endParaRPr kumimoji="1" lang="en-US" altLang="zh-CN"/>
          </a:p>
          <a:p>
            <a:r>
              <a:rPr kumimoji="1" lang="en-US" altLang="zh-CN"/>
              <a:t>PHP is the best language of the world</a:t>
            </a:r>
          </a:p>
          <a:p>
            <a:r>
              <a:rPr kumimoji="1" lang="zh-CN" altLang="en-US"/>
              <a:t>中文分词</a:t>
            </a:r>
            <a:endParaRPr kumimoji="1" lang="en-US" altLang="zh-CN"/>
          </a:p>
          <a:p>
            <a:r>
              <a:rPr kumimoji="1" lang="en-US" altLang="zh-CN"/>
              <a:t>PHP</a:t>
            </a:r>
            <a:r>
              <a:rPr kumimoji="1" lang="zh-CN" altLang="en-US"/>
              <a:t>是世界上最好的语言</a:t>
            </a:r>
            <a:endParaRPr kumimoji="1" lang="en-US" altLang="zh-CN"/>
          </a:p>
          <a:p>
            <a:r>
              <a:rPr kumimoji="1" lang="de-DE" altLang="zh-CN"/>
              <a:t>PHP  </a:t>
            </a:r>
            <a:r>
              <a:rPr kumimoji="1" lang="zh-CN" altLang="de-DE"/>
              <a:t>是  世界上  最好  好的  语言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39452" y="1488141"/>
            <a:ext cx="200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rgbClr val="FFFFFF"/>
                </a:solidFill>
              </a:rPr>
              <a:t>爬虫分析关键词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起源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>
            <a:fillRect/>
          </a:stretch>
        </a:blipFill>
        <a:blipFill rotWithShape="1">
          <a:blip xmlns:r="http://schemas.openxmlformats.org/officeDocument/2006/relationships" r:embed="rId2"/>
          <a:stretch>
            <a:fillRect/>
          </a:stretch>
        </a:blipFill>
        <a:blipFill rotWithShape="1">
          <a:blip xmlns:r="http://schemas.openxmlformats.org/officeDocument/2006/relationships" r:embed="rId3"/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起源.thmx</Template>
  <TotalTime>29</TotalTime>
  <Words>1236</Words>
  <Application>WPS 演示</Application>
  <PresentationFormat>全屏显示(4:3)</PresentationFormat>
  <Paragraphs>121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起源</vt:lpstr>
      <vt:lpstr>Search Engine Optimization</vt:lpstr>
      <vt:lpstr>搜索引擎</vt:lpstr>
      <vt:lpstr>排名最重要</vt:lpstr>
      <vt:lpstr>搜索引擎的原理</vt:lpstr>
      <vt:lpstr>爬虫（蜘蛛）</vt:lpstr>
      <vt:lpstr>我们看见的和蜘蛛看见的</vt:lpstr>
      <vt:lpstr>影响搜索引擎排名的因素</vt:lpstr>
      <vt:lpstr>&lt;title&gt;标签</vt:lpstr>
      <vt:lpstr>分词</vt:lpstr>
      <vt:lpstr>&lt;meta&gt;标签</vt:lpstr>
      <vt:lpstr>&lt;meta&gt;：keyword</vt:lpstr>
      <vt:lpstr>&lt;meta&gt;：description</vt:lpstr>
      <vt:lpstr>&lt;h1&gt;..&lt;h6&gt;</vt:lpstr>
      <vt:lpstr>&lt;strong&gt;和&lt;em&gt;</vt:lpstr>
      <vt:lpstr>关键词密度的问题</vt:lpstr>
      <vt:lpstr>alt属性</vt:lpstr>
      <vt:lpstr>301和302的区别</vt:lpstr>
      <vt:lpstr>304的优点和缺点</vt:lpstr>
      <vt:lpstr>SEO 关键点</vt:lpstr>
      <vt:lpstr>世界搜索引擎</vt:lpstr>
      <vt:lpstr>中国搜索引擎</vt:lpstr>
      <vt:lpstr>搜索引擎“国家队” </vt:lpstr>
      <vt:lpstr>百度权重</vt:lpstr>
      <vt:lpstr>百度权重查询</vt:lpstr>
      <vt:lpstr>SEO综合查询</vt:lpstr>
      <vt:lpstr>百度权重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Andy Lui</dc:creator>
  <cp:lastModifiedBy>微软用户</cp:lastModifiedBy>
  <cp:revision>181</cp:revision>
  <dcterms:created xsi:type="dcterms:W3CDTF">2015-12-18T03:30:00Z</dcterms:created>
  <dcterms:modified xsi:type="dcterms:W3CDTF">2016-05-04T02:01:26Z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