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65" r:id="rId6"/>
    <p:sldId id="272" r:id="rId7"/>
    <p:sldId id="266" r:id="rId8"/>
    <p:sldId id="259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  <a:endParaRPr sz="4400">
              <a:solidFill>
                <a:schemeClr val="accent1"/>
              </a:solidFill>
              <a:latin typeface="Wingdings" pitchFamily="2" charset="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8945">
              <a:defRPr/>
            </a:lvl6pPr>
            <a:lvl7pPr marL="1718945">
              <a:defRPr/>
            </a:lvl7pPr>
            <a:lvl8pPr marL="1718945">
              <a:defRPr/>
            </a:lvl8pPr>
            <a:lvl9pPr marL="1718945">
              <a:defRPr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  <a:endParaRPr sz="4400">
              <a:solidFill>
                <a:schemeClr val="accent1"/>
              </a:solidFill>
              <a:latin typeface="Wingdings" pitchFamily="2" charset="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 defTabSz="-635">
              <a:defRPr sz="1600"/>
            </a:lvl6pPr>
            <a:lvl7pPr marL="2173605" indent="-227330" defTabSz="-635">
              <a:defRPr sz="1600"/>
            </a:lvl7pPr>
            <a:lvl8pPr marL="2399030" indent="-227330" defTabSz="-635">
              <a:defRPr sz="1600"/>
            </a:lvl8pPr>
            <a:lvl9pPr marL="2625725" indent="-227330" defTabSz="-635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60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60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6130" indent="-34480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9030" indent="-344805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80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8005" indent="-344805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php.net/manual/en/class.simplexmlelement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ini/xml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格式化的文件存储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ini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490" y="2400517"/>
            <a:ext cx="7024744" cy="3877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我们看到过</a:t>
            </a:r>
            <a:r>
              <a:rPr kumimoji="1" lang="en-US" altLang="zh-CN" dirty="0" err="1" smtClean="0"/>
              <a:t>php.ini</a:t>
            </a:r>
            <a:r>
              <a:rPr kumimoji="1" lang="zh-CN" altLang="en-US" dirty="0" smtClean="0"/>
              <a:t>文件，里面都是一些</a:t>
            </a:r>
            <a:r>
              <a:rPr kumimoji="1" lang="en-US" altLang="zh-CN" dirty="0" smtClean="0"/>
              <a:t>PHP</a:t>
            </a:r>
            <a:r>
              <a:rPr kumimoji="1" lang="zh-CN" altLang="en-US" dirty="0" smtClean="0"/>
              <a:t>的常用配置项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ini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Initialization</a:t>
            </a:r>
            <a:r>
              <a:rPr kumimoji="1" lang="zh-CN" altLang="en-US" dirty="0" smtClean="0"/>
              <a:t>的缩写，就是初始化的意思，</a:t>
            </a:r>
            <a:r>
              <a:rPr kumimoji="1" lang="en-US" altLang="zh-CN" dirty="0" err="1" smtClean="0"/>
              <a:t>ini</a:t>
            </a:r>
            <a:r>
              <a:rPr kumimoji="1" lang="zh-CN" altLang="en-US" dirty="0" smtClean="0"/>
              <a:t>文件是最早在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系统中用来作为配置文件而存在的，自从注册表诞生后，基本上就取代了</a:t>
            </a:r>
            <a:r>
              <a:rPr kumimoji="1" lang="en-US" altLang="zh-CN" dirty="0" err="1" smtClean="0"/>
              <a:t>ini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但是现在很多软件都喜欢使用</a:t>
            </a:r>
            <a:r>
              <a:rPr kumimoji="1" lang="en-US" altLang="zh-CN" dirty="0" err="1" smtClean="0"/>
              <a:t>ini</a:t>
            </a:r>
            <a:r>
              <a:rPr kumimoji="1" lang="zh-CN" altLang="en-US" dirty="0" smtClean="0"/>
              <a:t>文件作为项目的配置文件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ini</a:t>
            </a:r>
            <a:r>
              <a:rPr kumimoji="1" lang="zh-CN" altLang="en-US" dirty="0" smtClean="0"/>
              <a:t>文件中通常使用 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=</a:t>
            </a:r>
            <a:r>
              <a:rPr kumimoji="1" lang="en-US" altLang="zh-CN" dirty="0" smtClean="0"/>
              <a:t>value</a:t>
            </a:r>
            <a:r>
              <a:rPr kumimoji="1" lang="zh-CN" altLang="en-US" dirty="0" smtClean="0"/>
              <a:t>的形式来表现配置项，多个类似的配置可以分组为一个节</a:t>
            </a:r>
            <a:r>
              <a:rPr kumimoji="1" lang="en-US" altLang="zh-CN" dirty="0" smtClean="0"/>
              <a:t>(section)</a:t>
            </a:r>
            <a:r>
              <a:rPr kumimoji="1" lang="zh-CN" altLang="en-US" dirty="0" smtClean="0"/>
              <a:t>，譬如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sz="1600" b="1">
                <a:solidFill>
                  <a:srgbClr val="000080"/>
                </a:solidFill>
                <a:effectLst/>
                <a:latin typeface="Menlo"/>
              </a:rPr>
              <a:t>[global]</a:t>
            </a:r>
            <a:br>
              <a:rPr lang="en-US" altLang="zh-CN" sz="1600" b="1">
                <a:solidFill>
                  <a:srgbClr val="000080"/>
                </a:solidFill>
                <a:effectLst/>
                <a:latin typeface="Menlo"/>
              </a:rPr>
            </a:br>
            <a:r>
              <a:rPr lang="en-US" altLang="zh-CN" sz="1600" b="1">
                <a:solidFill>
                  <a:srgbClr val="0000FF"/>
                </a:solidFill>
                <a:effectLst/>
                <a:latin typeface="-webkit-standard"/>
              </a:rPr>
              <a:t>error_log </a:t>
            </a:r>
            <a:r>
              <a:rPr lang="en-US" altLang="zh-CN" sz="1600">
                <a:effectLst/>
                <a:latin typeface="-webkit-standard"/>
              </a:rPr>
              <a:t>=</a:t>
            </a:r>
            <a:r>
              <a:rPr lang="en-US" altLang="zh-CN" sz="1600" b="1">
                <a:solidFill>
                  <a:srgbClr val="008000"/>
                </a:solidFill>
                <a:effectLst/>
                <a:latin typeface="-webkit-standard"/>
              </a:rPr>
              <a:t> php-fpm.log</a:t>
            </a:r>
            <a:br>
              <a:rPr lang="en-US" altLang="zh-CN" sz="1600" b="1">
                <a:solidFill>
                  <a:srgbClr val="008000"/>
                </a:solidFill>
                <a:effectLst/>
                <a:latin typeface="-webkit-standard"/>
              </a:rPr>
            </a:br>
            <a:r>
              <a:rPr lang="en-US" altLang="zh-CN" sz="1600" b="1">
                <a:solidFill>
                  <a:srgbClr val="0000FF"/>
                </a:solidFill>
                <a:effectLst/>
                <a:latin typeface="-webkit-standard"/>
              </a:rPr>
              <a:t>log_level </a:t>
            </a:r>
            <a:r>
              <a:rPr lang="en-US" altLang="zh-CN" sz="1600">
                <a:effectLst/>
                <a:latin typeface="-webkit-standard"/>
              </a:rPr>
              <a:t>=</a:t>
            </a:r>
            <a:r>
              <a:rPr lang="en-US" altLang="zh-CN" sz="1600" b="1">
                <a:solidFill>
                  <a:srgbClr val="008000"/>
                </a:solidFill>
                <a:effectLst/>
                <a:latin typeface="Menlo"/>
              </a:rPr>
              <a:t> notice</a:t>
            </a:r>
            <a:endParaRPr kumimoji="1" lang="zh-CN" alt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解析</a:t>
            </a:r>
            <a:r>
              <a:rPr kumimoji="1" lang="en-US" altLang="zh-CN" dirty="0" err="1" smtClean="0"/>
              <a:t>ini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490" y="3888134"/>
            <a:ext cx="702474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我们通常使用</a:t>
            </a:r>
            <a:r>
              <a:rPr kumimoji="1" lang="en-US" altLang="zh-CN" dirty="0" err="1" smtClean="0"/>
              <a:t>parse_ini_file</a:t>
            </a:r>
            <a:r>
              <a:rPr kumimoji="1" lang="zh-CN" altLang="en-US" dirty="0" smtClean="0"/>
              <a:t>函数来解析</a:t>
            </a:r>
            <a:r>
              <a:rPr kumimoji="1" lang="en-US" altLang="zh-CN" dirty="0" err="1" smtClean="0"/>
              <a:t>ini</a:t>
            </a:r>
            <a:r>
              <a:rPr kumimoji="1" lang="zh-CN" altLang="en-US" dirty="0" smtClean="0"/>
              <a:t>文件里的配置项，第一个参数是文件地址，第二个参数用来控制是否解析</a:t>
            </a:r>
            <a:r>
              <a:rPr kumimoji="1" lang="en-US" altLang="zh-CN" dirty="0" smtClean="0"/>
              <a:t>section</a:t>
            </a:r>
            <a:r>
              <a:rPr kumimoji="1" lang="zh-CN" altLang="en-US" dirty="0" smtClean="0"/>
              <a:t>（默认不解析），如果解析</a:t>
            </a:r>
            <a:r>
              <a:rPr kumimoji="1" lang="en-US" altLang="zh-CN" dirty="0" smtClean="0"/>
              <a:t>section</a:t>
            </a:r>
            <a:r>
              <a:rPr kumimoji="1" lang="zh-CN" altLang="en-US" dirty="0" smtClean="0"/>
              <a:t>，返回的是一个包含</a:t>
            </a:r>
            <a:r>
              <a:rPr kumimoji="1" lang="en-US" altLang="zh-CN" dirty="0" smtClean="0"/>
              <a:t>section</a:t>
            </a:r>
            <a:r>
              <a:rPr kumimoji="1" lang="zh-CN" altLang="en-US" dirty="0" smtClean="0"/>
              <a:t>名的二维数组</a:t>
            </a:r>
            <a:endParaRPr kumimoji="1" lang="en-US" altLang="zh-CN" dirty="0" smtClean="0"/>
          </a:p>
          <a:p>
            <a:endParaRPr kumimoji="1" lang="en-US" altLang="zh-CN" sz="2000" b="1" dirty="0" smtClean="0"/>
          </a:p>
        </p:txBody>
      </p:sp>
      <p:sp>
        <p:nvSpPr>
          <p:cNvPr id="3" name="矩形 2"/>
          <p:cNvSpPr/>
          <p:nvPr/>
        </p:nvSpPr>
        <p:spPr>
          <a:xfrm>
            <a:off x="1043489" y="2849684"/>
            <a:ext cx="702474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sz="1600" b="0" i="0">
                <a:solidFill>
                  <a:srgbClr val="669933"/>
                </a:solidFill>
                <a:effectLst/>
                <a:latin typeface="Fira Mono"/>
              </a:rPr>
              <a:t>array</a:t>
            </a:r>
            <a:r>
              <a:rPr lang="de-DE" altLang="zh-CN" sz="1600" b="0" i="0">
                <a:solidFill>
                  <a:srgbClr val="737373"/>
                </a:solidFill>
                <a:effectLst/>
                <a:latin typeface="Fira Mono"/>
              </a:rPr>
              <a:t> </a:t>
            </a:r>
            <a:r>
              <a:rPr lang="de-DE" altLang="zh-CN" sz="1600" b="0" i="0">
                <a:solidFill>
                  <a:srgbClr val="336699"/>
                </a:solidFill>
                <a:effectLst/>
                <a:latin typeface="Fira Mono"/>
              </a:rPr>
              <a:t>parse_ini_file</a:t>
            </a:r>
            <a:r>
              <a:rPr lang="de-DE" altLang="zh-CN" sz="1600" b="0" i="0">
                <a:solidFill>
                  <a:srgbClr val="737373"/>
                </a:solidFill>
                <a:effectLst/>
                <a:latin typeface="Fira Mono"/>
              </a:rPr>
              <a:t> ( </a:t>
            </a:r>
            <a:r>
              <a:rPr lang="de-DE" altLang="zh-CN" sz="1600" b="0" i="0">
                <a:solidFill>
                  <a:srgbClr val="669933"/>
                </a:solidFill>
                <a:effectLst/>
                <a:latin typeface="Fira Mono"/>
              </a:rPr>
              <a:t>string</a:t>
            </a:r>
            <a:r>
              <a:rPr lang="de-DE" altLang="zh-CN" sz="1600" b="0" i="0">
                <a:solidFill>
                  <a:srgbClr val="737373"/>
                </a:solidFill>
                <a:effectLst/>
                <a:latin typeface="Fira Mono"/>
              </a:rPr>
              <a:t> $filename [, </a:t>
            </a:r>
            <a:r>
              <a:rPr lang="de-DE" altLang="zh-CN" sz="1600" b="0" i="0">
                <a:solidFill>
                  <a:srgbClr val="669933"/>
                </a:solidFill>
                <a:effectLst/>
                <a:latin typeface="Fira Mono"/>
              </a:rPr>
              <a:t>bool</a:t>
            </a:r>
            <a:r>
              <a:rPr lang="de-DE" altLang="zh-CN" sz="1600" b="0" i="0">
                <a:solidFill>
                  <a:srgbClr val="737373"/>
                </a:solidFill>
                <a:effectLst/>
                <a:latin typeface="Fira Mono"/>
              </a:rPr>
              <a:t> $process_sections</a:t>
            </a:r>
            <a:r>
              <a:rPr lang="de-DE" altLang="zh-CN" sz="1600" b="0" i="0">
                <a:solidFill>
                  <a:srgbClr val="993366"/>
                </a:solidFill>
                <a:effectLst/>
                <a:latin typeface="Fira Mono"/>
              </a:rPr>
              <a:t> = false</a:t>
            </a:r>
            <a:r>
              <a:rPr lang="de-DE" altLang="zh-CN" sz="1600" b="0" i="0">
                <a:solidFill>
                  <a:srgbClr val="737373"/>
                </a:solidFill>
                <a:effectLst/>
                <a:latin typeface="Fira Mono"/>
              </a:rPr>
              <a:t> [, </a:t>
            </a:r>
            <a:r>
              <a:rPr lang="de-DE" altLang="zh-CN" sz="1600" b="0" i="0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de-DE" altLang="zh-CN" sz="1600" b="0" i="0">
                <a:solidFill>
                  <a:srgbClr val="737373"/>
                </a:solidFill>
                <a:effectLst/>
                <a:latin typeface="Fira Mono"/>
              </a:rPr>
              <a:t> $scanner_mode</a:t>
            </a:r>
            <a:r>
              <a:rPr lang="de-DE" altLang="zh-CN" sz="1600" b="0" i="0">
                <a:solidFill>
                  <a:srgbClr val="993366"/>
                </a:solidFill>
                <a:effectLst/>
                <a:latin typeface="Fira Mono"/>
              </a:rPr>
              <a:t> = INI_SCANNER_NORMAL</a:t>
            </a:r>
            <a:r>
              <a:rPr lang="de-DE" altLang="zh-CN" sz="1600" b="0" i="0">
                <a:solidFill>
                  <a:srgbClr val="737373"/>
                </a:solidFill>
                <a:effectLst/>
                <a:latin typeface="Fira Mono"/>
              </a:rPr>
              <a:t> ]] )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解析</a:t>
            </a:r>
            <a:r>
              <a:rPr kumimoji="1" lang="en-US" altLang="zh-CN"/>
              <a:t>ini</a:t>
            </a:r>
            <a:r>
              <a:rPr kumimoji="1" lang="zh-CN" altLang="en-US"/>
              <a:t>文件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25073" y="2712403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zh-CN" altLang="en-US" dirty="0"/>
              <a:t>下面代码的执行结果是一个一维数组，请尝试设置第二个参数为</a:t>
            </a:r>
            <a:r>
              <a:rPr kumimoji="1" lang="en-US" altLang="zh-CN" dirty="0"/>
              <a:t>true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is-IS" altLang="zh-CN" b="1">
                <a:solidFill>
                  <a:srgbClr val="000080"/>
                </a:solidFill>
                <a:effectLst/>
                <a:latin typeface="Menlo"/>
              </a:rPr>
              <a:t>&lt;?php</a:t>
            </a:r>
            <a:br>
              <a:rPr lang="is-IS" altLang="zh-CN" b="1">
                <a:solidFill>
                  <a:srgbClr val="000080"/>
                </a:solidFill>
                <a:effectLst/>
                <a:latin typeface="Menlo"/>
              </a:rPr>
            </a:br>
            <a:br>
              <a:rPr lang="is-IS" altLang="zh-CN" b="1">
                <a:solidFill>
                  <a:srgbClr val="000080"/>
                </a:solidFill>
                <a:effectLst/>
                <a:latin typeface="-webkit-standard"/>
              </a:rPr>
            </a:br>
            <a:r>
              <a:rPr lang="is-IS" altLang="zh-CN" i="1">
                <a:effectLst/>
                <a:latin typeface="-webkit-standard"/>
              </a:rPr>
              <a:t>print_r</a:t>
            </a:r>
            <a:r>
              <a:rPr lang="is-IS" altLang="zh-CN">
                <a:effectLst/>
                <a:latin typeface="-webkit-standard"/>
              </a:rPr>
              <a:t>(</a:t>
            </a:r>
            <a:r>
              <a:rPr lang="is-IS" altLang="zh-CN" i="1">
                <a:effectLst/>
                <a:latin typeface="-webkit-standard"/>
              </a:rPr>
              <a:t>parse_ini_file</a:t>
            </a:r>
            <a:r>
              <a:rPr lang="is-IS" altLang="zh-CN">
                <a:effectLst/>
                <a:latin typeface="-webkit-standard"/>
              </a:rPr>
              <a:t>(</a:t>
            </a:r>
            <a:r>
              <a:rPr lang="is-IS" altLang="zh-CN" b="1">
                <a:solidFill>
                  <a:srgbClr val="008000"/>
                </a:solidFill>
                <a:effectLst/>
                <a:latin typeface="-webkit-standard"/>
              </a:rPr>
              <a:t>'test.ini'</a:t>
            </a:r>
            <a:r>
              <a:rPr lang="is-IS" altLang="zh-CN">
                <a:effectLst/>
                <a:latin typeface="-webkit-standard"/>
              </a:rPr>
              <a:t>))</a:t>
            </a:r>
            <a:r>
              <a:rPr lang="is-IS" altLang="zh-CN">
                <a:solidFill>
                  <a:srgbClr val="CC7832"/>
                </a:solidFill>
                <a:effectLst/>
                <a:latin typeface="-webkit-standard"/>
              </a:rPr>
              <a:t>;</a:t>
            </a:r>
            <a:br>
              <a:rPr lang="is-IS" altLang="zh-CN">
                <a:solidFill>
                  <a:srgbClr val="CC7832"/>
                </a:solidFill>
                <a:effectLst/>
                <a:latin typeface="-webkit-standard"/>
              </a:rPr>
            </a:br>
            <a:br>
              <a:rPr lang="is-IS" altLang="zh-CN">
                <a:solidFill>
                  <a:srgbClr val="CC7832"/>
                </a:solidFill>
                <a:effectLst/>
                <a:latin typeface="-webkit-standard"/>
              </a:rPr>
            </a:br>
            <a:r>
              <a:rPr lang="is-IS" altLang="zh-CN" i="1">
                <a:solidFill>
                  <a:srgbClr val="808080"/>
                </a:solidFill>
                <a:effectLst/>
                <a:latin typeface="-webkit-standard"/>
              </a:rPr>
              <a:t>/**</a:t>
            </a:r>
            <a:br>
              <a:rPr lang="is-IS" altLang="zh-CN" i="1">
                <a:solidFill>
                  <a:srgbClr val="808080"/>
                </a:solidFill>
                <a:effectLst/>
                <a:latin typeface="-webkit-standard"/>
              </a:rPr>
            </a:br>
            <a:r>
              <a:rPr lang="is-IS" altLang="zh-CN" i="1">
                <a:solidFill>
                  <a:srgbClr val="808080"/>
                </a:solidFill>
                <a:effectLst/>
                <a:latin typeface="-webkit-standard"/>
              </a:rPr>
              <a:t> * Array</a:t>
            </a:r>
            <a:br>
              <a:rPr lang="is-IS" altLang="zh-CN" i="1">
                <a:solidFill>
                  <a:srgbClr val="808080"/>
                </a:solidFill>
                <a:effectLst/>
                <a:latin typeface="-webkit-standard"/>
              </a:rPr>
            </a:br>
            <a:r>
              <a:rPr lang="is-IS" altLang="zh-CN" i="1">
                <a:solidFill>
                  <a:srgbClr val="808080"/>
                </a:solidFill>
                <a:effectLst/>
                <a:latin typeface="-webkit-standard"/>
              </a:rPr>
              <a:t> * (</a:t>
            </a:r>
            <a:br>
              <a:rPr lang="is-IS" altLang="zh-CN" i="1">
                <a:solidFill>
                  <a:srgbClr val="808080"/>
                </a:solidFill>
                <a:effectLst/>
                <a:latin typeface="-webkit-standard"/>
              </a:rPr>
            </a:br>
            <a:r>
              <a:rPr lang="is-IS" altLang="zh-CN" i="1">
                <a:solidFill>
                  <a:srgbClr val="808080"/>
                </a:solidFill>
                <a:effectLst/>
                <a:latin typeface="-webkit-standard"/>
              </a:rPr>
              <a:t> *      [error_log =&gt; php-fpm.log</a:t>
            </a:r>
            <a:br>
              <a:rPr lang="is-IS" altLang="zh-CN" i="1">
                <a:solidFill>
                  <a:srgbClr val="808080"/>
                </a:solidFill>
                <a:effectLst/>
                <a:latin typeface="-webkit-standard"/>
              </a:rPr>
            </a:br>
            <a:r>
              <a:rPr lang="is-IS" altLang="zh-CN" i="1">
                <a:solidFill>
                  <a:srgbClr val="808080"/>
                </a:solidFill>
                <a:effectLst/>
                <a:latin typeface="-webkit-standard"/>
              </a:rPr>
              <a:t> *      [log_level] =&gt; notice</a:t>
            </a:r>
            <a:br>
              <a:rPr lang="is-IS" altLang="zh-CN" i="1">
                <a:solidFill>
                  <a:srgbClr val="808080"/>
                </a:solidFill>
                <a:effectLst/>
                <a:latin typeface="-webkit-standard"/>
              </a:rPr>
            </a:br>
            <a:r>
              <a:rPr lang="is-IS" altLang="zh-CN" i="1">
                <a:solidFill>
                  <a:srgbClr val="808080"/>
                </a:solidFill>
                <a:effectLst/>
                <a:latin typeface="-webkit-standard"/>
              </a:rPr>
              <a:t> * )</a:t>
            </a:r>
            <a:br>
              <a:rPr lang="is-IS" altLang="zh-CN" i="1">
                <a:solidFill>
                  <a:srgbClr val="808080"/>
                </a:solidFill>
                <a:effectLst/>
                <a:latin typeface="-webkit-standard"/>
              </a:rPr>
            </a:br>
            <a:r>
              <a:rPr lang="is-IS" altLang="zh-CN" i="1">
                <a:solidFill>
                  <a:srgbClr val="808080"/>
                </a:solidFill>
                <a:effectLst/>
                <a:latin typeface="Menlo"/>
              </a:rPr>
              <a:t> */</a:t>
            </a:r>
            <a:endParaRPr kumimoji="1" lang="zh-CN" altLang="en-US" i="1" dirty="0"/>
          </a:p>
        </p:txBody>
      </p:sp>
      <p:sp>
        <p:nvSpPr>
          <p:cNvPr id="5" name="矩形 4"/>
          <p:cNvSpPr/>
          <p:nvPr/>
        </p:nvSpPr>
        <p:spPr>
          <a:xfrm>
            <a:off x="684635" y="3642161"/>
            <a:ext cx="29404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zh-CN" b="1">
                <a:solidFill>
                  <a:srgbClr val="000080"/>
                </a:solidFill>
                <a:effectLst/>
                <a:latin typeface="Menlo"/>
              </a:rPr>
              <a:t>[global]</a:t>
            </a:r>
            <a:br>
              <a:rPr lang="da-DK" altLang="zh-CN" b="1">
                <a:solidFill>
                  <a:srgbClr val="000080"/>
                </a:solidFill>
                <a:effectLst/>
                <a:latin typeface="Menlo"/>
              </a:rPr>
            </a:br>
            <a:r>
              <a:rPr lang="da-DK" altLang="zh-CN" b="1">
                <a:solidFill>
                  <a:srgbClr val="0000FF"/>
                </a:solidFill>
                <a:effectLst/>
                <a:latin typeface="-webkit-standard"/>
              </a:rPr>
              <a:t>error_log </a:t>
            </a:r>
            <a:r>
              <a:rPr lang="da-DK" altLang="zh-CN">
                <a:effectLst/>
                <a:latin typeface="-webkit-standard"/>
              </a:rPr>
              <a:t>=</a:t>
            </a:r>
            <a:r>
              <a:rPr lang="da-DK" altLang="zh-CN" b="1">
                <a:solidFill>
                  <a:srgbClr val="008000"/>
                </a:solidFill>
                <a:effectLst/>
                <a:latin typeface="-webkit-standard"/>
              </a:rPr>
              <a:t> php-fpm.log</a:t>
            </a:r>
            <a:br>
              <a:rPr lang="da-DK" altLang="zh-CN" b="1">
                <a:solidFill>
                  <a:srgbClr val="008000"/>
                </a:solidFill>
                <a:effectLst/>
                <a:latin typeface="-webkit-standard"/>
              </a:rPr>
            </a:br>
            <a:r>
              <a:rPr lang="da-DK" altLang="zh-CN" b="1">
                <a:solidFill>
                  <a:srgbClr val="0000FF"/>
                </a:solidFill>
                <a:effectLst/>
                <a:latin typeface="-webkit-standard"/>
              </a:rPr>
              <a:t>log_level </a:t>
            </a:r>
            <a:r>
              <a:rPr lang="da-DK" altLang="zh-CN">
                <a:effectLst/>
                <a:latin typeface="-webkit-standard"/>
              </a:rPr>
              <a:t>=</a:t>
            </a:r>
            <a:r>
              <a:rPr lang="da-DK" altLang="zh-CN" b="1">
                <a:solidFill>
                  <a:srgbClr val="008000"/>
                </a:solidFill>
                <a:effectLst/>
                <a:latin typeface="Menlo"/>
              </a:rPr>
              <a:t> notice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解析多段</a:t>
            </a:r>
            <a:r>
              <a:rPr kumimoji="1" lang="en-US" altLang="zh-CN"/>
              <a:t>ini</a:t>
            </a:r>
            <a:r>
              <a:rPr kumimoji="1" lang="zh-CN" altLang="en-US"/>
              <a:t>文件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3561" y="3103625"/>
            <a:ext cx="30426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altLang="zh-CN" b="1">
                <a:solidFill>
                  <a:srgbClr val="000080"/>
                </a:solidFill>
                <a:effectLst/>
                <a:latin typeface="Menlo"/>
              </a:rPr>
              <a:t>[hefei]</a:t>
            </a:r>
            <a:br>
              <a:rPr lang="sk-SK" altLang="zh-CN" b="1">
                <a:solidFill>
                  <a:srgbClr val="000080"/>
                </a:solidFill>
                <a:effectLst/>
                <a:latin typeface="Menlo"/>
              </a:rPr>
            </a:br>
            <a:r>
              <a:rPr lang="sk-SK" altLang="zh-CN" b="1">
                <a:solidFill>
                  <a:srgbClr val="0000FF"/>
                </a:solidFill>
                <a:effectLst/>
                <a:latin typeface="-webkit-standard"/>
              </a:rPr>
              <a:t>area code </a:t>
            </a:r>
            <a:r>
              <a:rPr lang="sk-SK" altLang="zh-CN">
                <a:effectLst/>
                <a:latin typeface="-webkit-standard"/>
              </a:rPr>
              <a:t>= </a:t>
            </a:r>
            <a:r>
              <a:rPr lang="sk-SK" altLang="zh-CN" b="1">
                <a:solidFill>
                  <a:srgbClr val="008000"/>
                </a:solidFill>
                <a:effectLst/>
                <a:latin typeface="-webkit-standard"/>
              </a:rPr>
              <a:t>0551</a:t>
            </a:r>
            <a:br>
              <a:rPr lang="sk-SK" altLang="zh-CN" b="1">
                <a:solidFill>
                  <a:srgbClr val="008000"/>
                </a:solidFill>
                <a:effectLst/>
                <a:latin typeface="-webkit-standard"/>
              </a:rPr>
            </a:br>
            <a:r>
              <a:rPr lang="sk-SK" altLang="zh-CN" b="1">
                <a:solidFill>
                  <a:srgbClr val="0000FF"/>
                </a:solidFill>
                <a:effectLst/>
                <a:latin typeface="-webkit-standard"/>
              </a:rPr>
              <a:t>zip code </a:t>
            </a:r>
            <a:r>
              <a:rPr lang="sk-SK" altLang="zh-CN">
                <a:effectLst/>
                <a:latin typeface="-webkit-standard"/>
              </a:rPr>
              <a:t>= </a:t>
            </a:r>
            <a:r>
              <a:rPr lang="sk-SK" altLang="zh-CN" b="1">
                <a:solidFill>
                  <a:srgbClr val="008000"/>
                </a:solidFill>
                <a:effectLst/>
                <a:latin typeface="-webkit-standard"/>
              </a:rPr>
              <a:t>230000</a:t>
            </a:r>
            <a:br>
              <a:rPr lang="sk-SK" altLang="zh-CN" b="1">
                <a:solidFill>
                  <a:srgbClr val="008000"/>
                </a:solidFill>
                <a:effectLst/>
                <a:latin typeface="-webkit-standard"/>
              </a:rPr>
            </a:br>
            <a:br>
              <a:rPr lang="sk-SK" altLang="zh-CN" b="1">
                <a:solidFill>
                  <a:srgbClr val="008000"/>
                </a:solidFill>
                <a:effectLst/>
                <a:latin typeface="-webkit-standard"/>
              </a:rPr>
            </a:br>
            <a:r>
              <a:rPr lang="sk-SK" altLang="zh-CN" b="1">
                <a:solidFill>
                  <a:srgbClr val="000080"/>
                </a:solidFill>
                <a:effectLst/>
                <a:latin typeface="-webkit-standard"/>
              </a:rPr>
              <a:t>[</a:t>
            </a:r>
            <a:r>
              <a:rPr lang="zh-CN" altLang="sk-SK" b="1">
                <a:solidFill>
                  <a:srgbClr val="000080"/>
                </a:solidFill>
                <a:effectLst/>
                <a:latin typeface="-webkit-standard"/>
              </a:rPr>
              <a:t>南京</a:t>
            </a:r>
            <a:r>
              <a:rPr lang="sk-SK" altLang="zh-CN" b="1">
                <a:solidFill>
                  <a:srgbClr val="000080"/>
                </a:solidFill>
                <a:effectLst/>
                <a:latin typeface="-webkit-standard"/>
              </a:rPr>
              <a:t>]</a:t>
            </a:r>
            <a:br>
              <a:rPr lang="sk-SK" altLang="zh-CN" b="1">
                <a:solidFill>
                  <a:srgbClr val="000080"/>
                </a:solidFill>
                <a:effectLst/>
                <a:latin typeface="-webkit-standard"/>
              </a:rPr>
            </a:br>
            <a:r>
              <a:rPr lang="zh-CN" altLang="sk-SK" b="1">
                <a:solidFill>
                  <a:srgbClr val="0000FF"/>
                </a:solidFill>
                <a:effectLst/>
                <a:latin typeface="-webkit-standard"/>
              </a:rPr>
              <a:t>区号</a:t>
            </a:r>
            <a:r>
              <a:rPr lang="sk-SK" altLang="zh-CN">
                <a:effectLst/>
                <a:latin typeface="-webkit-standard"/>
              </a:rPr>
              <a:t>=</a:t>
            </a:r>
            <a:r>
              <a:rPr lang="sk-SK" altLang="zh-CN" b="1">
                <a:solidFill>
                  <a:srgbClr val="008000"/>
                </a:solidFill>
                <a:effectLst/>
                <a:latin typeface="-webkit-standard"/>
              </a:rPr>
              <a:t>025</a:t>
            </a:r>
            <a:br>
              <a:rPr lang="sk-SK" altLang="zh-CN" b="1">
                <a:solidFill>
                  <a:srgbClr val="008000"/>
                </a:solidFill>
                <a:effectLst/>
                <a:latin typeface="-webkit-standard"/>
              </a:rPr>
            </a:br>
            <a:r>
              <a:rPr lang="zh-CN" altLang="sk-SK" b="1">
                <a:solidFill>
                  <a:srgbClr val="0000FF"/>
                </a:solidFill>
                <a:effectLst/>
                <a:latin typeface="-webkit-standard"/>
              </a:rPr>
              <a:t>邮编</a:t>
            </a:r>
            <a:r>
              <a:rPr lang="sk-SK" altLang="zh-CN">
                <a:effectLst/>
                <a:latin typeface="-webkit-standard"/>
              </a:rPr>
              <a:t>=</a:t>
            </a:r>
            <a:r>
              <a:rPr lang="sk-SK" altLang="zh-CN" b="1">
                <a:solidFill>
                  <a:srgbClr val="008000"/>
                </a:solidFill>
                <a:effectLst/>
                <a:latin typeface="Menlo"/>
              </a:rPr>
              <a:t>210000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47284" y="3989844"/>
            <a:ext cx="3850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altLang="zh-CN" i="1">
                <a:effectLst/>
                <a:latin typeface="Menlo"/>
              </a:rPr>
              <a:t>parse_ini_file</a:t>
            </a:r>
            <a:r>
              <a:rPr lang="tr-TR" altLang="zh-CN">
                <a:effectLst/>
                <a:latin typeface="-webkit-standard"/>
              </a:rPr>
              <a:t>(</a:t>
            </a:r>
            <a:r>
              <a:rPr lang="tr-TR" altLang="zh-CN" b="1">
                <a:solidFill>
                  <a:srgbClr val="008000"/>
                </a:solidFill>
                <a:effectLst/>
                <a:latin typeface="-webkit-standard"/>
              </a:rPr>
              <a:t>'test.ini'</a:t>
            </a:r>
            <a:r>
              <a:rPr lang="tr-TR" altLang="zh-CN">
                <a:solidFill>
                  <a:srgbClr val="CC7832"/>
                </a:solidFill>
                <a:effectLst/>
                <a:latin typeface="-webkit-standard"/>
              </a:rPr>
              <a:t>, </a:t>
            </a:r>
            <a:r>
              <a:rPr lang="tr-TR" altLang="zh-CN" b="1">
                <a:solidFill>
                  <a:srgbClr val="000080"/>
                </a:solidFill>
                <a:effectLst/>
                <a:latin typeface="-webkit-standard"/>
              </a:rPr>
              <a:t>true</a:t>
            </a:r>
            <a:r>
              <a:rPr lang="tr-TR" altLang="zh-CN">
                <a:effectLst/>
                <a:latin typeface="-webkit-standard"/>
              </a:rPr>
              <a:t>)</a:t>
            </a:r>
            <a:r>
              <a:rPr lang="tr-TR" altLang="zh-CN">
                <a:solidFill>
                  <a:srgbClr val="CC7832"/>
                </a:solidFill>
                <a:effectLst/>
                <a:latin typeface="Menlo"/>
              </a:rPr>
              <a:t>;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练习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使用</a:t>
            </a:r>
            <a:r>
              <a:rPr kumimoji="1" lang="en-US" altLang="zh-CN"/>
              <a:t>ini</a:t>
            </a:r>
            <a:r>
              <a:rPr kumimoji="1" lang="zh-CN" altLang="en-US"/>
              <a:t>文件保存多本图书的出版信息：书名、作者、出版社、出版日期等</a:t>
            </a:r>
            <a:endParaRPr kumimoji="1" lang="en-US" altLang="zh-CN"/>
          </a:p>
          <a:p>
            <a:r>
              <a:rPr kumimoji="1" lang="zh-CN" altLang="en-US"/>
              <a:t>读取</a:t>
            </a:r>
            <a:r>
              <a:rPr kumimoji="1" lang="en-US" altLang="zh-CN"/>
              <a:t>ini</a:t>
            </a:r>
            <a:r>
              <a:rPr kumimoji="1" lang="zh-CN" altLang="en-US"/>
              <a:t>文件中的信息，并以表格形式显示</a:t>
            </a:r>
            <a:endParaRPr kumimoji="1"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490" y="2687692"/>
            <a:ext cx="7024744" cy="3108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可扩展标记语</a:t>
            </a:r>
            <a:r>
              <a:rPr lang="zh-CN" altLang="en-US" dirty="0" smtClean="0"/>
              <a:t>言，它的结构与我们常见的</a:t>
            </a:r>
            <a:r>
              <a:rPr lang="en-US" altLang="zh-CN" dirty="0" smtClean="0"/>
              <a:t>h</a:t>
            </a:r>
            <a:r>
              <a:rPr lang="en-US" altLang="zh-CN" dirty="0" err="1" smtClean="0"/>
              <a:t>tml</a:t>
            </a:r>
            <a:r>
              <a:rPr lang="zh-CN" altLang="en-US" dirty="0" smtClean="0"/>
              <a:t>非常类似，由于可以使用多个标签嵌套来保存数据，因此比</a:t>
            </a:r>
            <a:r>
              <a:rPr lang="en-US" altLang="zh-CN" dirty="0" err="1" smtClean="0"/>
              <a:t>ini</a:t>
            </a:r>
            <a:r>
              <a:rPr lang="zh-CN" altLang="en-US" dirty="0" smtClean="0"/>
              <a:t>文件更加强大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is-IS" altLang="zh-CN" sz="1600"/>
              <a:t>&lt;?xml version="1.0" encoding="UTF-8"?&gt;</a:t>
            </a:r>
            <a:endParaRPr lang="is-IS" altLang="zh-CN" sz="1600"/>
          </a:p>
          <a:p>
            <a:r>
              <a:rPr lang="is-IS" altLang="zh-CN" sz="1600"/>
              <a:t>&lt;students&gt;</a:t>
            </a:r>
            <a:endParaRPr lang="is-IS" altLang="zh-CN" sz="1600"/>
          </a:p>
          <a:p>
            <a:r>
              <a:rPr lang="is-IS" altLang="zh-CN" sz="1600"/>
              <a:t>    &lt;student&gt;&lt;name&gt;andy&lt;/name&gt;</a:t>
            </a:r>
            <a:endParaRPr lang="is-IS" altLang="zh-CN" sz="1600"/>
          </a:p>
          <a:p>
            <a:r>
              <a:rPr lang="is-IS" altLang="zh-CN" sz="1600"/>
              <a:t>        &lt;score&gt;80&lt;/score&gt;</a:t>
            </a:r>
            <a:endParaRPr lang="is-IS" altLang="zh-CN" sz="1600"/>
          </a:p>
          <a:p>
            <a:r>
              <a:rPr lang="is-IS" altLang="zh-CN" sz="1600"/>
              <a:t>    &lt;/student&gt;</a:t>
            </a:r>
            <a:endParaRPr lang="is-IS" altLang="zh-CN" sz="1600"/>
          </a:p>
          <a:p>
            <a:r>
              <a:rPr lang="is-IS" altLang="zh-CN" sz="1600"/>
              <a:t>    &lt;student&gt;&lt;name&gt;tom&lt;/name&gt;</a:t>
            </a:r>
            <a:endParaRPr lang="is-IS" altLang="zh-CN" sz="1600"/>
          </a:p>
          <a:p>
            <a:r>
              <a:rPr lang="is-IS" altLang="zh-CN" sz="1600"/>
              <a:t>        &lt;score&gt;70&lt;/score&gt;</a:t>
            </a:r>
            <a:endParaRPr lang="is-IS" altLang="zh-CN" sz="1600"/>
          </a:p>
          <a:p>
            <a:r>
              <a:rPr lang="is-IS" altLang="zh-CN" sz="1600"/>
              <a:t>    &lt;/student&gt;</a:t>
            </a:r>
            <a:endParaRPr lang="is-IS" altLang="zh-CN" sz="1600"/>
          </a:p>
          <a:p>
            <a:r>
              <a:rPr lang="is-IS" altLang="zh-CN" sz="1600"/>
              <a:t>&lt;/students&gt;</a:t>
            </a:r>
            <a:endParaRPr lang="is-I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simplexml_load_file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24926" y="2522884"/>
            <a:ext cx="7065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sz="1400" b="0" i="0" u="none" strike="noStrike">
                <a:solidFill>
                  <a:srgbClr val="AE508D"/>
                </a:solidFill>
                <a:effectLst/>
                <a:latin typeface="Fira Mono"/>
                <a:hlinkClick r:id="rId1"/>
              </a:rPr>
              <a:t>SimpleXMLElement</a:t>
            </a:r>
            <a:r>
              <a:rPr lang="de-DE" altLang="zh-CN" sz="1400" b="0" i="0">
                <a:solidFill>
                  <a:srgbClr val="737373"/>
                </a:solidFill>
                <a:effectLst/>
                <a:latin typeface="Fira Mono"/>
              </a:rPr>
              <a:t> </a:t>
            </a:r>
            <a:r>
              <a:rPr lang="de-DE" altLang="zh-CN" sz="1400" b="0" i="0">
                <a:solidFill>
                  <a:srgbClr val="336699"/>
                </a:solidFill>
                <a:effectLst/>
                <a:latin typeface="Fira Mono"/>
              </a:rPr>
              <a:t>simplexml_load_file</a:t>
            </a:r>
            <a:r>
              <a:rPr lang="de-DE" altLang="zh-CN" sz="1400" b="0" i="0">
                <a:solidFill>
                  <a:srgbClr val="737373"/>
                </a:solidFill>
                <a:effectLst/>
                <a:latin typeface="Fira Mono"/>
              </a:rPr>
              <a:t> ( </a:t>
            </a:r>
            <a:r>
              <a:rPr lang="de-DE" altLang="zh-CN" sz="1400" b="0" i="0">
                <a:solidFill>
                  <a:srgbClr val="669933"/>
                </a:solidFill>
                <a:effectLst/>
                <a:latin typeface="Fira Mono"/>
              </a:rPr>
              <a:t>string</a:t>
            </a:r>
            <a:r>
              <a:rPr lang="de-DE" altLang="zh-CN" sz="1400" b="0" i="0">
                <a:solidFill>
                  <a:srgbClr val="737373"/>
                </a:solidFill>
                <a:effectLst/>
                <a:latin typeface="Fira Mono"/>
              </a:rPr>
              <a:t> $filename [, </a:t>
            </a:r>
            <a:r>
              <a:rPr lang="de-DE" altLang="zh-CN" sz="1400" b="0" i="0">
                <a:solidFill>
                  <a:srgbClr val="669933"/>
                </a:solidFill>
                <a:effectLst/>
                <a:latin typeface="Fira Mono"/>
              </a:rPr>
              <a:t>string</a:t>
            </a:r>
            <a:r>
              <a:rPr lang="de-DE" altLang="zh-CN" sz="1400" b="0" i="0">
                <a:solidFill>
                  <a:srgbClr val="737373"/>
                </a:solidFill>
                <a:effectLst/>
                <a:latin typeface="Fira Mono"/>
              </a:rPr>
              <a:t> $class_name</a:t>
            </a:r>
            <a:r>
              <a:rPr lang="de-DE" altLang="zh-CN" sz="1400" b="0" i="0">
                <a:solidFill>
                  <a:srgbClr val="993366"/>
                </a:solidFill>
                <a:effectLst/>
                <a:latin typeface="Fira Mono"/>
              </a:rPr>
              <a:t> = "SimpleXMLElement"</a:t>
            </a:r>
            <a:r>
              <a:rPr lang="de-DE" altLang="zh-CN" sz="1400" b="0" i="0">
                <a:solidFill>
                  <a:srgbClr val="737373"/>
                </a:solidFill>
                <a:effectLst/>
                <a:latin typeface="Fira Mono"/>
              </a:rPr>
              <a:t> [, </a:t>
            </a:r>
            <a:r>
              <a:rPr lang="de-DE" altLang="zh-CN" sz="1400" b="0" i="0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de-DE" altLang="zh-CN" sz="1400" b="0" i="0">
                <a:solidFill>
                  <a:srgbClr val="737373"/>
                </a:solidFill>
                <a:effectLst/>
                <a:latin typeface="Fira Mono"/>
              </a:rPr>
              <a:t> $options</a:t>
            </a:r>
            <a:r>
              <a:rPr lang="de-DE" altLang="zh-CN" sz="1400" b="0" i="0">
                <a:solidFill>
                  <a:srgbClr val="993366"/>
                </a:solidFill>
                <a:effectLst/>
                <a:latin typeface="Fira Mono"/>
              </a:rPr>
              <a:t> = 0</a:t>
            </a:r>
            <a:r>
              <a:rPr lang="de-DE" altLang="zh-CN" sz="1400" b="0" i="0">
                <a:solidFill>
                  <a:srgbClr val="737373"/>
                </a:solidFill>
                <a:effectLst/>
                <a:latin typeface="Fira Mono"/>
              </a:rPr>
              <a:t> [, </a:t>
            </a:r>
            <a:r>
              <a:rPr lang="de-DE" altLang="zh-CN" sz="1400" b="0" i="0">
                <a:solidFill>
                  <a:srgbClr val="669933"/>
                </a:solidFill>
                <a:effectLst/>
                <a:latin typeface="Fira Mono"/>
              </a:rPr>
              <a:t>string</a:t>
            </a:r>
            <a:r>
              <a:rPr lang="de-DE" altLang="zh-CN" sz="1400" b="0" i="0">
                <a:solidFill>
                  <a:srgbClr val="737373"/>
                </a:solidFill>
                <a:effectLst/>
                <a:latin typeface="Fira Mono"/>
              </a:rPr>
              <a:t> $ns</a:t>
            </a:r>
            <a:r>
              <a:rPr lang="de-DE" altLang="zh-CN" sz="1400" b="0" i="0">
                <a:solidFill>
                  <a:srgbClr val="993366"/>
                </a:solidFill>
                <a:effectLst/>
                <a:latin typeface="Fira Mono"/>
              </a:rPr>
              <a:t> = ""</a:t>
            </a:r>
            <a:r>
              <a:rPr lang="de-DE" altLang="zh-CN" sz="1400" b="0" i="0">
                <a:solidFill>
                  <a:srgbClr val="737373"/>
                </a:solidFill>
                <a:effectLst/>
                <a:latin typeface="Fira Mono"/>
              </a:rPr>
              <a:t> [, </a:t>
            </a:r>
            <a:r>
              <a:rPr lang="de-DE" altLang="zh-CN" sz="1400" b="0" i="0">
                <a:solidFill>
                  <a:srgbClr val="669933"/>
                </a:solidFill>
                <a:effectLst/>
                <a:latin typeface="Fira Mono"/>
              </a:rPr>
              <a:t>bool</a:t>
            </a:r>
            <a:r>
              <a:rPr lang="de-DE" altLang="zh-CN" sz="1400" b="0" i="0">
                <a:solidFill>
                  <a:srgbClr val="737373"/>
                </a:solidFill>
                <a:effectLst/>
                <a:latin typeface="Fira Mono"/>
              </a:rPr>
              <a:t> $is_prefix</a:t>
            </a:r>
            <a:r>
              <a:rPr lang="de-DE" altLang="zh-CN" sz="1400" b="0" i="0">
                <a:solidFill>
                  <a:srgbClr val="993366"/>
                </a:solidFill>
                <a:effectLst/>
                <a:latin typeface="Fira Mono"/>
              </a:rPr>
              <a:t> = false</a:t>
            </a:r>
            <a:r>
              <a:rPr lang="de-DE" altLang="zh-CN" sz="1400" b="0" i="0">
                <a:solidFill>
                  <a:srgbClr val="737373"/>
                </a:solidFill>
                <a:effectLst/>
                <a:latin typeface="Fira Mono"/>
              </a:rPr>
              <a:t> ]]]] )</a:t>
            </a:r>
            <a:endParaRPr lang="zh-CN" altLang="en-US" sz="1400"/>
          </a:p>
        </p:txBody>
      </p:sp>
      <p:sp>
        <p:nvSpPr>
          <p:cNvPr id="5" name="矩形 4"/>
          <p:cNvSpPr/>
          <p:nvPr/>
        </p:nvSpPr>
        <p:spPr>
          <a:xfrm>
            <a:off x="1767023" y="3282328"/>
            <a:ext cx="5618582" cy="2011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altLang="zh-CN"/>
              <a:t>if ( file_exists ( 'test.xml' )) {</a:t>
            </a:r>
            <a:endParaRPr lang="is-IS" altLang="zh-CN"/>
          </a:p>
          <a:p>
            <a:r>
              <a:rPr lang="is-IS" altLang="zh-CN"/>
              <a:t>     $xml  =  simplexml_load_file ( 'test.xml' );</a:t>
            </a:r>
            <a:endParaRPr lang="is-IS" altLang="zh-CN"/>
          </a:p>
          <a:p>
            <a:r>
              <a:rPr lang="is-IS" altLang="zh-CN"/>
              <a:t> </a:t>
            </a:r>
            <a:endParaRPr lang="is-IS" altLang="zh-CN"/>
          </a:p>
          <a:p>
            <a:r>
              <a:rPr lang="is-IS" altLang="zh-CN"/>
              <a:t>     print_r ( $xml );</a:t>
            </a:r>
            <a:endParaRPr lang="is-IS" altLang="zh-CN"/>
          </a:p>
          <a:p>
            <a:r>
              <a:rPr lang="is-IS" altLang="zh-CN"/>
              <a:t>} else {</a:t>
            </a:r>
            <a:endParaRPr lang="is-IS" altLang="zh-CN"/>
          </a:p>
          <a:p>
            <a:r>
              <a:rPr lang="is-IS" altLang="zh-CN"/>
              <a:t>    exit( 'Failed to open test.xml.' );</a:t>
            </a:r>
            <a:endParaRPr lang="is-IS" altLang="zh-CN"/>
          </a:p>
          <a:p>
            <a:r>
              <a:rPr lang="is-IS" altLang="zh-CN"/>
              <a:t>}</a:t>
            </a:r>
            <a:endParaRPr lang="is-IS" altLang="zh-C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起源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>
            <a:fillRect/>
          </a:stretch>
        </a:blipFill>
        <a:blipFill rotWithShape="1">
          <a:blip xmlns:r="http://schemas.openxmlformats.org/officeDocument/2006/relationships" r:embed="rId2"/>
          <a:stretch>
            <a:fillRect/>
          </a:stretch>
        </a:blipFill>
        <a:blipFill rotWithShape="1">
          <a:blip xmlns:r="http://schemas.openxmlformats.org/officeDocument/2006/relationships" r:embed="rId3"/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起源.thmx</Template>
  <TotalTime>0</TotalTime>
  <Words>1495</Words>
  <Application>WPS 演示</Application>
  <PresentationFormat>全屏显示(4:3)</PresentationFormat>
  <Paragraphs>68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起源</vt:lpstr>
      <vt:lpstr>ini/xml</vt:lpstr>
      <vt:lpstr>ini文件</vt:lpstr>
      <vt:lpstr>解析ini文件</vt:lpstr>
      <vt:lpstr>解析ini文件</vt:lpstr>
      <vt:lpstr>解析多段ini文件</vt:lpstr>
      <vt:lpstr>练习</vt:lpstr>
      <vt:lpstr>xml文件</vt:lpstr>
      <vt:lpstr>simplexml_load_file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Andy Lui</dc:creator>
  <cp:lastModifiedBy>Administrator</cp:lastModifiedBy>
  <cp:revision>107</cp:revision>
  <dcterms:created xsi:type="dcterms:W3CDTF">2015-12-25T00:39:00Z</dcterms:created>
  <dcterms:modified xsi:type="dcterms:W3CDTF">2016-05-25T04:46:50Z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2052-10.1.0.5602</vt:lpwstr>
  </property>
</Properties>
</file>