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9" r:id="rId3"/>
    <p:sldId id="258" r:id="rId4"/>
    <p:sldId id="263" r:id="rId5"/>
    <p:sldId id="260" r:id="rId6"/>
    <p:sldId id="261" r:id="rId7"/>
    <p:sldId id="262" r:id="rId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55" autoAdjust="0"/>
    <p:restoredTop sz="94655" autoAdjust="0"/>
  </p:normalViewPr>
  <p:slideViewPr>
    <p:cSldViewPr>
      <p:cViewPr varScale="1">
        <p:scale>
          <a:sx n="90" d="100"/>
          <a:sy n="90" d="100"/>
        </p:scale>
        <p:origin x="1277" y="67"/>
      </p:cViewPr>
      <p:guideLst>
        <p:guide orient="horz" pos="2160"/>
        <p:guide pos="2880"/>
      </p:guideLst>
    </p:cSldViewPr>
  </p:slideViewPr>
  <p:notesTextViewPr>
    <p:cViewPr>
      <p:scale>
        <a:sx n="100" d="100"/>
        <a:sy n="100" d="100"/>
      </p:scale>
      <p:origin x="0" y="-3288"/>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7B553C0-A9C6-4E54-AC1A-FAC8634B84DD}"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Recognizing neurodiversity fosters inclusivity and understanding, allowing minority neurodivergent youth to thrive by promoting acceptance and reducing stigma associated with their conditions.</a:t>
            </a:r>
            <a:endParaRPr lang="en-US" sz="105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Supporting neurodivergent youth is crucial for their personal growth and societal contribution, as it enhances their self-esteem, social skills, and overall well-being through tailored therapeutic interventions.</a:t>
            </a:r>
            <a:endParaRPr lang="en-US" sz="1050" dirty="0"/>
          </a:p>
        </p:txBody>
      </p:sp>
      <p:sp>
        <p:nvSpPr>
          <p:cNvPr id="4" name="Slide Number Placeholder 3"/>
          <p:cNvSpPr>
            <a:spLocks noGrp="1"/>
          </p:cNvSpPr>
          <p:nvPr>
            <p:ph type="sldNum" sz="quarter" idx="5"/>
          </p:nvPr>
        </p:nvSpPr>
        <p:spPr/>
        <p:txBody>
          <a:bodyPr/>
          <a:lstStyle/>
          <a:p>
            <a:fld id="{77B553C0-A9C6-4E54-AC1A-FAC8634B84DD}" type="slidenum">
              <a:rPr lang="ru-RU" smtClean="0"/>
              <a:pPr/>
              <a:t>2</a:t>
            </a:fld>
            <a:endParaRPr lang="ru-RU"/>
          </a:p>
        </p:txBody>
      </p:sp>
    </p:spTree>
    <p:extLst>
      <p:ext uri="{BB962C8B-B14F-4D97-AF65-F5344CB8AC3E}">
        <p14:creationId xmlns:p14="http://schemas.microsoft.com/office/powerpoint/2010/main" val="1561629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Minority children often face significant barriers in accessing therapeutic services due to systemic inequities, including geographic isolation and a shortage of culturally competent providers in their communities. This leads me to the supporting data I found regarding this.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05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Many families struggle with financial limitations that prevent them from affording necessary therapeutic services, particularly when insurance coverage is inadequate or non-existent for mental health care.</a:t>
            </a:r>
            <a:endParaRPr lang="en-US" sz="105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These youth frequently face inadequate educational resources and support systems that fail to accommodate their unique learning needs, resulting in lower academic achievement and increased feelings of isolation, further complicating their social interactions and mental health.</a:t>
            </a:r>
            <a:endParaRPr lang="en-US" sz="1000" dirty="0"/>
          </a:p>
          <a:p>
            <a:endParaRPr lang="en-US" dirty="0"/>
          </a:p>
        </p:txBody>
      </p:sp>
      <p:sp>
        <p:nvSpPr>
          <p:cNvPr id="4" name="Slide Number Placeholder 3"/>
          <p:cNvSpPr>
            <a:spLocks noGrp="1"/>
          </p:cNvSpPr>
          <p:nvPr>
            <p:ph type="sldNum" sz="quarter" idx="5"/>
          </p:nvPr>
        </p:nvSpPr>
        <p:spPr/>
        <p:txBody>
          <a:bodyPr/>
          <a:lstStyle/>
          <a:p>
            <a:fld id="{77B553C0-A9C6-4E54-AC1A-FAC8634B84DD}" type="slidenum">
              <a:rPr lang="ru-RU" smtClean="0"/>
              <a:pPr/>
              <a:t>3</a:t>
            </a:fld>
            <a:endParaRPr lang="ru-RU"/>
          </a:p>
        </p:txBody>
      </p:sp>
    </p:spTree>
    <p:extLst>
      <p:ext uri="{BB962C8B-B14F-4D97-AF65-F5344CB8AC3E}">
        <p14:creationId xmlns:p14="http://schemas.microsoft.com/office/powerpoint/2010/main" val="3392151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2D0CE"/>
                </a:solidFill>
                <a:effectLst/>
                <a:latin typeface="-apple-system"/>
              </a:rPr>
              <a:t>Increasing Prevalence</a:t>
            </a:r>
            <a:r>
              <a:rPr lang="en-US" b="0" i="0" dirty="0">
                <a:solidFill>
                  <a:srgbClr val="D2D0CE"/>
                </a:solidFill>
                <a:effectLst/>
                <a:latin typeface="-apple-system"/>
              </a:rPr>
              <a:t>: The prevalence of ASD has increased significantly from 2000 to 2020. In 2000, the prevalence was 6.7 per 1,000 children (about 1 in 150), while in 2020, it was 27.6 per 1,000 children (about 1 in 36).</a:t>
            </a:r>
          </a:p>
          <a:p>
            <a:pPr algn="l">
              <a:buFont typeface="+mj-lt"/>
              <a:buAutoNum type="arabicPeriod"/>
            </a:pPr>
            <a:r>
              <a:rPr lang="en-US" b="1" i="0" dirty="0">
                <a:solidFill>
                  <a:srgbClr val="D2D0CE"/>
                </a:solidFill>
                <a:effectLst/>
                <a:latin typeface="-apple-system"/>
              </a:rPr>
              <a:t>Consistency in Reporting Sites</a:t>
            </a:r>
            <a:r>
              <a:rPr lang="en-US" b="0" i="0" dirty="0">
                <a:solidFill>
                  <a:srgbClr val="D2D0CE"/>
                </a:solidFill>
                <a:effectLst/>
                <a:latin typeface="-apple-system"/>
              </a:rPr>
              <a:t>: The number of ADDM sites reporting data has remained relatively consistent, with 11 sites reporting in most years. This consistency helps ensure the reliability of the data over time.</a:t>
            </a:r>
          </a:p>
          <a:p>
            <a:pPr algn="l">
              <a:buFont typeface="+mj-lt"/>
              <a:buAutoNum type="arabicPeriod"/>
            </a:pPr>
            <a:r>
              <a:rPr lang="en-US" b="1" i="0" dirty="0">
                <a:solidFill>
                  <a:srgbClr val="D2D0CE"/>
                </a:solidFill>
                <a:effectLst/>
                <a:latin typeface="-apple-system"/>
              </a:rPr>
              <a:t>Range of Prevalence</a:t>
            </a:r>
            <a:r>
              <a:rPr lang="en-US" b="0" i="0" dirty="0">
                <a:solidFill>
                  <a:srgbClr val="D2D0CE"/>
                </a:solidFill>
                <a:effectLst/>
                <a:latin typeface="-apple-system"/>
              </a:rPr>
              <a:t>: The range of prevalence across different ADDM sites shows variability, indicating that some regions have higher or lower rates of ASD diagnosis. For example, in 2020, the range was 23.1 to 44.9 per 1,000 children.</a:t>
            </a:r>
          </a:p>
          <a:p>
            <a:pPr algn="l">
              <a:buFont typeface="+mj-lt"/>
              <a:buAutoNum type="arabicPeriod"/>
            </a:pPr>
            <a:r>
              <a:rPr lang="en-US" b="1" i="0" dirty="0">
                <a:solidFill>
                  <a:srgbClr val="D2D0CE"/>
                </a:solidFill>
                <a:effectLst/>
                <a:latin typeface="-apple-system"/>
              </a:rPr>
              <a:t>Yearly Trends</a:t>
            </a:r>
            <a:r>
              <a:rPr lang="en-US" b="0" i="0" dirty="0">
                <a:solidFill>
                  <a:srgbClr val="D2D0CE"/>
                </a:solidFill>
                <a:effectLst/>
                <a:latin typeface="-apple-system"/>
              </a:rPr>
              <a:t>: Each surveillance year shows a gradual increase in the prevalence rate, reflecting either an increase in the actual incidence of ASD, better diagnostic practices, or a combination of both.</a:t>
            </a:r>
          </a:p>
          <a:p>
            <a:endParaRPr lang="en-US" dirty="0"/>
          </a:p>
        </p:txBody>
      </p:sp>
      <p:sp>
        <p:nvSpPr>
          <p:cNvPr id="4" name="Slide Number Placeholder 3"/>
          <p:cNvSpPr>
            <a:spLocks noGrp="1"/>
          </p:cNvSpPr>
          <p:nvPr>
            <p:ph type="sldNum" sz="quarter" idx="5"/>
          </p:nvPr>
        </p:nvSpPr>
        <p:spPr/>
        <p:txBody>
          <a:bodyPr/>
          <a:lstStyle/>
          <a:p>
            <a:fld id="{77B553C0-A9C6-4E54-AC1A-FAC8634B84DD}" type="slidenum">
              <a:rPr lang="ru-RU" smtClean="0"/>
              <a:pPr/>
              <a:t>4</a:t>
            </a:fld>
            <a:endParaRPr lang="ru-RU"/>
          </a:p>
        </p:txBody>
      </p:sp>
    </p:spTree>
    <p:extLst>
      <p:ext uri="{BB962C8B-B14F-4D97-AF65-F5344CB8AC3E}">
        <p14:creationId xmlns:p14="http://schemas.microsoft.com/office/powerpoint/2010/main" val="171999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Entities</a:t>
            </a:r>
            <a:endParaRPr lang="en-US" dirty="0"/>
          </a:p>
          <a:p>
            <a:pPr>
              <a:buFont typeface="Arial" panose="020B0604020202020204" pitchFamily="34" charset="0"/>
              <a:buChar char="•"/>
            </a:pPr>
            <a:r>
              <a:rPr lang="en-US" b="1" dirty="0"/>
              <a:t>PROVIDERS:</a:t>
            </a:r>
            <a:r>
              <a:rPr lang="en-US" dirty="0"/>
              <a:t> Represents healthcare providers (doctors, nurses, etc.).</a:t>
            </a:r>
          </a:p>
          <a:p>
            <a:pPr>
              <a:buFont typeface="Arial" panose="020B0604020202020204" pitchFamily="34" charset="0"/>
              <a:buChar char="•"/>
            </a:pPr>
            <a:r>
              <a:rPr lang="en-US" b="1" dirty="0"/>
              <a:t>INVOICES:</a:t>
            </a:r>
            <a:r>
              <a:rPr lang="en-US" dirty="0"/>
              <a:t> Represents invoices generated for services provided.</a:t>
            </a:r>
          </a:p>
          <a:p>
            <a:pPr>
              <a:buFont typeface="Arial" panose="020B0604020202020204" pitchFamily="34" charset="0"/>
              <a:buChar char="•"/>
            </a:pPr>
            <a:r>
              <a:rPr lang="en-US" b="1" dirty="0"/>
              <a:t>STAFF:</a:t>
            </a:r>
            <a:r>
              <a:rPr lang="en-US" dirty="0"/>
              <a:t> Represents employees of the healthcare facility.</a:t>
            </a:r>
          </a:p>
          <a:p>
            <a:pPr>
              <a:buFont typeface="Arial" panose="020B0604020202020204" pitchFamily="34" charset="0"/>
              <a:buChar char="•"/>
            </a:pPr>
            <a:r>
              <a:rPr lang="en-US" b="1" dirty="0"/>
              <a:t>FUNDINGSOURCE:</a:t>
            </a:r>
            <a:r>
              <a:rPr lang="en-US" dirty="0"/>
              <a:t> Represents sources of funding for the facility (e.g., grants, donations).</a:t>
            </a:r>
          </a:p>
          <a:p>
            <a:pPr>
              <a:buFont typeface="Arial" panose="020B0604020202020204" pitchFamily="34" charset="0"/>
              <a:buChar char="•"/>
            </a:pPr>
            <a:r>
              <a:rPr lang="en-US" b="1" dirty="0"/>
              <a:t>SERVICES:</a:t>
            </a:r>
            <a:r>
              <a:rPr lang="en-US" dirty="0"/>
              <a:t> Represents the types of healthcare services offered.</a:t>
            </a:r>
          </a:p>
          <a:p>
            <a:pPr>
              <a:buFont typeface="Arial" panose="020B0604020202020204" pitchFamily="34" charset="0"/>
              <a:buChar char="•"/>
            </a:pPr>
            <a:r>
              <a:rPr lang="en-US" b="1" dirty="0"/>
              <a:t>PAYMENTS:</a:t>
            </a:r>
            <a:r>
              <a:rPr lang="en-US" dirty="0"/>
              <a:t> Represents payments made on invoices.</a:t>
            </a:r>
          </a:p>
          <a:p>
            <a:pPr>
              <a:buFont typeface="Arial" panose="020B0604020202020204" pitchFamily="34" charset="0"/>
              <a:buChar char="•"/>
            </a:pPr>
            <a:r>
              <a:rPr lang="en-US" b="1" dirty="0"/>
              <a:t>CLIENTS:</a:t>
            </a:r>
            <a:r>
              <a:rPr lang="en-US" dirty="0"/>
              <a:t> Represents patients or clients of the healthcare facility.</a:t>
            </a:r>
          </a:p>
          <a:p>
            <a:pPr>
              <a:buFont typeface="Arial" panose="020B0604020202020204" pitchFamily="34" charset="0"/>
              <a:buChar char="•"/>
            </a:pPr>
            <a:r>
              <a:rPr lang="en-US" b="1" dirty="0"/>
              <a:t>INSURANCECOMPANY:</a:t>
            </a:r>
            <a:r>
              <a:rPr lang="en-US" dirty="0"/>
              <a:t> Represents insurance companies that work with the facility.</a:t>
            </a:r>
          </a:p>
          <a:p>
            <a:pPr>
              <a:buFont typeface="Arial" panose="020B0604020202020204" pitchFamily="34" charset="0"/>
              <a:buChar char="•"/>
            </a:pPr>
            <a:r>
              <a:rPr lang="en-US" b="1" dirty="0"/>
              <a:t>POLICY:</a:t>
            </a:r>
            <a:r>
              <a:rPr lang="en-US" dirty="0"/>
              <a:t> Represents insurance policies held by clients.</a:t>
            </a:r>
          </a:p>
          <a:p>
            <a:r>
              <a:rPr lang="en-US" b="1" dirty="0"/>
              <a:t>Relationships</a:t>
            </a:r>
            <a:endParaRPr lang="en-US" dirty="0"/>
          </a:p>
          <a:p>
            <a:pPr>
              <a:buFont typeface="Arial" panose="020B0604020202020204" pitchFamily="34" charset="0"/>
              <a:buChar char="•"/>
            </a:pPr>
            <a:r>
              <a:rPr lang="en-US" b="1" dirty="0"/>
              <a:t>One-to-Many:</a:t>
            </a:r>
            <a:r>
              <a:rPr lang="en-US" dirty="0"/>
              <a:t> </a:t>
            </a:r>
          </a:p>
          <a:p>
            <a:pPr marL="742950" lvl="1" indent="-285750">
              <a:buFont typeface="Arial" panose="020B0604020202020204" pitchFamily="34" charset="0"/>
              <a:buChar char="•"/>
            </a:pPr>
            <a:r>
              <a:rPr lang="en-US" dirty="0"/>
              <a:t>A provider can offer many services.</a:t>
            </a:r>
          </a:p>
          <a:p>
            <a:pPr marL="742950" lvl="1" indent="-285750">
              <a:buFont typeface="Arial" panose="020B0604020202020204" pitchFamily="34" charset="0"/>
              <a:buChar char="•"/>
            </a:pPr>
            <a:r>
              <a:rPr lang="en-US" dirty="0"/>
              <a:t>An invoice can include many services.</a:t>
            </a:r>
          </a:p>
          <a:p>
            <a:pPr marL="742950" lvl="1" indent="-285750">
              <a:buFont typeface="Arial" panose="020B0604020202020204" pitchFamily="34" charset="0"/>
              <a:buChar char="•"/>
            </a:pPr>
            <a:r>
              <a:rPr lang="en-US" dirty="0"/>
              <a:t>A staff member can manage many clients.</a:t>
            </a:r>
          </a:p>
          <a:p>
            <a:pPr marL="742950" lvl="1" indent="-285750">
              <a:buFont typeface="Arial" panose="020B0604020202020204" pitchFamily="34" charset="0"/>
              <a:buChar char="•"/>
            </a:pPr>
            <a:r>
              <a:rPr lang="en-US" dirty="0"/>
              <a:t>A funding source can donate to many clients.</a:t>
            </a:r>
          </a:p>
          <a:p>
            <a:pPr marL="742950" lvl="1" indent="-285750">
              <a:buFont typeface="Arial" panose="020B0604020202020204" pitchFamily="34" charset="0"/>
              <a:buChar char="•"/>
            </a:pPr>
            <a:r>
              <a:rPr lang="en-US" dirty="0"/>
              <a:t>A client can have many policies.</a:t>
            </a:r>
          </a:p>
          <a:p>
            <a:pPr marL="742950" lvl="1" indent="-285750">
              <a:buFont typeface="Arial" panose="020B0604020202020204" pitchFamily="34" charset="0"/>
              <a:buChar char="•"/>
            </a:pPr>
            <a:r>
              <a:rPr lang="en-US" dirty="0"/>
              <a:t>An insurance company can offer many policies.</a:t>
            </a:r>
          </a:p>
          <a:p>
            <a:pPr>
              <a:buFont typeface="Arial" panose="020B0604020202020204" pitchFamily="34" charset="0"/>
              <a:buChar char="•"/>
            </a:pPr>
            <a:r>
              <a:rPr lang="en-US" b="1" dirty="0"/>
              <a:t>Many-to-Many:</a:t>
            </a:r>
            <a:r>
              <a:rPr lang="en-US" dirty="0"/>
              <a:t> </a:t>
            </a:r>
          </a:p>
          <a:p>
            <a:pPr marL="742950" lvl="1" indent="-285750">
              <a:buFont typeface="Arial" panose="020B0604020202020204" pitchFamily="34" charset="0"/>
              <a:buChar char="•"/>
            </a:pPr>
            <a:r>
              <a:rPr lang="en-US" dirty="0"/>
              <a:t>A service can be included in many invoices.</a:t>
            </a:r>
          </a:p>
          <a:p>
            <a:pPr marL="742950" lvl="1" indent="-285750">
              <a:buFont typeface="Arial" panose="020B0604020202020204" pitchFamily="34" charset="0"/>
              <a:buChar char="•"/>
            </a:pPr>
            <a:r>
              <a:rPr lang="en-US" dirty="0"/>
              <a:t>A client can generate many payments.</a:t>
            </a:r>
          </a:p>
          <a:p>
            <a:pPr marL="742950" lvl="1" indent="-285750">
              <a:buFont typeface="Arial" panose="020B0604020202020204" pitchFamily="34" charset="0"/>
              <a:buChar char="•"/>
            </a:pPr>
            <a:r>
              <a:rPr lang="en-US" dirty="0"/>
              <a:t>A client can be managed by many staff members.</a:t>
            </a:r>
          </a:p>
          <a:p>
            <a:pPr marL="742950" lvl="1" indent="-285750">
              <a:buFont typeface="Arial" panose="020B0604020202020204" pitchFamily="34" charset="0"/>
              <a:buChar char="•"/>
            </a:pPr>
            <a:r>
              <a:rPr lang="en-US" dirty="0"/>
              <a:t>A client can donate to many funding sources.</a:t>
            </a:r>
          </a:p>
          <a:p>
            <a:pPr marL="742950" lvl="1" indent="-285750">
              <a:buFont typeface="Arial" panose="020B0604020202020204" pitchFamily="34" charset="0"/>
              <a:buChar char="•"/>
            </a:pPr>
            <a:r>
              <a:rPr lang="en-US" dirty="0"/>
              <a:t>A policy can be associated with many clients.</a:t>
            </a:r>
          </a:p>
          <a:p>
            <a:r>
              <a:rPr lang="en-US" b="1" dirty="0"/>
              <a:t>Data Flow and Business Processes</a:t>
            </a:r>
            <a:endParaRPr lang="en-US" dirty="0"/>
          </a:p>
          <a:p>
            <a:r>
              <a:rPr lang="en-US" dirty="0"/>
              <a:t>Based on the ERD, we can infer the following business processes:</a:t>
            </a:r>
          </a:p>
          <a:p>
            <a:pPr>
              <a:buFont typeface="+mj-lt"/>
              <a:buAutoNum type="arabicPeriod"/>
            </a:pPr>
            <a:r>
              <a:rPr lang="en-US" b="1" dirty="0"/>
              <a:t>Service Provision:</a:t>
            </a:r>
            <a:r>
              <a:rPr lang="en-US" dirty="0"/>
              <a:t> Providers offer services to clients.</a:t>
            </a:r>
          </a:p>
          <a:p>
            <a:pPr>
              <a:buFont typeface="+mj-lt"/>
              <a:buAutoNum type="arabicPeriod"/>
            </a:pPr>
            <a:r>
              <a:rPr lang="en-US" b="1" dirty="0"/>
              <a:t>Invoicing:</a:t>
            </a:r>
            <a:r>
              <a:rPr lang="en-US" dirty="0"/>
              <a:t> Services rendered result in invoices generated for clients.</a:t>
            </a:r>
          </a:p>
          <a:p>
            <a:pPr>
              <a:buFont typeface="+mj-lt"/>
              <a:buAutoNum type="arabicPeriod"/>
            </a:pPr>
            <a:r>
              <a:rPr lang="en-US" b="1" dirty="0"/>
              <a:t>Payment Processing:</a:t>
            </a:r>
            <a:r>
              <a:rPr lang="en-US" dirty="0"/>
              <a:t> Clients make payments on invoices.</a:t>
            </a:r>
          </a:p>
          <a:p>
            <a:pPr>
              <a:buFont typeface="+mj-lt"/>
              <a:buAutoNum type="arabicPeriod"/>
            </a:pPr>
            <a:r>
              <a:rPr lang="en-US" b="1" dirty="0"/>
              <a:t>Insurance Claims:</a:t>
            </a:r>
            <a:r>
              <a:rPr lang="en-US" dirty="0"/>
              <a:t> Clients with insurance submit claims to their insurance companies.</a:t>
            </a:r>
          </a:p>
          <a:p>
            <a:pPr>
              <a:buFont typeface="+mj-lt"/>
              <a:buAutoNum type="arabicPeriod"/>
            </a:pPr>
            <a:r>
              <a:rPr lang="en-US" b="1" dirty="0"/>
              <a:t>Staff Management:</a:t>
            </a:r>
            <a:r>
              <a:rPr lang="en-US" dirty="0"/>
              <a:t> Staff members manage clients and services.</a:t>
            </a:r>
          </a:p>
          <a:p>
            <a:pPr>
              <a:buFont typeface="+mj-lt"/>
              <a:buAutoNum type="arabicPeriod"/>
            </a:pPr>
            <a:r>
              <a:rPr lang="en-US" b="1"/>
              <a:t>Financial Management:</a:t>
            </a:r>
            <a:r>
              <a:rPr lang="en-US"/>
              <a:t> The facility manages funding sources, payments, and insurance claims.</a:t>
            </a:r>
          </a:p>
          <a:p>
            <a:endParaRPr lang="en-US" dirty="0"/>
          </a:p>
        </p:txBody>
      </p:sp>
      <p:sp>
        <p:nvSpPr>
          <p:cNvPr id="4" name="Slide Number Placeholder 3"/>
          <p:cNvSpPr>
            <a:spLocks noGrp="1"/>
          </p:cNvSpPr>
          <p:nvPr>
            <p:ph type="sldNum" sz="quarter" idx="5"/>
          </p:nvPr>
        </p:nvSpPr>
        <p:spPr/>
        <p:txBody>
          <a:bodyPr/>
          <a:lstStyle/>
          <a:p>
            <a:fld id="{77B553C0-A9C6-4E54-AC1A-FAC8634B84DD}" type="slidenum">
              <a:rPr lang="ru-RU" smtClean="0"/>
              <a:pPr/>
              <a:t>6</a:t>
            </a:fld>
            <a:endParaRPr lang="ru-RU"/>
          </a:p>
        </p:txBody>
      </p:sp>
    </p:spTree>
    <p:extLst>
      <p:ext uri="{BB962C8B-B14F-4D97-AF65-F5344CB8AC3E}">
        <p14:creationId xmlns:p14="http://schemas.microsoft.com/office/powerpoint/2010/main" val="343011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2420938"/>
            <a:ext cx="4176713" cy="893762"/>
          </a:xfrm>
        </p:spPr>
        <p:txBody>
          <a:bodyPr/>
          <a:lstStyle>
            <a:lvl1pPr>
              <a:defRPr sz="2000"/>
            </a:lvl1pPr>
          </a:lstStyle>
          <a:p>
            <a:r>
              <a:rPr lang="ru-RU"/>
              <a:t>Click to edit Master title style</a:t>
            </a:r>
          </a:p>
        </p:txBody>
      </p:sp>
      <p:sp>
        <p:nvSpPr>
          <p:cNvPr id="5123" name="Rectangle 3"/>
          <p:cNvSpPr>
            <a:spLocks noGrp="1" noChangeArrowheads="1"/>
          </p:cNvSpPr>
          <p:nvPr>
            <p:ph type="subTitle" idx="1"/>
          </p:nvPr>
        </p:nvSpPr>
        <p:spPr>
          <a:xfrm>
            <a:off x="0" y="3213100"/>
            <a:ext cx="4176713" cy="503238"/>
          </a:xfrm>
          <a:effectLst>
            <a:outerShdw dist="17961" dir="2700000" algn="ctr" rotWithShape="0">
              <a:schemeClr val="bg2"/>
            </a:outerShdw>
          </a:effectLst>
        </p:spPr>
        <p:txBody>
          <a:bodyPr/>
          <a:lstStyle>
            <a:lvl1pPr marL="0" indent="0">
              <a:buFontTx/>
              <a:buNone/>
              <a:defRPr sz="20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580063" y="188913"/>
            <a:ext cx="1584325" cy="5470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27088" y="188913"/>
            <a:ext cx="4600575" cy="5470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827088" y="836613"/>
            <a:ext cx="3092450" cy="4822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071938" y="836613"/>
            <a:ext cx="3092450" cy="4822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27088" y="188913"/>
            <a:ext cx="5759450" cy="5080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827088" y="836613"/>
            <a:ext cx="6337300" cy="4822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b="1">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charset="0"/>
        </a:defRPr>
      </a:lvl2pPr>
      <a:lvl3pPr algn="l" rtl="0" fontAlgn="base">
        <a:spcBef>
          <a:spcPct val="0"/>
        </a:spcBef>
        <a:spcAft>
          <a:spcPct val="0"/>
        </a:spcAft>
        <a:defRPr sz="2800" b="1">
          <a:solidFill>
            <a:schemeClr val="bg1"/>
          </a:solidFill>
          <a:latin typeface="Arial" charset="0"/>
        </a:defRPr>
      </a:lvl3pPr>
      <a:lvl4pPr algn="l" rtl="0" fontAlgn="base">
        <a:spcBef>
          <a:spcPct val="0"/>
        </a:spcBef>
        <a:spcAft>
          <a:spcPct val="0"/>
        </a:spcAft>
        <a:defRPr sz="2800" b="1">
          <a:solidFill>
            <a:schemeClr val="bg1"/>
          </a:solidFill>
          <a:latin typeface="Arial" charset="0"/>
        </a:defRPr>
      </a:lvl4pPr>
      <a:lvl5pPr algn="l" rtl="0" fontAlgn="base">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250825" y="2708274"/>
            <a:ext cx="3529087" cy="936750"/>
          </a:xfrm>
          <a:noFill/>
        </p:spPr>
        <p:txBody>
          <a:bodyPr/>
          <a:lstStyle/>
          <a:p>
            <a:r>
              <a:rPr lang="en-US" sz="2400" b="1" dirty="0">
                <a:solidFill>
                  <a:srgbClr val="FFFF00"/>
                </a:solidFill>
                <a:effectLst>
                  <a:outerShdw blurRad="38100" dist="38100" dir="2700000" algn="tl">
                    <a:srgbClr val="000000">
                      <a:alpha val="43137"/>
                    </a:srgbClr>
                  </a:outerShdw>
                </a:effectLst>
                <a:latin typeface="+mn-lt"/>
              </a:rPr>
              <a:t>Beyond the Spectrum</a:t>
            </a:r>
            <a:endParaRPr lang="uk-UA" sz="2400" dirty="0">
              <a:solidFill>
                <a:srgbClr val="FFFF00"/>
              </a:solidFill>
              <a:effectLst>
                <a:outerShdw blurRad="38100" dist="38100" dir="2700000" algn="tl">
                  <a:srgbClr val="000000">
                    <a:alpha val="43137"/>
                  </a:srgbClr>
                </a:outerShdw>
              </a:effectLst>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25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DEC7-26FA-96BB-4401-184DB566240F}"/>
              </a:ext>
            </a:extLst>
          </p:cNvPr>
          <p:cNvSpPr>
            <a:spLocks noGrp="1"/>
          </p:cNvSpPr>
          <p:nvPr>
            <p:ph type="title"/>
          </p:nvPr>
        </p:nvSpPr>
        <p:spPr>
          <a:xfrm>
            <a:off x="1043608" y="0"/>
            <a:ext cx="5542930" cy="696912"/>
          </a:xfrm>
        </p:spPr>
        <p:txBody>
          <a:bodyPr>
            <a:normAutofit/>
          </a:bodyPr>
          <a:lstStyle/>
          <a:p>
            <a:br>
              <a:rPr lang="en-US" sz="1100" dirty="0"/>
            </a:br>
            <a:endParaRPr lang="en-US" dirty="0"/>
          </a:p>
        </p:txBody>
      </p:sp>
      <p:sp>
        <p:nvSpPr>
          <p:cNvPr id="4" name="TextBox 8">
            <a:extLst>
              <a:ext uri="{FF2B5EF4-FFF2-40B4-BE49-F238E27FC236}">
                <a16:creationId xmlns:a16="http://schemas.microsoft.com/office/drawing/2014/main" id="{D93C1F6A-ACF9-C0C5-575C-45F5372FF5FF}"/>
              </a:ext>
            </a:extLst>
          </p:cNvPr>
          <p:cNvSpPr txBox="1"/>
          <p:nvPr/>
        </p:nvSpPr>
        <p:spPr>
          <a:xfrm>
            <a:off x="2263940" y="168268"/>
            <a:ext cx="4616119" cy="426516"/>
          </a:xfrm>
          <a:prstGeom prst="rect">
            <a:avLst/>
          </a:prstGeom>
          <a:solidFill>
            <a:srgbClr val="000000">
              <a:alpha val="0"/>
            </a:srgbClr>
          </a:solidFill>
        </p:spPr>
        <p:txBody>
          <a:bodyPr lIns="0" tIns="0" rIns="0" bIns="0" rtlCol="0" anchor="ctr"/>
          <a:lstStyle/>
          <a:p>
            <a:pPr indent="0" algn="ctr">
              <a:lnSpc>
                <a:spcPct val="100000"/>
              </a:lnSpc>
              <a:defRPr/>
            </a:pPr>
            <a:r>
              <a:rPr lang="en-US" sz="2400" b="1" dirty="0">
                <a:solidFill>
                  <a:schemeClr val="tx2"/>
                </a:solidFill>
                <a:effectLst>
                  <a:outerShdw blurRad="38100" dist="38100" dir="2700000" algn="tl">
                    <a:srgbClr val="000000">
                      <a:alpha val="43137"/>
                    </a:srgbClr>
                  </a:outerShdw>
                </a:effectLst>
                <a:latin typeface="+mn-lt"/>
              </a:rPr>
              <a:t>Understanding Neurodiversity</a:t>
            </a:r>
            <a:endParaRPr lang="en-US" sz="2400" dirty="0">
              <a:solidFill>
                <a:schemeClr val="tx2"/>
              </a:solidFill>
              <a:effectLst>
                <a:outerShdw blurRad="38100" dist="38100" dir="2700000" algn="tl">
                  <a:srgbClr val="000000">
                    <a:alpha val="43137"/>
                  </a:srgbClr>
                </a:outerShdw>
              </a:effectLst>
              <a:latin typeface="+mn-lt"/>
            </a:endParaRPr>
          </a:p>
        </p:txBody>
      </p:sp>
      <p:pic>
        <p:nvPicPr>
          <p:cNvPr id="7" name="Picture 3">
            <a:extLst>
              <a:ext uri="{FF2B5EF4-FFF2-40B4-BE49-F238E27FC236}">
                <a16:creationId xmlns:a16="http://schemas.microsoft.com/office/drawing/2014/main" id="{822D8BF4-A29E-629F-4EDD-D01502F72877}"/>
              </a:ext>
            </a:extLst>
          </p:cNvPr>
          <p:cNvPicPr>
            <a:picLocks noGrp="1" noChangeAspect="1"/>
          </p:cNvPicPr>
          <p:nvPr>
            <p:ph idx="1"/>
          </p:nvPr>
        </p:nvPicPr>
        <p:blipFill>
          <a:blip r:embed="rId3"/>
          <a:srcRect/>
          <a:stretch>
            <a:fillRect/>
          </a:stretch>
        </p:blipFill>
        <p:spPr>
          <a:xfrm>
            <a:off x="2647719" y="2517901"/>
            <a:ext cx="3960440" cy="3960440"/>
          </a:xfrm>
          <a:prstGeom prst="roundRect">
            <a:avLst>
              <a:gd name="adj" fmla="val 6000"/>
            </a:avLst>
          </a:prstGeom>
        </p:spPr>
      </p:pic>
      <p:sp>
        <p:nvSpPr>
          <p:cNvPr id="9" name="TextBox 8">
            <a:extLst>
              <a:ext uri="{FF2B5EF4-FFF2-40B4-BE49-F238E27FC236}">
                <a16:creationId xmlns:a16="http://schemas.microsoft.com/office/drawing/2014/main" id="{8256EA39-F35A-E8E7-1974-3FCD5A713DB0}"/>
              </a:ext>
            </a:extLst>
          </p:cNvPr>
          <p:cNvSpPr txBox="1"/>
          <p:nvPr/>
        </p:nvSpPr>
        <p:spPr>
          <a:xfrm>
            <a:off x="2506267" y="885552"/>
            <a:ext cx="4345309" cy="1477328"/>
          </a:xfrm>
          <a:prstGeom prst="rect">
            <a:avLst/>
          </a:prstGeom>
          <a:noFill/>
        </p:spPr>
        <p:txBody>
          <a:bodyPr wrap="square">
            <a:spAutoFit/>
          </a:bodyPr>
          <a:lstStyle/>
          <a:p>
            <a:pPr indent="0" algn="just">
              <a:lnSpc>
                <a:spcPct val="100000"/>
              </a:lnSpc>
              <a:defRPr/>
            </a:pPr>
            <a:r>
              <a:rPr lang="en-US" sz="1800" b="0" dirty="0">
                <a:solidFill>
                  <a:srgbClr val="000000"/>
                </a:solidFill>
                <a:latin typeface="苹方-简"/>
              </a:rPr>
              <a:t>Neurodiversity refers to the natural variation in human brain function and behavior, emphasizing that neurological differences such as autism, ADHD, and dyslexia are part of human diversity rather than deficits. </a:t>
            </a:r>
            <a:endParaRPr lang="en-US" sz="1400" dirty="0"/>
          </a:p>
        </p:txBody>
      </p:sp>
    </p:spTree>
    <p:extLst>
      <p:ext uri="{BB962C8B-B14F-4D97-AF65-F5344CB8AC3E}">
        <p14:creationId xmlns:p14="http://schemas.microsoft.com/office/powerpoint/2010/main" val="103124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extBox 13">
            <a:extLst>
              <a:ext uri="{FF2B5EF4-FFF2-40B4-BE49-F238E27FC236}">
                <a16:creationId xmlns:a16="http://schemas.microsoft.com/office/drawing/2014/main" id="{7718F9F1-D063-D39C-AF9C-A0CB1ECB7583}"/>
              </a:ext>
            </a:extLst>
          </p:cNvPr>
          <p:cNvSpPr txBox="1">
            <a:spLocks noGrp="1"/>
          </p:cNvSpPr>
          <p:nvPr>
            <p:ph type="title"/>
          </p:nvPr>
        </p:nvSpPr>
        <p:spPr>
          <a:xfrm>
            <a:off x="1763688" y="658299"/>
            <a:ext cx="7380312" cy="719807"/>
          </a:xfrm>
          <a:prstGeom prst="rect">
            <a:avLst/>
          </a:prstGeom>
          <a:solidFill>
            <a:srgbClr val="000000">
              <a:alpha val="0"/>
            </a:srgbClr>
          </a:solidFill>
        </p:spPr>
        <p:txBody>
          <a:bodyPr lIns="0" tIns="0" rIns="0" bIns="0" rtlCol="0" anchor="ctr"/>
          <a:lstStyle/>
          <a:p>
            <a:pPr indent="0" algn="ctr">
              <a:lnSpc>
                <a:spcPct val="100000"/>
              </a:lnSpc>
              <a:defRPr/>
            </a:pPr>
            <a:r>
              <a:rPr lang="en-US" sz="2400" b="1" dirty="0">
                <a:solidFill>
                  <a:schemeClr val="accent2">
                    <a:lumMod val="75000"/>
                  </a:schemeClr>
                </a:solidFill>
                <a:effectLst>
                  <a:outerShdw blurRad="38100" dist="38100" dir="2700000" algn="tl">
                    <a:srgbClr val="000000">
                      <a:alpha val="43137"/>
                    </a:srgbClr>
                  </a:outerShdw>
                </a:effectLst>
                <a:latin typeface="+mn-lt"/>
              </a:rPr>
              <a:t>Challenges</a:t>
            </a:r>
            <a:r>
              <a:rPr lang="en-US" sz="2400" b="1" dirty="0">
                <a:solidFill>
                  <a:schemeClr val="accent1">
                    <a:lumMod val="75000"/>
                  </a:schemeClr>
                </a:solidFill>
                <a:effectLst>
                  <a:outerShdw blurRad="38100" dist="38100" dir="2700000" algn="tl">
                    <a:srgbClr val="000000">
                      <a:alpha val="43137"/>
                    </a:srgbClr>
                  </a:outerShdw>
                </a:effectLst>
                <a:latin typeface="+mn-lt"/>
              </a:rPr>
              <a:t> </a:t>
            </a:r>
            <a:r>
              <a:rPr lang="en-US" sz="2400" b="1" dirty="0">
                <a:solidFill>
                  <a:schemeClr val="accent2">
                    <a:lumMod val="75000"/>
                  </a:schemeClr>
                </a:solidFill>
                <a:effectLst>
                  <a:outerShdw blurRad="38100" dist="38100" dir="2700000" algn="tl">
                    <a:srgbClr val="000000">
                      <a:alpha val="43137"/>
                    </a:srgbClr>
                  </a:outerShdw>
                </a:effectLst>
                <a:latin typeface="+mn-lt"/>
              </a:rPr>
              <a:t>Faced by Minority Neurodivergent Youth</a:t>
            </a:r>
            <a:endParaRPr lang="en-US" sz="2400" dirty="0">
              <a:solidFill>
                <a:schemeClr val="accent2">
                  <a:lumMod val="75000"/>
                </a:schemeClr>
              </a:solidFill>
              <a:effectLst>
                <a:outerShdw blurRad="38100" dist="38100" dir="2700000" algn="tl">
                  <a:srgbClr val="000000">
                    <a:alpha val="43137"/>
                  </a:srgbClr>
                </a:outerShdw>
              </a:effectLst>
              <a:latin typeface="+mn-lt"/>
            </a:endParaRPr>
          </a:p>
        </p:txBody>
      </p:sp>
      <p:pic>
        <p:nvPicPr>
          <p:cNvPr id="3" name="Picture 10">
            <a:extLst>
              <a:ext uri="{FF2B5EF4-FFF2-40B4-BE49-F238E27FC236}">
                <a16:creationId xmlns:a16="http://schemas.microsoft.com/office/drawing/2014/main" id="{978381D0-64F8-4375-1F62-4C59760F628A}"/>
              </a:ext>
            </a:extLst>
          </p:cNvPr>
          <p:cNvPicPr>
            <a:picLocks noChangeAspect="1"/>
          </p:cNvPicPr>
          <p:nvPr/>
        </p:nvPicPr>
        <p:blipFill>
          <a:blip r:embed="rId4"/>
          <a:srcRect t="22000" b="22000"/>
          <a:stretch>
            <a:fillRect/>
          </a:stretch>
        </p:blipFill>
        <p:spPr>
          <a:xfrm>
            <a:off x="1965788" y="2044166"/>
            <a:ext cx="3334060" cy="1867691"/>
          </a:xfrm>
          <a:prstGeom prst="roundRect">
            <a:avLst>
              <a:gd name="adj" fmla="val 6611"/>
            </a:avLst>
          </a:prstGeom>
        </p:spPr>
      </p:pic>
      <p:sp>
        <p:nvSpPr>
          <p:cNvPr id="5" name="TextBox 4">
            <a:extLst>
              <a:ext uri="{FF2B5EF4-FFF2-40B4-BE49-F238E27FC236}">
                <a16:creationId xmlns:a16="http://schemas.microsoft.com/office/drawing/2014/main" id="{3BED35AF-B838-0FE3-6797-EF7E64F006E5}"/>
              </a:ext>
            </a:extLst>
          </p:cNvPr>
          <p:cNvSpPr txBox="1"/>
          <p:nvPr/>
        </p:nvSpPr>
        <p:spPr>
          <a:xfrm>
            <a:off x="2195736" y="4375526"/>
            <a:ext cx="2687781" cy="369332"/>
          </a:xfrm>
          <a:prstGeom prst="rect">
            <a:avLst/>
          </a:prstGeom>
          <a:noFill/>
        </p:spPr>
        <p:txBody>
          <a:bodyPr wrap="square">
            <a:spAutoFit/>
          </a:bodyPr>
          <a:lstStyle/>
          <a:p>
            <a:pPr indent="0" algn="ctr">
              <a:lnSpc>
                <a:spcPct val="100000"/>
              </a:lnSpc>
              <a:defRPr/>
            </a:pPr>
            <a:r>
              <a:rPr lang="en-US" sz="1800" b="1" dirty="0">
                <a:solidFill>
                  <a:srgbClr val="000000"/>
                </a:solidFill>
                <a:latin typeface="苹方-简"/>
              </a:rPr>
              <a:t>Access to Resources</a:t>
            </a:r>
            <a:endParaRPr lang="en-US" sz="1100" dirty="0"/>
          </a:p>
        </p:txBody>
      </p:sp>
      <p:pic>
        <p:nvPicPr>
          <p:cNvPr id="6" name="Picture 12">
            <a:extLst>
              <a:ext uri="{FF2B5EF4-FFF2-40B4-BE49-F238E27FC236}">
                <a16:creationId xmlns:a16="http://schemas.microsoft.com/office/drawing/2014/main" id="{64EBA6F3-BDE8-96C5-8404-1887635E2E2A}"/>
              </a:ext>
            </a:extLst>
          </p:cNvPr>
          <p:cNvPicPr>
            <a:picLocks noChangeAspect="1"/>
          </p:cNvPicPr>
          <p:nvPr/>
        </p:nvPicPr>
        <p:blipFill>
          <a:blip r:embed="rId5"/>
          <a:srcRect t="22000" b="22000"/>
          <a:stretch>
            <a:fillRect/>
          </a:stretch>
        </p:blipFill>
        <p:spPr>
          <a:xfrm>
            <a:off x="5652121" y="2044166"/>
            <a:ext cx="3334060" cy="1867691"/>
          </a:xfrm>
          <a:prstGeom prst="roundRect">
            <a:avLst>
              <a:gd name="adj" fmla="val 6611"/>
            </a:avLst>
          </a:prstGeom>
        </p:spPr>
      </p:pic>
      <p:sp>
        <p:nvSpPr>
          <p:cNvPr id="8" name="TextBox 7">
            <a:extLst>
              <a:ext uri="{FF2B5EF4-FFF2-40B4-BE49-F238E27FC236}">
                <a16:creationId xmlns:a16="http://schemas.microsoft.com/office/drawing/2014/main" id="{25321B33-3E89-B377-B2EC-60EC86BFA948}"/>
              </a:ext>
            </a:extLst>
          </p:cNvPr>
          <p:cNvSpPr txBox="1"/>
          <p:nvPr/>
        </p:nvSpPr>
        <p:spPr>
          <a:xfrm>
            <a:off x="6198474" y="4375526"/>
            <a:ext cx="2588932" cy="369332"/>
          </a:xfrm>
          <a:prstGeom prst="rect">
            <a:avLst/>
          </a:prstGeom>
          <a:noFill/>
        </p:spPr>
        <p:txBody>
          <a:bodyPr wrap="square">
            <a:spAutoFit/>
          </a:bodyPr>
          <a:lstStyle/>
          <a:p>
            <a:pPr indent="0" algn="ctr">
              <a:lnSpc>
                <a:spcPct val="100000"/>
              </a:lnSpc>
              <a:defRPr/>
            </a:pPr>
            <a:r>
              <a:rPr lang="en-US" sz="1800" b="1" dirty="0">
                <a:solidFill>
                  <a:srgbClr val="000000"/>
                </a:solidFill>
                <a:latin typeface="苹方-简"/>
              </a:rPr>
              <a:t>Educational Inequities</a:t>
            </a:r>
            <a:endParaRPr 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4115-5B57-7984-F709-0849EDE5E048}"/>
              </a:ext>
            </a:extLst>
          </p:cNvPr>
          <p:cNvSpPr>
            <a:spLocks noGrp="1"/>
          </p:cNvSpPr>
          <p:nvPr>
            <p:ph type="title"/>
          </p:nvPr>
        </p:nvSpPr>
        <p:spPr>
          <a:xfrm>
            <a:off x="1306437" y="116632"/>
            <a:ext cx="5759450" cy="508000"/>
          </a:xfrm>
        </p:spPr>
        <p:txBody>
          <a:bodyPr/>
          <a:lstStyle/>
          <a:p>
            <a:pPr algn="ctr"/>
            <a:r>
              <a:rPr lang="en-US" dirty="0"/>
              <a:t>Prevalence of Autism by Year</a:t>
            </a:r>
          </a:p>
        </p:txBody>
      </p:sp>
      <p:graphicFrame>
        <p:nvGraphicFramePr>
          <p:cNvPr id="4" name="Content Placeholder 3">
            <a:extLst>
              <a:ext uri="{FF2B5EF4-FFF2-40B4-BE49-F238E27FC236}">
                <a16:creationId xmlns:a16="http://schemas.microsoft.com/office/drawing/2014/main" id="{8469B3F3-0A64-94BD-11F8-8E5E6EC711EC}"/>
              </a:ext>
            </a:extLst>
          </p:cNvPr>
          <p:cNvGraphicFramePr>
            <a:graphicFrameLocks noGrp="1"/>
          </p:cNvGraphicFramePr>
          <p:nvPr>
            <p:ph idx="1"/>
            <p:extLst>
              <p:ext uri="{D42A27DB-BD31-4B8C-83A1-F6EECF244321}">
                <p14:modId xmlns:p14="http://schemas.microsoft.com/office/powerpoint/2010/main" val="1512808158"/>
              </p:ext>
            </p:extLst>
          </p:nvPr>
        </p:nvGraphicFramePr>
        <p:xfrm>
          <a:off x="1475656" y="836712"/>
          <a:ext cx="5950270" cy="4392487"/>
        </p:xfrm>
        <a:graphic>
          <a:graphicData uri="http://schemas.openxmlformats.org/drawingml/2006/table">
            <a:tbl>
              <a:tblPr/>
              <a:tblGrid>
                <a:gridCol w="1190054">
                  <a:extLst>
                    <a:ext uri="{9D8B030D-6E8A-4147-A177-3AD203B41FA5}">
                      <a16:colId xmlns:a16="http://schemas.microsoft.com/office/drawing/2014/main" val="947996301"/>
                    </a:ext>
                  </a:extLst>
                </a:gridCol>
                <a:gridCol w="1190054">
                  <a:extLst>
                    <a:ext uri="{9D8B030D-6E8A-4147-A177-3AD203B41FA5}">
                      <a16:colId xmlns:a16="http://schemas.microsoft.com/office/drawing/2014/main" val="2678719773"/>
                    </a:ext>
                  </a:extLst>
                </a:gridCol>
                <a:gridCol w="1190054">
                  <a:extLst>
                    <a:ext uri="{9D8B030D-6E8A-4147-A177-3AD203B41FA5}">
                      <a16:colId xmlns:a16="http://schemas.microsoft.com/office/drawing/2014/main" val="1683253276"/>
                    </a:ext>
                  </a:extLst>
                </a:gridCol>
                <a:gridCol w="1190054">
                  <a:extLst>
                    <a:ext uri="{9D8B030D-6E8A-4147-A177-3AD203B41FA5}">
                      <a16:colId xmlns:a16="http://schemas.microsoft.com/office/drawing/2014/main" val="3856767414"/>
                    </a:ext>
                  </a:extLst>
                </a:gridCol>
                <a:gridCol w="1190054">
                  <a:extLst>
                    <a:ext uri="{9D8B030D-6E8A-4147-A177-3AD203B41FA5}">
                      <a16:colId xmlns:a16="http://schemas.microsoft.com/office/drawing/2014/main" val="3788161444"/>
                    </a:ext>
                  </a:extLst>
                </a:gridCol>
              </a:tblGrid>
              <a:tr h="1055561">
                <a:tc>
                  <a:txBody>
                    <a:bodyPr/>
                    <a:lstStyle/>
                    <a:p>
                      <a:pPr algn="l"/>
                      <a:r>
                        <a:rPr lang="en-US" sz="700">
                          <a:effectLst/>
                        </a:rPr>
                        <a:t>Surveillance Year</a:t>
                      </a:r>
                    </a:p>
                  </a:txBody>
                  <a:tcPr marL="37386" marR="37386" marT="18693" marB="18693">
                    <a:lnL w="12700" cap="flat" cmpd="sng" algn="ctr">
                      <a:solidFill>
                        <a:srgbClr val="00BCE3"/>
                      </a:solidFill>
                      <a:prstDash val="solid"/>
                      <a:round/>
                      <a:headEnd type="none" w="med" len="med"/>
                      <a:tailEnd type="none" w="med" len="med"/>
                    </a:lnL>
                    <a:lnR w="12700" cap="flat" cmpd="sng" algn="ctr">
                      <a:solidFill>
                        <a:srgbClr val="20B9E3"/>
                      </a:solidFill>
                      <a:prstDash val="solid"/>
                      <a:round/>
                      <a:headEnd type="none" w="med" len="med"/>
                      <a:tailEnd type="none" w="med" len="med"/>
                    </a:lnR>
                    <a:lnT w="12700" cap="flat" cmpd="sng" algn="ctr">
                      <a:solidFill>
                        <a:srgbClr val="00BCE3"/>
                      </a:solidFill>
                      <a:prstDash val="solid"/>
                      <a:round/>
                      <a:headEnd type="none" w="med" len="med"/>
                      <a:tailEnd type="none" w="med" len="med"/>
                    </a:lnT>
                    <a:lnB w="12700" cap="flat" cmpd="sng" algn="ctr">
                      <a:solidFill>
                        <a:srgbClr val="40B8E3"/>
                      </a:solidFill>
                      <a:prstDash val="solid"/>
                      <a:round/>
                      <a:headEnd type="none" w="med" len="med"/>
                      <a:tailEnd type="none" w="med" len="med"/>
                    </a:lnB>
                    <a:solidFill>
                      <a:srgbClr val="FFFFFF"/>
                    </a:solidFill>
                  </a:tcPr>
                </a:tc>
                <a:tc>
                  <a:txBody>
                    <a:bodyPr/>
                    <a:lstStyle/>
                    <a:p>
                      <a:pPr algn="l"/>
                      <a:r>
                        <a:rPr lang="en-US" sz="700">
                          <a:effectLst/>
                        </a:rPr>
                        <a:t>Birth Year</a:t>
                      </a:r>
                    </a:p>
                  </a:txBody>
                  <a:tcPr marL="37386" marR="37386" marT="18693" marB="18693">
                    <a:lnL w="12700" cap="flat" cmpd="sng" algn="ctr">
                      <a:solidFill>
                        <a:srgbClr val="20B9E3"/>
                      </a:solidFill>
                      <a:prstDash val="solid"/>
                      <a:round/>
                      <a:headEnd type="none" w="med" len="med"/>
                      <a:tailEnd type="none" w="med" len="med"/>
                    </a:lnL>
                    <a:lnR w="12700" cap="flat" cmpd="sng" algn="ctr">
                      <a:solidFill>
                        <a:srgbClr val="C0B6E3"/>
                      </a:solidFill>
                      <a:prstDash val="solid"/>
                      <a:round/>
                      <a:headEnd type="none" w="med" len="med"/>
                      <a:tailEnd type="none" w="med" len="med"/>
                    </a:lnR>
                    <a:lnT w="12700" cap="flat" cmpd="sng" algn="ctr">
                      <a:solidFill>
                        <a:srgbClr val="20B9E3"/>
                      </a:solidFill>
                      <a:prstDash val="solid"/>
                      <a:round/>
                      <a:headEnd type="none" w="med" len="med"/>
                      <a:tailEnd type="none" w="med" len="med"/>
                    </a:lnT>
                    <a:lnB w="12700" cap="flat" cmpd="sng" algn="ctr">
                      <a:solidFill>
                        <a:srgbClr val="60B8E3"/>
                      </a:solidFill>
                      <a:prstDash val="solid"/>
                      <a:round/>
                      <a:headEnd type="none" w="med" len="med"/>
                      <a:tailEnd type="none" w="med" len="med"/>
                    </a:lnB>
                    <a:solidFill>
                      <a:srgbClr val="FFFFFF"/>
                    </a:solidFill>
                  </a:tcPr>
                </a:tc>
                <a:tc>
                  <a:txBody>
                    <a:bodyPr/>
                    <a:lstStyle/>
                    <a:p>
                      <a:pPr algn="l"/>
                      <a:r>
                        <a:rPr lang="en-US" sz="700" dirty="0">
                          <a:effectLst/>
                        </a:rPr>
                        <a:t>Number of ADDM Sites Reporting</a:t>
                      </a:r>
                    </a:p>
                  </a:txBody>
                  <a:tcPr marL="37386" marR="37386" marT="18693" marB="18693">
                    <a:lnL w="12700" cap="flat" cmpd="sng" algn="ctr">
                      <a:solidFill>
                        <a:srgbClr val="C0B6E3"/>
                      </a:solidFill>
                      <a:prstDash val="solid"/>
                      <a:round/>
                      <a:headEnd type="none" w="med" len="med"/>
                      <a:tailEnd type="none" w="med" len="med"/>
                    </a:lnL>
                    <a:lnR w="12700" cap="flat" cmpd="sng" algn="ctr">
                      <a:solidFill>
                        <a:srgbClr val="20B7E3"/>
                      </a:solidFill>
                      <a:prstDash val="solid"/>
                      <a:round/>
                      <a:headEnd type="none" w="med" len="med"/>
                      <a:tailEnd type="none" w="med" len="med"/>
                    </a:lnR>
                    <a:lnT w="12700" cap="flat" cmpd="sng" algn="ctr">
                      <a:solidFill>
                        <a:srgbClr val="C0B6E3"/>
                      </a:solidFill>
                      <a:prstDash val="solid"/>
                      <a:round/>
                      <a:headEnd type="none" w="med" len="med"/>
                      <a:tailEnd type="none" w="med" len="med"/>
                    </a:lnT>
                    <a:lnB w="12700" cap="flat" cmpd="sng" algn="ctr">
                      <a:solidFill>
                        <a:srgbClr val="60B9E3"/>
                      </a:solidFill>
                      <a:prstDash val="solid"/>
                      <a:round/>
                      <a:headEnd type="none" w="med" len="med"/>
                      <a:tailEnd type="none" w="med" len="med"/>
                    </a:lnB>
                    <a:solidFill>
                      <a:srgbClr val="FFFFFF"/>
                    </a:solidFill>
                  </a:tcPr>
                </a:tc>
                <a:tc>
                  <a:txBody>
                    <a:bodyPr/>
                    <a:lstStyle/>
                    <a:p>
                      <a:pPr algn="l"/>
                      <a:r>
                        <a:rPr lang="en-US" sz="700">
                          <a:effectLst/>
                        </a:rPr>
                        <a:t>Combined Prevalence per 1,000 Children (Range Across ADDM Sites)</a:t>
                      </a:r>
                    </a:p>
                  </a:txBody>
                  <a:tcPr marL="37386" marR="37386" marT="18693" marB="18693">
                    <a:lnL w="12700" cap="flat" cmpd="sng" algn="ctr">
                      <a:solidFill>
                        <a:srgbClr val="20B7E3"/>
                      </a:solidFill>
                      <a:prstDash val="solid"/>
                      <a:round/>
                      <a:headEnd type="none" w="med" len="med"/>
                      <a:tailEnd type="none" w="med" len="med"/>
                    </a:lnL>
                    <a:lnR w="12700" cap="flat" cmpd="sng" algn="ctr">
                      <a:solidFill>
                        <a:srgbClr val="00B8E3"/>
                      </a:solidFill>
                      <a:prstDash val="solid"/>
                      <a:round/>
                      <a:headEnd type="none" w="med" len="med"/>
                      <a:tailEnd type="none" w="med" len="med"/>
                    </a:lnR>
                    <a:lnT w="12700" cap="flat" cmpd="sng" algn="ctr">
                      <a:solidFill>
                        <a:srgbClr val="20B7E3"/>
                      </a:solidFill>
                      <a:prstDash val="solid"/>
                      <a:round/>
                      <a:headEnd type="none" w="med" len="med"/>
                      <a:tailEnd type="none" w="med" len="med"/>
                    </a:lnT>
                    <a:lnB w="12700" cap="flat" cmpd="sng" algn="ctr">
                      <a:solidFill>
                        <a:srgbClr val="20C2E3"/>
                      </a:solidFill>
                      <a:prstDash val="solid"/>
                      <a:round/>
                      <a:headEnd type="none" w="med" len="med"/>
                      <a:tailEnd type="none" w="med" len="med"/>
                    </a:lnB>
                    <a:solidFill>
                      <a:srgbClr val="FFFFFF"/>
                    </a:solidFill>
                  </a:tcPr>
                </a:tc>
                <a:tc>
                  <a:txBody>
                    <a:bodyPr/>
                    <a:lstStyle/>
                    <a:p>
                      <a:pPr algn="l"/>
                      <a:r>
                        <a:rPr lang="en-US" sz="700">
                          <a:effectLst/>
                        </a:rPr>
                        <a:t>This is about 1 in X children</a:t>
                      </a:r>
                    </a:p>
                  </a:txBody>
                  <a:tcPr marL="37386" marR="37386" marT="18693" marB="18693">
                    <a:lnL w="12700" cap="flat" cmpd="sng" algn="ctr">
                      <a:solidFill>
                        <a:srgbClr val="00B8E3"/>
                      </a:solidFill>
                      <a:prstDash val="solid"/>
                      <a:round/>
                      <a:headEnd type="none" w="med" len="med"/>
                      <a:tailEnd type="none" w="med" len="med"/>
                    </a:lnL>
                    <a:lnR w="12700" cap="flat" cmpd="sng" algn="ctr">
                      <a:solidFill>
                        <a:srgbClr val="00B8E3"/>
                      </a:solidFill>
                      <a:prstDash val="solid"/>
                      <a:round/>
                      <a:headEnd type="none" w="med" len="med"/>
                      <a:tailEnd type="none" w="med" len="med"/>
                    </a:lnR>
                    <a:lnT w="12700" cap="flat" cmpd="sng" algn="ctr">
                      <a:solidFill>
                        <a:srgbClr val="00B8E3"/>
                      </a:solidFill>
                      <a:prstDash val="solid"/>
                      <a:round/>
                      <a:headEnd type="none" w="med" len="med"/>
                      <a:tailEnd type="none" w="med" len="med"/>
                    </a:lnT>
                    <a:lnB w="12700" cap="flat" cmpd="sng" algn="ctr">
                      <a:solidFill>
                        <a:srgbClr val="20C2E3"/>
                      </a:solidFill>
                      <a:prstDash val="solid"/>
                      <a:round/>
                      <a:headEnd type="none" w="med" len="med"/>
                      <a:tailEnd type="none" w="med" len="med"/>
                    </a:lnB>
                    <a:solidFill>
                      <a:srgbClr val="FFFFFF"/>
                    </a:solidFill>
                  </a:tcPr>
                </a:tc>
                <a:extLst>
                  <a:ext uri="{0D108BD9-81ED-4DB2-BD59-A6C34878D82A}">
                    <a16:rowId xmlns:a16="http://schemas.microsoft.com/office/drawing/2014/main" val="3305540420"/>
                  </a:ext>
                </a:extLst>
              </a:tr>
              <a:tr h="340502">
                <a:tc>
                  <a:txBody>
                    <a:bodyPr/>
                    <a:lstStyle/>
                    <a:p>
                      <a:r>
                        <a:rPr lang="en-US" sz="700">
                          <a:effectLst/>
                        </a:rPr>
                        <a:t>2020</a:t>
                      </a:r>
                    </a:p>
                  </a:txBody>
                  <a:tcPr marL="37386" marR="37386" marT="18693" marB="18693">
                    <a:lnL w="12700" cap="flat" cmpd="sng" algn="ctr">
                      <a:solidFill>
                        <a:srgbClr val="40B8E3"/>
                      </a:solidFill>
                      <a:prstDash val="solid"/>
                      <a:round/>
                      <a:headEnd type="none" w="med" len="med"/>
                      <a:tailEnd type="none" w="med" len="med"/>
                    </a:lnL>
                    <a:lnR w="12700" cap="flat" cmpd="sng" algn="ctr">
                      <a:solidFill>
                        <a:srgbClr val="60B8E3"/>
                      </a:solidFill>
                      <a:prstDash val="solid"/>
                      <a:round/>
                      <a:headEnd type="none" w="med" len="med"/>
                      <a:tailEnd type="none" w="med" len="med"/>
                    </a:lnR>
                    <a:lnT w="12700" cap="flat" cmpd="sng" algn="ctr">
                      <a:solidFill>
                        <a:srgbClr val="40B8E3"/>
                      </a:solidFill>
                      <a:prstDash val="solid"/>
                      <a:round/>
                      <a:headEnd type="none" w="med" len="med"/>
                      <a:tailEnd type="none" w="med" len="med"/>
                    </a:lnT>
                    <a:lnB w="12700" cap="flat" cmpd="sng" algn="ctr">
                      <a:solidFill>
                        <a:srgbClr val="20C2E3"/>
                      </a:solidFill>
                      <a:prstDash val="solid"/>
                      <a:round/>
                      <a:headEnd type="none" w="med" len="med"/>
                      <a:tailEnd type="none" w="med" len="med"/>
                    </a:lnB>
                    <a:solidFill>
                      <a:srgbClr val="FFFFFF"/>
                    </a:solidFill>
                  </a:tcPr>
                </a:tc>
                <a:tc>
                  <a:txBody>
                    <a:bodyPr/>
                    <a:lstStyle/>
                    <a:p>
                      <a:r>
                        <a:rPr lang="en-US" sz="700">
                          <a:effectLst/>
                        </a:rPr>
                        <a:t>2012</a:t>
                      </a:r>
                    </a:p>
                  </a:txBody>
                  <a:tcPr marL="37386" marR="37386" marT="18693" marB="18693">
                    <a:lnL w="12700" cap="flat" cmpd="sng" algn="ctr">
                      <a:solidFill>
                        <a:srgbClr val="60B8E3"/>
                      </a:solidFill>
                      <a:prstDash val="solid"/>
                      <a:round/>
                      <a:headEnd type="none" w="med" len="med"/>
                      <a:tailEnd type="none" w="med" len="med"/>
                    </a:lnL>
                    <a:lnR w="12700" cap="flat" cmpd="sng" algn="ctr">
                      <a:solidFill>
                        <a:srgbClr val="60B9E3"/>
                      </a:solidFill>
                      <a:prstDash val="solid"/>
                      <a:round/>
                      <a:headEnd type="none" w="med" len="med"/>
                      <a:tailEnd type="none" w="med" len="med"/>
                    </a:lnR>
                    <a:lnT w="12700" cap="flat" cmpd="sng" algn="ctr">
                      <a:solidFill>
                        <a:srgbClr val="60B8E3"/>
                      </a:solidFill>
                      <a:prstDash val="solid"/>
                      <a:round/>
                      <a:headEnd type="none" w="med" len="med"/>
                      <a:tailEnd type="none" w="med" len="med"/>
                    </a:lnT>
                    <a:lnB w="12700" cap="flat" cmpd="sng" algn="ctr">
                      <a:solidFill>
                        <a:srgbClr val="20BE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60B9E3"/>
                      </a:solidFill>
                      <a:prstDash val="solid"/>
                      <a:round/>
                      <a:headEnd type="none" w="med" len="med"/>
                      <a:tailEnd type="none" w="med" len="med"/>
                    </a:lnL>
                    <a:lnR w="12700" cap="flat" cmpd="sng" algn="ctr">
                      <a:solidFill>
                        <a:srgbClr val="20C2E3"/>
                      </a:solidFill>
                      <a:prstDash val="solid"/>
                      <a:round/>
                      <a:headEnd type="none" w="med" len="med"/>
                      <a:tailEnd type="none" w="med" len="med"/>
                    </a:lnR>
                    <a:lnT w="12700" cap="flat" cmpd="sng" algn="ctr">
                      <a:solidFill>
                        <a:srgbClr val="60B9E3"/>
                      </a:solidFill>
                      <a:prstDash val="solid"/>
                      <a:round/>
                      <a:headEnd type="none" w="med" len="med"/>
                      <a:tailEnd type="none" w="med" len="med"/>
                    </a:lnT>
                    <a:lnB w="12700" cap="flat" cmpd="sng" algn="ctr">
                      <a:solidFill>
                        <a:srgbClr val="20CCE3"/>
                      </a:solidFill>
                      <a:prstDash val="solid"/>
                      <a:round/>
                      <a:headEnd type="none" w="med" len="med"/>
                      <a:tailEnd type="none" w="med" len="med"/>
                    </a:lnB>
                    <a:solidFill>
                      <a:srgbClr val="FFFFFF"/>
                    </a:solidFill>
                  </a:tcPr>
                </a:tc>
                <a:tc>
                  <a:txBody>
                    <a:bodyPr/>
                    <a:lstStyle/>
                    <a:p>
                      <a:r>
                        <a:rPr lang="en-US" sz="700">
                          <a:effectLst/>
                        </a:rPr>
                        <a:t>27.6 (23.1-44.9)</a:t>
                      </a:r>
                    </a:p>
                  </a:txBody>
                  <a:tcPr marL="37386" marR="37386" marT="18693" marB="18693">
                    <a:lnL w="12700" cap="flat" cmpd="sng" algn="ctr">
                      <a:solidFill>
                        <a:srgbClr val="20C2E3"/>
                      </a:solidFill>
                      <a:prstDash val="solid"/>
                      <a:round/>
                      <a:headEnd type="none" w="med" len="med"/>
                      <a:tailEnd type="none" w="med" len="med"/>
                    </a:lnL>
                    <a:lnR w="12700" cap="flat" cmpd="sng" algn="ctr">
                      <a:solidFill>
                        <a:srgbClr val="20C2E3"/>
                      </a:solidFill>
                      <a:prstDash val="solid"/>
                      <a:round/>
                      <a:headEnd type="none" w="med" len="med"/>
                      <a:tailEnd type="none" w="med" len="med"/>
                    </a:lnR>
                    <a:lnT w="12700" cap="flat" cmpd="sng" algn="ctr">
                      <a:solidFill>
                        <a:srgbClr val="20C2E3"/>
                      </a:solidFill>
                      <a:prstDash val="solid"/>
                      <a:round/>
                      <a:headEnd type="none" w="med" len="med"/>
                      <a:tailEnd type="none" w="med" len="med"/>
                    </a:lnT>
                    <a:lnB w="12700" cap="flat" cmpd="sng" algn="ctr">
                      <a:solidFill>
                        <a:srgbClr val="40CEE3"/>
                      </a:solidFill>
                      <a:prstDash val="solid"/>
                      <a:round/>
                      <a:headEnd type="none" w="med" len="med"/>
                      <a:tailEnd type="none" w="med" len="med"/>
                    </a:lnB>
                    <a:solidFill>
                      <a:srgbClr val="FFFFFF"/>
                    </a:solidFill>
                  </a:tcPr>
                </a:tc>
                <a:tc>
                  <a:txBody>
                    <a:bodyPr/>
                    <a:lstStyle/>
                    <a:p>
                      <a:r>
                        <a:rPr lang="en-US" sz="700">
                          <a:effectLst/>
                        </a:rPr>
                        <a:t>1 in 36</a:t>
                      </a:r>
                    </a:p>
                  </a:txBody>
                  <a:tcPr marL="37386" marR="37386" marT="18693" marB="18693">
                    <a:lnL w="12700" cap="flat" cmpd="sng" algn="ctr">
                      <a:solidFill>
                        <a:srgbClr val="20C2E3"/>
                      </a:solidFill>
                      <a:prstDash val="solid"/>
                      <a:round/>
                      <a:headEnd type="none" w="med" len="med"/>
                      <a:tailEnd type="none" w="med" len="med"/>
                    </a:lnL>
                    <a:lnR w="12700" cap="flat" cmpd="sng" algn="ctr">
                      <a:solidFill>
                        <a:srgbClr val="20C2E3"/>
                      </a:solidFill>
                      <a:prstDash val="solid"/>
                      <a:round/>
                      <a:headEnd type="none" w="med" len="med"/>
                      <a:tailEnd type="none" w="med" len="med"/>
                    </a:lnR>
                    <a:lnT w="12700" cap="flat" cmpd="sng" algn="ctr">
                      <a:solidFill>
                        <a:srgbClr val="20C2E3"/>
                      </a:solidFill>
                      <a:prstDash val="solid"/>
                      <a:round/>
                      <a:headEnd type="none" w="med" len="med"/>
                      <a:tailEnd type="none" w="med" len="med"/>
                    </a:lnT>
                    <a:lnB w="12700" cap="flat" cmpd="sng" algn="ctr">
                      <a:solidFill>
                        <a:srgbClr val="A0D0E3"/>
                      </a:solidFill>
                      <a:prstDash val="solid"/>
                      <a:round/>
                      <a:headEnd type="none" w="med" len="med"/>
                      <a:tailEnd type="none" w="med" len="med"/>
                    </a:lnB>
                    <a:solidFill>
                      <a:srgbClr val="FFFFFF"/>
                    </a:solidFill>
                  </a:tcPr>
                </a:tc>
                <a:extLst>
                  <a:ext uri="{0D108BD9-81ED-4DB2-BD59-A6C34878D82A}">
                    <a16:rowId xmlns:a16="http://schemas.microsoft.com/office/drawing/2014/main" val="2839468013"/>
                  </a:ext>
                </a:extLst>
              </a:tr>
              <a:tr h="340502">
                <a:tc>
                  <a:txBody>
                    <a:bodyPr/>
                    <a:lstStyle/>
                    <a:p>
                      <a:r>
                        <a:rPr lang="en-US" sz="700">
                          <a:effectLst/>
                        </a:rPr>
                        <a:t>2018</a:t>
                      </a:r>
                    </a:p>
                  </a:txBody>
                  <a:tcPr marL="37386" marR="37386" marT="18693" marB="18693">
                    <a:lnL w="12700" cap="flat" cmpd="sng" algn="ctr">
                      <a:solidFill>
                        <a:srgbClr val="20C2E3"/>
                      </a:solidFill>
                      <a:prstDash val="solid"/>
                      <a:round/>
                      <a:headEnd type="none" w="med" len="med"/>
                      <a:tailEnd type="none" w="med" len="med"/>
                    </a:lnL>
                    <a:lnR w="12700" cap="flat" cmpd="sng" algn="ctr">
                      <a:solidFill>
                        <a:srgbClr val="20BEE3"/>
                      </a:solidFill>
                      <a:prstDash val="solid"/>
                      <a:round/>
                      <a:headEnd type="none" w="med" len="med"/>
                      <a:tailEnd type="none" w="med" len="med"/>
                    </a:lnR>
                    <a:lnT w="12700" cap="flat" cmpd="sng" algn="ctr">
                      <a:solidFill>
                        <a:srgbClr val="20C2E3"/>
                      </a:solidFill>
                      <a:prstDash val="solid"/>
                      <a:round/>
                      <a:headEnd type="none" w="med" len="med"/>
                      <a:tailEnd type="none" w="med" len="med"/>
                    </a:lnT>
                    <a:lnB w="12700" cap="flat" cmpd="sng" algn="ctr">
                      <a:solidFill>
                        <a:srgbClr val="80D8E3"/>
                      </a:solidFill>
                      <a:prstDash val="solid"/>
                      <a:round/>
                      <a:headEnd type="none" w="med" len="med"/>
                      <a:tailEnd type="none" w="med" len="med"/>
                    </a:lnB>
                    <a:solidFill>
                      <a:srgbClr val="FFFFFF"/>
                    </a:solidFill>
                  </a:tcPr>
                </a:tc>
                <a:tc>
                  <a:txBody>
                    <a:bodyPr/>
                    <a:lstStyle/>
                    <a:p>
                      <a:r>
                        <a:rPr lang="en-US" sz="700">
                          <a:effectLst/>
                        </a:rPr>
                        <a:t>2010</a:t>
                      </a:r>
                    </a:p>
                  </a:txBody>
                  <a:tcPr marL="37386" marR="37386" marT="18693" marB="18693">
                    <a:lnL w="12700" cap="flat" cmpd="sng" algn="ctr">
                      <a:solidFill>
                        <a:srgbClr val="20BEE3"/>
                      </a:solidFill>
                      <a:prstDash val="solid"/>
                      <a:round/>
                      <a:headEnd type="none" w="med" len="med"/>
                      <a:tailEnd type="none" w="med" len="med"/>
                    </a:lnL>
                    <a:lnR w="12700" cap="flat" cmpd="sng" algn="ctr">
                      <a:solidFill>
                        <a:srgbClr val="20CCE3"/>
                      </a:solidFill>
                      <a:prstDash val="solid"/>
                      <a:round/>
                      <a:headEnd type="none" w="med" len="med"/>
                      <a:tailEnd type="none" w="med" len="med"/>
                    </a:lnR>
                    <a:lnT w="12700" cap="flat" cmpd="sng" algn="ctr">
                      <a:solidFill>
                        <a:srgbClr val="20BEE3"/>
                      </a:solidFill>
                      <a:prstDash val="solid"/>
                      <a:round/>
                      <a:headEnd type="none" w="med" len="med"/>
                      <a:tailEnd type="none" w="med" len="med"/>
                    </a:lnT>
                    <a:lnB w="12700" cap="flat" cmpd="sng" algn="ctr">
                      <a:solidFill>
                        <a:srgbClr val="C0D6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20CCE3"/>
                      </a:solidFill>
                      <a:prstDash val="solid"/>
                      <a:round/>
                      <a:headEnd type="none" w="med" len="med"/>
                      <a:tailEnd type="none" w="med" len="med"/>
                    </a:lnL>
                    <a:lnR w="12700" cap="flat" cmpd="sng" algn="ctr">
                      <a:solidFill>
                        <a:srgbClr val="40CEE3"/>
                      </a:solidFill>
                      <a:prstDash val="solid"/>
                      <a:round/>
                      <a:headEnd type="none" w="med" len="med"/>
                      <a:tailEnd type="none" w="med" len="med"/>
                    </a:lnR>
                    <a:lnT w="12700" cap="flat" cmpd="sng" algn="ctr">
                      <a:solidFill>
                        <a:srgbClr val="20CCE3"/>
                      </a:solidFill>
                      <a:prstDash val="solid"/>
                      <a:round/>
                      <a:headEnd type="none" w="med" len="med"/>
                      <a:tailEnd type="none" w="med" len="med"/>
                    </a:lnT>
                    <a:lnB w="12700" cap="flat" cmpd="sng" algn="ctr">
                      <a:solidFill>
                        <a:srgbClr val="80D8E3"/>
                      </a:solidFill>
                      <a:prstDash val="solid"/>
                      <a:round/>
                      <a:headEnd type="none" w="med" len="med"/>
                      <a:tailEnd type="none" w="med" len="med"/>
                    </a:lnB>
                    <a:solidFill>
                      <a:srgbClr val="FFFFFF"/>
                    </a:solidFill>
                  </a:tcPr>
                </a:tc>
                <a:tc>
                  <a:txBody>
                    <a:bodyPr/>
                    <a:lstStyle/>
                    <a:p>
                      <a:r>
                        <a:rPr lang="en-US" sz="700" dirty="0">
                          <a:effectLst/>
                        </a:rPr>
                        <a:t>23.0 (16.5-38.9)</a:t>
                      </a:r>
                    </a:p>
                  </a:txBody>
                  <a:tcPr marL="37386" marR="37386" marT="18693" marB="18693">
                    <a:lnL w="12700" cap="flat" cmpd="sng" algn="ctr">
                      <a:solidFill>
                        <a:srgbClr val="40CEE3"/>
                      </a:solidFill>
                      <a:prstDash val="solid"/>
                      <a:round/>
                      <a:headEnd type="none" w="med" len="med"/>
                      <a:tailEnd type="none" w="med" len="med"/>
                    </a:lnL>
                    <a:lnR w="12700" cap="flat" cmpd="sng" algn="ctr">
                      <a:solidFill>
                        <a:srgbClr val="A0D0E3"/>
                      </a:solidFill>
                      <a:prstDash val="solid"/>
                      <a:round/>
                      <a:headEnd type="none" w="med" len="med"/>
                      <a:tailEnd type="none" w="med" len="med"/>
                    </a:lnR>
                    <a:lnT w="12700" cap="flat" cmpd="sng" algn="ctr">
                      <a:solidFill>
                        <a:srgbClr val="40CEE3"/>
                      </a:solidFill>
                      <a:prstDash val="solid"/>
                      <a:round/>
                      <a:headEnd type="none" w="med" len="med"/>
                      <a:tailEnd type="none" w="med" len="med"/>
                    </a:lnT>
                    <a:lnB w="12700" cap="flat" cmpd="sng" algn="ctr">
                      <a:solidFill>
                        <a:srgbClr val="A0D7E3"/>
                      </a:solidFill>
                      <a:prstDash val="solid"/>
                      <a:round/>
                      <a:headEnd type="none" w="med" len="med"/>
                      <a:tailEnd type="none" w="med" len="med"/>
                    </a:lnB>
                    <a:solidFill>
                      <a:srgbClr val="FFFFFF"/>
                    </a:solidFill>
                  </a:tcPr>
                </a:tc>
                <a:tc>
                  <a:txBody>
                    <a:bodyPr/>
                    <a:lstStyle/>
                    <a:p>
                      <a:r>
                        <a:rPr lang="en-US" sz="700">
                          <a:effectLst/>
                        </a:rPr>
                        <a:t>1 in 44</a:t>
                      </a:r>
                    </a:p>
                  </a:txBody>
                  <a:tcPr marL="37386" marR="37386" marT="18693" marB="18693">
                    <a:lnL w="12700" cap="flat" cmpd="sng" algn="ctr">
                      <a:solidFill>
                        <a:srgbClr val="A0D0E3"/>
                      </a:solidFill>
                      <a:prstDash val="solid"/>
                      <a:round/>
                      <a:headEnd type="none" w="med" len="med"/>
                      <a:tailEnd type="none" w="med" len="med"/>
                    </a:lnL>
                    <a:lnR w="12700" cap="flat" cmpd="sng" algn="ctr">
                      <a:solidFill>
                        <a:srgbClr val="A0D0E3"/>
                      </a:solidFill>
                      <a:prstDash val="solid"/>
                      <a:round/>
                      <a:headEnd type="none" w="med" len="med"/>
                      <a:tailEnd type="none" w="med" len="med"/>
                    </a:lnR>
                    <a:lnT w="12700" cap="flat" cmpd="sng" algn="ctr">
                      <a:solidFill>
                        <a:srgbClr val="A0D0E3"/>
                      </a:solidFill>
                      <a:prstDash val="solid"/>
                      <a:round/>
                      <a:headEnd type="none" w="med" len="med"/>
                      <a:tailEnd type="none" w="med" len="med"/>
                    </a:lnT>
                    <a:lnB w="12700" cap="flat" cmpd="sng" algn="ctr">
                      <a:solidFill>
                        <a:srgbClr val="A0DBE3"/>
                      </a:solidFill>
                      <a:prstDash val="solid"/>
                      <a:round/>
                      <a:headEnd type="none" w="med" len="med"/>
                      <a:tailEnd type="none" w="med" len="med"/>
                    </a:lnB>
                    <a:solidFill>
                      <a:srgbClr val="FFFFFF"/>
                    </a:solidFill>
                  </a:tcPr>
                </a:tc>
                <a:extLst>
                  <a:ext uri="{0D108BD9-81ED-4DB2-BD59-A6C34878D82A}">
                    <a16:rowId xmlns:a16="http://schemas.microsoft.com/office/drawing/2014/main" val="166832508"/>
                  </a:ext>
                </a:extLst>
              </a:tr>
              <a:tr h="340502">
                <a:tc>
                  <a:txBody>
                    <a:bodyPr/>
                    <a:lstStyle/>
                    <a:p>
                      <a:r>
                        <a:rPr lang="en-US" sz="700">
                          <a:effectLst/>
                        </a:rPr>
                        <a:t>2016</a:t>
                      </a:r>
                    </a:p>
                  </a:txBody>
                  <a:tcPr marL="37386" marR="37386" marT="18693" marB="18693">
                    <a:lnL w="12700" cap="flat" cmpd="sng" algn="ctr">
                      <a:solidFill>
                        <a:srgbClr val="80D8E3"/>
                      </a:solidFill>
                      <a:prstDash val="solid"/>
                      <a:round/>
                      <a:headEnd type="none" w="med" len="med"/>
                      <a:tailEnd type="none" w="med" len="med"/>
                    </a:lnL>
                    <a:lnR w="12700" cap="flat" cmpd="sng" algn="ctr">
                      <a:solidFill>
                        <a:srgbClr val="C0D6E3"/>
                      </a:solidFill>
                      <a:prstDash val="solid"/>
                      <a:round/>
                      <a:headEnd type="none" w="med" len="med"/>
                      <a:tailEnd type="none" w="med" len="med"/>
                    </a:lnR>
                    <a:lnT w="12700" cap="flat" cmpd="sng" algn="ctr">
                      <a:solidFill>
                        <a:srgbClr val="80D8E3"/>
                      </a:solidFill>
                      <a:prstDash val="solid"/>
                      <a:round/>
                      <a:headEnd type="none" w="med" len="med"/>
                      <a:tailEnd type="none" w="med" len="med"/>
                    </a:lnT>
                    <a:lnB w="12700" cap="flat" cmpd="sng" algn="ctr">
                      <a:solidFill>
                        <a:srgbClr val="A0D7E3"/>
                      </a:solidFill>
                      <a:prstDash val="solid"/>
                      <a:round/>
                      <a:headEnd type="none" w="med" len="med"/>
                      <a:tailEnd type="none" w="med" len="med"/>
                    </a:lnB>
                    <a:solidFill>
                      <a:srgbClr val="FFFFFF"/>
                    </a:solidFill>
                  </a:tcPr>
                </a:tc>
                <a:tc>
                  <a:txBody>
                    <a:bodyPr/>
                    <a:lstStyle/>
                    <a:p>
                      <a:r>
                        <a:rPr lang="en-US" sz="700">
                          <a:effectLst/>
                        </a:rPr>
                        <a:t>2008</a:t>
                      </a:r>
                    </a:p>
                  </a:txBody>
                  <a:tcPr marL="37386" marR="37386" marT="18693" marB="18693">
                    <a:lnL w="12700" cap="flat" cmpd="sng" algn="ctr">
                      <a:solidFill>
                        <a:srgbClr val="C0D6E3"/>
                      </a:solidFill>
                      <a:prstDash val="solid"/>
                      <a:round/>
                      <a:headEnd type="none" w="med" len="med"/>
                      <a:tailEnd type="none" w="med" len="med"/>
                    </a:lnL>
                    <a:lnR w="12700" cap="flat" cmpd="sng" algn="ctr">
                      <a:solidFill>
                        <a:srgbClr val="80D8E3"/>
                      </a:solidFill>
                      <a:prstDash val="solid"/>
                      <a:round/>
                      <a:headEnd type="none" w="med" len="med"/>
                      <a:tailEnd type="none" w="med" len="med"/>
                    </a:lnR>
                    <a:lnT w="12700" cap="flat" cmpd="sng" algn="ctr">
                      <a:solidFill>
                        <a:srgbClr val="C0D6E3"/>
                      </a:solidFill>
                      <a:prstDash val="solid"/>
                      <a:round/>
                      <a:headEnd type="none" w="med" len="med"/>
                      <a:tailEnd type="none" w="med" len="med"/>
                    </a:lnT>
                    <a:lnB w="12700" cap="flat" cmpd="sng" algn="ctr">
                      <a:solidFill>
                        <a:srgbClr val="80DC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80D8E3"/>
                      </a:solidFill>
                      <a:prstDash val="solid"/>
                      <a:round/>
                      <a:headEnd type="none" w="med" len="med"/>
                      <a:tailEnd type="none" w="med" len="med"/>
                    </a:lnL>
                    <a:lnR w="12700" cap="flat" cmpd="sng" algn="ctr">
                      <a:solidFill>
                        <a:srgbClr val="A0D7E3"/>
                      </a:solidFill>
                      <a:prstDash val="solid"/>
                      <a:round/>
                      <a:headEnd type="none" w="med" len="med"/>
                      <a:tailEnd type="none" w="med" len="med"/>
                    </a:lnR>
                    <a:lnT w="12700" cap="flat" cmpd="sng" algn="ctr">
                      <a:solidFill>
                        <a:srgbClr val="80D8E3"/>
                      </a:solidFill>
                      <a:prstDash val="solid"/>
                      <a:round/>
                      <a:headEnd type="none" w="med" len="med"/>
                      <a:tailEnd type="none" w="med" len="med"/>
                    </a:lnT>
                    <a:lnB w="12700" cap="flat" cmpd="sng" algn="ctr">
                      <a:solidFill>
                        <a:srgbClr val="00DCE3"/>
                      </a:solidFill>
                      <a:prstDash val="solid"/>
                      <a:round/>
                      <a:headEnd type="none" w="med" len="med"/>
                      <a:tailEnd type="none" w="med" len="med"/>
                    </a:lnB>
                    <a:solidFill>
                      <a:srgbClr val="FFFFFF"/>
                    </a:solidFill>
                  </a:tcPr>
                </a:tc>
                <a:tc>
                  <a:txBody>
                    <a:bodyPr/>
                    <a:lstStyle/>
                    <a:p>
                      <a:r>
                        <a:rPr lang="en-US" sz="700" dirty="0">
                          <a:effectLst/>
                        </a:rPr>
                        <a:t>18.5 (18.0-19.1)</a:t>
                      </a:r>
                    </a:p>
                  </a:txBody>
                  <a:tcPr marL="37386" marR="37386" marT="18693" marB="18693">
                    <a:lnL w="12700" cap="flat" cmpd="sng" algn="ctr">
                      <a:solidFill>
                        <a:srgbClr val="A0D7E3"/>
                      </a:solidFill>
                      <a:prstDash val="solid"/>
                      <a:round/>
                      <a:headEnd type="none" w="med" len="med"/>
                      <a:tailEnd type="none" w="med" len="med"/>
                    </a:lnL>
                    <a:lnR w="12700" cap="flat" cmpd="sng" algn="ctr">
                      <a:solidFill>
                        <a:srgbClr val="A0DBE3"/>
                      </a:solidFill>
                      <a:prstDash val="solid"/>
                      <a:round/>
                      <a:headEnd type="none" w="med" len="med"/>
                      <a:tailEnd type="none" w="med" len="med"/>
                    </a:lnR>
                    <a:lnT w="12700" cap="flat" cmpd="sng" algn="ctr">
                      <a:solidFill>
                        <a:srgbClr val="A0D7E3"/>
                      </a:solidFill>
                      <a:prstDash val="solid"/>
                      <a:round/>
                      <a:headEnd type="none" w="med" len="med"/>
                      <a:tailEnd type="none" w="med" len="med"/>
                    </a:lnT>
                    <a:lnB w="12700" cap="flat" cmpd="sng" algn="ctr">
                      <a:solidFill>
                        <a:srgbClr val="60DCE3"/>
                      </a:solidFill>
                      <a:prstDash val="solid"/>
                      <a:round/>
                      <a:headEnd type="none" w="med" len="med"/>
                      <a:tailEnd type="none" w="med" len="med"/>
                    </a:lnB>
                    <a:solidFill>
                      <a:srgbClr val="FFFFFF"/>
                    </a:solidFill>
                  </a:tcPr>
                </a:tc>
                <a:tc>
                  <a:txBody>
                    <a:bodyPr/>
                    <a:lstStyle/>
                    <a:p>
                      <a:r>
                        <a:rPr lang="en-US" sz="700" dirty="0">
                          <a:effectLst/>
                        </a:rPr>
                        <a:t>1 in 54</a:t>
                      </a:r>
                    </a:p>
                  </a:txBody>
                  <a:tcPr marL="37386" marR="37386" marT="18693" marB="18693">
                    <a:lnL w="12700" cap="flat" cmpd="sng" algn="ctr">
                      <a:solidFill>
                        <a:srgbClr val="A0DBE3"/>
                      </a:solidFill>
                      <a:prstDash val="solid"/>
                      <a:round/>
                      <a:headEnd type="none" w="med" len="med"/>
                      <a:tailEnd type="none" w="med" len="med"/>
                    </a:lnL>
                    <a:lnR w="12700" cap="flat" cmpd="sng" algn="ctr">
                      <a:solidFill>
                        <a:srgbClr val="A0DBE3"/>
                      </a:solidFill>
                      <a:prstDash val="solid"/>
                      <a:round/>
                      <a:headEnd type="none" w="med" len="med"/>
                      <a:tailEnd type="none" w="med" len="med"/>
                    </a:lnR>
                    <a:lnT w="12700" cap="flat" cmpd="sng" algn="ctr">
                      <a:solidFill>
                        <a:srgbClr val="A0DBE3"/>
                      </a:solidFill>
                      <a:prstDash val="solid"/>
                      <a:round/>
                      <a:headEnd type="none" w="med" len="med"/>
                      <a:tailEnd type="none" w="med" len="med"/>
                    </a:lnT>
                    <a:lnB w="12700" cap="flat" cmpd="sng" algn="ctr">
                      <a:solidFill>
                        <a:srgbClr val="A0D5E3"/>
                      </a:solidFill>
                      <a:prstDash val="solid"/>
                      <a:round/>
                      <a:headEnd type="none" w="med" len="med"/>
                      <a:tailEnd type="none" w="med" len="med"/>
                    </a:lnB>
                    <a:solidFill>
                      <a:srgbClr val="FFFFFF"/>
                    </a:solidFill>
                  </a:tcPr>
                </a:tc>
                <a:extLst>
                  <a:ext uri="{0D108BD9-81ED-4DB2-BD59-A6C34878D82A}">
                    <a16:rowId xmlns:a16="http://schemas.microsoft.com/office/drawing/2014/main" val="1139104509"/>
                  </a:ext>
                </a:extLst>
              </a:tr>
              <a:tr h="340502">
                <a:tc>
                  <a:txBody>
                    <a:bodyPr/>
                    <a:lstStyle/>
                    <a:p>
                      <a:r>
                        <a:rPr lang="en-US" sz="700">
                          <a:effectLst/>
                        </a:rPr>
                        <a:t>2014</a:t>
                      </a:r>
                    </a:p>
                  </a:txBody>
                  <a:tcPr marL="37386" marR="37386" marT="18693" marB="18693">
                    <a:lnL w="12700" cap="flat" cmpd="sng" algn="ctr">
                      <a:solidFill>
                        <a:srgbClr val="A0D7E3"/>
                      </a:solidFill>
                      <a:prstDash val="solid"/>
                      <a:round/>
                      <a:headEnd type="none" w="med" len="med"/>
                      <a:tailEnd type="none" w="med" len="med"/>
                    </a:lnL>
                    <a:lnR w="12700" cap="flat" cmpd="sng" algn="ctr">
                      <a:solidFill>
                        <a:srgbClr val="80DCE3"/>
                      </a:solidFill>
                      <a:prstDash val="solid"/>
                      <a:round/>
                      <a:headEnd type="none" w="med" len="med"/>
                      <a:tailEnd type="none" w="med" len="med"/>
                    </a:lnR>
                    <a:lnT w="12700" cap="flat" cmpd="sng" algn="ctr">
                      <a:solidFill>
                        <a:srgbClr val="A0D7E3"/>
                      </a:solidFill>
                      <a:prstDash val="solid"/>
                      <a:round/>
                      <a:headEnd type="none" w="med" len="med"/>
                      <a:tailEnd type="none" w="med" len="med"/>
                    </a:lnT>
                    <a:lnB w="12700" cap="flat" cmpd="sng" algn="ctr">
                      <a:solidFill>
                        <a:srgbClr val="20E3E3"/>
                      </a:solidFill>
                      <a:prstDash val="solid"/>
                      <a:round/>
                      <a:headEnd type="none" w="med" len="med"/>
                      <a:tailEnd type="none" w="med" len="med"/>
                    </a:lnB>
                    <a:solidFill>
                      <a:srgbClr val="FFFFFF"/>
                    </a:solidFill>
                  </a:tcPr>
                </a:tc>
                <a:tc>
                  <a:txBody>
                    <a:bodyPr/>
                    <a:lstStyle/>
                    <a:p>
                      <a:r>
                        <a:rPr lang="en-US" sz="700">
                          <a:effectLst/>
                        </a:rPr>
                        <a:t>2006</a:t>
                      </a:r>
                    </a:p>
                  </a:txBody>
                  <a:tcPr marL="37386" marR="37386" marT="18693" marB="18693">
                    <a:lnL w="12700" cap="flat" cmpd="sng" algn="ctr">
                      <a:solidFill>
                        <a:srgbClr val="80DCE3"/>
                      </a:solidFill>
                      <a:prstDash val="solid"/>
                      <a:round/>
                      <a:headEnd type="none" w="med" len="med"/>
                      <a:tailEnd type="none" w="med" len="med"/>
                    </a:lnL>
                    <a:lnR w="12700" cap="flat" cmpd="sng" algn="ctr">
                      <a:solidFill>
                        <a:srgbClr val="00DCE3"/>
                      </a:solidFill>
                      <a:prstDash val="solid"/>
                      <a:round/>
                      <a:headEnd type="none" w="med" len="med"/>
                      <a:tailEnd type="none" w="med" len="med"/>
                    </a:lnR>
                    <a:lnT w="12700" cap="flat" cmpd="sng" algn="ctr">
                      <a:solidFill>
                        <a:srgbClr val="80DCE3"/>
                      </a:solidFill>
                      <a:prstDash val="solid"/>
                      <a:round/>
                      <a:headEnd type="none" w="med" len="med"/>
                      <a:tailEnd type="none" w="med" len="med"/>
                    </a:lnT>
                    <a:lnB w="12700" cap="flat" cmpd="sng" algn="ctr">
                      <a:solidFill>
                        <a:srgbClr val="80E4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00DCE3"/>
                      </a:solidFill>
                      <a:prstDash val="solid"/>
                      <a:round/>
                      <a:headEnd type="none" w="med" len="med"/>
                      <a:tailEnd type="none" w="med" len="med"/>
                    </a:lnL>
                    <a:lnR w="12700" cap="flat" cmpd="sng" algn="ctr">
                      <a:solidFill>
                        <a:srgbClr val="60DCE3"/>
                      </a:solidFill>
                      <a:prstDash val="solid"/>
                      <a:round/>
                      <a:headEnd type="none" w="med" len="med"/>
                      <a:tailEnd type="none" w="med" len="med"/>
                    </a:lnR>
                    <a:lnT w="12700" cap="flat" cmpd="sng" algn="ctr">
                      <a:solidFill>
                        <a:srgbClr val="00DCE3"/>
                      </a:solidFill>
                      <a:prstDash val="solid"/>
                      <a:round/>
                      <a:headEnd type="none" w="med" len="med"/>
                      <a:tailEnd type="none" w="med" len="med"/>
                    </a:lnT>
                    <a:lnB w="12700" cap="flat" cmpd="sng" algn="ctr">
                      <a:solidFill>
                        <a:srgbClr val="20E3E3"/>
                      </a:solidFill>
                      <a:prstDash val="solid"/>
                      <a:round/>
                      <a:headEnd type="none" w="med" len="med"/>
                      <a:tailEnd type="none" w="med" len="med"/>
                    </a:lnB>
                    <a:solidFill>
                      <a:srgbClr val="FFFFFF"/>
                    </a:solidFill>
                  </a:tcPr>
                </a:tc>
                <a:tc>
                  <a:txBody>
                    <a:bodyPr/>
                    <a:lstStyle/>
                    <a:p>
                      <a:r>
                        <a:rPr lang="en-US" sz="700">
                          <a:effectLst/>
                        </a:rPr>
                        <a:t>16.8 (13.1-29.3)</a:t>
                      </a:r>
                    </a:p>
                  </a:txBody>
                  <a:tcPr marL="37386" marR="37386" marT="18693" marB="18693">
                    <a:lnL w="12700" cap="flat" cmpd="sng" algn="ctr">
                      <a:solidFill>
                        <a:srgbClr val="60DCE3"/>
                      </a:solidFill>
                      <a:prstDash val="solid"/>
                      <a:round/>
                      <a:headEnd type="none" w="med" len="med"/>
                      <a:tailEnd type="none" w="med" len="med"/>
                    </a:lnL>
                    <a:lnR w="12700" cap="flat" cmpd="sng" algn="ctr">
                      <a:solidFill>
                        <a:srgbClr val="A0D5E3"/>
                      </a:solidFill>
                      <a:prstDash val="solid"/>
                      <a:round/>
                      <a:headEnd type="none" w="med" len="med"/>
                      <a:tailEnd type="none" w="med" len="med"/>
                    </a:lnR>
                    <a:lnT w="12700" cap="flat" cmpd="sng" algn="ctr">
                      <a:solidFill>
                        <a:srgbClr val="60DCE3"/>
                      </a:solidFill>
                      <a:prstDash val="solid"/>
                      <a:round/>
                      <a:headEnd type="none" w="med" len="med"/>
                      <a:tailEnd type="none" w="med" len="med"/>
                    </a:lnT>
                    <a:lnB w="12700" cap="flat" cmpd="sng" algn="ctr">
                      <a:solidFill>
                        <a:srgbClr val="20E3E3"/>
                      </a:solidFill>
                      <a:prstDash val="solid"/>
                      <a:round/>
                      <a:headEnd type="none" w="med" len="med"/>
                      <a:tailEnd type="none" w="med" len="med"/>
                    </a:lnB>
                    <a:solidFill>
                      <a:srgbClr val="FFFFFF"/>
                    </a:solidFill>
                  </a:tcPr>
                </a:tc>
                <a:tc>
                  <a:txBody>
                    <a:bodyPr/>
                    <a:lstStyle/>
                    <a:p>
                      <a:r>
                        <a:rPr lang="en-US" sz="700">
                          <a:effectLst/>
                        </a:rPr>
                        <a:t>1 in 59</a:t>
                      </a:r>
                    </a:p>
                  </a:txBody>
                  <a:tcPr marL="37386" marR="37386" marT="18693" marB="18693">
                    <a:lnL w="12700" cap="flat" cmpd="sng" algn="ctr">
                      <a:solidFill>
                        <a:srgbClr val="A0D5E3"/>
                      </a:solidFill>
                      <a:prstDash val="solid"/>
                      <a:round/>
                      <a:headEnd type="none" w="med" len="med"/>
                      <a:tailEnd type="none" w="med" len="med"/>
                    </a:lnL>
                    <a:lnR w="12700" cap="flat" cmpd="sng" algn="ctr">
                      <a:solidFill>
                        <a:srgbClr val="A0D5E3"/>
                      </a:solidFill>
                      <a:prstDash val="solid"/>
                      <a:round/>
                      <a:headEnd type="none" w="med" len="med"/>
                      <a:tailEnd type="none" w="med" len="med"/>
                    </a:lnR>
                    <a:lnT w="12700" cap="flat" cmpd="sng" algn="ctr">
                      <a:solidFill>
                        <a:srgbClr val="A0D5E3"/>
                      </a:solidFill>
                      <a:prstDash val="solid"/>
                      <a:round/>
                      <a:headEnd type="none" w="med" len="med"/>
                      <a:tailEnd type="none" w="med" len="med"/>
                    </a:lnT>
                    <a:lnB w="12700" cap="flat" cmpd="sng" algn="ctr">
                      <a:solidFill>
                        <a:srgbClr val="20E3E3"/>
                      </a:solidFill>
                      <a:prstDash val="solid"/>
                      <a:round/>
                      <a:headEnd type="none" w="med" len="med"/>
                      <a:tailEnd type="none" w="med" len="med"/>
                    </a:lnB>
                    <a:solidFill>
                      <a:srgbClr val="FFFFFF"/>
                    </a:solidFill>
                  </a:tcPr>
                </a:tc>
                <a:extLst>
                  <a:ext uri="{0D108BD9-81ED-4DB2-BD59-A6C34878D82A}">
                    <a16:rowId xmlns:a16="http://schemas.microsoft.com/office/drawing/2014/main" val="778154886"/>
                  </a:ext>
                </a:extLst>
              </a:tr>
              <a:tr h="340502">
                <a:tc>
                  <a:txBody>
                    <a:bodyPr/>
                    <a:lstStyle/>
                    <a:p>
                      <a:r>
                        <a:rPr lang="en-US" sz="700">
                          <a:effectLst/>
                        </a:rPr>
                        <a:t>2012</a:t>
                      </a:r>
                    </a:p>
                  </a:txBody>
                  <a:tcPr marL="37386" marR="37386" marT="18693" marB="18693">
                    <a:lnL w="12700" cap="flat" cmpd="sng" algn="ctr">
                      <a:solidFill>
                        <a:srgbClr val="20E3E3"/>
                      </a:solidFill>
                      <a:prstDash val="solid"/>
                      <a:round/>
                      <a:headEnd type="none" w="med" len="med"/>
                      <a:tailEnd type="none" w="med" len="med"/>
                    </a:lnL>
                    <a:lnR w="12700" cap="flat" cmpd="sng" algn="ctr">
                      <a:solidFill>
                        <a:srgbClr val="80E4E3"/>
                      </a:solidFill>
                      <a:prstDash val="solid"/>
                      <a:round/>
                      <a:headEnd type="none" w="med" len="med"/>
                      <a:tailEnd type="none" w="med" len="med"/>
                    </a:lnR>
                    <a:lnT w="12700" cap="flat" cmpd="sng" algn="ctr">
                      <a:solidFill>
                        <a:srgbClr val="20E3E3"/>
                      </a:solidFill>
                      <a:prstDash val="solid"/>
                      <a:round/>
                      <a:headEnd type="none" w="med" len="med"/>
                      <a:tailEnd type="none" w="med" len="med"/>
                    </a:lnT>
                    <a:lnB w="12700" cap="flat" cmpd="sng" algn="ctr">
                      <a:solidFill>
                        <a:srgbClr val="C0E0E3"/>
                      </a:solidFill>
                      <a:prstDash val="solid"/>
                      <a:round/>
                      <a:headEnd type="none" w="med" len="med"/>
                      <a:tailEnd type="none" w="med" len="med"/>
                    </a:lnB>
                    <a:solidFill>
                      <a:srgbClr val="FFFFFF"/>
                    </a:solidFill>
                  </a:tcPr>
                </a:tc>
                <a:tc>
                  <a:txBody>
                    <a:bodyPr/>
                    <a:lstStyle/>
                    <a:p>
                      <a:r>
                        <a:rPr lang="en-US" sz="700">
                          <a:effectLst/>
                        </a:rPr>
                        <a:t>2004</a:t>
                      </a:r>
                    </a:p>
                  </a:txBody>
                  <a:tcPr marL="37386" marR="37386" marT="18693" marB="18693">
                    <a:lnL w="12700" cap="flat" cmpd="sng" algn="ctr">
                      <a:solidFill>
                        <a:srgbClr val="80E4E3"/>
                      </a:solidFill>
                      <a:prstDash val="solid"/>
                      <a:round/>
                      <a:headEnd type="none" w="med" len="med"/>
                      <a:tailEnd type="none" w="med" len="med"/>
                    </a:lnL>
                    <a:lnR w="12700" cap="flat" cmpd="sng" algn="ctr">
                      <a:solidFill>
                        <a:srgbClr val="20E3E3"/>
                      </a:solidFill>
                      <a:prstDash val="solid"/>
                      <a:round/>
                      <a:headEnd type="none" w="med" len="med"/>
                      <a:tailEnd type="none" w="med" len="med"/>
                    </a:lnR>
                    <a:lnT w="12700" cap="flat" cmpd="sng" algn="ctr">
                      <a:solidFill>
                        <a:srgbClr val="80E4E3"/>
                      </a:solidFill>
                      <a:prstDash val="solid"/>
                      <a:round/>
                      <a:headEnd type="none" w="med" len="med"/>
                      <a:tailEnd type="none" w="med" len="med"/>
                    </a:lnT>
                    <a:lnB w="12700" cap="flat" cmpd="sng" algn="ctr">
                      <a:solidFill>
                        <a:srgbClr val="80E1E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20E3E3"/>
                      </a:solidFill>
                      <a:prstDash val="solid"/>
                      <a:round/>
                      <a:headEnd type="none" w="med" len="med"/>
                      <a:tailEnd type="none" w="med" len="med"/>
                    </a:lnL>
                    <a:lnR w="12700" cap="flat" cmpd="sng" algn="ctr">
                      <a:solidFill>
                        <a:srgbClr val="20E3E3"/>
                      </a:solidFill>
                      <a:prstDash val="solid"/>
                      <a:round/>
                      <a:headEnd type="none" w="med" len="med"/>
                      <a:tailEnd type="none" w="med" len="med"/>
                    </a:lnR>
                    <a:lnT w="12700" cap="flat" cmpd="sng" algn="ctr">
                      <a:solidFill>
                        <a:srgbClr val="20E3E3"/>
                      </a:solidFill>
                      <a:prstDash val="solid"/>
                      <a:round/>
                      <a:headEnd type="none" w="med" len="med"/>
                      <a:tailEnd type="none" w="med" len="med"/>
                    </a:lnT>
                    <a:lnB w="12700" cap="flat" cmpd="sng" algn="ctr">
                      <a:solidFill>
                        <a:srgbClr val="C0DD63"/>
                      </a:solidFill>
                      <a:prstDash val="solid"/>
                      <a:round/>
                      <a:headEnd type="none" w="med" len="med"/>
                      <a:tailEnd type="none" w="med" len="med"/>
                    </a:lnB>
                    <a:solidFill>
                      <a:srgbClr val="FFFFFF"/>
                    </a:solidFill>
                  </a:tcPr>
                </a:tc>
                <a:tc>
                  <a:txBody>
                    <a:bodyPr/>
                    <a:lstStyle/>
                    <a:p>
                      <a:r>
                        <a:rPr lang="en-US" sz="700">
                          <a:effectLst/>
                        </a:rPr>
                        <a:t>14.5 (8.2-24.6)</a:t>
                      </a:r>
                    </a:p>
                  </a:txBody>
                  <a:tcPr marL="37386" marR="37386" marT="18693" marB="18693">
                    <a:lnL w="12700" cap="flat" cmpd="sng" algn="ctr">
                      <a:solidFill>
                        <a:srgbClr val="20E3E3"/>
                      </a:solidFill>
                      <a:prstDash val="solid"/>
                      <a:round/>
                      <a:headEnd type="none" w="med" len="med"/>
                      <a:tailEnd type="none" w="med" len="med"/>
                    </a:lnL>
                    <a:lnR w="12700" cap="flat" cmpd="sng" algn="ctr">
                      <a:solidFill>
                        <a:srgbClr val="20E3E3"/>
                      </a:solidFill>
                      <a:prstDash val="solid"/>
                      <a:round/>
                      <a:headEnd type="none" w="med" len="med"/>
                      <a:tailEnd type="none" w="med" len="med"/>
                    </a:lnR>
                    <a:lnT w="12700" cap="flat" cmpd="sng" algn="ctr">
                      <a:solidFill>
                        <a:srgbClr val="20E3E3"/>
                      </a:solidFill>
                      <a:prstDash val="solid"/>
                      <a:round/>
                      <a:headEnd type="none" w="med" len="med"/>
                      <a:tailEnd type="none" w="med" len="med"/>
                    </a:lnT>
                    <a:lnB w="12700" cap="flat" cmpd="sng" algn="ctr">
                      <a:solidFill>
                        <a:srgbClr val="60DA63"/>
                      </a:solidFill>
                      <a:prstDash val="solid"/>
                      <a:round/>
                      <a:headEnd type="none" w="med" len="med"/>
                      <a:tailEnd type="none" w="med" len="med"/>
                    </a:lnB>
                    <a:solidFill>
                      <a:srgbClr val="FFFFFF"/>
                    </a:solidFill>
                  </a:tcPr>
                </a:tc>
                <a:tc>
                  <a:txBody>
                    <a:bodyPr/>
                    <a:lstStyle/>
                    <a:p>
                      <a:r>
                        <a:rPr lang="en-US" sz="700">
                          <a:effectLst/>
                        </a:rPr>
                        <a:t>1 in 69</a:t>
                      </a:r>
                    </a:p>
                  </a:txBody>
                  <a:tcPr marL="37386" marR="37386" marT="18693" marB="18693">
                    <a:lnL w="12700" cap="flat" cmpd="sng" algn="ctr">
                      <a:solidFill>
                        <a:srgbClr val="20E3E3"/>
                      </a:solidFill>
                      <a:prstDash val="solid"/>
                      <a:round/>
                      <a:headEnd type="none" w="med" len="med"/>
                      <a:tailEnd type="none" w="med" len="med"/>
                    </a:lnL>
                    <a:lnR w="12700" cap="flat" cmpd="sng" algn="ctr">
                      <a:solidFill>
                        <a:srgbClr val="20E3E3"/>
                      </a:solidFill>
                      <a:prstDash val="solid"/>
                      <a:round/>
                      <a:headEnd type="none" w="med" len="med"/>
                      <a:tailEnd type="none" w="med" len="med"/>
                    </a:lnR>
                    <a:lnT w="12700" cap="flat" cmpd="sng" algn="ctr">
                      <a:solidFill>
                        <a:srgbClr val="20E3E3"/>
                      </a:solidFill>
                      <a:prstDash val="solid"/>
                      <a:round/>
                      <a:headEnd type="none" w="med" len="med"/>
                      <a:tailEnd type="none" w="med" len="med"/>
                    </a:lnT>
                    <a:lnB w="12700" cap="flat" cmpd="sng" algn="ctr">
                      <a:solidFill>
                        <a:srgbClr val="A0D663"/>
                      </a:solidFill>
                      <a:prstDash val="solid"/>
                      <a:round/>
                      <a:headEnd type="none" w="med" len="med"/>
                      <a:tailEnd type="none" w="med" len="med"/>
                    </a:lnB>
                    <a:solidFill>
                      <a:srgbClr val="FFFFFF"/>
                    </a:solidFill>
                  </a:tcPr>
                </a:tc>
                <a:extLst>
                  <a:ext uri="{0D108BD9-81ED-4DB2-BD59-A6C34878D82A}">
                    <a16:rowId xmlns:a16="http://schemas.microsoft.com/office/drawing/2014/main" val="522369937"/>
                  </a:ext>
                </a:extLst>
              </a:tr>
              <a:tr h="340502">
                <a:tc>
                  <a:txBody>
                    <a:bodyPr/>
                    <a:lstStyle/>
                    <a:p>
                      <a:r>
                        <a:rPr lang="en-US" sz="700">
                          <a:effectLst/>
                        </a:rPr>
                        <a:t>2010</a:t>
                      </a:r>
                    </a:p>
                  </a:txBody>
                  <a:tcPr marL="37386" marR="37386" marT="18693" marB="18693">
                    <a:lnL w="12700" cap="flat" cmpd="sng" algn="ctr">
                      <a:solidFill>
                        <a:srgbClr val="C0E0E3"/>
                      </a:solidFill>
                      <a:prstDash val="solid"/>
                      <a:round/>
                      <a:headEnd type="none" w="med" len="med"/>
                      <a:tailEnd type="none" w="med" len="med"/>
                    </a:lnL>
                    <a:lnR w="12700" cap="flat" cmpd="sng" algn="ctr">
                      <a:solidFill>
                        <a:srgbClr val="80E1E3"/>
                      </a:solidFill>
                      <a:prstDash val="solid"/>
                      <a:round/>
                      <a:headEnd type="none" w="med" len="med"/>
                      <a:tailEnd type="none" w="med" len="med"/>
                    </a:lnR>
                    <a:lnT w="12700" cap="flat" cmpd="sng" algn="ctr">
                      <a:solidFill>
                        <a:srgbClr val="C0E0E3"/>
                      </a:solidFill>
                      <a:prstDash val="solid"/>
                      <a:round/>
                      <a:headEnd type="none" w="med" len="med"/>
                      <a:tailEnd type="none" w="med" len="med"/>
                    </a:lnT>
                    <a:lnB w="12700" cap="flat" cmpd="sng" algn="ctr">
                      <a:solidFill>
                        <a:srgbClr val="40D663"/>
                      </a:solidFill>
                      <a:prstDash val="solid"/>
                      <a:round/>
                      <a:headEnd type="none" w="med" len="med"/>
                      <a:tailEnd type="none" w="med" len="med"/>
                    </a:lnB>
                    <a:solidFill>
                      <a:srgbClr val="FFFFFF"/>
                    </a:solidFill>
                  </a:tcPr>
                </a:tc>
                <a:tc>
                  <a:txBody>
                    <a:bodyPr/>
                    <a:lstStyle/>
                    <a:p>
                      <a:r>
                        <a:rPr lang="en-US" sz="700">
                          <a:effectLst/>
                        </a:rPr>
                        <a:t>2002</a:t>
                      </a:r>
                    </a:p>
                  </a:txBody>
                  <a:tcPr marL="37386" marR="37386" marT="18693" marB="18693">
                    <a:lnL w="12700" cap="flat" cmpd="sng" algn="ctr">
                      <a:solidFill>
                        <a:srgbClr val="80E1E3"/>
                      </a:solidFill>
                      <a:prstDash val="solid"/>
                      <a:round/>
                      <a:headEnd type="none" w="med" len="med"/>
                      <a:tailEnd type="none" w="med" len="med"/>
                    </a:lnL>
                    <a:lnR w="12700" cap="flat" cmpd="sng" algn="ctr">
                      <a:solidFill>
                        <a:srgbClr val="C0DD63"/>
                      </a:solidFill>
                      <a:prstDash val="solid"/>
                      <a:round/>
                      <a:headEnd type="none" w="med" len="med"/>
                      <a:tailEnd type="none" w="med" len="med"/>
                    </a:lnR>
                    <a:lnT w="12700" cap="flat" cmpd="sng" algn="ctr">
                      <a:solidFill>
                        <a:srgbClr val="80E1E3"/>
                      </a:solidFill>
                      <a:prstDash val="solid"/>
                      <a:round/>
                      <a:headEnd type="none" w="med" len="med"/>
                      <a:tailEnd type="none" w="med" len="med"/>
                    </a:lnT>
                    <a:lnB w="12700" cap="flat" cmpd="sng" algn="ctr">
                      <a:solidFill>
                        <a:srgbClr val="C0D96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C0DD63"/>
                      </a:solidFill>
                      <a:prstDash val="solid"/>
                      <a:round/>
                      <a:headEnd type="none" w="med" len="med"/>
                      <a:tailEnd type="none" w="med" len="med"/>
                    </a:lnL>
                    <a:lnR w="12700" cap="flat" cmpd="sng" algn="ctr">
                      <a:solidFill>
                        <a:srgbClr val="60DA63"/>
                      </a:solidFill>
                      <a:prstDash val="solid"/>
                      <a:round/>
                      <a:headEnd type="none" w="med" len="med"/>
                      <a:tailEnd type="none" w="med" len="med"/>
                    </a:lnR>
                    <a:lnT w="12700" cap="flat" cmpd="sng" algn="ctr">
                      <a:solidFill>
                        <a:srgbClr val="C0DD63"/>
                      </a:solidFill>
                      <a:prstDash val="solid"/>
                      <a:round/>
                      <a:headEnd type="none" w="med" len="med"/>
                      <a:tailEnd type="none" w="med" len="med"/>
                    </a:lnT>
                    <a:lnB w="12700" cap="flat" cmpd="sng" algn="ctr">
                      <a:solidFill>
                        <a:srgbClr val="80D863"/>
                      </a:solidFill>
                      <a:prstDash val="solid"/>
                      <a:round/>
                      <a:headEnd type="none" w="med" len="med"/>
                      <a:tailEnd type="none" w="med" len="med"/>
                    </a:lnB>
                    <a:solidFill>
                      <a:srgbClr val="FFFFFF"/>
                    </a:solidFill>
                  </a:tcPr>
                </a:tc>
                <a:tc>
                  <a:txBody>
                    <a:bodyPr/>
                    <a:lstStyle/>
                    <a:p>
                      <a:r>
                        <a:rPr lang="en-US" sz="700">
                          <a:effectLst/>
                        </a:rPr>
                        <a:t>14.7 (5.7-21.9)</a:t>
                      </a:r>
                    </a:p>
                  </a:txBody>
                  <a:tcPr marL="37386" marR="37386" marT="18693" marB="18693">
                    <a:lnL w="12700" cap="flat" cmpd="sng" algn="ctr">
                      <a:solidFill>
                        <a:srgbClr val="60DA63"/>
                      </a:solidFill>
                      <a:prstDash val="solid"/>
                      <a:round/>
                      <a:headEnd type="none" w="med" len="med"/>
                      <a:tailEnd type="none" w="med" len="med"/>
                    </a:lnL>
                    <a:lnR w="12700" cap="flat" cmpd="sng" algn="ctr">
                      <a:solidFill>
                        <a:srgbClr val="A0D663"/>
                      </a:solidFill>
                      <a:prstDash val="solid"/>
                      <a:round/>
                      <a:headEnd type="none" w="med" len="med"/>
                      <a:tailEnd type="none" w="med" len="med"/>
                    </a:lnR>
                    <a:lnT w="12700" cap="flat" cmpd="sng" algn="ctr">
                      <a:solidFill>
                        <a:srgbClr val="60DA63"/>
                      </a:solidFill>
                      <a:prstDash val="solid"/>
                      <a:round/>
                      <a:headEnd type="none" w="med" len="med"/>
                      <a:tailEnd type="none" w="med" len="med"/>
                    </a:lnT>
                    <a:lnB w="12700" cap="flat" cmpd="sng" algn="ctr">
                      <a:solidFill>
                        <a:srgbClr val="00DD63"/>
                      </a:solidFill>
                      <a:prstDash val="solid"/>
                      <a:round/>
                      <a:headEnd type="none" w="med" len="med"/>
                      <a:tailEnd type="none" w="med" len="med"/>
                    </a:lnB>
                    <a:solidFill>
                      <a:srgbClr val="FFFFFF"/>
                    </a:solidFill>
                  </a:tcPr>
                </a:tc>
                <a:tc>
                  <a:txBody>
                    <a:bodyPr/>
                    <a:lstStyle/>
                    <a:p>
                      <a:r>
                        <a:rPr lang="en-US" sz="700">
                          <a:effectLst/>
                        </a:rPr>
                        <a:t>1 in 68</a:t>
                      </a:r>
                    </a:p>
                  </a:txBody>
                  <a:tcPr marL="37386" marR="37386" marT="18693" marB="18693">
                    <a:lnL w="12700" cap="flat" cmpd="sng" algn="ctr">
                      <a:solidFill>
                        <a:srgbClr val="A0D663"/>
                      </a:solidFill>
                      <a:prstDash val="solid"/>
                      <a:round/>
                      <a:headEnd type="none" w="med" len="med"/>
                      <a:tailEnd type="none" w="med" len="med"/>
                    </a:lnL>
                    <a:lnR w="12700" cap="flat" cmpd="sng" algn="ctr">
                      <a:solidFill>
                        <a:srgbClr val="A0D663"/>
                      </a:solidFill>
                      <a:prstDash val="solid"/>
                      <a:round/>
                      <a:headEnd type="none" w="med" len="med"/>
                      <a:tailEnd type="none" w="med" len="med"/>
                    </a:lnR>
                    <a:lnT w="12700" cap="flat" cmpd="sng" algn="ctr">
                      <a:solidFill>
                        <a:srgbClr val="A0D663"/>
                      </a:solidFill>
                      <a:prstDash val="solid"/>
                      <a:round/>
                      <a:headEnd type="none" w="med" len="med"/>
                      <a:tailEnd type="none" w="med" len="med"/>
                    </a:lnT>
                    <a:lnB w="12700" cap="flat" cmpd="sng" algn="ctr">
                      <a:solidFill>
                        <a:srgbClr val="60DA63"/>
                      </a:solidFill>
                      <a:prstDash val="solid"/>
                      <a:round/>
                      <a:headEnd type="none" w="med" len="med"/>
                      <a:tailEnd type="none" w="med" len="med"/>
                    </a:lnB>
                    <a:solidFill>
                      <a:srgbClr val="FFFFFF"/>
                    </a:solidFill>
                  </a:tcPr>
                </a:tc>
                <a:extLst>
                  <a:ext uri="{0D108BD9-81ED-4DB2-BD59-A6C34878D82A}">
                    <a16:rowId xmlns:a16="http://schemas.microsoft.com/office/drawing/2014/main" val="158471481"/>
                  </a:ext>
                </a:extLst>
              </a:tr>
              <a:tr h="340502">
                <a:tc>
                  <a:txBody>
                    <a:bodyPr/>
                    <a:lstStyle/>
                    <a:p>
                      <a:r>
                        <a:rPr lang="en-US" sz="700">
                          <a:effectLst/>
                        </a:rPr>
                        <a:t>2008</a:t>
                      </a:r>
                    </a:p>
                  </a:txBody>
                  <a:tcPr marL="37386" marR="37386" marT="18693" marB="18693">
                    <a:lnL w="12700" cap="flat" cmpd="sng" algn="ctr">
                      <a:solidFill>
                        <a:srgbClr val="40D663"/>
                      </a:solidFill>
                      <a:prstDash val="solid"/>
                      <a:round/>
                      <a:headEnd type="none" w="med" len="med"/>
                      <a:tailEnd type="none" w="med" len="med"/>
                    </a:lnL>
                    <a:lnR w="12700" cap="flat" cmpd="sng" algn="ctr">
                      <a:solidFill>
                        <a:srgbClr val="C0D963"/>
                      </a:solidFill>
                      <a:prstDash val="solid"/>
                      <a:round/>
                      <a:headEnd type="none" w="med" len="med"/>
                      <a:tailEnd type="none" w="med" len="med"/>
                    </a:lnR>
                    <a:lnT w="12700" cap="flat" cmpd="sng" algn="ctr">
                      <a:solidFill>
                        <a:srgbClr val="40D663"/>
                      </a:solidFill>
                      <a:prstDash val="solid"/>
                      <a:round/>
                      <a:headEnd type="none" w="med" len="med"/>
                      <a:tailEnd type="none" w="med" len="med"/>
                    </a:lnT>
                    <a:lnB w="12700" cap="flat" cmpd="sng" algn="ctr">
                      <a:solidFill>
                        <a:srgbClr val="00DC63"/>
                      </a:solidFill>
                      <a:prstDash val="solid"/>
                      <a:round/>
                      <a:headEnd type="none" w="med" len="med"/>
                      <a:tailEnd type="none" w="med" len="med"/>
                    </a:lnB>
                    <a:solidFill>
                      <a:srgbClr val="FFFFFF"/>
                    </a:solidFill>
                  </a:tcPr>
                </a:tc>
                <a:tc>
                  <a:txBody>
                    <a:bodyPr/>
                    <a:lstStyle/>
                    <a:p>
                      <a:r>
                        <a:rPr lang="en-US" sz="700">
                          <a:effectLst/>
                        </a:rPr>
                        <a:t>2000</a:t>
                      </a:r>
                    </a:p>
                  </a:txBody>
                  <a:tcPr marL="37386" marR="37386" marT="18693" marB="18693">
                    <a:lnL w="12700" cap="flat" cmpd="sng" algn="ctr">
                      <a:solidFill>
                        <a:srgbClr val="C0D963"/>
                      </a:solidFill>
                      <a:prstDash val="solid"/>
                      <a:round/>
                      <a:headEnd type="none" w="med" len="med"/>
                      <a:tailEnd type="none" w="med" len="med"/>
                    </a:lnL>
                    <a:lnR w="12700" cap="flat" cmpd="sng" algn="ctr">
                      <a:solidFill>
                        <a:srgbClr val="80D863"/>
                      </a:solidFill>
                      <a:prstDash val="solid"/>
                      <a:round/>
                      <a:headEnd type="none" w="med" len="med"/>
                      <a:tailEnd type="none" w="med" len="med"/>
                    </a:lnR>
                    <a:lnT w="12700" cap="flat" cmpd="sng" algn="ctr">
                      <a:solidFill>
                        <a:srgbClr val="C0D963"/>
                      </a:solidFill>
                      <a:prstDash val="solid"/>
                      <a:round/>
                      <a:headEnd type="none" w="med" len="med"/>
                      <a:tailEnd type="none" w="med" len="med"/>
                    </a:lnT>
                    <a:lnB w="12700" cap="flat" cmpd="sng" algn="ctr">
                      <a:solidFill>
                        <a:srgbClr val="C0DE63"/>
                      </a:solidFill>
                      <a:prstDash val="solid"/>
                      <a:round/>
                      <a:headEnd type="none" w="med" len="med"/>
                      <a:tailEnd type="none" w="med" len="med"/>
                    </a:lnB>
                    <a:solidFill>
                      <a:srgbClr val="FFFFFF"/>
                    </a:solidFill>
                  </a:tcPr>
                </a:tc>
                <a:tc>
                  <a:txBody>
                    <a:bodyPr/>
                    <a:lstStyle/>
                    <a:p>
                      <a:r>
                        <a:rPr lang="en-US" sz="700">
                          <a:effectLst/>
                        </a:rPr>
                        <a:t>14</a:t>
                      </a:r>
                    </a:p>
                  </a:txBody>
                  <a:tcPr marL="37386" marR="37386" marT="18693" marB="18693">
                    <a:lnL w="12700" cap="flat" cmpd="sng" algn="ctr">
                      <a:solidFill>
                        <a:srgbClr val="80D863"/>
                      </a:solidFill>
                      <a:prstDash val="solid"/>
                      <a:round/>
                      <a:headEnd type="none" w="med" len="med"/>
                      <a:tailEnd type="none" w="med" len="med"/>
                    </a:lnL>
                    <a:lnR w="12700" cap="flat" cmpd="sng" algn="ctr">
                      <a:solidFill>
                        <a:srgbClr val="00DD63"/>
                      </a:solidFill>
                      <a:prstDash val="solid"/>
                      <a:round/>
                      <a:headEnd type="none" w="med" len="med"/>
                      <a:tailEnd type="none" w="med" len="med"/>
                    </a:lnR>
                    <a:lnT w="12700" cap="flat" cmpd="sng" algn="ctr">
                      <a:solidFill>
                        <a:srgbClr val="80D863"/>
                      </a:solidFill>
                      <a:prstDash val="solid"/>
                      <a:round/>
                      <a:headEnd type="none" w="med" len="med"/>
                      <a:tailEnd type="none" w="med" len="med"/>
                    </a:lnT>
                    <a:lnB w="12700" cap="flat" cmpd="sng" algn="ctr">
                      <a:solidFill>
                        <a:srgbClr val="20E263"/>
                      </a:solidFill>
                      <a:prstDash val="solid"/>
                      <a:round/>
                      <a:headEnd type="none" w="med" len="med"/>
                      <a:tailEnd type="none" w="med" len="med"/>
                    </a:lnB>
                    <a:solidFill>
                      <a:srgbClr val="FFFFFF"/>
                    </a:solidFill>
                  </a:tcPr>
                </a:tc>
                <a:tc>
                  <a:txBody>
                    <a:bodyPr/>
                    <a:lstStyle/>
                    <a:p>
                      <a:r>
                        <a:rPr lang="en-US" sz="700">
                          <a:effectLst/>
                        </a:rPr>
                        <a:t>11.3 (4.8-21.2)</a:t>
                      </a:r>
                    </a:p>
                  </a:txBody>
                  <a:tcPr marL="37386" marR="37386" marT="18693" marB="18693">
                    <a:lnL w="12700" cap="flat" cmpd="sng" algn="ctr">
                      <a:solidFill>
                        <a:srgbClr val="00DD63"/>
                      </a:solidFill>
                      <a:prstDash val="solid"/>
                      <a:round/>
                      <a:headEnd type="none" w="med" len="med"/>
                      <a:tailEnd type="none" w="med" len="med"/>
                    </a:lnL>
                    <a:lnR w="12700" cap="flat" cmpd="sng" algn="ctr">
                      <a:solidFill>
                        <a:srgbClr val="60DA63"/>
                      </a:solidFill>
                      <a:prstDash val="solid"/>
                      <a:round/>
                      <a:headEnd type="none" w="med" len="med"/>
                      <a:tailEnd type="none" w="med" len="med"/>
                    </a:lnR>
                    <a:lnT w="12700" cap="flat" cmpd="sng" algn="ctr">
                      <a:solidFill>
                        <a:srgbClr val="00DD63"/>
                      </a:solidFill>
                      <a:prstDash val="solid"/>
                      <a:round/>
                      <a:headEnd type="none" w="med" len="med"/>
                      <a:tailEnd type="none" w="med" len="med"/>
                    </a:lnT>
                    <a:lnB w="12700" cap="flat" cmpd="sng" algn="ctr">
                      <a:solidFill>
                        <a:srgbClr val="E0E263"/>
                      </a:solidFill>
                      <a:prstDash val="solid"/>
                      <a:round/>
                      <a:headEnd type="none" w="med" len="med"/>
                      <a:tailEnd type="none" w="med" len="med"/>
                    </a:lnB>
                    <a:solidFill>
                      <a:srgbClr val="FFFFFF"/>
                    </a:solidFill>
                  </a:tcPr>
                </a:tc>
                <a:tc>
                  <a:txBody>
                    <a:bodyPr/>
                    <a:lstStyle/>
                    <a:p>
                      <a:r>
                        <a:rPr lang="en-US" sz="700" dirty="0">
                          <a:effectLst/>
                        </a:rPr>
                        <a:t>1 in 88</a:t>
                      </a:r>
                    </a:p>
                  </a:txBody>
                  <a:tcPr marL="37386" marR="37386" marT="18693" marB="18693">
                    <a:lnL w="12700" cap="flat" cmpd="sng" algn="ctr">
                      <a:solidFill>
                        <a:srgbClr val="60DA63"/>
                      </a:solidFill>
                      <a:prstDash val="solid"/>
                      <a:round/>
                      <a:headEnd type="none" w="med" len="med"/>
                      <a:tailEnd type="none" w="med" len="med"/>
                    </a:lnL>
                    <a:lnR w="12700" cap="flat" cmpd="sng" algn="ctr">
                      <a:solidFill>
                        <a:srgbClr val="60DA63"/>
                      </a:solidFill>
                      <a:prstDash val="solid"/>
                      <a:round/>
                      <a:headEnd type="none" w="med" len="med"/>
                      <a:tailEnd type="none" w="med" len="med"/>
                    </a:lnR>
                    <a:lnT w="12700" cap="flat" cmpd="sng" algn="ctr">
                      <a:solidFill>
                        <a:srgbClr val="60DA63"/>
                      </a:solidFill>
                      <a:prstDash val="solid"/>
                      <a:round/>
                      <a:headEnd type="none" w="med" len="med"/>
                      <a:tailEnd type="none" w="med" len="med"/>
                    </a:lnT>
                    <a:lnB w="12700" cap="flat" cmpd="sng" algn="ctr">
                      <a:solidFill>
                        <a:srgbClr val="E0EB63"/>
                      </a:solidFill>
                      <a:prstDash val="solid"/>
                      <a:round/>
                      <a:headEnd type="none" w="med" len="med"/>
                      <a:tailEnd type="none" w="med" len="med"/>
                    </a:lnB>
                    <a:solidFill>
                      <a:srgbClr val="FFFFFF"/>
                    </a:solidFill>
                  </a:tcPr>
                </a:tc>
                <a:extLst>
                  <a:ext uri="{0D108BD9-81ED-4DB2-BD59-A6C34878D82A}">
                    <a16:rowId xmlns:a16="http://schemas.microsoft.com/office/drawing/2014/main" val="2730341533"/>
                  </a:ext>
                </a:extLst>
              </a:tr>
              <a:tr h="238353">
                <a:tc>
                  <a:txBody>
                    <a:bodyPr/>
                    <a:lstStyle/>
                    <a:p>
                      <a:r>
                        <a:rPr lang="en-US" sz="700">
                          <a:effectLst/>
                        </a:rPr>
                        <a:t>2006</a:t>
                      </a:r>
                    </a:p>
                  </a:txBody>
                  <a:tcPr marL="37386" marR="37386" marT="18693" marB="18693">
                    <a:lnL w="12700" cap="flat" cmpd="sng" algn="ctr">
                      <a:solidFill>
                        <a:srgbClr val="00DC63"/>
                      </a:solidFill>
                      <a:prstDash val="solid"/>
                      <a:round/>
                      <a:headEnd type="none" w="med" len="med"/>
                      <a:tailEnd type="none" w="med" len="med"/>
                    </a:lnL>
                    <a:lnR w="12700" cap="flat" cmpd="sng" algn="ctr">
                      <a:solidFill>
                        <a:srgbClr val="C0DE63"/>
                      </a:solidFill>
                      <a:prstDash val="solid"/>
                      <a:round/>
                      <a:headEnd type="none" w="med" len="med"/>
                      <a:tailEnd type="none" w="med" len="med"/>
                    </a:lnR>
                    <a:lnT w="12700" cap="flat" cmpd="sng" algn="ctr">
                      <a:solidFill>
                        <a:srgbClr val="00DC63"/>
                      </a:solidFill>
                      <a:prstDash val="solid"/>
                      <a:round/>
                      <a:headEnd type="none" w="med" len="med"/>
                      <a:tailEnd type="none" w="med" len="med"/>
                    </a:lnT>
                    <a:lnB w="12700" cap="flat" cmpd="sng" algn="ctr">
                      <a:solidFill>
                        <a:srgbClr val="80ED63"/>
                      </a:solidFill>
                      <a:prstDash val="solid"/>
                      <a:round/>
                      <a:headEnd type="none" w="med" len="med"/>
                      <a:tailEnd type="none" w="med" len="med"/>
                    </a:lnB>
                    <a:solidFill>
                      <a:srgbClr val="FFFFFF"/>
                    </a:solidFill>
                  </a:tcPr>
                </a:tc>
                <a:tc>
                  <a:txBody>
                    <a:bodyPr/>
                    <a:lstStyle/>
                    <a:p>
                      <a:r>
                        <a:rPr lang="en-US" sz="700">
                          <a:effectLst/>
                        </a:rPr>
                        <a:t>1998</a:t>
                      </a:r>
                    </a:p>
                  </a:txBody>
                  <a:tcPr marL="37386" marR="37386" marT="18693" marB="18693">
                    <a:lnL w="12700" cap="flat" cmpd="sng" algn="ctr">
                      <a:solidFill>
                        <a:srgbClr val="C0DE63"/>
                      </a:solidFill>
                      <a:prstDash val="solid"/>
                      <a:round/>
                      <a:headEnd type="none" w="med" len="med"/>
                      <a:tailEnd type="none" w="med" len="med"/>
                    </a:lnL>
                    <a:lnR w="12700" cap="flat" cmpd="sng" algn="ctr">
                      <a:solidFill>
                        <a:srgbClr val="20E263"/>
                      </a:solidFill>
                      <a:prstDash val="solid"/>
                      <a:round/>
                      <a:headEnd type="none" w="med" len="med"/>
                      <a:tailEnd type="none" w="med" len="med"/>
                    </a:lnR>
                    <a:lnT w="12700" cap="flat" cmpd="sng" algn="ctr">
                      <a:solidFill>
                        <a:srgbClr val="C0DE63"/>
                      </a:solidFill>
                      <a:prstDash val="solid"/>
                      <a:round/>
                      <a:headEnd type="none" w="med" len="med"/>
                      <a:tailEnd type="none" w="med" len="med"/>
                    </a:lnT>
                    <a:lnB w="12700" cap="flat" cmpd="sng" algn="ctr">
                      <a:solidFill>
                        <a:srgbClr val="E0E663"/>
                      </a:solidFill>
                      <a:prstDash val="solid"/>
                      <a:round/>
                      <a:headEnd type="none" w="med" len="med"/>
                      <a:tailEnd type="none" w="med" len="med"/>
                    </a:lnB>
                    <a:solidFill>
                      <a:srgbClr val="FFFFFF"/>
                    </a:solidFill>
                  </a:tcPr>
                </a:tc>
                <a:tc>
                  <a:txBody>
                    <a:bodyPr/>
                    <a:lstStyle/>
                    <a:p>
                      <a:r>
                        <a:rPr lang="en-US" sz="700">
                          <a:effectLst/>
                        </a:rPr>
                        <a:t>11</a:t>
                      </a:r>
                    </a:p>
                  </a:txBody>
                  <a:tcPr marL="37386" marR="37386" marT="18693" marB="18693">
                    <a:lnL w="12700" cap="flat" cmpd="sng" algn="ctr">
                      <a:solidFill>
                        <a:srgbClr val="20E263"/>
                      </a:solidFill>
                      <a:prstDash val="solid"/>
                      <a:round/>
                      <a:headEnd type="none" w="med" len="med"/>
                      <a:tailEnd type="none" w="med" len="med"/>
                    </a:lnL>
                    <a:lnR w="12700" cap="flat" cmpd="sng" algn="ctr">
                      <a:solidFill>
                        <a:srgbClr val="E0E263"/>
                      </a:solidFill>
                      <a:prstDash val="solid"/>
                      <a:round/>
                      <a:headEnd type="none" w="med" len="med"/>
                      <a:tailEnd type="none" w="med" len="med"/>
                    </a:lnR>
                    <a:lnT w="12700" cap="flat" cmpd="sng" algn="ctr">
                      <a:solidFill>
                        <a:srgbClr val="20E263"/>
                      </a:solidFill>
                      <a:prstDash val="solid"/>
                      <a:round/>
                      <a:headEnd type="none" w="med" len="med"/>
                      <a:tailEnd type="none" w="med" len="med"/>
                    </a:lnT>
                    <a:lnB w="12700" cap="flat" cmpd="sng" algn="ctr">
                      <a:solidFill>
                        <a:srgbClr val="60F563"/>
                      </a:solidFill>
                      <a:prstDash val="solid"/>
                      <a:round/>
                      <a:headEnd type="none" w="med" len="med"/>
                      <a:tailEnd type="none" w="med" len="med"/>
                    </a:lnB>
                    <a:solidFill>
                      <a:srgbClr val="FFFFFF"/>
                    </a:solidFill>
                  </a:tcPr>
                </a:tc>
                <a:tc>
                  <a:txBody>
                    <a:bodyPr/>
                    <a:lstStyle/>
                    <a:p>
                      <a:r>
                        <a:rPr lang="en-US" sz="700">
                          <a:effectLst/>
                        </a:rPr>
                        <a:t>9.0 (4.2-12.1)</a:t>
                      </a:r>
                    </a:p>
                  </a:txBody>
                  <a:tcPr marL="37386" marR="37386" marT="18693" marB="18693">
                    <a:lnL w="12700" cap="flat" cmpd="sng" algn="ctr">
                      <a:solidFill>
                        <a:srgbClr val="E0E263"/>
                      </a:solidFill>
                      <a:prstDash val="solid"/>
                      <a:round/>
                      <a:headEnd type="none" w="med" len="med"/>
                      <a:tailEnd type="none" w="med" len="med"/>
                    </a:lnL>
                    <a:lnR w="12700" cap="flat" cmpd="sng" algn="ctr">
                      <a:solidFill>
                        <a:srgbClr val="E0EB63"/>
                      </a:solidFill>
                      <a:prstDash val="solid"/>
                      <a:round/>
                      <a:headEnd type="none" w="med" len="med"/>
                      <a:tailEnd type="none" w="med" len="med"/>
                    </a:lnR>
                    <a:lnT w="12700" cap="flat" cmpd="sng" algn="ctr">
                      <a:solidFill>
                        <a:srgbClr val="E0E263"/>
                      </a:solidFill>
                      <a:prstDash val="solid"/>
                      <a:round/>
                      <a:headEnd type="none" w="med" len="med"/>
                      <a:tailEnd type="none" w="med" len="med"/>
                    </a:lnT>
                    <a:lnB w="12700" cap="flat" cmpd="sng" algn="ctr">
                      <a:solidFill>
                        <a:srgbClr val="40F263"/>
                      </a:solidFill>
                      <a:prstDash val="solid"/>
                      <a:round/>
                      <a:headEnd type="none" w="med" len="med"/>
                      <a:tailEnd type="none" w="med" len="med"/>
                    </a:lnB>
                    <a:solidFill>
                      <a:srgbClr val="FFFFFF"/>
                    </a:solidFill>
                  </a:tcPr>
                </a:tc>
                <a:tc>
                  <a:txBody>
                    <a:bodyPr/>
                    <a:lstStyle/>
                    <a:p>
                      <a:r>
                        <a:rPr lang="en-US" sz="700">
                          <a:effectLst/>
                        </a:rPr>
                        <a:t>1 in 110</a:t>
                      </a:r>
                    </a:p>
                  </a:txBody>
                  <a:tcPr marL="37386" marR="37386" marT="18693" marB="18693">
                    <a:lnL w="12700" cap="flat" cmpd="sng" algn="ctr">
                      <a:solidFill>
                        <a:srgbClr val="E0EB63"/>
                      </a:solidFill>
                      <a:prstDash val="solid"/>
                      <a:round/>
                      <a:headEnd type="none" w="med" len="med"/>
                      <a:tailEnd type="none" w="med" len="med"/>
                    </a:lnL>
                    <a:lnR w="12700" cap="flat" cmpd="sng" algn="ctr">
                      <a:solidFill>
                        <a:srgbClr val="E0EB63"/>
                      </a:solidFill>
                      <a:prstDash val="solid"/>
                      <a:round/>
                      <a:headEnd type="none" w="med" len="med"/>
                      <a:tailEnd type="none" w="med" len="med"/>
                    </a:lnR>
                    <a:lnT w="12700" cap="flat" cmpd="sng" algn="ctr">
                      <a:solidFill>
                        <a:srgbClr val="E0EB63"/>
                      </a:solidFill>
                      <a:prstDash val="solid"/>
                      <a:round/>
                      <a:headEnd type="none" w="med" len="med"/>
                      <a:tailEnd type="none" w="med" len="med"/>
                    </a:lnT>
                    <a:lnB w="12700" cap="flat" cmpd="sng" algn="ctr">
                      <a:solidFill>
                        <a:srgbClr val="20F963"/>
                      </a:solidFill>
                      <a:prstDash val="solid"/>
                      <a:round/>
                      <a:headEnd type="none" w="med" len="med"/>
                      <a:tailEnd type="none" w="med" len="med"/>
                    </a:lnB>
                    <a:solidFill>
                      <a:srgbClr val="FFFFFF"/>
                    </a:solidFill>
                  </a:tcPr>
                </a:tc>
                <a:extLst>
                  <a:ext uri="{0D108BD9-81ED-4DB2-BD59-A6C34878D82A}">
                    <a16:rowId xmlns:a16="http://schemas.microsoft.com/office/drawing/2014/main" val="2254353961"/>
                  </a:ext>
                </a:extLst>
              </a:tr>
              <a:tr h="238353">
                <a:tc>
                  <a:txBody>
                    <a:bodyPr/>
                    <a:lstStyle/>
                    <a:p>
                      <a:r>
                        <a:rPr lang="en-US" sz="700">
                          <a:effectLst/>
                        </a:rPr>
                        <a:t>2004</a:t>
                      </a:r>
                    </a:p>
                  </a:txBody>
                  <a:tcPr marL="37386" marR="37386" marT="18693" marB="18693">
                    <a:lnL w="12700" cap="flat" cmpd="sng" algn="ctr">
                      <a:solidFill>
                        <a:srgbClr val="80ED63"/>
                      </a:solidFill>
                      <a:prstDash val="solid"/>
                      <a:round/>
                      <a:headEnd type="none" w="med" len="med"/>
                      <a:tailEnd type="none" w="med" len="med"/>
                    </a:lnL>
                    <a:lnR w="12700" cap="flat" cmpd="sng" algn="ctr">
                      <a:solidFill>
                        <a:srgbClr val="E0E663"/>
                      </a:solidFill>
                      <a:prstDash val="solid"/>
                      <a:round/>
                      <a:headEnd type="none" w="med" len="med"/>
                      <a:tailEnd type="none" w="med" len="med"/>
                    </a:lnR>
                    <a:lnT w="12700" cap="flat" cmpd="sng" algn="ctr">
                      <a:solidFill>
                        <a:srgbClr val="80ED63"/>
                      </a:solidFill>
                      <a:prstDash val="solid"/>
                      <a:round/>
                      <a:headEnd type="none" w="med" len="med"/>
                      <a:tailEnd type="none" w="med" len="med"/>
                    </a:lnT>
                    <a:lnB w="12700" cap="flat" cmpd="sng" algn="ctr">
                      <a:solidFill>
                        <a:srgbClr val="E0F763"/>
                      </a:solidFill>
                      <a:prstDash val="solid"/>
                      <a:round/>
                      <a:headEnd type="none" w="med" len="med"/>
                      <a:tailEnd type="none" w="med" len="med"/>
                    </a:lnB>
                    <a:solidFill>
                      <a:srgbClr val="FFFFFF"/>
                    </a:solidFill>
                  </a:tcPr>
                </a:tc>
                <a:tc>
                  <a:txBody>
                    <a:bodyPr/>
                    <a:lstStyle/>
                    <a:p>
                      <a:r>
                        <a:rPr lang="en-US" sz="700">
                          <a:effectLst/>
                        </a:rPr>
                        <a:t>1996</a:t>
                      </a:r>
                    </a:p>
                  </a:txBody>
                  <a:tcPr marL="37386" marR="37386" marT="18693" marB="18693">
                    <a:lnL w="12700" cap="flat" cmpd="sng" algn="ctr">
                      <a:solidFill>
                        <a:srgbClr val="E0E663"/>
                      </a:solidFill>
                      <a:prstDash val="solid"/>
                      <a:round/>
                      <a:headEnd type="none" w="med" len="med"/>
                      <a:tailEnd type="none" w="med" len="med"/>
                    </a:lnL>
                    <a:lnR w="12700" cap="flat" cmpd="sng" algn="ctr">
                      <a:solidFill>
                        <a:srgbClr val="60F563"/>
                      </a:solidFill>
                      <a:prstDash val="solid"/>
                      <a:round/>
                      <a:headEnd type="none" w="med" len="med"/>
                      <a:tailEnd type="none" w="med" len="med"/>
                    </a:lnR>
                    <a:lnT w="12700" cap="flat" cmpd="sng" algn="ctr">
                      <a:solidFill>
                        <a:srgbClr val="E0E663"/>
                      </a:solidFill>
                      <a:prstDash val="solid"/>
                      <a:round/>
                      <a:headEnd type="none" w="med" len="med"/>
                      <a:tailEnd type="none" w="med" len="med"/>
                    </a:lnT>
                    <a:lnB w="12700" cap="flat" cmpd="sng" algn="ctr">
                      <a:solidFill>
                        <a:srgbClr val="00F863"/>
                      </a:solidFill>
                      <a:prstDash val="solid"/>
                      <a:round/>
                      <a:headEnd type="none" w="med" len="med"/>
                      <a:tailEnd type="none" w="med" len="med"/>
                    </a:lnB>
                    <a:solidFill>
                      <a:srgbClr val="FFFFFF"/>
                    </a:solidFill>
                  </a:tcPr>
                </a:tc>
                <a:tc>
                  <a:txBody>
                    <a:bodyPr/>
                    <a:lstStyle/>
                    <a:p>
                      <a:r>
                        <a:rPr lang="en-US" sz="700">
                          <a:effectLst/>
                        </a:rPr>
                        <a:t>8</a:t>
                      </a:r>
                    </a:p>
                  </a:txBody>
                  <a:tcPr marL="37386" marR="37386" marT="18693" marB="18693">
                    <a:lnL w="12700" cap="flat" cmpd="sng" algn="ctr">
                      <a:solidFill>
                        <a:srgbClr val="60F563"/>
                      </a:solidFill>
                      <a:prstDash val="solid"/>
                      <a:round/>
                      <a:headEnd type="none" w="med" len="med"/>
                      <a:tailEnd type="none" w="med" len="med"/>
                    </a:lnL>
                    <a:lnR w="12700" cap="flat" cmpd="sng" algn="ctr">
                      <a:solidFill>
                        <a:srgbClr val="40F263"/>
                      </a:solidFill>
                      <a:prstDash val="solid"/>
                      <a:round/>
                      <a:headEnd type="none" w="med" len="med"/>
                      <a:tailEnd type="none" w="med" len="med"/>
                    </a:lnR>
                    <a:lnT w="12700" cap="flat" cmpd="sng" algn="ctr">
                      <a:solidFill>
                        <a:srgbClr val="60F563"/>
                      </a:solidFill>
                      <a:prstDash val="solid"/>
                      <a:round/>
                      <a:headEnd type="none" w="med" len="med"/>
                      <a:tailEnd type="none" w="med" len="med"/>
                    </a:lnT>
                    <a:lnB w="12700" cap="flat" cmpd="sng" algn="ctr">
                      <a:solidFill>
                        <a:srgbClr val="80F863"/>
                      </a:solidFill>
                      <a:prstDash val="solid"/>
                      <a:round/>
                      <a:headEnd type="none" w="med" len="med"/>
                      <a:tailEnd type="none" w="med" len="med"/>
                    </a:lnB>
                    <a:solidFill>
                      <a:srgbClr val="FFFFFF"/>
                    </a:solidFill>
                  </a:tcPr>
                </a:tc>
                <a:tc>
                  <a:txBody>
                    <a:bodyPr/>
                    <a:lstStyle/>
                    <a:p>
                      <a:r>
                        <a:rPr lang="en-US" sz="700">
                          <a:effectLst/>
                        </a:rPr>
                        <a:t>8.0 (4.6-9.8)</a:t>
                      </a:r>
                    </a:p>
                  </a:txBody>
                  <a:tcPr marL="37386" marR="37386" marT="18693" marB="18693">
                    <a:lnL w="12700" cap="flat" cmpd="sng" algn="ctr">
                      <a:solidFill>
                        <a:srgbClr val="40F263"/>
                      </a:solidFill>
                      <a:prstDash val="solid"/>
                      <a:round/>
                      <a:headEnd type="none" w="med" len="med"/>
                      <a:tailEnd type="none" w="med" len="med"/>
                    </a:lnL>
                    <a:lnR w="12700" cap="flat" cmpd="sng" algn="ctr">
                      <a:solidFill>
                        <a:srgbClr val="20F963"/>
                      </a:solidFill>
                      <a:prstDash val="solid"/>
                      <a:round/>
                      <a:headEnd type="none" w="med" len="med"/>
                      <a:tailEnd type="none" w="med" len="med"/>
                    </a:lnR>
                    <a:lnT w="12700" cap="flat" cmpd="sng" algn="ctr">
                      <a:solidFill>
                        <a:srgbClr val="40F263"/>
                      </a:solidFill>
                      <a:prstDash val="solid"/>
                      <a:round/>
                      <a:headEnd type="none" w="med" len="med"/>
                      <a:tailEnd type="none" w="med" len="med"/>
                    </a:lnT>
                    <a:lnB w="12700" cap="flat" cmpd="sng" algn="ctr">
                      <a:solidFill>
                        <a:srgbClr val="A0FC63"/>
                      </a:solidFill>
                      <a:prstDash val="solid"/>
                      <a:round/>
                      <a:headEnd type="none" w="med" len="med"/>
                      <a:tailEnd type="none" w="med" len="med"/>
                    </a:lnB>
                    <a:solidFill>
                      <a:srgbClr val="FFFFFF"/>
                    </a:solidFill>
                  </a:tcPr>
                </a:tc>
                <a:tc>
                  <a:txBody>
                    <a:bodyPr/>
                    <a:lstStyle/>
                    <a:p>
                      <a:r>
                        <a:rPr lang="en-US" sz="700">
                          <a:effectLst/>
                        </a:rPr>
                        <a:t>1 in 125</a:t>
                      </a:r>
                    </a:p>
                  </a:txBody>
                  <a:tcPr marL="37386" marR="37386" marT="18693" marB="18693">
                    <a:lnL w="12700" cap="flat" cmpd="sng" algn="ctr">
                      <a:solidFill>
                        <a:srgbClr val="20F963"/>
                      </a:solidFill>
                      <a:prstDash val="solid"/>
                      <a:round/>
                      <a:headEnd type="none" w="med" len="med"/>
                      <a:tailEnd type="none" w="med" len="med"/>
                    </a:lnL>
                    <a:lnR w="12700" cap="flat" cmpd="sng" algn="ctr">
                      <a:solidFill>
                        <a:srgbClr val="20F963"/>
                      </a:solidFill>
                      <a:prstDash val="solid"/>
                      <a:round/>
                      <a:headEnd type="none" w="med" len="med"/>
                      <a:tailEnd type="none" w="med" len="med"/>
                    </a:lnR>
                    <a:lnT w="12700" cap="flat" cmpd="sng" algn="ctr">
                      <a:solidFill>
                        <a:srgbClr val="20F963"/>
                      </a:solidFill>
                      <a:prstDash val="solid"/>
                      <a:round/>
                      <a:headEnd type="none" w="med" len="med"/>
                      <a:tailEnd type="none" w="med" len="med"/>
                    </a:lnT>
                    <a:lnB w="12700" cap="flat" cmpd="sng" algn="ctr">
                      <a:solidFill>
                        <a:srgbClr val="40F963"/>
                      </a:solidFill>
                      <a:prstDash val="solid"/>
                      <a:round/>
                      <a:headEnd type="none" w="med" len="med"/>
                      <a:tailEnd type="none" w="med" len="med"/>
                    </a:lnB>
                    <a:solidFill>
                      <a:srgbClr val="FFFFFF"/>
                    </a:solidFill>
                  </a:tcPr>
                </a:tc>
                <a:extLst>
                  <a:ext uri="{0D108BD9-81ED-4DB2-BD59-A6C34878D82A}">
                    <a16:rowId xmlns:a16="http://schemas.microsoft.com/office/drawing/2014/main" val="3224004632"/>
                  </a:ext>
                </a:extLst>
              </a:tr>
              <a:tr h="238353">
                <a:tc>
                  <a:txBody>
                    <a:bodyPr/>
                    <a:lstStyle/>
                    <a:p>
                      <a:r>
                        <a:rPr lang="en-US" sz="700">
                          <a:effectLst/>
                        </a:rPr>
                        <a:t>2002</a:t>
                      </a:r>
                    </a:p>
                  </a:txBody>
                  <a:tcPr marL="37386" marR="37386" marT="18693" marB="18693">
                    <a:lnL w="12700" cap="flat" cmpd="sng" algn="ctr">
                      <a:solidFill>
                        <a:srgbClr val="E0F763"/>
                      </a:solidFill>
                      <a:prstDash val="solid"/>
                      <a:round/>
                      <a:headEnd type="none" w="med" len="med"/>
                      <a:tailEnd type="none" w="med" len="med"/>
                    </a:lnL>
                    <a:lnR w="12700" cap="flat" cmpd="sng" algn="ctr">
                      <a:solidFill>
                        <a:srgbClr val="00F863"/>
                      </a:solidFill>
                      <a:prstDash val="solid"/>
                      <a:round/>
                      <a:headEnd type="none" w="med" len="med"/>
                      <a:tailEnd type="none" w="med" len="med"/>
                    </a:lnR>
                    <a:lnT w="12700" cap="flat" cmpd="sng" algn="ctr">
                      <a:solidFill>
                        <a:srgbClr val="E0F763"/>
                      </a:solidFill>
                      <a:prstDash val="solid"/>
                      <a:round/>
                      <a:headEnd type="none" w="med" len="med"/>
                      <a:tailEnd type="none" w="med" len="med"/>
                    </a:lnT>
                    <a:lnB w="12700" cap="flat" cmpd="sng" algn="ctr">
                      <a:solidFill>
                        <a:srgbClr val="80F663"/>
                      </a:solidFill>
                      <a:prstDash val="solid"/>
                      <a:round/>
                      <a:headEnd type="none" w="med" len="med"/>
                      <a:tailEnd type="none" w="med" len="med"/>
                    </a:lnB>
                    <a:solidFill>
                      <a:srgbClr val="FFFFFF"/>
                    </a:solidFill>
                  </a:tcPr>
                </a:tc>
                <a:tc>
                  <a:txBody>
                    <a:bodyPr/>
                    <a:lstStyle/>
                    <a:p>
                      <a:r>
                        <a:rPr lang="en-US" sz="700">
                          <a:effectLst/>
                        </a:rPr>
                        <a:t>1994</a:t>
                      </a:r>
                    </a:p>
                  </a:txBody>
                  <a:tcPr marL="37386" marR="37386" marT="18693" marB="18693">
                    <a:lnL w="12700" cap="flat" cmpd="sng" algn="ctr">
                      <a:solidFill>
                        <a:srgbClr val="00F863"/>
                      </a:solidFill>
                      <a:prstDash val="solid"/>
                      <a:round/>
                      <a:headEnd type="none" w="med" len="med"/>
                      <a:tailEnd type="none" w="med" len="med"/>
                    </a:lnL>
                    <a:lnR w="12700" cap="flat" cmpd="sng" algn="ctr">
                      <a:solidFill>
                        <a:srgbClr val="80F863"/>
                      </a:solidFill>
                      <a:prstDash val="solid"/>
                      <a:round/>
                      <a:headEnd type="none" w="med" len="med"/>
                      <a:tailEnd type="none" w="med" len="med"/>
                    </a:lnR>
                    <a:lnT w="12700" cap="flat" cmpd="sng" algn="ctr">
                      <a:solidFill>
                        <a:srgbClr val="00F863"/>
                      </a:solidFill>
                      <a:prstDash val="solid"/>
                      <a:round/>
                      <a:headEnd type="none" w="med" len="med"/>
                      <a:tailEnd type="none" w="med" len="med"/>
                    </a:lnT>
                    <a:lnB w="12700" cap="flat" cmpd="sng" algn="ctr">
                      <a:solidFill>
                        <a:srgbClr val="00C263"/>
                      </a:solidFill>
                      <a:prstDash val="solid"/>
                      <a:round/>
                      <a:headEnd type="none" w="med" len="med"/>
                      <a:tailEnd type="none" w="med" len="med"/>
                    </a:lnB>
                    <a:solidFill>
                      <a:srgbClr val="FFFFFF"/>
                    </a:solidFill>
                  </a:tcPr>
                </a:tc>
                <a:tc>
                  <a:txBody>
                    <a:bodyPr/>
                    <a:lstStyle/>
                    <a:p>
                      <a:r>
                        <a:rPr lang="en-US" sz="700">
                          <a:effectLst/>
                        </a:rPr>
                        <a:t>14</a:t>
                      </a:r>
                    </a:p>
                  </a:txBody>
                  <a:tcPr marL="37386" marR="37386" marT="18693" marB="18693">
                    <a:lnL w="12700" cap="flat" cmpd="sng" algn="ctr">
                      <a:solidFill>
                        <a:srgbClr val="80F863"/>
                      </a:solidFill>
                      <a:prstDash val="solid"/>
                      <a:round/>
                      <a:headEnd type="none" w="med" len="med"/>
                      <a:tailEnd type="none" w="med" len="med"/>
                    </a:lnL>
                    <a:lnR w="12700" cap="flat" cmpd="sng" algn="ctr">
                      <a:solidFill>
                        <a:srgbClr val="A0FC63"/>
                      </a:solidFill>
                      <a:prstDash val="solid"/>
                      <a:round/>
                      <a:headEnd type="none" w="med" len="med"/>
                      <a:tailEnd type="none" w="med" len="med"/>
                    </a:lnR>
                    <a:lnT w="12700" cap="flat" cmpd="sng" algn="ctr">
                      <a:solidFill>
                        <a:srgbClr val="80F863"/>
                      </a:solidFill>
                      <a:prstDash val="solid"/>
                      <a:round/>
                      <a:headEnd type="none" w="med" len="med"/>
                      <a:tailEnd type="none" w="med" len="med"/>
                    </a:lnT>
                    <a:lnB w="12700" cap="flat" cmpd="sng" algn="ctr">
                      <a:solidFill>
                        <a:srgbClr val="A0C663"/>
                      </a:solidFill>
                      <a:prstDash val="solid"/>
                      <a:round/>
                      <a:headEnd type="none" w="med" len="med"/>
                      <a:tailEnd type="none" w="med" len="med"/>
                    </a:lnB>
                    <a:solidFill>
                      <a:srgbClr val="FFFFFF"/>
                    </a:solidFill>
                  </a:tcPr>
                </a:tc>
                <a:tc>
                  <a:txBody>
                    <a:bodyPr/>
                    <a:lstStyle/>
                    <a:p>
                      <a:r>
                        <a:rPr lang="en-US" sz="700">
                          <a:effectLst/>
                        </a:rPr>
                        <a:t>6.6 (3.3-10.6)</a:t>
                      </a:r>
                    </a:p>
                  </a:txBody>
                  <a:tcPr marL="37386" marR="37386" marT="18693" marB="18693">
                    <a:lnL w="12700" cap="flat" cmpd="sng" algn="ctr">
                      <a:solidFill>
                        <a:srgbClr val="A0FC63"/>
                      </a:solidFill>
                      <a:prstDash val="solid"/>
                      <a:round/>
                      <a:headEnd type="none" w="med" len="med"/>
                      <a:tailEnd type="none" w="med" len="med"/>
                    </a:lnL>
                    <a:lnR w="12700" cap="flat" cmpd="sng" algn="ctr">
                      <a:solidFill>
                        <a:srgbClr val="40F963"/>
                      </a:solidFill>
                      <a:prstDash val="solid"/>
                      <a:round/>
                      <a:headEnd type="none" w="med" len="med"/>
                      <a:tailEnd type="none" w="med" len="med"/>
                    </a:lnR>
                    <a:lnT w="12700" cap="flat" cmpd="sng" algn="ctr">
                      <a:solidFill>
                        <a:srgbClr val="A0FC63"/>
                      </a:solidFill>
                      <a:prstDash val="solid"/>
                      <a:round/>
                      <a:headEnd type="none" w="med" len="med"/>
                      <a:tailEnd type="none" w="med" len="med"/>
                    </a:lnT>
                    <a:lnB w="12700" cap="flat" cmpd="sng" algn="ctr">
                      <a:solidFill>
                        <a:srgbClr val="80CD63"/>
                      </a:solidFill>
                      <a:prstDash val="solid"/>
                      <a:round/>
                      <a:headEnd type="none" w="med" len="med"/>
                      <a:tailEnd type="none" w="med" len="med"/>
                    </a:lnB>
                    <a:solidFill>
                      <a:srgbClr val="FFFFFF"/>
                    </a:solidFill>
                  </a:tcPr>
                </a:tc>
                <a:tc>
                  <a:txBody>
                    <a:bodyPr/>
                    <a:lstStyle/>
                    <a:p>
                      <a:r>
                        <a:rPr lang="en-US" sz="700">
                          <a:effectLst/>
                        </a:rPr>
                        <a:t>1 in 150</a:t>
                      </a:r>
                    </a:p>
                  </a:txBody>
                  <a:tcPr marL="37386" marR="37386" marT="18693" marB="18693">
                    <a:lnL w="12700" cap="flat" cmpd="sng" algn="ctr">
                      <a:solidFill>
                        <a:srgbClr val="40F963"/>
                      </a:solidFill>
                      <a:prstDash val="solid"/>
                      <a:round/>
                      <a:headEnd type="none" w="med" len="med"/>
                      <a:tailEnd type="none" w="med" len="med"/>
                    </a:lnL>
                    <a:lnR w="12700" cap="flat" cmpd="sng" algn="ctr">
                      <a:solidFill>
                        <a:srgbClr val="40F963"/>
                      </a:solidFill>
                      <a:prstDash val="solid"/>
                      <a:round/>
                      <a:headEnd type="none" w="med" len="med"/>
                      <a:tailEnd type="none" w="med" len="med"/>
                    </a:lnR>
                    <a:lnT w="12700" cap="flat" cmpd="sng" algn="ctr">
                      <a:solidFill>
                        <a:srgbClr val="40F963"/>
                      </a:solidFill>
                      <a:prstDash val="solid"/>
                      <a:round/>
                      <a:headEnd type="none" w="med" len="med"/>
                      <a:tailEnd type="none" w="med" len="med"/>
                    </a:lnT>
                    <a:lnB w="12700" cap="flat" cmpd="sng" algn="ctr">
                      <a:solidFill>
                        <a:srgbClr val="A0C663"/>
                      </a:solidFill>
                      <a:prstDash val="solid"/>
                      <a:round/>
                      <a:headEnd type="none" w="med" len="med"/>
                      <a:tailEnd type="none" w="med" len="med"/>
                    </a:lnB>
                    <a:solidFill>
                      <a:srgbClr val="FFFFFF"/>
                    </a:solidFill>
                  </a:tcPr>
                </a:tc>
                <a:extLst>
                  <a:ext uri="{0D108BD9-81ED-4DB2-BD59-A6C34878D82A}">
                    <a16:rowId xmlns:a16="http://schemas.microsoft.com/office/drawing/2014/main" val="807503699"/>
                  </a:ext>
                </a:extLst>
              </a:tr>
              <a:tr h="238353">
                <a:tc>
                  <a:txBody>
                    <a:bodyPr/>
                    <a:lstStyle/>
                    <a:p>
                      <a:r>
                        <a:rPr lang="en-US" sz="700">
                          <a:effectLst/>
                        </a:rPr>
                        <a:t>2000</a:t>
                      </a:r>
                    </a:p>
                  </a:txBody>
                  <a:tcPr marL="37386" marR="37386" marT="18693" marB="18693">
                    <a:lnL w="12700" cap="flat" cmpd="sng" algn="ctr">
                      <a:solidFill>
                        <a:srgbClr val="00C263"/>
                      </a:solidFill>
                      <a:prstDash val="solid"/>
                      <a:round/>
                      <a:headEnd type="none" w="med" len="med"/>
                      <a:tailEnd type="none" w="med" len="med"/>
                    </a:lnL>
                    <a:lnR w="12700" cap="flat" cmpd="sng" algn="ctr">
                      <a:solidFill>
                        <a:srgbClr val="60C863"/>
                      </a:solidFill>
                      <a:prstDash val="solid"/>
                      <a:round/>
                      <a:headEnd type="none" w="med" len="med"/>
                      <a:tailEnd type="none" w="med" len="med"/>
                    </a:lnR>
                    <a:lnT w="12700" cap="flat" cmpd="sng" algn="ctr">
                      <a:solidFill>
                        <a:srgbClr val="80F6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r>
                        <a:rPr lang="en-US" sz="700">
                          <a:effectLst/>
                        </a:rPr>
                        <a:t>1992</a:t>
                      </a:r>
                    </a:p>
                  </a:txBody>
                  <a:tcPr marL="37386" marR="37386" marT="18693" marB="18693">
                    <a:lnL w="12700" cap="flat" cmpd="sng" algn="ctr">
                      <a:solidFill>
                        <a:srgbClr val="60C863"/>
                      </a:solidFill>
                      <a:prstDash val="solid"/>
                      <a:round/>
                      <a:headEnd type="none" w="med" len="med"/>
                      <a:tailEnd type="none" w="med" len="med"/>
                    </a:lnL>
                    <a:lnR w="12700" cap="flat" cmpd="sng" algn="ctr">
                      <a:solidFill>
                        <a:srgbClr val="40CB63"/>
                      </a:solidFill>
                      <a:prstDash val="solid"/>
                      <a:round/>
                      <a:headEnd type="none" w="med" len="med"/>
                      <a:tailEnd type="none" w="med" len="med"/>
                    </a:lnR>
                    <a:lnT w="12700" cap="flat" cmpd="sng" algn="ctr">
                      <a:solidFill>
                        <a:srgbClr val="00C2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r>
                        <a:rPr lang="en-US" sz="700">
                          <a:effectLst/>
                        </a:rPr>
                        <a:t>6</a:t>
                      </a:r>
                    </a:p>
                  </a:txBody>
                  <a:tcPr marL="37386" marR="37386" marT="18693" marB="18693">
                    <a:lnL w="12700" cap="flat" cmpd="sng" algn="ctr">
                      <a:solidFill>
                        <a:srgbClr val="40CB63"/>
                      </a:solidFill>
                      <a:prstDash val="solid"/>
                      <a:round/>
                      <a:headEnd type="none" w="med" len="med"/>
                      <a:tailEnd type="none" w="med" len="med"/>
                    </a:lnL>
                    <a:lnR w="12700" cap="flat" cmpd="sng" algn="ctr">
                      <a:solidFill>
                        <a:srgbClr val="20C663"/>
                      </a:solidFill>
                      <a:prstDash val="solid"/>
                      <a:round/>
                      <a:headEnd type="none" w="med" len="med"/>
                      <a:tailEnd type="none" w="med" len="med"/>
                    </a:lnR>
                    <a:lnT w="12700" cap="flat" cmpd="sng" algn="ctr">
                      <a:solidFill>
                        <a:srgbClr val="A0C6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r>
                        <a:rPr lang="en-US" sz="700">
                          <a:effectLst/>
                        </a:rPr>
                        <a:t>6.7 (4.5-9.9)</a:t>
                      </a:r>
                    </a:p>
                  </a:txBody>
                  <a:tcPr marL="37386" marR="37386" marT="18693" marB="18693">
                    <a:lnL w="12700" cap="flat" cmpd="sng" algn="ctr">
                      <a:solidFill>
                        <a:srgbClr val="20C663"/>
                      </a:solidFill>
                      <a:prstDash val="solid"/>
                      <a:round/>
                      <a:headEnd type="none" w="med" len="med"/>
                      <a:tailEnd type="none" w="med" len="med"/>
                    </a:lnL>
                    <a:lnR w="12700" cap="flat" cmpd="sng" algn="ctr">
                      <a:solidFill>
                        <a:srgbClr val="60D163"/>
                      </a:solidFill>
                      <a:prstDash val="solid"/>
                      <a:round/>
                      <a:headEnd type="none" w="med" len="med"/>
                      <a:tailEnd type="none" w="med" len="med"/>
                    </a:lnR>
                    <a:lnT w="12700" cap="flat" cmpd="sng" algn="ctr">
                      <a:solidFill>
                        <a:srgbClr val="80CD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r>
                        <a:rPr lang="en-US" sz="700" dirty="0">
                          <a:effectLst/>
                        </a:rPr>
                        <a:t>1 in 150</a:t>
                      </a:r>
                    </a:p>
                  </a:txBody>
                  <a:tcPr marL="37386" marR="37386" marT="18693" marB="18693">
                    <a:lnL w="12700" cap="flat" cmpd="sng" algn="ctr">
                      <a:solidFill>
                        <a:srgbClr val="60D163"/>
                      </a:solidFill>
                      <a:prstDash val="solid"/>
                      <a:round/>
                      <a:headEnd type="none" w="med" len="med"/>
                      <a:tailEnd type="none" w="med" len="med"/>
                    </a:lnL>
                    <a:lnR w="12700" cap="flat" cmpd="sng" algn="ctr">
                      <a:solidFill>
                        <a:srgbClr val="00C763"/>
                      </a:solidFill>
                      <a:prstDash val="solid"/>
                      <a:round/>
                      <a:headEnd type="none" w="med" len="med"/>
                      <a:tailEnd type="none" w="med" len="med"/>
                    </a:lnR>
                    <a:lnT w="12700" cap="flat" cmpd="sng" algn="ctr">
                      <a:solidFill>
                        <a:srgbClr val="A0C663"/>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17236153"/>
                  </a:ext>
                </a:extLst>
              </a:tr>
            </a:tbl>
          </a:graphicData>
        </a:graphic>
      </p:graphicFrame>
    </p:spTree>
    <p:extLst>
      <p:ext uri="{BB962C8B-B14F-4D97-AF65-F5344CB8AC3E}">
        <p14:creationId xmlns:p14="http://schemas.microsoft.com/office/powerpoint/2010/main" val="322595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1AC6-CECE-B9E7-9A6D-AB9B7B57DB07}"/>
              </a:ext>
            </a:extLst>
          </p:cNvPr>
          <p:cNvSpPr>
            <a:spLocks noGrp="1"/>
          </p:cNvSpPr>
          <p:nvPr>
            <p:ph type="title"/>
          </p:nvPr>
        </p:nvSpPr>
        <p:spPr>
          <a:xfrm>
            <a:off x="1512503" y="116632"/>
            <a:ext cx="6118994" cy="696913"/>
          </a:xfrm>
        </p:spPr>
        <p:txBody>
          <a:bodyPr/>
          <a:lstStyle/>
          <a:p>
            <a:pPr algn="ctr"/>
            <a:r>
              <a:rPr lang="en-US" sz="2400" dirty="0">
                <a:solidFill>
                  <a:srgbClr val="00B0F0"/>
                </a:solidFill>
                <a:effectLst>
                  <a:outerShdw blurRad="38100" dist="38100" dir="2700000" algn="tl">
                    <a:srgbClr val="000000">
                      <a:alpha val="43137"/>
                    </a:srgbClr>
                  </a:outerShdw>
                </a:effectLst>
              </a:rPr>
              <a:t>How Beyond the Spectrum Helps</a:t>
            </a:r>
          </a:p>
        </p:txBody>
      </p:sp>
      <p:sp>
        <p:nvSpPr>
          <p:cNvPr id="3" name="Content Placeholder 2">
            <a:extLst>
              <a:ext uri="{FF2B5EF4-FFF2-40B4-BE49-F238E27FC236}">
                <a16:creationId xmlns:a16="http://schemas.microsoft.com/office/drawing/2014/main" id="{A8DCBF2E-229D-8D80-9D1B-7D4C1AFDEA6D}"/>
              </a:ext>
            </a:extLst>
          </p:cNvPr>
          <p:cNvSpPr>
            <a:spLocks noGrp="1"/>
          </p:cNvSpPr>
          <p:nvPr>
            <p:ph idx="1"/>
          </p:nvPr>
        </p:nvSpPr>
        <p:spPr>
          <a:xfrm>
            <a:off x="107504" y="980728"/>
            <a:ext cx="7993484" cy="4750817"/>
          </a:xfrm>
        </p:spPr>
        <p:txBody>
          <a:bodyPr/>
          <a:lstStyle/>
          <a:p>
            <a:r>
              <a:rPr lang="en-US" sz="2000" b="1" dirty="0">
                <a:solidFill>
                  <a:srgbClr val="000000"/>
                </a:solidFill>
              </a:rPr>
              <a:t>Access to Resources </a:t>
            </a:r>
          </a:p>
          <a:p>
            <a:pPr marL="0" indent="0">
              <a:buNone/>
            </a:pPr>
            <a:r>
              <a:rPr lang="en-US" sz="2000" b="0" dirty="0">
                <a:solidFill>
                  <a:srgbClr val="000000"/>
                </a:solidFill>
              </a:rPr>
              <a:t>- Our organization bridges the gap between underserved families and essential therapeutic resources, facilitating access to care that is often delayed or unavailable due to systemic barriers.</a:t>
            </a:r>
          </a:p>
          <a:p>
            <a:pPr marL="0" indent="0">
              <a:buNone/>
            </a:pPr>
            <a:endParaRPr lang="en-US" sz="2000" dirty="0">
              <a:solidFill>
                <a:srgbClr val="000000"/>
              </a:solidFill>
            </a:endParaRPr>
          </a:p>
          <a:p>
            <a:r>
              <a:rPr lang="en-US" sz="2000" b="1" dirty="0">
                <a:solidFill>
                  <a:srgbClr val="000000"/>
                </a:solidFill>
              </a:rPr>
              <a:t>Community Engagement Initiatives</a:t>
            </a:r>
            <a:endParaRPr lang="en-US" sz="1200" dirty="0"/>
          </a:p>
          <a:p>
            <a:pPr marL="0" indent="0">
              <a:buNone/>
            </a:pPr>
            <a:r>
              <a:rPr lang="en-US" sz="2000" b="0" dirty="0">
                <a:solidFill>
                  <a:srgbClr val="000000"/>
                </a:solidFill>
              </a:rPr>
              <a:t>- We actively engage with local communities to raise awareness about mental health, promote inclusivity, and empower families to advocate for their children's therapeutic needs.</a:t>
            </a:r>
            <a:endParaRPr lang="en-US" sz="2000" dirty="0"/>
          </a:p>
          <a:p>
            <a:endParaRPr lang="en-US" dirty="0"/>
          </a:p>
          <a:p>
            <a:pPr marL="0" indent="0">
              <a:buNone/>
            </a:pPr>
            <a:endParaRPr lang="en-US" dirty="0"/>
          </a:p>
        </p:txBody>
      </p:sp>
    </p:spTree>
    <p:extLst>
      <p:ext uri="{BB962C8B-B14F-4D97-AF65-F5344CB8AC3E}">
        <p14:creationId xmlns:p14="http://schemas.microsoft.com/office/powerpoint/2010/main" val="41192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30A5-1089-F4DE-6576-63E302364CE3}"/>
              </a:ext>
            </a:extLst>
          </p:cNvPr>
          <p:cNvSpPr>
            <a:spLocks noGrp="1"/>
          </p:cNvSpPr>
          <p:nvPr>
            <p:ph type="title"/>
          </p:nvPr>
        </p:nvSpPr>
        <p:spPr>
          <a:xfrm>
            <a:off x="1619672" y="188640"/>
            <a:ext cx="5759450" cy="508000"/>
          </a:xfrm>
        </p:spPr>
        <p:txBody>
          <a:bodyPr/>
          <a:lstStyle/>
          <a:p>
            <a:pPr algn="ctr"/>
            <a:r>
              <a:rPr lang="en-US" dirty="0">
                <a:solidFill>
                  <a:schemeClr val="tx2"/>
                </a:solidFill>
                <a:effectLst>
                  <a:outerShdw blurRad="38100" dist="38100" dir="2700000" algn="tl">
                    <a:srgbClr val="000000">
                      <a:alpha val="43137"/>
                    </a:srgbClr>
                  </a:outerShdw>
                </a:effectLst>
              </a:rPr>
              <a:t>Our Business Model</a:t>
            </a:r>
          </a:p>
        </p:txBody>
      </p:sp>
      <p:pic>
        <p:nvPicPr>
          <p:cNvPr id="5" name="Content Placeholder 4" descr="A diagram of a computer">
            <a:extLst>
              <a:ext uri="{FF2B5EF4-FFF2-40B4-BE49-F238E27FC236}">
                <a16:creationId xmlns:a16="http://schemas.microsoft.com/office/drawing/2014/main" id="{1084656B-7F81-B61A-979E-9A8749566C4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32874" y="980728"/>
            <a:ext cx="6733046" cy="3903062"/>
          </a:xfrm>
        </p:spPr>
      </p:pic>
    </p:spTree>
    <p:extLst>
      <p:ext uri="{BB962C8B-B14F-4D97-AF65-F5344CB8AC3E}">
        <p14:creationId xmlns:p14="http://schemas.microsoft.com/office/powerpoint/2010/main" val="72541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FCF1-C77F-FF74-2010-4382D52A985C}"/>
              </a:ext>
            </a:extLst>
          </p:cNvPr>
          <p:cNvSpPr>
            <a:spLocks noGrp="1"/>
          </p:cNvSpPr>
          <p:nvPr>
            <p:ph type="ctrTitle"/>
          </p:nvPr>
        </p:nvSpPr>
        <p:spPr/>
        <p:txBody>
          <a:bodyPr/>
          <a:lstStyle/>
          <a:p>
            <a:pPr algn="ctr"/>
            <a:r>
              <a:rPr lang="en-US" sz="3200"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511263042"/>
      </p:ext>
    </p:extLst>
  </p:cSld>
  <p:clrMapOvr>
    <a:masterClrMapping/>
  </p:clrMapOvr>
</p:sld>
</file>

<file path=ppt/theme/theme1.xml><?xml version="1.0" encoding="utf-8"?>
<a:theme xmlns:a="http://schemas.openxmlformats.org/drawingml/2006/main" name="template">
  <a:themeElements>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A5A5A5"/>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336600"/>
        </a:hlink>
        <a:folHlink>
          <a:srgbClr val="EAEAEA"/>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8CA824"/>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TotalTime>
  <Words>875</Words>
  <Application>Microsoft Office PowerPoint</Application>
  <PresentationFormat>On-screen Show (4:3)</PresentationFormat>
  <Paragraphs>122</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-apple-system</vt:lpstr>
      <vt:lpstr>Arial</vt:lpstr>
      <vt:lpstr>苹方-简</vt:lpstr>
      <vt:lpstr>template</vt:lpstr>
      <vt:lpstr>Beyond the Spectrum</vt:lpstr>
      <vt:lpstr> </vt:lpstr>
      <vt:lpstr>Challenges Faced by Minority Neurodivergent Youth</vt:lpstr>
      <vt:lpstr>Prevalence of Autism by Year</vt:lpstr>
      <vt:lpstr>How Beyond the Spectrum Helps</vt:lpstr>
      <vt:lpstr>Our Business Model</vt:lpstr>
      <vt:lpstr>Thank you!</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Symone Gant</cp:lastModifiedBy>
  <cp:revision>112</cp:revision>
  <dcterms:created xsi:type="dcterms:W3CDTF">2006-06-13T13:03:30Z</dcterms:created>
  <dcterms:modified xsi:type="dcterms:W3CDTF">2024-10-18T16:03:22Z</dcterms:modified>
</cp:coreProperties>
</file>