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9" r:id="rId3"/>
    <p:sldId id="258" r:id="rId4"/>
    <p:sldId id="260" r:id="rId5"/>
    <p:sldId id="261" r:id="rId6"/>
    <p:sldId id="262" r:id="rId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5" autoAdjust="0"/>
    <p:restoredTop sz="94655" autoAdjust="0"/>
  </p:normalViewPr>
  <p:slideViewPr>
    <p:cSldViewPr>
      <p:cViewPr varScale="1">
        <p:scale>
          <a:sx n="90" d="100"/>
          <a:sy n="90" d="100"/>
        </p:scale>
        <p:origin x="1277" y="67"/>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7B553C0-A9C6-4E54-AC1A-FAC8634B84DD}"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Recognizing neurodiversity fosters inclusivity and understanding, allowing minority neurodivergent youth to thrive by promoting acceptance and reducing stigma associated with their conditions.</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Supporting neurodivergent youth is crucial for their personal growth and societal contribution, as it enhances their self-esteem, social skills, and overall well-being through tailored therapeutic interventions.</a:t>
            </a:r>
            <a:endParaRPr lang="en-US" sz="1050"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2</a:t>
            </a:fld>
            <a:endParaRPr lang="ru-RU"/>
          </a:p>
        </p:txBody>
      </p:sp>
    </p:spTree>
    <p:extLst>
      <p:ext uri="{BB962C8B-B14F-4D97-AF65-F5344CB8AC3E}">
        <p14:creationId xmlns:p14="http://schemas.microsoft.com/office/powerpoint/2010/main" val="156162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Minority children often face significant barriers in accessing therapeutic services due to systemic inequities, including geographic isolation and a shortage of culturally competent providers in their communities. This leads me to the supporting data I found regarding this.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Many families struggle with financial limitations that prevent them from affording necessary therapeutic services, particularly when insurance coverage is inadequate or non-existent for mental health care.</a:t>
            </a:r>
            <a:endParaRPr lang="en-US" sz="105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dirty="0">
                <a:solidFill>
                  <a:srgbClr val="000000"/>
                </a:solidFill>
                <a:latin typeface="苹方-简"/>
              </a:rPr>
              <a:t>These youth frequently face inadequate educational resources and support systems that fail to accommodate their unique learning needs, resulting in lower academic achievement and increased feelings of isolation, further complicating their social interactions and mental health.</a:t>
            </a:r>
            <a:endParaRPr lang="en-US" sz="1000" dirty="0"/>
          </a:p>
          <a:p>
            <a:endParaRPr lang="en-US" dirty="0"/>
          </a:p>
        </p:txBody>
      </p:sp>
      <p:sp>
        <p:nvSpPr>
          <p:cNvPr id="4" name="Slide Number Placeholder 3"/>
          <p:cNvSpPr>
            <a:spLocks noGrp="1"/>
          </p:cNvSpPr>
          <p:nvPr>
            <p:ph type="sldNum" sz="quarter" idx="5"/>
          </p:nvPr>
        </p:nvSpPr>
        <p:spPr/>
        <p:txBody>
          <a:bodyPr/>
          <a:lstStyle/>
          <a:p>
            <a:fld id="{77B553C0-A9C6-4E54-AC1A-FAC8634B84DD}" type="slidenum">
              <a:rPr lang="ru-RU" smtClean="0"/>
              <a:pPr/>
              <a:t>3</a:t>
            </a:fld>
            <a:endParaRPr lang="ru-RU"/>
          </a:p>
        </p:txBody>
      </p:sp>
    </p:spTree>
    <p:extLst>
      <p:ext uri="{BB962C8B-B14F-4D97-AF65-F5344CB8AC3E}">
        <p14:creationId xmlns:p14="http://schemas.microsoft.com/office/powerpoint/2010/main" val="3392151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2420938"/>
            <a:ext cx="4176713" cy="893762"/>
          </a:xfrm>
        </p:spPr>
        <p:txBody>
          <a:bodyPr/>
          <a:lstStyle>
            <a:lvl1pPr>
              <a:defRPr sz="2000"/>
            </a:lvl1pPr>
          </a:lstStyle>
          <a:p>
            <a:r>
              <a:rPr lang="ru-RU"/>
              <a:t>Click to edit Master title style</a:t>
            </a:r>
          </a:p>
        </p:txBody>
      </p:sp>
      <p:sp>
        <p:nvSpPr>
          <p:cNvPr id="5123" name="Rectangle 3"/>
          <p:cNvSpPr>
            <a:spLocks noGrp="1" noChangeArrowheads="1"/>
          </p:cNvSpPr>
          <p:nvPr>
            <p:ph type="subTitle" idx="1"/>
          </p:nvPr>
        </p:nvSpPr>
        <p:spPr>
          <a:xfrm>
            <a:off x="0" y="3213100"/>
            <a:ext cx="4176713"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580063" y="188913"/>
            <a:ext cx="1584325" cy="5470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27088" y="188913"/>
            <a:ext cx="4600575" cy="5470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82708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071938" y="836613"/>
            <a:ext cx="3092450" cy="4822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27088" y="188913"/>
            <a:ext cx="575945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827088" y="836613"/>
            <a:ext cx="6337300" cy="4822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50825" y="2708274"/>
            <a:ext cx="3529087" cy="936750"/>
          </a:xfrm>
          <a:noFill/>
        </p:spPr>
        <p:txBody>
          <a:bodyPr/>
          <a:lstStyle/>
          <a:p>
            <a:r>
              <a:rPr lang="en-US" sz="2400" b="1" dirty="0">
                <a:solidFill>
                  <a:srgbClr val="FFFF00"/>
                </a:solidFill>
                <a:effectLst>
                  <a:outerShdw blurRad="38100" dist="38100" dir="2700000" algn="tl">
                    <a:srgbClr val="000000">
                      <a:alpha val="43137"/>
                    </a:srgbClr>
                  </a:outerShdw>
                </a:effectLst>
                <a:latin typeface="+mn-lt"/>
              </a:rPr>
              <a:t>Beyond the Spectrum</a:t>
            </a:r>
            <a:endParaRPr lang="uk-UA" sz="2400" dirty="0">
              <a:solidFill>
                <a:srgbClr val="FFFF00"/>
              </a:solidFill>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DEC7-26FA-96BB-4401-184DB566240F}"/>
              </a:ext>
            </a:extLst>
          </p:cNvPr>
          <p:cNvSpPr>
            <a:spLocks noGrp="1"/>
          </p:cNvSpPr>
          <p:nvPr>
            <p:ph type="title"/>
          </p:nvPr>
        </p:nvSpPr>
        <p:spPr>
          <a:xfrm>
            <a:off x="1043608" y="0"/>
            <a:ext cx="5542930" cy="696912"/>
          </a:xfrm>
        </p:spPr>
        <p:txBody>
          <a:bodyPr>
            <a:normAutofit/>
          </a:bodyPr>
          <a:lstStyle/>
          <a:p>
            <a:br>
              <a:rPr lang="en-US" sz="1100" dirty="0"/>
            </a:br>
            <a:endParaRPr lang="en-US" dirty="0"/>
          </a:p>
        </p:txBody>
      </p:sp>
      <p:sp>
        <p:nvSpPr>
          <p:cNvPr id="4" name="TextBox 8">
            <a:extLst>
              <a:ext uri="{FF2B5EF4-FFF2-40B4-BE49-F238E27FC236}">
                <a16:creationId xmlns:a16="http://schemas.microsoft.com/office/drawing/2014/main" id="{D93C1F6A-ACF9-C0C5-575C-45F5372FF5FF}"/>
              </a:ext>
            </a:extLst>
          </p:cNvPr>
          <p:cNvSpPr txBox="1"/>
          <p:nvPr/>
        </p:nvSpPr>
        <p:spPr>
          <a:xfrm>
            <a:off x="2263940" y="168268"/>
            <a:ext cx="4616119" cy="426516"/>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tx2"/>
                </a:solidFill>
                <a:effectLst>
                  <a:outerShdw blurRad="38100" dist="38100" dir="2700000" algn="tl">
                    <a:srgbClr val="000000">
                      <a:alpha val="43137"/>
                    </a:srgbClr>
                  </a:outerShdw>
                </a:effectLst>
                <a:latin typeface="+mn-lt"/>
              </a:rPr>
              <a:t>Understanding Neurodiversity</a:t>
            </a:r>
            <a:endParaRPr lang="en-US" sz="2400" dirty="0">
              <a:solidFill>
                <a:schemeClr val="tx2"/>
              </a:solidFill>
              <a:effectLst>
                <a:outerShdw blurRad="38100" dist="38100" dir="2700000" algn="tl">
                  <a:srgbClr val="000000">
                    <a:alpha val="43137"/>
                  </a:srgbClr>
                </a:outerShdw>
              </a:effectLst>
              <a:latin typeface="+mn-lt"/>
            </a:endParaRPr>
          </a:p>
        </p:txBody>
      </p:sp>
      <p:pic>
        <p:nvPicPr>
          <p:cNvPr id="7" name="Picture 3">
            <a:extLst>
              <a:ext uri="{FF2B5EF4-FFF2-40B4-BE49-F238E27FC236}">
                <a16:creationId xmlns:a16="http://schemas.microsoft.com/office/drawing/2014/main" id="{822D8BF4-A29E-629F-4EDD-D01502F72877}"/>
              </a:ext>
            </a:extLst>
          </p:cNvPr>
          <p:cNvPicPr>
            <a:picLocks noGrp="1" noChangeAspect="1"/>
          </p:cNvPicPr>
          <p:nvPr>
            <p:ph idx="1"/>
          </p:nvPr>
        </p:nvPicPr>
        <p:blipFill>
          <a:blip r:embed="rId3"/>
          <a:srcRect/>
          <a:stretch>
            <a:fillRect/>
          </a:stretch>
        </p:blipFill>
        <p:spPr>
          <a:xfrm>
            <a:off x="2647719" y="2517901"/>
            <a:ext cx="3960440" cy="3960440"/>
          </a:xfrm>
          <a:prstGeom prst="roundRect">
            <a:avLst>
              <a:gd name="adj" fmla="val 6000"/>
            </a:avLst>
          </a:prstGeom>
        </p:spPr>
      </p:pic>
      <p:sp>
        <p:nvSpPr>
          <p:cNvPr id="9" name="TextBox 8">
            <a:extLst>
              <a:ext uri="{FF2B5EF4-FFF2-40B4-BE49-F238E27FC236}">
                <a16:creationId xmlns:a16="http://schemas.microsoft.com/office/drawing/2014/main" id="{8256EA39-F35A-E8E7-1974-3FCD5A713DB0}"/>
              </a:ext>
            </a:extLst>
          </p:cNvPr>
          <p:cNvSpPr txBox="1"/>
          <p:nvPr/>
        </p:nvSpPr>
        <p:spPr>
          <a:xfrm>
            <a:off x="2506267" y="885552"/>
            <a:ext cx="4345309" cy="1477328"/>
          </a:xfrm>
          <a:prstGeom prst="rect">
            <a:avLst/>
          </a:prstGeom>
          <a:noFill/>
        </p:spPr>
        <p:txBody>
          <a:bodyPr wrap="square">
            <a:spAutoFit/>
          </a:bodyPr>
          <a:lstStyle/>
          <a:p>
            <a:pPr indent="0" algn="just">
              <a:lnSpc>
                <a:spcPct val="100000"/>
              </a:lnSpc>
              <a:defRPr/>
            </a:pPr>
            <a:r>
              <a:rPr lang="en-US" sz="1800" b="0" dirty="0">
                <a:solidFill>
                  <a:srgbClr val="000000"/>
                </a:solidFill>
                <a:latin typeface="苹方-简"/>
              </a:rPr>
              <a:t>Neurodiversity refers to the natural variation in human brain function and behavior, emphasizing that neurological differences such as autism, ADHD, and dyslexia are part of human diversity rather than deficits. </a:t>
            </a:r>
            <a:endParaRPr lang="en-US" sz="1400" dirty="0"/>
          </a:p>
        </p:txBody>
      </p:sp>
    </p:spTree>
    <p:extLst>
      <p:ext uri="{BB962C8B-B14F-4D97-AF65-F5344CB8AC3E}">
        <p14:creationId xmlns:p14="http://schemas.microsoft.com/office/powerpoint/2010/main" val="103124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3">
            <a:extLst>
              <a:ext uri="{FF2B5EF4-FFF2-40B4-BE49-F238E27FC236}">
                <a16:creationId xmlns:a16="http://schemas.microsoft.com/office/drawing/2014/main" id="{7718F9F1-D063-D39C-AF9C-A0CB1ECB7583}"/>
              </a:ext>
            </a:extLst>
          </p:cNvPr>
          <p:cNvSpPr txBox="1">
            <a:spLocks noGrp="1"/>
          </p:cNvSpPr>
          <p:nvPr>
            <p:ph type="title"/>
          </p:nvPr>
        </p:nvSpPr>
        <p:spPr>
          <a:xfrm>
            <a:off x="1763688" y="658299"/>
            <a:ext cx="7380312" cy="719807"/>
          </a:xfrm>
          <a:prstGeom prst="rect">
            <a:avLst/>
          </a:prstGeom>
          <a:solidFill>
            <a:srgbClr val="000000">
              <a:alpha val="0"/>
            </a:srgbClr>
          </a:solidFill>
        </p:spPr>
        <p:txBody>
          <a:bodyPr lIns="0" tIns="0" rIns="0" bIns="0" rtlCol="0" anchor="ctr"/>
          <a:lstStyle/>
          <a:p>
            <a:pPr indent="0" algn="ctr">
              <a:lnSpc>
                <a:spcPct val="100000"/>
              </a:lnSpc>
              <a:defRPr/>
            </a:pPr>
            <a:r>
              <a:rPr lang="en-US" sz="2400" b="1" dirty="0">
                <a:solidFill>
                  <a:schemeClr val="accent2">
                    <a:lumMod val="75000"/>
                  </a:schemeClr>
                </a:solidFill>
                <a:effectLst>
                  <a:outerShdw blurRad="38100" dist="38100" dir="2700000" algn="tl">
                    <a:srgbClr val="000000">
                      <a:alpha val="43137"/>
                    </a:srgbClr>
                  </a:outerShdw>
                </a:effectLst>
                <a:latin typeface="+mn-lt"/>
              </a:rPr>
              <a:t>Challenges</a:t>
            </a:r>
            <a:r>
              <a:rPr lang="en-US" sz="2400" b="1" dirty="0">
                <a:solidFill>
                  <a:schemeClr val="accent1">
                    <a:lumMod val="75000"/>
                  </a:schemeClr>
                </a:solidFill>
                <a:effectLst>
                  <a:outerShdw blurRad="38100" dist="38100" dir="2700000" algn="tl">
                    <a:srgbClr val="000000">
                      <a:alpha val="43137"/>
                    </a:srgbClr>
                  </a:outerShdw>
                </a:effectLst>
                <a:latin typeface="+mn-lt"/>
              </a:rPr>
              <a:t> </a:t>
            </a:r>
            <a:r>
              <a:rPr lang="en-US" sz="2400" b="1" dirty="0">
                <a:solidFill>
                  <a:schemeClr val="accent2">
                    <a:lumMod val="75000"/>
                  </a:schemeClr>
                </a:solidFill>
                <a:effectLst>
                  <a:outerShdw blurRad="38100" dist="38100" dir="2700000" algn="tl">
                    <a:srgbClr val="000000">
                      <a:alpha val="43137"/>
                    </a:srgbClr>
                  </a:outerShdw>
                </a:effectLst>
                <a:latin typeface="+mn-lt"/>
              </a:rPr>
              <a:t>Faced by Minority Neurodivergent Youth</a:t>
            </a:r>
            <a:endParaRPr lang="en-US" sz="2400" dirty="0">
              <a:solidFill>
                <a:schemeClr val="accent2">
                  <a:lumMod val="75000"/>
                </a:schemeClr>
              </a:solidFill>
              <a:effectLst>
                <a:outerShdw blurRad="38100" dist="38100" dir="2700000" algn="tl">
                  <a:srgbClr val="000000">
                    <a:alpha val="43137"/>
                  </a:srgbClr>
                </a:outerShdw>
              </a:effectLst>
              <a:latin typeface="+mn-lt"/>
            </a:endParaRPr>
          </a:p>
        </p:txBody>
      </p:sp>
      <p:pic>
        <p:nvPicPr>
          <p:cNvPr id="3" name="Picture 10">
            <a:extLst>
              <a:ext uri="{FF2B5EF4-FFF2-40B4-BE49-F238E27FC236}">
                <a16:creationId xmlns:a16="http://schemas.microsoft.com/office/drawing/2014/main" id="{978381D0-64F8-4375-1F62-4C59760F628A}"/>
              </a:ext>
            </a:extLst>
          </p:cNvPr>
          <p:cNvPicPr>
            <a:picLocks noChangeAspect="1"/>
          </p:cNvPicPr>
          <p:nvPr/>
        </p:nvPicPr>
        <p:blipFill>
          <a:blip r:embed="rId4"/>
          <a:srcRect t="22000" b="22000"/>
          <a:stretch>
            <a:fillRect/>
          </a:stretch>
        </p:blipFill>
        <p:spPr>
          <a:xfrm>
            <a:off x="1965788" y="2044166"/>
            <a:ext cx="3334060" cy="1867691"/>
          </a:xfrm>
          <a:prstGeom prst="roundRect">
            <a:avLst>
              <a:gd name="adj" fmla="val 6611"/>
            </a:avLst>
          </a:prstGeom>
        </p:spPr>
      </p:pic>
      <p:sp>
        <p:nvSpPr>
          <p:cNvPr id="5" name="TextBox 4">
            <a:extLst>
              <a:ext uri="{FF2B5EF4-FFF2-40B4-BE49-F238E27FC236}">
                <a16:creationId xmlns:a16="http://schemas.microsoft.com/office/drawing/2014/main" id="{3BED35AF-B838-0FE3-6797-EF7E64F006E5}"/>
              </a:ext>
            </a:extLst>
          </p:cNvPr>
          <p:cNvSpPr txBox="1"/>
          <p:nvPr/>
        </p:nvSpPr>
        <p:spPr>
          <a:xfrm>
            <a:off x="2195736" y="4375526"/>
            <a:ext cx="2687781"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Access to Resources</a:t>
            </a:r>
            <a:endParaRPr lang="en-US" sz="1100" dirty="0"/>
          </a:p>
        </p:txBody>
      </p:sp>
      <p:pic>
        <p:nvPicPr>
          <p:cNvPr id="6" name="Picture 12">
            <a:extLst>
              <a:ext uri="{FF2B5EF4-FFF2-40B4-BE49-F238E27FC236}">
                <a16:creationId xmlns:a16="http://schemas.microsoft.com/office/drawing/2014/main" id="{64EBA6F3-BDE8-96C5-8404-1887635E2E2A}"/>
              </a:ext>
            </a:extLst>
          </p:cNvPr>
          <p:cNvPicPr>
            <a:picLocks noChangeAspect="1"/>
          </p:cNvPicPr>
          <p:nvPr/>
        </p:nvPicPr>
        <p:blipFill>
          <a:blip r:embed="rId5"/>
          <a:srcRect t="22000" b="22000"/>
          <a:stretch>
            <a:fillRect/>
          </a:stretch>
        </p:blipFill>
        <p:spPr>
          <a:xfrm>
            <a:off x="5652121" y="2044166"/>
            <a:ext cx="3334060" cy="1867691"/>
          </a:xfrm>
          <a:prstGeom prst="roundRect">
            <a:avLst>
              <a:gd name="adj" fmla="val 6611"/>
            </a:avLst>
          </a:prstGeom>
        </p:spPr>
      </p:pic>
      <p:sp>
        <p:nvSpPr>
          <p:cNvPr id="8" name="TextBox 7">
            <a:extLst>
              <a:ext uri="{FF2B5EF4-FFF2-40B4-BE49-F238E27FC236}">
                <a16:creationId xmlns:a16="http://schemas.microsoft.com/office/drawing/2014/main" id="{25321B33-3E89-B377-B2EC-60EC86BFA948}"/>
              </a:ext>
            </a:extLst>
          </p:cNvPr>
          <p:cNvSpPr txBox="1"/>
          <p:nvPr/>
        </p:nvSpPr>
        <p:spPr>
          <a:xfrm>
            <a:off x="6198474" y="4375526"/>
            <a:ext cx="2588932" cy="369332"/>
          </a:xfrm>
          <a:prstGeom prst="rect">
            <a:avLst/>
          </a:prstGeom>
          <a:noFill/>
        </p:spPr>
        <p:txBody>
          <a:bodyPr wrap="square">
            <a:spAutoFit/>
          </a:bodyPr>
          <a:lstStyle/>
          <a:p>
            <a:pPr indent="0" algn="ctr">
              <a:lnSpc>
                <a:spcPct val="100000"/>
              </a:lnSpc>
              <a:defRPr/>
            </a:pPr>
            <a:r>
              <a:rPr lang="en-US" sz="1800" b="1" dirty="0">
                <a:solidFill>
                  <a:srgbClr val="000000"/>
                </a:solidFill>
                <a:latin typeface="苹方-简"/>
              </a:rPr>
              <a:t>Educational Inequities</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1AC6-CECE-B9E7-9A6D-AB9B7B57DB07}"/>
              </a:ext>
            </a:extLst>
          </p:cNvPr>
          <p:cNvSpPr>
            <a:spLocks noGrp="1"/>
          </p:cNvSpPr>
          <p:nvPr>
            <p:ph type="title"/>
          </p:nvPr>
        </p:nvSpPr>
        <p:spPr>
          <a:xfrm>
            <a:off x="1512503" y="116632"/>
            <a:ext cx="6118994" cy="696913"/>
          </a:xfrm>
        </p:spPr>
        <p:txBody>
          <a:bodyPr/>
          <a:lstStyle/>
          <a:p>
            <a:pPr algn="ctr"/>
            <a:r>
              <a:rPr lang="en-US" sz="2400" dirty="0">
                <a:solidFill>
                  <a:srgbClr val="00B0F0"/>
                </a:solidFill>
                <a:effectLst>
                  <a:outerShdw blurRad="38100" dist="38100" dir="2700000" algn="tl">
                    <a:srgbClr val="000000">
                      <a:alpha val="43137"/>
                    </a:srgbClr>
                  </a:outerShdw>
                </a:effectLst>
              </a:rPr>
              <a:t>How Beyond the Spectrum Helps</a:t>
            </a:r>
          </a:p>
        </p:txBody>
      </p:sp>
      <p:sp>
        <p:nvSpPr>
          <p:cNvPr id="3" name="Content Placeholder 2">
            <a:extLst>
              <a:ext uri="{FF2B5EF4-FFF2-40B4-BE49-F238E27FC236}">
                <a16:creationId xmlns:a16="http://schemas.microsoft.com/office/drawing/2014/main" id="{A8DCBF2E-229D-8D80-9D1B-7D4C1AFDEA6D}"/>
              </a:ext>
            </a:extLst>
          </p:cNvPr>
          <p:cNvSpPr>
            <a:spLocks noGrp="1"/>
          </p:cNvSpPr>
          <p:nvPr>
            <p:ph idx="1"/>
          </p:nvPr>
        </p:nvSpPr>
        <p:spPr>
          <a:xfrm>
            <a:off x="107504" y="980728"/>
            <a:ext cx="7993484" cy="4750817"/>
          </a:xfrm>
        </p:spPr>
        <p:txBody>
          <a:bodyPr/>
          <a:lstStyle/>
          <a:p>
            <a:r>
              <a:rPr lang="en-US" sz="2000" b="1" dirty="0">
                <a:solidFill>
                  <a:srgbClr val="000000"/>
                </a:solidFill>
              </a:rPr>
              <a:t>Access to Resources </a:t>
            </a:r>
          </a:p>
          <a:p>
            <a:pPr marL="0" indent="0">
              <a:buNone/>
            </a:pPr>
            <a:r>
              <a:rPr lang="en-US" sz="2000" b="0" dirty="0">
                <a:solidFill>
                  <a:srgbClr val="000000"/>
                </a:solidFill>
              </a:rPr>
              <a:t>- Our organization bridges the gap between underserved families and essential therapeutic resources, facilitating access to care that is often delayed or unavailable due to systemic barriers.</a:t>
            </a:r>
          </a:p>
          <a:p>
            <a:pPr marL="0" indent="0">
              <a:buNone/>
            </a:pPr>
            <a:endParaRPr lang="en-US" sz="2000" dirty="0">
              <a:solidFill>
                <a:srgbClr val="000000"/>
              </a:solidFill>
            </a:endParaRPr>
          </a:p>
          <a:p>
            <a:r>
              <a:rPr lang="en-US" sz="2000" b="1" dirty="0">
                <a:solidFill>
                  <a:srgbClr val="000000"/>
                </a:solidFill>
              </a:rPr>
              <a:t>Community Engagement Initiatives</a:t>
            </a:r>
            <a:endParaRPr lang="en-US" sz="1200" dirty="0"/>
          </a:p>
          <a:p>
            <a:pPr marL="0" indent="0">
              <a:buNone/>
            </a:pPr>
            <a:r>
              <a:rPr lang="en-US" sz="2000" b="0" dirty="0">
                <a:solidFill>
                  <a:srgbClr val="000000"/>
                </a:solidFill>
              </a:rPr>
              <a:t>- We actively engage with local communities to raise awareness about mental health, promote inclusivity, and empower families to advocate for their children's therapeutic needs.</a:t>
            </a:r>
            <a:endParaRPr lang="en-US" sz="2000" dirty="0"/>
          </a:p>
          <a:p>
            <a:endParaRPr lang="en-US" dirty="0"/>
          </a:p>
          <a:p>
            <a:pPr marL="0" indent="0">
              <a:buNone/>
            </a:pPr>
            <a:endParaRPr lang="en-US" dirty="0"/>
          </a:p>
        </p:txBody>
      </p:sp>
    </p:spTree>
    <p:extLst>
      <p:ext uri="{BB962C8B-B14F-4D97-AF65-F5344CB8AC3E}">
        <p14:creationId xmlns:p14="http://schemas.microsoft.com/office/powerpoint/2010/main" val="41192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30A5-1089-F4DE-6576-63E302364CE3}"/>
              </a:ext>
            </a:extLst>
          </p:cNvPr>
          <p:cNvSpPr>
            <a:spLocks noGrp="1"/>
          </p:cNvSpPr>
          <p:nvPr>
            <p:ph type="title"/>
          </p:nvPr>
        </p:nvSpPr>
        <p:spPr>
          <a:xfrm>
            <a:off x="1619672" y="188640"/>
            <a:ext cx="5759450" cy="508000"/>
          </a:xfrm>
        </p:spPr>
        <p:txBody>
          <a:bodyPr/>
          <a:lstStyle/>
          <a:p>
            <a:pPr algn="ctr"/>
            <a:r>
              <a:rPr lang="en-US" dirty="0">
                <a:solidFill>
                  <a:schemeClr val="tx2"/>
                </a:solidFill>
                <a:effectLst>
                  <a:outerShdw blurRad="38100" dist="38100" dir="2700000" algn="tl">
                    <a:srgbClr val="000000">
                      <a:alpha val="43137"/>
                    </a:srgbClr>
                  </a:outerShdw>
                </a:effectLst>
              </a:rPr>
              <a:t>Our Business Model</a:t>
            </a:r>
          </a:p>
        </p:txBody>
      </p:sp>
      <p:pic>
        <p:nvPicPr>
          <p:cNvPr id="5" name="Content Placeholder 4" descr="A diagram of a computer">
            <a:extLst>
              <a:ext uri="{FF2B5EF4-FFF2-40B4-BE49-F238E27FC236}">
                <a16:creationId xmlns:a16="http://schemas.microsoft.com/office/drawing/2014/main" id="{1084656B-7F81-B61A-979E-9A8749566C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2874" y="980728"/>
            <a:ext cx="6733046" cy="3903062"/>
          </a:xfrm>
        </p:spPr>
      </p:pic>
    </p:spTree>
    <p:extLst>
      <p:ext uri="{BB962C8B-B14F-4D97-AF65-F5344CB8AC3E}">
        <p14:creationId xmlns:p14="http://schemas.microsoft.com/office/powerpoint/2010/main" val="72541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FCF1-C77F-FF74-2010-4382D52A985C}"/>
              </a:ext>
            </a:extLst>
          </p:cNvPr>
          <p:cNvSpPr>
            <a:spLocks noGrp="1"/>
          </p:cNvSpPr>
          <p:nvPr>
            <p:ph type="ctrTitle"/>
          </p:nvPr>
        </p:nvSpPr>
        <p:spPr/>
        <p:txBody>
          <a:bodyPr/>
          <a:lstStyle/>
          <a:p>
            <a:pPr algn="ctr"/>
            <a:r>
              <a:rPr lang="en-US" sz="32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511263042"/>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TotalTime>
  <Words>289</Words>
  <Application>Microsoft Office PowerPoint</Application>
  <PresentationFormat>On-screen Show (4:3)</PresentationFormat>
  <Paragraphs>23</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苹方-简</vt:lpstr>
      <vt:lpstr>template</vt:lpstr>
      <vt:lpstr>Beyond the Spectrum</vt:lpstr>
      <vt:lpstr> </vt:lpstr>
      <vt:lpstr>Challenges Faced by Minority Neurodivergent Youth</vt:lpstr>
      <vt:lpstr>How Beyond the Spectrum Helps</vt:lpstr>
      <vt:lpstr>Our Business Model</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Symone Gant</cp:lastModifiedBy>
  <cp:revision>109</cp:revision>
  <dcterms:created xsi:type="dcterms:W3CDTF">2006-06-13T13:03:30Z</dcterms:created>
  <dcterms:modified xsi:type="dcterms:W3CDTF">2024-10-18T15:46:24Z</dcterms:modified>
</cp:coreProperties>
</file>