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70" r:id="rId4"/>
    <p:sldId id="265" r:id="rId5"/>
    <p:sldId id="266" r:id="rId6"/>
    <p:sldId id="267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B4D53-3315-4087-BB83-3123F4E6D0A9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D2EF0-59F3-4BBB-81C5-572FFE5CC26B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0F53680D-C873-4745-A65C-2BAEA4A0A926}" type="parTrans" cxnId="{EE8C7EB2-F991-49F0-88DD-236C78983C1E}">
      <dgm:prSet/>
      <dgm:spPr/>
      <dgm:t>
        <a:bodyPr/>
        <a:lstStyle/>
        <a:p>
          <a:endParaRPr lang="en-US"/>
        </a:p>
      </dgm:t>
    </dgm:pt>
    <dgm:pt modelId="{A1DD24D3-5211-44F5-BC4D-AE2EA188F3F3}" type="sibTrans" cxnId="{EE8C7EB2-F991-49F0-88DD-236C78983C1E}">
      <dgm:prSet/>
      <dgm:spPr/>
      <dgm:t>
        <a:bodyPr/>
        <a:lstStyle/>
        <a:p>
          <a:endParaRPr lang="en-US"/>
        </a:p>
      </dgm:t>
    </dgm:pt>
    <dgm:pt modelId="{A74E6A09-657C-4B69-AE08-48043168A1F5}">
      <dgm:prSet phldrT="[Text]"/>
      <dgm:spPr/>
      <dgm:t>
        <a:bodyPr/>
        <a:lstStyle/>
        <a:p>
          <a:r>
            <a:rPr lang="en-US" dirty="0" smtClean="0"/>
            <a:t>Native Plug-in’s</a:t>
          </a:r>
          <a:endParaRPr lang="en-US" dirty="0"/>
        </a:p>
      </dgm:t>
    </dgm:pt>
    <dgm:pt modelId="{53D3A992-31B9-4882-9152-30B686100157}" type="parTrans" cxnId="{6286C970-5CC9-4F48-8031-61EC69F556FD}">
      <dgm:prSet/>
      <dgm:spPr/>
      <dgm:t>
        <a:bodyPr/>
        <a:lstStyle/>
        <a:p>
          <a:endParaRPr lang="en-US"/>
        </a:p>
      </dgm:t>
    </dgm:pt>
    <dgm:pt modelId="{1F049B20-4CC4-4A25-B401-C0AA90F93CC0}" type="sibTrans" cxnId="{6286C970-5CC9-4F48-8031-61EC69F556FD}">
      <dgm:prSet/>
      <dgm:spPr/>
      <dgm:t>
        <a:bodyPr/>
        <a:lstStyle/>
        <a:p>
          <a:endParaRPr lang="en-US"/>
        </a:p>
      </dgm:t>
    </dgm:pt>
    <dgm:pt modelId="{346911C4-1078-49F7-8C0B-6150A379ACE2}">
      <dgm:prSet phldrT="[Text]"/>
      <dgm:spPr/>
      <dgm:t>
        <a:bodyPr/>
        <a:lstStyle/>
        <a:p>
          <a:r>
            <a:rPr lang="en-US" dirty="0" smtClean="0"/>
            <a:t>HTML, CSS</a:t>
          </a:r>
          <a:endParaRPr lang="en-US" dirty="0"/>
        </a:p>
      </dgm:t>
    </dgm:pt>
    <dgm:pt modelId="{70C1E450-E031-46BE-8CB0-FB8303DC9916}" type="sibTrans" cxnId="{27C28B72-53B1-4DEB-BC0C-C9FB4F3068BA}">
      <dgm:prSet/>
      <dgm:spPr/>
      <dgm:t>
        <a:bodyPr/>
        <a:lstStyle/>
        <a:p>
          <a:endParaRPr lang="en-US"/>
        </a:p>
      </dgm:t>
    </dgm:pt>
    <dgm:pt modelId="{08A8F71D-D6A8-49A8-A9F3-AB682765AA11}" type="parTrans" cxnId="{27C28B72-53B1-4DEB-BC0C-C9FB4F3068BA}">
      <dgm:prSet/>
      <dgm:spPr/>
      <dgm:t>
        <a:bodyPr/>
        <a:lstStyle/>
        <a:p>
          <a:endParaRPr lang="en-US"/>
        </a:p>
      </dgm:t>
    </dgm:pt>
    <dgm:pt modelId="{CD113373-70CC-4A9E-8638-E5758C14DCA9}">
      <dgm:prSet phldrT="[Text]"/>
      <dgm:spPr/>
      <dgm:t>
        <a:bodyPr/>
        <a:lstStyle/>
        <a:p>
          <a:endParaRPr lang="en-US" dirty="0"/>
        </a:p>
      </dgm:t>
    </dgm:pt>
    <dgm:pt modelId="{BAE72F09-28E8-4967-B72D-269AFDD61D4B}" type="sibTrans" cxnId="{5880996D-F4ED-48F5-AE72-A2B59D9A0375}">
      <dgm:prSet/>
      <dgm:spPr/>
      <dgm:t>
        <a:bodyPr/>
        <a:lstStyle/>
        <a:p>
          <a:endParaRPr lang="en-US"/>
        </a:p>
      </dgm:t>
    </dgm:pt>
    <dgm:pt modelId="{B75934DB-9EF0-469D-B0AB-6328164894A4}" type="parTrans" cxnId="{5880996D-F4ED-48F5-AE72-A2B59D9A0375}">
      <dgm:prSet/>
      <dgm:spPr/>
      <dgm:t>
        <a:bodyPr/>
        <a:lstStyle/>
        <a:p>
          <a:endParaRPr lang="en-US"/>
        </a:p>
      </dgm:t>
    </dgm:pt>
    <dgm:pt modelId="{6FF91713-4813-4FC1-8316-E1ACCB2B6B8B}" type="pres">
      <dgm:prSet presAssocID="{3FFB4D53-3315-4087-BB83-3123F4E6D0A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63AA8-1554-4A12-9A4F-3C656380E3AB}" type="pres">
      <dgm:prSet presAssocID="{3FFB4D53-3315-4087-BB83-3123F4E6D0A9}" presName="ellipse" presStyleLbl="trBgShp" presStyleIdx="0" presStyleCnt="1"/>
      <dgm:spPr/>
    </dgm:pt>
    <dgm:pt modelId="{11DA489D-0E65-4D28-BD05-D33982D33728}" type="pres">
      <dgm:prSet presAssocID="{3FFB4D53-3315-4087-BB83-3123F4E6D0A9}" presName="arrow1" presStyleLbl="fgShp" presStyleIdx="0" presStyleCnt="1"/>
      <dgm:spPr/>
    </dgm:pt>
    <dgm:pt modelId="{FF7CFDBA-1E4B-4BAC-B137-6E227926614A}" type="pres">
      <dgm:prSet presAssocID="{3FFB4D53-3315-4087-BB83-3123F4E6D0A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1668-524B-4BEB-96EE-A4F19071983D}" type="pres">
      <dgm:prSet presAssocID="{B98D2EF0-59F3-4BBB-81C5-572FFE5CC26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050E8-5EED-47CE-8E90-D4E26361D85B}" type="pres">
      <dgm:prSet presAssocID="{A74E6A09-657C-4B69-AE08-48043168A1F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805F8-5D08-4C29-87DA-972E10D8BF9A}" type="pres">
      <dgm:prSet presAssocID="{CD113373-70CC-4A9E-8638-E5758C14DCA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7E647-FD96-4128-A88D-67423BC1EEDA}" type="pres">
      <dgm:prSet presAssocID="{3FFB4D53-3315-4087-BB83-3123F4E6D0A9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32188704-576C-476C-8801-3B3E9B2CE2DA}" type="presOf" srcId="{B98D2EF0-59F3-4BBB-81C5-572FFE5CC26B}" destId="{F28050E8-5EED-47CE-8E90-D4E26361D85B}" srcOrd="0" destOrd="0" presId="urn:microsoft.com/office/officeart/2005/8/layout/funnel1"/>
    <dgm:cxn modelId="{27C28B72-53B1-4DEB-BC0C-C9FB4F3068BA}" srcId="{3FFB4D53-3315-4087-BB83-3123F4E6D0A9}" destId="{346911C4-1078-49F7-8C0B-6150A379ACE2}" srcOrd="0" destOrd="0" parTransId="{08A8F71D-D6A8-49A8-A9F3-AB682765AA11}" sibTransId="{70C1E450-E031-46BE-8CB0-FB8303DC9916}"/>
    <dgm:cxn modelId="{EE8C7EB2-F991-49F0-88DD-236C78983C1E}" srcId="{3FFB4D53-3315-4087-BB83-3123F4E6D0A9}" destId="{B98D2EF0-59F3-4BBB-81C5-572FFE5CC26B}" srcOrd="1" destOrd="0" parTransId="{0F53680D-C873-4745-A65C-2BAEA4A0A926}" sibTransId="{A1DD24D3-5211-44F5-BC4D-AE2EA188F3F3}"/>
    <dgm:cxn modelId="{6286C970-5CC9-4F48-8031-61EC69F556FD}" srcId="{3FFB4D53-3315-4087-BB83-3123F4E6D0A9}" destId="{A74E6A09-657C-4B69-AE08-48043168A1F5}" srcOrd="2" destOrd="0" parTransId="{53D3A992-31B9-4882-9152-30B686100157}" sibTransId="{1F049B20-4CC4-4A25-B401-C0AA90F93CC0}"/>
    <dgm:cxn modelId="{5880996D-F4ED-48F5-AE72-A2B59D9A0375}" srcId="{3FFB4D53-3315-4087-BB83-3123F4E6D0A9}" destId="{CD113373-70CC-4A9E-8638-E5758C14DCA9}" srcOrd="3" destOrd="0" parTransId="{B75934DB-9EF0-469D-B0AB-6328164894A4}" sibTransId="{BAE72F09-28E8-4967-B72D-269AFDD61D4B}"/>
    <dgm:cxn modelId="{D0C3DD3B-D6DD-4DC6-90C3-DD1DFD9FB9DA}" type="presOf" srcId="{3FFB4D53-3315-4087-BB83-3123F4E6D0A9}" destId="{6FF91713-4813-4FC1-8316-E1ACCB2B6B8B}" srcOrd="0" destOrd="0" presId="urn:microsoft.com/office/officeart/2005/8/layout/funnel1"/>
    <dgm:cxn modelId="{F1F13226-FA7B-47C5-BFDA-BFE1A1DD7E3B}" type="presOf" srcId="{CD113373-70CC-4A9E-8638-E5758C14DCA9}" destId="{FF7CFDBA-1E4B-4BAC-B137-6E227926614A}" srcOrd="0" destOrd="0" presId="urn:microsoft.com/office/officeart/2005/8/layout/funnel1"/>
    <dgm:cxn modelId="{CEB92BC4-FB07-46D2-AC1A-716C9140DE19}" type="presOf" srcId="{A74E6A09-657C-4B69-AE08-48043168A1F5}" destId="{2E3B1668-524B-4BEB-96EE-A4F19071983D}" srcOrd="0" destOrd="0" presId="urn:microsoft.com/office/officeart/2005/8/layout/funnel1"/>
    <dgm:cxn modelId="{D26FBF45-AB2D-4DBF-9A6F-8AFB31BF1A88}" type="presOf" srcId="{346911C4-1078-49F7-8C0B-6150A379ACE2}" destId="{76D805F8-5D08-4C29-87DA-972E10D8BF9A}" srcOrd="0" destOrd="0" presId="urn:microsoft.com/office/officeart/2005/8/layout/funnel1"/>
    <dgm:cxn modelId="{A5F70731-C610-49BE-80DE-FDBB11EBF723}" type="presParOf" srcId="{6FF91713-4813-4FC1-8316-E1ACCB2B6B8B}" destId="{4E363AA8-1554-4A12-9A4F-3C656380E3AB}" srcOrd="0" destOrd="0" presId="urn:microsoft.com/office/officeart/2005/8/layout/funnel1"/>
    <dgm:cxn modelId="{1F7AA485-5732-407D-BDE2-86A2FC4A59AB}" type="presParOf" srcId="{6FF91713-4813-4FC1-8316-E1ACCB2B6B8B}" destId="{11DA489D-0E65-4D28-BD05-D33982D33728}" srcOrd="1" destOrd="0" presId="urn:microsoft.com/office/officeart/2005/8/layout/funnel1"/>
    <dgm:cxn modelId="{E629DFF7-CD6B-4FC2-8D76-6A240FF9D98B}" type="presParOf" srcId="{6FF91713-4813-4FC1-8316-E1ACCB2B6B8B}" destId="{FF7CFDBA-1E4B-4BAC-B137-6E227926614A}" srcOrd="2" destOrd="0" presId="urn:microsoft.com/office/officeart/2005/8/layout/funnel1"/>
    <dgm:cxn modelId="{9196A3BF-034C-44E9-B33C-B9E9DAD8312B}" type="presParOf" srcId="{6FF91713-4813-4FC1-8316-E1ACCB2B6B8B}" destId="{2E3B1668-524B-4BEB-96EE-A4F19071983D}" srcOrd="3" destOrd="0" presId="urn:microsoft.com/office/officeart/2005/8/layout/funnel1"/>
    <dgm:cxn modelId="{872137BD-C7A6-41E6-9EBF-BF2927A1846F}" type="presParOf" srcId="{6FF91713-4813-4FC1-8316-E1ACCB2B6B8B}" destId="{F28050E8-5EED-47CE-8E90-D4E26361D85B}" srcOrd="4" destOrd="0" presId="urn:microsoft.com/office/officeart/2005/8/layout/funnel1"/>
    <dgm:cxn modelId="{23961455-5415-4487-BEFE-1F4F9F718F06}" type="presParOf" srcId="{6FF91713-4813-4FC1-8316-E1ACCB2B6B8B}" destId="{76D805F8-5D08-4C29-87DA-972E10D8BF9A}" srcOrd="5" destOrd="0" presId="urn:microsoft.com/office/officeart/2005/8/layout/funnel1"/>
    <dgm:cxn modelId="{7FE71612-4D67-4455-A88E-2206C8166189}" type="presParOf" srcId="{6FF91713-4813-4FC1-8316-E1ACCB2B6B8B}" destId="{3FB7E647-FD96-4128-A88D-67423BC1EED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3AA8-1554-4A12-9A4F-3C656380E3AB}">
      <dsp:nvSpPr>
        <dsp:cNvPr id="0" name=""/>
        <dsp:cNvSpPr/>
      </dsp:nvSpPr>
      <dsp:spPr>
        <a:xfrm>
          <a:off x="1478883" y="88741"/>
          <a:ext cx="1761172" cy="61163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A489D-0E65-4D28-BD05-D33982D33728}">
      <dsp:nvSpPr>
        <dsp:cNvPr id="0" name=""/>
        <dsp:cNvSpPr/>
      </dsp:nvSpPr>
      <dsp:spPr>
        <a:xfrm>
          <a:off x="2191543" y="1586420"/>
          <a:ext cx="341312" cy="2184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CFDBA-1E4B-4BAC-B137-6E227926614A}">
      <dsp:nvSpPr>
        <dsp:cNvPr id="0" name=""/>
        <dsp:cNvSpPr/>
      </dsp:nvSpPr>
      <dsp:spPr>
        <a:xfrm>
          <a:off x="1543049" y="1761172"/>
          <a:ext cx="1638300" cy="40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543049" y="1761172"/>
        <a:ext cx="1638300" cy="409575"/>
      </dsp:txXfrm>
    </dsp:sp>
    <dsp:sp modelId="{2E3B1668-524B-4BEB-96EE-A4F19071983D}">
      <dsp:nvSpPr>
        <dsp:cNvPr id="0" name=""/>
        <dsp:cNvSpPr/>
      </dsp:nvSpPr>
      <dsp:spPr>
        <a:xfrm>
          <a:off x="2119185" y="747610"/>
          <a:ext cx="614362" cy="61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Native Plug-in’s</a:t>
          </a:r>
          <a:endParaRPr lang="en-US" sz="800" kern="1200" dirty="0"/>
        </a:p>
      </dsp:txBody>
      <dsp:txXfrm>
        <a:off x="2209156" y="837581"/>
        <a:ext cx="434420" cy="434420"/>
      </dsp:txXfrm>
    </dsp:sp>
    <dsp:sp modelId="{F28050E8-5EED-47CE-8E90-D4E26361D85B}">
      <dsp:nvSpPr>
        <dsp:cNvPr id="0" name=""/>
        <dsp:cNvSpPr/>
      </dsp:nvSpPr>
      <dsp:spPr>
        <a:xfrm>
          <a:off x="1679574" y="286702"/>
          <a:ext cx="614362" cy="61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JavaScript</a:t>
          </a:r>
          <a:endParaRPr lang="en-US" sz="800" kern="1200" dirty="0"/>
        </a:p>
      </dsp:txBody>
      <dsp:txXfrm>
        <a:off x="1769545" y="376673"/>
        <a:ext cx="434420" cy="434420"/>
      </dsp:txXfrm>
    </dsp:sp>
    <dsp:sp modelId="{76D805F8-5D08-4C29-87DA-972E10D8BF9A}">
      <dsp:nvSpPr>
        <dsp:cNvPr id="0" name=""/>
        <dsp:cNvSpPr/>
      </dsp:nvSpPr>
      <dsp:spPr>
        <a:xfrm>
          <a:off x="2307590" y="138163"/>
          <a:ext cx="614362" cy="61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HTML, CSS</a:t>
          </a:r>
          <a:endParaRPr lang="en-US" sz="800" kern="1200" dirty="0"/>
        </a:p>
      </dsp:txBody>
      <dsp:txXfrm>
        <a:off x="2397561" y="228134"/>
        <a:ext cx="434420" cy="434420"/>
      </dsp:txXfrm>
    </dsp:sp>
    <dsp:sp modelId="{3FB7E647-FD96-4128-A88D-67423BC1EEDA}">
      <dsp:nvSpPr>
        <dsp:cNvPr id="0" name=""/>
        <dsp:cNvSpPr/>
      </dsp:nvSpPr>
      <dsp:spPr>
        <a:xfrm>
          <a:off x="1406524" y="13652"/>
          <a:ext cx="1911350" cy="15290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D4A76-2730-4EC2-B142-131C96305A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9BD29-94E4-4D8F-8F87-05B85D59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4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53F7-1184-40E4-B0E6-20C433668F46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5F7C-CA48-49C2-A757-483F8E42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ertx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0" y="1295400"/>
            <a:ext cx="5181600" cy="1143000"/>
          </a:xfrm>
        </p:spPr>
        <p:txBody>
          <a:bodyPr/>
          <a:lstStyle/>
          <a:p>
            <a:pPr algn="l"/>
            <a:r>
              <a:rPr lang="en-GB" dirty="0" smtClean="0"/>
              <a:t>Paragon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20743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Platform and Message Broker</a:t>
            </a:r>
          </a:p>
        </p:txBody>
      </p:sp>
    </p:spTree>
    <p:extLst>
      <p:ext uri="{BB962C8B-B14F-4D97-AF65-F5344CB8AC3E}">
        <p14:creationId xmlns:p14="http://schemas.microsoft.com/office/powerpoint/2010/main" val="100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The Platform Stack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638800" y="2371881"/>
            <a:ext cx="1905000" cy="1790700"/>
          </a:xfrm>
          <a:prstGeom prst="wedgeRectCallout">
            <a:avLst>
              <a:gd name="adj1" fmla="val -94615"/>
              <a:gd name="adj2" fmla="val -153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-Window </a:t>
            </a:r>
            <a:r>
              <a:rPr lang="en-US" sz="900" dirty="0"/>
              <a:t>Management</a:t>
            </a:r>
          </a:p>
          <a:p>
            <a:r>
              <a:rPr lang="en-US" sz="900" dirty="0" smtClean="0"/>
              <a:t>-Messaging</a:t>
            </a:r>
            <a:endParaRPr lang="en-US" sz="900" dirty="0"/>
          </a:p>
          <a:p>
            <a:r>
              <a:rPr lang="en-US" sz="900" dirty="0" smtClean="0"/>
              <a:t>-App </a:t>
            </a:r>
            <a:r>
              <a:rPr lang="en-US" sz="900" dirty="0"/>
              <a:t>Lifecycle </a:t>
            </a:r>
            <a:r>
              <a:rPr lang="en-US" sz="900" dirty="0" smtClean="0"/>
              <a:t>Management</a:t>
            </a:r>
          </a:p>
          <a:p>
            <a:r>
              <a:rPr lang="en-US" sz="900" dirty="0" smtClean="0"/>
              <a:t>-App Store</a:t>
            </a:r>
          </a:p>
          <a:p>
            <a:r>
              <a:rPr lang="en-US" sz="900" dirty="0" smtClean="0"/>
              <a:t>-Workspaces</a:t>
            </a:r>
          </a:p>
          <a:p>
            <a:r>
              <a:rPr lang="en-US" sz="900" dirty="0" smtClean="0"/>
              <a:t>-Storage</a:t>
            </a:r>
          </a:p>
          <a:p>
            <a:r>
              <a:rPr lang="en-US" sz="900" dirty="0" smtClean="0"/>
              <a:t>-Notifications</a:t>
            </a:r>
            <a:endParaRPr lang="en-US" sz="900" dirty="0"/>
          </a:p>
          <a:p>
            <a:r>
              <a:rPr lang="en-US" sz="900" dirty="0" smtClean="0"/>
              <a:t>-Instrumentation</a:t>
            </a:r>
            <a:endParaRPr lang="en-US" sz="900" dirty="0"/>
          </a:p>
          <a:p>
            <a:r>
              <a:rPr lang="en-US" sz="900" dirty="0" smtClean="0"/>
              <a:t>-Device Services(</a:t>
            </a:r>
            <a:r>
              <a:rPr lang="en-US" sz="800" dirty="0" smtClean="0"/>
              <a:t>GPS</a:t>
            </a:r>
            <a:r>
              <a:rPr lang="en-US" sz="800" dirty="0"/>
              <a:t>, Camera, USB, …</a:t>
            </a:r>
            <a:r>
              <a:rPr lang="en-US" sz="900" dirty="0"/>
              <a:t>)</a:t>
            </a:r>
          </a:p>
          <a:p>
            <a:r>
              <a:rPr lang="en-US" sz="900" dirty="0" smtClean="0"/>
              <a:t>-Security/Authentication</a:t>
            </a:r>
          </a:p>
          <a:p>
            <a:r>
              <a:rPr lang="en-US" sz="900" dirty="0" smtClean="0"/>
              <a:t>-Device </a:t>
            </a:r>
            <a:r>
              <a:rPr lang="en-US" sz="900" dirty="0"/>
              <a:t>Info</a:t>
            </a:r>
          </a:p>
          <a:p>
            <a:r>
              <a:rPr lang="en-US" sz="900" dirty="0" smtClean="0"/>
              <a:t>-Kernel Info</a:t>
            </a:r>
            <a:endParaRPr lang="en-US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47041" y="2169508"/>
            <a:ext cx="2819400" cy="3012092"/>
            <a:chOff x="457200" y="1563414"/>
            <a:chExt cx="21336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57200" y="1563414"/>
              <a:ext cx="21336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Apps</a:t>
              </a:r>
            </a:p>
            <a:p>
              <a:pPr algn="ctr"/>
              <a:r>
                <a:rPr lang="en-US" sz="1000" dirty="0" smtClean="0"/>
                <a:t>(HTML, CSS, </a:t>
              </a:r>
              <a:r>
                <a:rPr lang="en-US" sz="1000" dirty="0" err="1" smtClean="0"/>
                <a:t>Javascript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1944414"/>
              <a:ext cx="2133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Kernel</a:t>
              </a:r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dirty="0" err="1" smtClean="0"/>
                <a:t>Javascript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2325414"/>
              <a:ext cx="2133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Paragon Container</a:t>
              </a:r>
            </a:p>
            <a:p>
              <a:pPr algn="ctr"/>
              <a:r>
                <a:rPr lang="en-US" sz="1000" dirty="0" smtClean="0"/>
                <a:t>(</a:t>
              </a:r>
              <a:r>
                <a:rPr lang="en-US" sz="1000" dirty="0" err="1" smtClean="0"/>
                <a:t>WebKit</a:t>
              </a:r>
              <a:r>
                <a:rPr lang="en-US" sz="1000" dirty="0" smtClean="0"/>
                <a:t> Core: Standalone/Embedded)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2706414"/>
              <a:ext cx="2133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Paragon Kernel Plug-In’s</a:t>
              </a:r>
            </a:p>
            <a:p>
              <a:pPr algn="ctr"/>
              <a:r>
                <a:rPr lang="en-US" sz="1000" dirty="0" smtClean="0"/>
                <a:t>(Native Code: C#, Objective C, Java)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3087414"/>
              <a:ext cx="2133600" cy="381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OS</a:t>
              </a:r>
            </a:p>
            <a:p>
              <a:pPr algn="ctr"/>
              <a:r>
                <a:rPr lang="en-US" sz="1000" dirty="0" smtClean="0"/>
                <a:t>(Windows, Chrome, IOS, Android)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468414"/>
              <a:ext cx="2133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Device</a:t>
              </a:r>
            </a:p>
            <a:p>
              <a:pPr algn="ctr"/>
              <a:r>
                <a:rPr lang="en-US" sz="1000" dirty="0" smtClean="0"/>
                <a:t>(Desktop and Mobile)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1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Application Development Workflow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999" y="1371600"/>
            <a:ext cx="8076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Develop app using HTML, CSS,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Package App.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Select Container type (</a:t>
            </a:r>
            <a:r>
              <a:rPr lang="en-US" dirty="0" err="1" smtClean="0"/>
              <a:t>eg</a:t>
            </a:r>
            <a:r>
              <a:rPr lang="en-US" dirty="0" smtClean="0"/>
              <a:t> Windows Standalone, Embedded Control,  IOS,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Sign 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Publish App to App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Entitle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 Store deploys app to user’s device.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Push model: auto push install apps on to user’s device.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Pull model: user selects app to install on device.</a:t>
            </a:r>
          </a:p>
        </p:txBody>
      </p:sp>
    </p:spTree>
    <p:extLst>
      <p:ext uri="{BB962C8B-B14F-4D97-AF65-F5344CB8AC3E}">
        <p14:creationId xmlns:p14="http://schemas.microsoft.com/office/powerpoint/2010/main" val="21287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Application Package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229" y="1371600"/>
            <a:ext cx="80765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types: Hosted </a:t>
            </a:r>
            <a:r>
              <a:rPr lang="en-US" dirty="0"/>
              <a:t>App and Packaged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Native App Container Installed on user’s device.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Associated </a:t>
            </a:r>
            <a:r>
              <a:rPr lang="en-US" dirty="0" smtClean="0"/>
              <a:t>Icon displayed on launcher/home screen/landing page.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app manifest and additional app specific plug-in’s are deployed on the user’s device </a:t>
            </a:r>
            <a:r>
              <a:rPr lang="en-US" dirty="0" smtClean="0"/>
              <a:t>in a </a:t>
            </a:r>
            <a:r>
              <a:rPr lang="en-US" dirty="0" smtClean="0"/>
              <a:t>signed package.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 </a:t>
            </a:r>
            <a:r>
              <a:rPr lang="en-US" dirty="0"/>
              <a:t>launched in Native App Container window with full access to the </a:t>
            </a:r>
            <a:r>
              <a:rPr lang="en-US" dirty="0" smtClean="0"/>
              <a:t>kernel, and additional functionality exposed by app specific plug-in’s.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Hosted App</a:t>
            </a:r>
            <a:endParaRPr lang="en-US" i="1" dirty="0"/>
          </a:p>
          <a:p>
            <a:pPr marL="800100" lvl="1" indent="-342900">
              <a:buAutoNum type="arabicPeriod"/>
            </a:pPr>
            <a:r>
              <a:rPr lang="en-US" i="1" dirty="0" smtClean="0"/>
              <a:t>The app contents (HTML, CSS, </a:t>
            </a:r>
            <a:r>
              <a:rPr lang="en-US" i="1" dirty="0" err="1" smtClean="0"/>
              <a:t>Javascript</a:t>
            </a:r>
            <a:r>
              <a:rPr lang="en-US" i="1" dirty="0" smtClean="0"/>
              <a:t>) are served up to user’s device from a web server indicated in either the manifest or the background.js </a:t>
            </a:r>
            <a:r>
              <a:rPr lang="en-US" i="1" dirty="0" err="1" smtClean="0"/>
              <a:t>javascript</a:t>
            </a:r>
            <a:r>
              <a:rPr lang="en-US" i="1" dirty="0" smtClean="0"/>
              <a:t> file.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Connection bound.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Packaged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/>
              <a:t>The </a:t>
            </a:r>
            <a:r>
              <a:rPr lang="en-US" i="1" dirty="0"/>
              <a:t>app contents (HTML, CSS, </a:t>
            </a:r>
            <a:r>
              <a:rPr lang="en-US" i="1" dirty="0" err="1"/>
              <a:t>Javascript</a:t>
            </a:r>
            <a:r>
              <a:rPr lang="en-US" i="1" dirty="0"/>
              <a:t>) </a:t>
            </a:r>
            <a:r>
              <a:rPr lang="en-US" i="1" dirty="0" smtClean="0"/>
              <a:t>are in the signed package.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/>
              <a:t>Offline resilient.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Desktop App Package and Deployment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609600" y="1752600"/>
            <a:ext cx="1060704" cy="75895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522437"/>
            <a:ext cx="106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App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96796" y="1889760"/>
            <a:ext cx="121854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62142377"/>
              </p:ext>
            </p:extLst>
          </p:nvPr>
        </p:nvGraphicFramePr>
        <p:xfrm>
          <a:off x="1676400" y="1641618"/>
          <a:ext cx="47244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be 10"/>
          <p:cNvSpPr/>
          <p:nvPr/>
        </p:nvSpPr>
        <p:spPr>
          <a:xfrm>
            <a:off x="2934690" y="3432770"/>
            <a:ext cx="799110" cy="78018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3849090" y="3440874"/>
            <a:ext cx="799110" cy="78018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4763490" y="3440874"/>
            <a:ext cx="799110" cy="780189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3754721" y="4334073"/>
            <a:ext cx="526535" cy="45290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34690" y="3646302"/>
            <a:ext cx="630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Windows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Packaged App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9090" y="3657187"/>
            <a:ext cx="630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Android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Packaged App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2502" y="3657187"/>
            <a:ext cx="800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Apple IOS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Packaged App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2289048" y="4823790"/>
            <a:ext cx="3051874" cy="113769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3127755" y="5268194"/>
            <a:ext cx="516824" cy="56556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3791537" y="5257800"/>
            <a:ext cx="516824" cy="565565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4512376" y="5268193"/>
            <a:ext cx="516824" cy="565565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4812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 Store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58696" y="2227438"/>
            <a:ext cx="106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Package and Sign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20896" y="4350522"/>
            <a:ext cx="106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15696" y="1918156"/>
            <a:ext cx="1060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HTML, CSS,</a:t>
            </a:r>
          </a:p>
          <a:p>
            <a:r>
              <a:rPr lang="en-US" sz="900" dirty="0" smtClean="0"/>
              <a:t>JavaScript, and Native Plug-In’s</a:t>
            </a:r>
            <a:endParaRPr lang="en-US" sz="900" dirty="0"/>
          </a:p>
        </p:txBody>
      </p:sp>
      <p:sp>
        <p:nvSpPr>
          <p:cNvPr id="26" name="Right Arrow 25"/>
          <p:cNvSpPr/>
          <p:nvPr/>
        </p:nvSpPr>
        <p:spPr>
          <a:xfrm>
            <a:off x="5402488" y="5198341"/>
            <a:ext cx="845912" cy="45290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34000" y="5486400"/>
            <a:ext cx="106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Deploy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6324600" y="5147772"/>
            <a:ext cx="1066800" cy="5540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User’s Device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2101517" y="3440874"/>
            <a:ext cx="799110" cy="780189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Hosted Web App</a:t>
            </a:r>
            <a:endParaRPr lang="en-US" sz="900" dirty="0"/>
          </a:p>
        </p:txBody>
      </p:sp>
      <p:sp>
        <p:nvSpPr>
          <p:cNvPr id="30" name="Cube 29"/>
          <p:cNvSpPr/>
          <p:nvPr/>
        </p:nvSpPr>
        <p:spPr>
          <a:xfrm>
            <a:off x="2498520" y="5268194"/>
            <a:ext cx="516824" cy="565565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Message Broker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316295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The Paragon Message Broker is…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Java process designed to be deployed on the desktop.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</a:t>
            </a:r>
            <a:r>
              <a:rPr lang="en-US" dirty="0" err="1" smtClean="0"/>
              <a:t>Vert.x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http://vertx.io/</a:t>
            </a:r>
            <a:r>
              <a:rPr lang="en-US" dirty="0" smtClean="0"/>
              <a:t>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http, and </a:t>
            </a:r>
            <a:r>
              <a:rPr lang="en-US" dirty="0" err="1" smtClean="0"/>
              <a:t>websocket</a:t>
            </a:r>
            <a:r>
              <a:rPr lang="en-US" dirty="0" smtClean="0"/>
              <a:t> server that only listens on localhost, default port 65534.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service that exposes pub/sub and </a:t>
            </a:r>
            <a:r>
              <a:rPr lang="en-US" dirty="0" err="1" smtClean="0"/>
              <a:t>rpc</a:t>
            </a:r>
            <a:r>
              <a:rPr lang="en-US" dirty="0" smtClean="0"/>
              <a:t> messaging in a </a:t>
            </a:r>
            <a:r>
              <a:rPr lang="en-US" dirty="0" err="1" smtClean="0"/>
              <a:t>json</a:t>
            </a:r>
            <a:r>
              <a:rPr lang="en-US" dirty="0" smtClean="0"/>
              <a:t> formatted protocol over </a:t>
            </a:r>
            <a:r>
              <a:rPr lang="en-US" dirty="0" err="1" smtClean="0"/>
              <a:t>websockets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for the purpose of providing a language agnostic solution for decoupled communication between desktop apps written in any language.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/ resurrected by existence of at least one running Paragon app.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 Message Broker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307730" y="1558096"/>
            <a:ext cx="4150470" cy="1608221"/>
            <a:chOff x="3698130" y="1134977"/>
            <a:chExt cx="4150470" cy="1608221"/>
          </a:xfrm>
        </p:grpSpPr>
        <p:sp>
          <p:nvSpPr>
            <p:cNvPr id="32" name="Rectangle 31"/>
            <p:cNvSpPr/>
            <p:nvPr/>
          </p:nvSpPr>
          <p:spPr>
            <a:xfrm>
              <a:off x="3698130" y="1134977"/>
              <a:ext cx="4150470" cy="16082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Paragon Message Broker(localhost:65534)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10000" y="1997368"/>
              <a:ext cx="1143000" cy="5775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WebSocket</a:t>
              </a:r>
              <a:r>
                <a:rPr lang="en-US" sz="1000" dirty="0" smtClean="0"/>
                <a:t> Server</a:t>
              </a:r>
              <a:endParaRPr lang="en-US" sz="1000" dirty="0"/>
            </a:p>
            <a:p>
              <a:pPr algn="ctr"/>
              <a:r>
                <a:rPr lang="en-US" sz="1000" dirty="0" err="1" smtClean="0"/>
                <a:t>Verticle</a:t>
              </a:r>
              <a:endParaRPr lang="en-US" sz="1000" dirty="0"/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3830264" y="1495921"/>
              <a:ext cx="3942136" cy="272719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VertX</a:t>
              </a:r>
              <a:r>
                <a:rPr lang="en-US" sz="1400" dirty="0" smtClean="0"/>
                <a:t> Event Bus</a:t>
              </a:r>
              <a:endParaRPr lang="en-US" sz="1400" dirty="0"/>
            </a:p>
          </p:txBody>
        </p:sp>
        <p:cxnSp>
          <p:nvCxnSpPr>
            <p:cNvPr id="35" name="Straight Connector 34"/>
            <p:cNvCxnSpPr>
              <a:stCxn id="33" idx="0"/>
            </p:cNvCxnSpPr>
            <p:nvPr/>
          </p:nvCxnSpPr>
          <p:spPr>
            <a:xfrm flipV="1">
              <a:off x="4381500" y="1768640"/>
              <a:ext cx="0" cy="228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629400" y="1768641"/>
              <a:ext cx="1143000" cy="806246"/>
              <a:chOff x="6629400" y="1768641"/>
              <a:chExt cx="1143000" cy="80624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629400" y="1997368"/>
                <a:ext cx="1143000" cy="5775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?</a:t>
                </a:r>
              </a:p>
              <a:p>
                <a:pPr algn="ctr"/>
                <a:r>
                  <a:rPr lang="en-US" sz="1100" dirty="0" err="1" smtClean="0"/>
                  <a:t>Verticle</a:t>
                </a:r>
                <a:endParaRPr lang="en-US" sz="11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7200900" y="1768641"/>
                <a:ext cx="0" cy="22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01865" y="1768641"/>
              <a:ext cx="1143000" cy="806246"/>
              <a:chOff x="6629400" y="1768641"/>
              <a:chExt cx="1143000" cy="80624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629400" y="1997368"/>
                <a:ext cx="1143000" cy="5775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HTTP Server</a:t>
                </a:r>
              </a:p>
              <a:p>
                <a:pPr algn="ctr"/>
                <a:r>
                  <a:rPr lang="en-US" sz="1000" dirty="0" err="1" smtClean="0"/>
                  <a:t>Verticle</a:t>
                </a:r>
                <a:endParaRPr lang="en-US" sz="10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200900" y="1768641"/>
                <a:ext cx="0" cy="22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Rectangle 41"/>
          <p:cNvSpPr/>
          <p:nvPr/>
        </p:nvSpPr>
        <p:spPr>
          <a:xfrm>
            <a:off x="482163" y="1506557"/>
            <a:ext cx="1371600" cy="685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Native App</a:t>
            </a:r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</p:txBody>
      </p:sp>
      <p:cxnSp>
        <p:nvCxnSpPr>
          <p:cNvPr id="43" name="Straight Arrow Connector 42"/>
          <p:cNvCxnSpPr>
            <a:stCxn id="42" idx="3"/>
            <a:endCxn id="33" idx="1"/>
          </p:cNvCxnSpPr>
          <p:nvPr/>
        </p:nvCxnSpPr>
        <p:spPr>
          <a:xfrm>
            <a:off x="1853763" y="1849158"/>
            <a:ext cx="2565837" cy="860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1"/>
          </p:cNvCxnSpPr>
          <p:nvPr/>
        </p:nvCxnSpPr>
        <p:spPr>
          <a:xfrm flipV="1">
            <a:off x="1856090" y="2709247"/>
            <a:ext cx="2563510" cy="1176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0"/>
            <a:endCxn id="33" idx="1"/>
          </p:cNvCxnSpPr>
          <p:nvPr/>
        </p:nvCxnSpPr>
        <p:spPr>
          <a:xfrm flipV="1">
            <a:off x="2844362" y="2709247"/>
            <a:ext cx="1575238" cy="2166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5" idx="3"/>
            <a:endCxn id="33" idx="1"/>
          </p:cNvCxnSpPr>
          <p:nvPr/>
        </p:nvCxnSpPr>
        <p:spPr>
          <a:xfrm flipV="1">
            <a:off x="1853763" y="2709247"/>
            <a:ext cx="2565837" cy="2135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0690" y="1752600"/>
            <a:ext cx="1219200" cy="3217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Any garden variety </a:t>
            </a:r>
            <a:r>
              <a:rPr lang="en-US" sz="900" dirty="0" err="1" smtClean="0"/>
              <a:t>websock</a:t>
            </a:r>
            <a:r>
              <a:rPr lang="en-US" sz="900" dirty="0" smtClean="0"/>
              <a:t> and </a:t>
            </a:r>
            <a:r>
              <a:rPr lang="en-US" sz="900" dirty="0" err="1" smtClean="0"/>
              <a:t>json</a:t>
            </a:r>
            <a:r>
              <a:rPr lang="en-US" sz="900" dirty="0" smtClean="0"/>
              <a:t> lib</a:t>
            </a:r>
            <a:endParaRPr lang="en-US" sz="9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84490" y="2306123"/>
            <a:ext cx="1371600" cy="1846713"/>
            <a:chOff x="444063" y="2420487"/>
            <a:chExt cx="1371600" cy="1846713"/>
          </a:xfrm>
        </p:grpSpPr>
        <p:sp>
          <p:nvSpPr>
            <p:cNvPr id="49" name="Rectangle 48"/>
            <p:cNvSpPr/>
            <p:nvPr/>
          </p:nvSpPr>
          <p:spPr>
            <a:xfrm>
              <a:off x="444063" y="2420487"/>
              <a:ext cx="1371600" cy="18467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Native App</a:t>
              </a:r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2590" y="2705164"/>
              <a:ext cx="1219200" cy="1066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 smtClean="0"/>
            </a:p>
            <a:p>
              <a:pPr algn="ctr"/>
              <a:r>
                <a:rPr lang="en-US" sz="900" dirty="0" smtClean="0"/>
                <a:t>Paragon Embedded</a:t>
              </a:r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3400" y="3839685"/>
              <a:ext cx="1219200" cy="3217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Any garden variety </a:t>
              </a:r>
              <a:r>
                <a:rPr lang="en-US" sz="900" dirty="0" err="1" smtClean="0"/>
                <a:t>websock</a:t>
              </a:r>
              <a:r>
                <a:rPr lang="en-US" sz="900" dirty="0" smtClean="0"/>
                <a:t> and </a:t>
              </a:r>
              <a:r>
                <a:rPr lang="en-US" sz="900" dirty="0" err="1" smtClean="0"/>
                <a:t>json</a:t>
              </a:r>
              <a:r>
                <a:rPr lang="en-US" sz="900" dirty="0" smtClean="0"/>
                <a:t> lib</a:t>
              </a:r>
              <a:endParaRPr lang="en-US" sz="9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" y="2960975"/>
              <a:ext cx="1066800" cy="391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Your Web App</a:t>
              </a:r>
            </a:p>
            <a:p>
              <a:pPr algn="ctr"/>
              <a:r>
                <a:rPr lang="en-US" sz="800" dirty="0" smtClean="0"/>
                <a:t>(HTML, CSS, JavaScript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9600" y="3416450"/>
              <a:ext cx="1082565" cy="2793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MessageBroker</a:t>
              </a:r>
              <a:r>
                <a:rPr lang="en-US" sz="900" dirty="0"/>
                <a:t> </a:t>
              </a:r>
              <a:r>
                <a:rPr lang="en-US" sz="900" dirty="0" smtClean="0"/>
                <a:t>Plugin</a:t>
              </a:r>
              <a:endParaRPr lang="en-US" sz="900" dirty="0"/>
            </a:p>
          </p:txBody>
        </p:sp>
      </p:grpSp>
      <p:cxnSp>
        <p:nvCxnSpPr>
          <p:cNvPr id="54" name="Straight Arrow Connector 53"/>
          <p:cNvCxnSpPr>
            <a:stCxn id="50" idx="3"/>
            <a:endCxn id="33" idx="1"/>
          </p:cNvCxnSpPr>
          <p:nvPr/>
        </p:nvCxnSpPr>
        <p:spPr>
          <a:xfrm flipV="1">
            <a:off x="1782217" y="2709247"/>
            <a:ext cx="2637383" cy="41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158562" y="4875780"/>
            <a:ext cx="1371600" cy="1057835"/>
            <a:chOff x="444063" y="4276165"/>
            <a:chExt cx="1371600" cy="1057835"/>
          </a:xfrm>
        </p:grpSpPr>
        <p:sp>
          <p:nvSpPr>
            <p:cNvPr id="56" name="Rectangle 55"/>
            <p:cNvSpPr/>
            <p:nvPr/>
          </p:nvSpPr>
          <p:spPr>
            <a:xfrm>
              <a:off x="444063" y="4276165"/>
              <a:ext cx="1371600" cy="10578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Paragon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590" y="4495800"/>
              <a:ext cx="1203735" cy="391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Your Web App</a:t>
              </a:r>
            </a:p>
            <a:p>
              <a:pPr algn="ctr"/>
              <a:r>
                <a:rPr lang="en-US" sz="800" dirty="0" smtClean="0"/>
                <a:t>(HTML, CSS, JavaScript</a:t>
              </a:r>
              <a:endParaRPr lang="en-US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2590" y="4987296"/>
              <a:ext cx="1203735" cy="2736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MessageBroker</a:t>
              </a:r>
              <a:r>
                <a:rPr lang="en-US" sz="900" dirty="0" smtClean="0"/>
                <a:t> Plugin</a:t>
              </a:r>
              <a:endParaRPr lang="en-US" sz="9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0500" y="3698428"/>
            <a:ext cx="4147256" cy="2354703"/>
            <a:chOff x="533400" y="3505200"/>
            <a:chExt cx="4876800" cy="4646669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533400" y="3505200"/>
              <a:ext cx="4876800" cy="4646669"/>
            </a:xfrm>
            <a:prstGeom prst="wedgeRoundRectCallout">
              <a:avLst>
                <a:gd name="adj1" fmla="val -63346"/>
                <a:gd name="adj2" fmla="val 1743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9974" y="3592251"/>
              <a:ext cx="4722271" cy="4555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var</a:t>
              </a:r>
              <a:r>
                <a:rPr lang="en-US" sz="900" dirty="0"/>
                <a:t> </a:t>
              </a:r>
              <a:r>
                <a:rPr lang="en-US" sz="900" dirty="0" err="1"/>
                <a:t>mb</a:t>
              </a:r>
              <a:r>
                <a:rPr lang="en-US" sz="900" dirty="0"/>
                <a:t> = </a:t>
              </a:r>
              <a:r>
                <a:rPr lang="en-US" sz="900" dirty="0" err="1"/>
                <a:t>Paragon.MessageBus</a:t>
              </a:r>
              <a:r>
                <a:rPr lang="en-US" sz="900" dirty="0"/>
                <a:t>("</a:t>
              </a:r>
              <a:r>
                <a:rPr lang="en-US" sz="900" dirty="0" err="1"/>
                <a:t>ws</a:t>
              </a:r>
              <a:r>
                <a:rPr lang="en-US" sz="900" dirty="0"/>
                <a:t>://localhost:8000/paragon/</a:t>
              </a:r>
              <a:r>
                <a:rPr lang="en-US" sz="900" dirty="0" err="1"/>
                <a:t>messagebus</a:t>
              </a:r>
              <a:r>
                <a:rPr lang="en-US" sz="900" dirty="0" smtClean="0"/>
                <a:t>");</a:t>
              </a:r>
              <a:endParaRPr lang="en-US" sz="900" dirty="0"/>
            </a:p>
            <a:p>
              <a:endParaRPr lang="en-US" sz="900" dirty="0" smtClean="0"/>
            </a:p>
            <a:p>
              <a:r>
                <a:rPr lang="en-US" sz="900" dirty="0" err="1" smtClean="0"/>
                <a:t>mb.send</a:t>
              </a:r>
              <a:r>
                <a:rPr lang="en-US" sz="900" dirty="0" smtClean="0"/>
                <a:t>(“</a:t>
              </a:r>
              <a:r>
                <a:rPr lang="en-US" sz="900" dirty="0" err="1" smtClean="0"/>
                <a:t>topicA</a:t>
              </a:r>
              <a:r>
                <a:rPr lang="en-US" sz="900" dirty="0" smtClean="0"/>
                <a:t>”, “Hello World”);</a:t>
              </a:r>
              <a:endParaRPr lang="en-US" sz="900" dirty="0"/>
            </a:p>
            <a:p>
              <a:r>
                <a:rPr lang="en-US" sz="900" dirty="0" smtClean="0"/>
                <a:t>…</a:t>
              </a:r>
              <a:endParaRPr lang="en-US" sz="900" dirty="0"/>
            </a:p>
            <a:p>
              <a:r>
                <a:rPr lang="en-US" sz="900" dirty="0"/>
                <a:t> </a:t>
              </a:r>
              <a:r>
                <a:rPr lang="en-US" sz="900" dirty="0" err="1"/>
                <a:t>mb.subscribe</a:t>
              </a:r>
              <a:r>
                <a:rPr lang="en-US" sz="900" dirty="0" smtClean="0"/>
                <a:t>(“</a:t>
              </a:r>
              <a:r>
                <a:rPr lang="en-US" sz="900" dirty="0" err="1" smtClean="0"/>
                <a:t>topicB</a:t>
              </a:r>
              <a:r>
                <a:rPr lang="en-US" sz="900" dirty="0" smtClean="0"/>
                <a:t>”, </a:t>
              </a:r>
              <a:r>
                <a:rPr lang="en-US" sz="900" dirty="0"/>
                <a:t>function(envelope</a:t>
              </a:r>
              <a:r>
                <a:rPr lang="en-US" sz="900" dirty="0" smtClean="0"/>
                <a:t>){</a:t>
              </a:r>
              <a:endParaRPr lang="en-US" sz="900" dirty="0"/>
            </a:p>
            <a:p>
              <a:r>
                <a:rPr lang="en-US" sz="900" dirty="0" smtClean="0"/>
                <a:t>            </a:t>
              </a:r>
              <a:r>
                <a:rPr lang="en-US" sz="900" dirty="0" err="1" smtClean="0"/>
                <a:t>var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strMsg</a:t>
              </a:r>
              <a:r>
                <a:rPr lang="en-US" sz="900" dirty="0" smtClean="0"/>
                <a:t> = </a:t>
              </a:r>
              <a:r>
                <a:rPr lang="en-US" sz="900" dirty="0" err="1" smtClean="0"/>
                <a:t>JSON.stringify</a:t>
              </a:r>
              <a:r>
                <a:rPr lang="en-US" sz="900" dirty="0" smtClean="0"/>
                <a:t>(envelope);</a:t>
              </a:r>
            </a:p>
            <a:p>
              <a:r>
                <a:rPr lang="en-US" sz="900" dirty="0" smtClean="0"/>
                <a:t>            </a:t>
              </a:r>
              <a:r>
                <a:rPr lang="en-US" sz="900" dirty="0" err="1" smtClean="0"/>
                <a:t>var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replyAddress</a:t>
              </a:r>
              <a:r>
                <a:rPr lang="en-US" sz="900" dirty="0" smtClean="0"/>
                <a:t> = </a:t>
              </a:r>
              <a:r>
                <a:rPr lang="en-US" sz="900" dirty="0" err="1" smtClean="0"/>
                <a:t>envelope.replyaddress</a:t>
              </a:r>
              <a:r>
                <a:rPr lang="en-US" sz="900" dirty="0" smtClean="0"/>
                <a:t>;</a:t>
              </a:r>
            </a:p>
            <a:p>
              <a:r>
                <a:rPr lang="en-US" sz="900" dirty="0" smtClean="0"/>
                <a:t>            alert("Incoming message: " + </a:t>
              </a:r>
              <a:r>
                <a:rPr lang="en-US" sz="900" dirty="0" err="1" smtClean="0"/>
                <a:t>strMsg</a:t>
              </a:r>
              <a:r>
                <a:rPr lang="en-US" sz="900" dirty="0" smtClean="0"/>
                <a:t>);</a:t>
              </a:r>
            </a:p>
            <a:p>
              <a:r>
                <a:rPr lang="en-US" sz="900" dirty="0" smtClean="0"/>
                <a:t>            if (</a:t>
              </a:r>
              <a:r>
                <a:rPr lang="en-US" sz="900" dirty="0" err="1" smtClean="0"/>
                <a:t>replyAddress</a:t>
              </a:r>
              <a:r>
                <a:rPr lang="en-US" sz="900" dirty="0" smtClean="0"/>
                <a:t>){</a:t>
              </a:r>
            </a:p>
            <a:p>
              <a:r>
                <a:rPr lang="en-US" sz="900" dirty="0" smtClean="0"/>
                <a:t>                </a:t>
              </a:r>
              <a:r>
                <a:rPr lang="en-US" sz="900" dirty="0" err="1" smtClean="0"/>
                <a:t>var</a:t>
              </a:r>
              <a:r>
                <a:rPr lang="en-US" sz="900" dirty="0" smtClean="0"/>
                <a:t> reply = "Got your message(" + </a:t>
              </a:r>
              <a:r>
                <a:rPr lang="en-US" sz="900" dirty="0" err="1" smtClean="0"/>
                <a:t>envelope.message.content</a:t>
              </a:r>
              <a:r>
                <a:rPr lang="en-US" sz="900" dirty="0" smtClean="0"/>
                <a:t> + ").  Thx!";</a:t>
              </a:r>
            </a:p>
            <a:p>
              <a:r>
                <a:rPr lang="en-US" sz="900" dirty="0" smtClean="0"/>
                <a:t>                </a:t>
              </a:r>
              <a:r>
                <a:rPr lang="en-US" sz="900" dirty="0" err="1" smtClean="0"/>
                <a:t>mb.send</a:t>
              </a:r>
              <a:r>
                <a:rPr lang="en-US" sz="900" dirty="0" smtClean="0"/>
                <a:t>(</a:t>
              </a:r>
              <a:r>
                <a:rPr lang="en-US" sz="900" dirty="0" err="1" smtClean="0"/>
                <a:t>replyAddress</a:t>
              </a:r>
              <a:r>
                <a:rPr lang="en-US" sz="900" dirty="0" smtClean="0"/>
                <a:t>, reply);</a:t>
              </a:r>
            </a:p>
            <a:p>
              <a:r>
                <a:rPr lang="en-US" sz="900" dirty="0" smtClean="0"/>
                <a:t>            }</a:t>
              </a:r>
            </a:p>
            <a:p>
              <a:r>
                <a:rPr lang="en-US" sz="900" dirty="0" smtClean="0"/>
                <a:t>        }, function(</a:t>
              </a:r>
              <a:r>
                <a:rPr lang="en-US" sz="900" dirty="0" err="1" smtClean="0"/>
                <a:t>responseMessage</a:t>
              </a:r>
              <a:r>
                <a:rPr lang="en-US" sz="900" dirty="0" smtClean="0"/>
                <a:t>){</a:t>
              </a:r>
            </a:p>
            <a:p>
              <a:r>
                <a:rPr lang="en-US" sz="900" dirty="0" smtClean="0"/>
                <a:t>            alert("Response message: " + </a:t>
              </a:r>
              <a:r>
                <a:rPr lang="en-US" sz="900" dirty="0" err="1" smtClean="0"/>
                <a:t>JSON.stringify</a:t>
              </a:r>
              <a:r>
                <a:rPr lang="en-US" sz="900" dirty="0" smtClean="0"/>
                <a:t>(</a:t>
              </a:r>
              <a:r>
                <a:rPr lang="en-US" sz="900" dirty="0" err="1" smtClean="0"/>
                <a:t>responseMessage</a:t>
              </a:r>
              <a:r>
                <a:rPr lang="en-US" sz="900" dirty="0" smtClean="0"/>
                <a:t>));</a:t>
              </a:r>
            </a:p>
            <a:p>
              <a:r>
                <a:rPr lang="en-US" sz="900" dirty="0" smtClean="0"/>
                <a:t>        });</a:t>
              </a:r>
            </a:p>
            <a:p>
              <a:r>
                <a:rPr lang="en-US" sz="900" dirty="0" smtClean="0"/>
                <a:t>…</a:t>
              </a:r>
              <a:endParaRPr lang="en-US" sz="9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2163" y="4285603"/>
            <a:ext cx="1371600" cy="1119095"/>
            <a:chOff x="459527" y="4324099"/>
            <a:chExt cx="1371600" cy="1119095"/>
          </a:xfrm>
        </p:grpSpPr>
        <p:grpSp>
          <p:nvGrpSpPr>
            <p:cNvPr id="63" name="Group 62"/>
            <p:cNvGrpSpPr/>
            <p:nvPr/>
          </p:nvGrpSpPr>
          <p:grpSpPr>
            <a:xfrm>
              <a:off x="459527" y="4324099"/>
              <a:ext cx="1371600" cy="1119095"/>
              <a:chOff x="914400" y="1134978"/>
              <a:chExt cx="1371600" cy="160822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14400" y="1134978"/>
                <a:ext cx="1371600" cy="16082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Browser</a:t>
                </a:r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 smtClean="0"/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 smtClean="0"/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90600" y="1521380"/>
                <a:ext cx="1219200" cy="5647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Your Web App</a:t>
                </a:r>
              </a:p>
              <a:p>
                <a:pPr algn="ctr"/>
                <a:r>
                  <a:rPr lang="en-US" sz="900" dirty="0" smtClean="0"/>
                  <a:t>(html, </a:t>
                </a:r>
                <a:r>
                  <a:rPr lang="en-US" sz="900" dirty="0" err="1" smtClean="0"/>
                  <a:t>CSS,Javascript</a:t>
                </a:r>
                <a:r>
                  <a:rPr lang="en-US" sz="900" dirty="0"/>
                  <a:t>)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51433" y="5088674"/>
              <a:ext cx="1216873" cy="241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meow.js</a:t>
              </a:r>
              <a:endParaRPr lang="en-US" sz="900" dirty="0"/>
            </a:p>
          </p:txBody>
        </p:sp>
      </p:grpSp>
      <p:sp>
        <p:nvSpPr>
          <p:cNvPr id="67" name="TextBox 66"/>
          <p:cNvSpPr txBox="1"/>
          <p:nvPr/>
        </p:nvSpPr>
        <p:spPr>
          <a:xfrm rot="1113739">
            <a:off x="2158562" y="1854720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 rot="21002694">
            <a:off x="1879759" y="2813651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 rot="19928020">
            <a:off x="1955329" y="3407248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 rot="19284593">
            <a:off x="1836328" y="4231089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 rot="18509216">
            <a:off x="2575586" y="4351489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29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Symphony Interop via Paragon Message Broker</a:t>
            </a:r>
          </a:p>
        </p:txBody>
      </p:sp>
      <p:cxnSp>
        <p:nvCxnSpPr>
          <p:cNvPr id="31" name="Straight Arrow Connector 30"/>
          <p:cNvCxnSpPr>
            <a:stCxn id="35" idx="0"/>
            <a:endCxn id="46" idx="2"/>
          </p:cNvCxnSpPr>
          <p:nvPr/>
        </p:nvCxnSpPr>
        <p:spPr>
          <a:xfrm flipV="1">
            <a:off x="4526579" y="2076884"/>
            <a:ext cx="6318" cy="83360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0"/>
          </p:cNvCxnSpPr>
          <p:nvPr/>
        </p:nvCxnSpPr>
        <p:spPr>
          <a:xfrm flipV="1">
            <a:off x="2705100" y="2076884"/>
            <a:ext cx="0" cy="83827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0"/>
          </p:cNvCxnSpPr>
          <p:nvPr/>
        </p:nvCxnSpPr>
        <p:spPr>
          <a:xfrm flipV="1">
            <a:off x="6400800" y="2076884"/>
            <a:ext cx="0" cy="83827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840779" y="2910490"/>
            <a:ext cx="1371600" cy="832175"/>
            <a:chOff x="4838700" y="4285603"/>
            <a:chExt cx="1371600" cy="832175"/>
          </a:xfrm>
        </p:grpSpPr>
        <p:sp>
          <p:nvSpPr>
            <p:cNvPr id="35" name="Rectangle 34"/>
            <p:cNvSpPr/>
            <p:nvPr/>
          </p:nvSpPr>
          <p:spPr>
            <a:xfrm>
              <a:off x="4838700" y="4285603"/>
              <a:ext cx="1371600" cy="8321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Native App</a:t>
              </a:r>
            </a:p>
            <a:p>
              <a:pPr algn="ctr"/>
              <a:r>
                <a:rPr lang="en-US" sz="900" dirty="0" smtClean="0"/>
                <a:t>(</a:t>
              </a:r>
              <a:r>
                <a:rPr lang="en-US" sz="900" dirty="0" err="1" smtClean="0"/>
                <a:t>eg</a:t>
              </a:r>
              <a:r>
                <a:rPr lang="en-US" sz="900" dirty="0" smtClean="0"/>
                <a:t> Aladdin Java App)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14900" y="4694198"/>
              <a:ext cx="1219200" cy="3217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Any garden variety </a:t>
              </a:r>
              <a:r>
                <a:rPr lang="en-US" sz="900" dirty="0" err="1" smtClean="0"/>
                <a:t>websock</a:t>
              </a:r>
              <a:r>
                <a:rPr lang="en-US" sz="900" dirty="0" smtClean="0"/>
                <a:t> and </a:t>
              </a:r>
              <a:r>
                <a:rPr lang="en-US" sz="900" dirty="0" err="1" smtClean="0"/>
                <a:t>json</a:t>
              </a:r>
              <a:r>
                <a:rPr lang="en-US" sz="900" dirty="0" smtClean="0"/>
                <a:t> lib</a:t>
              </a:r>
              <a:endParaRPr lang="en-US" sz="9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000" y="2915162"/>
            <a:ext cx="1371600" cy="1119095"/>
            <a:chOff x="459527" y="4324099"/>
            <a:chExt cx="1371600" cy="1119095"/>
          </a:xfrm>
        </p:grpSpPr>
        <p:grpSp>
          <p:nvGrpSpPr>
            <p:cNvPr id="38" name="Group 37"/>
            <p:cNvGrpSpPr/>
            <p:nvPr/>
          </p:nvGrpSpPr>
          <p:grpSpPr>
            <a:xfrm>
              <a:off x="459527" y="4324099"/>
              <a:ext cx="1371600" cy="1119095"/>
              <a:chOff x="914400" y="1134978"/>
              <a:chExt cx="1371600" cy="160822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1134978"/>
                <a:ext cx="1371600" cy="16082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Web Browser</a:t>
                </a:r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 smtClean="0"/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 smtClean="0"/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90600" y="1521380"/>
                <a:ext cx="1219200" cy="5647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Your Web App</a:t>
                </a:r>
              </a:p>
              <a:p>
                <a:pPr algn="ctr"/>
                <a:r>
                  <a:rPr lang="en-US" sz="900" dirty="0" smtClean="0"/>
                  <a:t>(html, </a:t>
                </a:r>
                <a:r>
                  <a:rPr lang="en-US" sz="900" dirty="0" err="1" smtClean="0"/>
                  <a:t>CSS,Javascript</a:t>
                </a:r>
                <a:r>
                  <a:rPr lang="en-US" sz="900" dirty="0"/>
                  <a:t>)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51433" y="5088674"/>
              <a:ext cx="1216873" cy="241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meow.js</a:t>
              </a:r>
              <a:endParaRPr lang="en-US" sz="900" dirty="0"/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2118508" y="2283135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5800174" y="2283135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3909211" y="2265085"/>
            <a:ext cx="942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Websocket</a:t>
            </a:r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999247" y="1675526"/>
            <a:ext cx="5067300" cy="4013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Paragon Message Broker(localhost:65534)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019300" y="2915162"/>
            <a:ext cx="1371600" cy="1428238"/>
            <a:chOff x="3467100" y="3742515"/>
            <a:chExt cx="1371600" cy="1428238"/>
          </a:xfrm>
        </p:grpSpPr>
        <p:sp>
          <p:nvSpPr>
            <p:cNvPr id="48" name="Rectangle 47"/>
            <p:cNvSpPr/>
            <p:nvPr/>
          </p:nvSpPr>
          <p:spPr>
            <a:xfrm>
              <a:off x="3467100" y="3742515"/>
              <a:ext cx="1371600" cy="14282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Paragon</a:t>
              </a:r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1032" y="4019061"/>
              <a:ext cx="1203735" cy="391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Symphony</a:t>
              </a:r>
              <a:endParaRPr 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51030" y="4810655"/>
              <a:ext cx="1203735" cy="2736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MessageBroker</a:t>
              </a:r>
              <a:r>
                <a:rPr lang="en-US" sz="900" dirty="0" smtClean="0"/>
                <a:t> Plugin</a:t>
              </a:r>
              <a:endParaRPr lang="en-US" sz="9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51031" y="4477334"/>
              <a:ext cx="1203735" cy="2736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SymphonyInterop.js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9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Paragon: Symphony Interop via Paragon Message Broker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1600200"/>
            <a:ext cx="6324600" cy="3903736"/>
            <a:chOff x="1066800" y="1600200"/>
            <a:chExt cx="6324600" cy="3903736"/>
          </a:xfrm>
        </p:grpSpPr>
        <p:grpSp>
          <p:nvGrpSpPr>
            <p:cNvPr id="3" name="Group 2"/>
            <p:cNvGrpSpPr/>
            <p:nvPr/>
          </p:nvGrpSpPr>
          <p:grpSpPr>
            <a:xfrm>
              <a:off x="1066800" y="1600200"/>
              <a:ext cx="6324600" cy="1828800"/>
              <a:chOff x="304800" y="1600200"/>
              <a:chExt cx="6324600" cy="18288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04800" y="1600200"/>
                <a:ext cx="6324600" cy="1828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Paragon </a:t>
                </a:r>
                <a:r>
                  <a:rPr lang="en-US" sz="1200" dirty="0" smtClean="0"/>
                  <a:t>Message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533400" y="1905000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in.chat.symphony.com</a:t>
                </a:r>
                <a:endParaRPr lang="en-US" sz="9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33400" y="2293584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out.chat.appid.symphony.com</a:t>
                </a:r>
                <a:endParaRPr lang="en-US" sz="9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33400" y="2661421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in.chatroom.symphony.com</a:t>
                </a:r>
                <a:endParaRPr lang="en-US" sz="9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363" y="3048000"/>
                <a:ext cx="1898985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out.chatroom.appid.symphony.com</a:t>
                </a:r>
                <a:endParaRPr lang="en-US" sz="9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514600" y="1905000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in.presence.symphony.com</a:t>
                </a:r>
                <a:endParaRPr lang="en-US" sz="9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514600" y="2293584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out.presence.appid.symphony.com</a:t>
                </a:r>
                <a:endParaRPr lang="en-US" sz="9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514600" y="2661421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in.intents.symphony.com</a:t>
                </a:r>
                <a:endParaRPr lang="en-US" sz="900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514600" y="3050005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out.intents.appid.symphony.com</a:t>
                </a:r>
                <a:endParaRPr lang="en-US" sz="9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495800" y="1905000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in.system.symphony.com</a:t>
                </a:r>
                <a:endParaRPr lang="en-US" sz="9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495800" y="2293584"/>
                <a:ext cx="1884948" cy="26626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out.system.appid.symphony.com</a:t>
                </a:r>
                <a:endParaRPr lang="en-US" sz="900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1849855" y="4284736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Symphony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4284736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Native App</a:t>
              </a:r>
              <a:endParaRPr lang="en-US" sz="9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2600" y="4290752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Browser</a:t>
              </a:r>
              <a:endParaRPr lang="en-US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800" y="4437136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Native App</a:t>
              </a:r>
              <a:endParaRPr lang="en-US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86200" y="4589536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Native App</a:t>
              </a:r>
              <a:endParaRPr lang="en-US" sz="900" dirty="0"/>
            </a:p>
          </p:txBody>
        </p:sp>
        <p:sp>
          <p:nvSpPr>
            <p:cNvPr id="7" name="Up-Down Arrow 6"/>
            <p:cNvSpPr/>
            <p:nvPr/>
          </p:nvSpPr>
          <p:spPr>
            <a:xfrm>
              <a:off x="2172201" y="3429000"/>
              <a:ext cx="283745" cy="86175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3907255" y="3429000"/>
              <a:ext cx="283745" cy="86175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5888455" y="3422984"/>
              <a:ext cx="283745" cy="86175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0200" y="3608462"/>
              <a:ext cx="7830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Pub/Sub </a:t>
              </a:r>
            </a:p>
            <a:p>
              <a:pPr algn="ctr"/>
              <a:r>
                <a:rPr lang="en-US" sz="900" dirty="0" smtClean="0"/>
                <a:t>+</a:t>
              </a:r>
            </a:p>
            <a:p>
              <a:pPr algn="ctr"/>
              <a:r>
                <a:rPr lang="en-US" sz="900" dirty="0" smtClean="0"/>
                <a:t>RPC</a:t>
              </a:r>
              <a:endParaRPr lang="en-US" sz="9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31745" y="3608462"/>
              <a:ext cx="7830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Pub/Sub </a:t>
              </a:r>
            </a:p>
            <a:p>
              <a:pPr algn="ctr"/>
              <a:r>
                <a:rPr lang="en-US" sz="900" dirty="0" smtClean="0"/>
                <a:t>+</a:t>
              </a:r>
            </a:p>
            <a:p>
              <a:pPr algn="ctr"/>
              <a:r>
                <a:rPr lang="en-US" sz="900" dirty="0" smtClean="0"/>
                <a:t>RPC</a:t>
              </a:r>
              <a:endParaRPr lang="en-US" sz="9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34000" y="3608462"/>
              <a:ext cx="7830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Pub/Sub </a:t>
              </a:r>
            </a:p>
            <a:p>
              <a:pPr algn="ctr"/>
              <a:r>
                <a:rPr lang="en-US" sz="900" dirty="0" smtClean="0"/>
                <a:t>+</a:t>
              </a:r>
            </a:p>
            <a:p>
              <a:pPr algn="ctr"/>
              <a:r>
                <a:rPr lang="en-US" sz="900" dirty="0" smtClean="0"/>
                <a:t>RPC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0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691</Words>
  <Application>Microsoft Office PowerPoint</Application>
  <PresentationFormat>On-screen Show (4:3)</PresentationFormat>
  <Paragraphs>213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Paragon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Goldman Sachs &amp; 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Paragon</dc:title>
  <dc:creator>Stamatakis, William [Tech]</dc:creator>
  <cp:lastModifiedBy>Stamatakis, William [Tech]</cp:lastModifiedBy>
  <cp:revision>11</cp:revision>
  <dcterms:created xsi:type="dcterms:W3CDTF">2015-04-22T21:25:58Z</dcterms:created>
  <dcterms:modified xsi:type="dcterms:W3CDTF">2015-04-23T14:45:48Z</dcterms:modified>
</cp:coreProperties>
</file>